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6" r:id="rId2"/>
    <p:sldId id="268" r:id="rId3"/>
    <p:sldId id="270" r:id="rId4"/>
    <p:sldId id="256" r:id="rId5"/>
    <p:sldId id="265" r:id="rId6"/>
    <p:sldId id="263" r:id="rId7"/>
    <p:sldId id="257" r:id="rId8"/>
    <p:sldId id="269" r:id="rId9"/>
    <p:sldId id="267" r:id="rId10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/>
    <p:restoredTop sz="96245"/>
  </p:normalViewPr>
  <p:slideViewPr>
    <p:cSldViewPr snapToGrid="0">
      <p:cViewPr varScale="1">
        <p:scale>
          <a:sx n="53" d="100"/>
          <a:sy n="53" d="100"/>
        </p:scale>
        <p:origin x="3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2024/1/19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volcano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8446D9-201B-5CE6-6BD1-DC7B8B837FC8}"/>
              </a:ext>
            </a:extLst>
          </p:cNvPr>
          <p:cNvSpPr txBox="1"/>
          <p:nvPr/>
        </p:nvSpPr>
        <p:spPr>
          <a:xfrm>
            <a:off x="2542334" y="7227057"/>
            <a:ext cx="8242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：设计内容供参考，如果有更好的或者现成的方式，可直接使用。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水平有限，肯定存在部分问题，麻烦师哥随时联系我，辛苦！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97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867484" y="4423559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934772" y="4504702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5214249" y="4514554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3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matrix of gene expression levels standardized by RPKM, FPKM, TPM.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display of the correlation heatmap is limited to a maximum of 30x30.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correlation network diagram can display up to 100 genes at most.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784583" y="6697061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334978" y="6697061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880888" y="802722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865264" y="7133566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4E88E1C-38F8-5CA3-3A1F-C3BB62D28454}"/>
              </a:ext>
            </a:extLst>
          </p:cNvPr>
          <p:cNvSpPr txBox="1"/>
          <p:nvPr/>
        </p:nvSpPr>
        <p:spPr>
          <a:xfrm>
            <a:off x="6985971" y="7348334"/>
            <a:ext cx="230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陆续生成：样本相关性热图、基因相关性热图、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29EF61-334B-7D26-84E9-CCF6FE3097EE}"/>
              </a:ext>
            </a:extLst>
          </p:cNvPr>
          <p:cNvSpPr txBox="1"/>
          <p:nvPr/>
        </p:nvSpPr>
        <p:spPr>
          <a:xfrm>
            <a:off x="1379336" y="6742667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Example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，获得示例文件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AE00063-F125-777C-43F7-24D181A8E529}"/>
              </a:ext>
            </a:extLst>
          </p:cNvPr>
          <p:cNvCxnSpPr>
            <a:cxnSpLocks/>
          </p:cNvCxnSpPr>
          <p:nvPr/>
        </p:nvCxnSpPr>
        <p:spPr>
          <a:xfrm flipH="1" flipV="1">
            <a:off x="3605575" y="6894539"/>
            <a:ext cx="1179008" cy="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1169624" y="8385907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Correlation Heatmap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7D3116A-2638-D78C-3F77-2DACE9646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262" y="8825199"/>
            <a:ext cx="6118641" cy="4314426"/>
          </a:xfrm>
          <a:prstGeom prst="rect">
            <a:avLst/>
          </a:prstGeom>
        </p:spPr>
      </p:pic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0BD3B2-A8F7-B84E-3191-51346F4E28D2}"/>
              </a:ext>
            </a:extLst>
          </p:cNvPr>
          <p:cNvCxnSpPr>
            <a:cxnSpLocks/>
          </p:cNvCxnSpPr>
          <p:nvPr/>
        </p:nvCxnSpPr>
        <p:spPr>
          <a:xfrm>
            <a:off x="1100732" y="1438956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37A022B-89F3-CD17-CBEF-2F688BFF9ED8}"/>
              </a:ext>
            </a:extLst>
          </p:cNvPr>
          <p:cNvSpPr txBox="1"/>
          <p:nvPr/>
        </p:nvSpPr>
        <p:spPr>
          <a:xfrm>
            <a:off x="6220466" y="5368185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74B25699-064F-0A0C-3419-B012754B67CF}"/>
              </a:ext>
            </a:extLst>
          </p:cNvPr>
          <p:cNvSpPr/>
          <p:nvPr/>
        </p:nvSpPr>
        <p:spPr>
          <a:xfrm>
            <a:off x="6819539" y="5300527"/>
            <a:ext cx="1407488" cy="3077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6EB1C20-9F0F-6F2A-9950-105101812D4E}"/>
              </a:ext>
            </a:extLst>
          </p:cNvPr>
          <p:cNvSpPr txBox="1"/>
          <p:nvPr/>
        </p:nvSpPr>
        <p:spPr>
          <a:xfrm>
            <a:off x="6878369" y="537740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900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B3F0E0-5011-5617-5713-6ABEBB2AFCEF}"/>
              </a:ext>
            </a:extLst>
          </p:cNvPr>
          <p:cNvSpPr txBox="1"/>
          <p:nvPr/>
        </p:nvSpPr>
        <p:spPr>
          <a:xfrm>
            <a:off x="1345874" y="5341301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  :</a:t>
            </a: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AF39BB7E-0BB9-1DCD-3EC3-0DA661D24971}"/>
              </a:ext>
            </a:extLst>
          </p:cNvPr>
          <p:cNvSpPr/>
          <p:nvPr/>
        </p:nvSpPr>
        <p:spPr>
          <a:xfrm>
            <a:off x="2065566" y="5302093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23C6E88-A78B-A7D1-3F20-F32E5E6052D7}"/>
              </a:ext>
            </a:extLst>
          </p:cNvPr>
          <p:cNvSpPr txBox="1"/>
          <p:nvPr/>
        </p:nvSpPr>
        <p:spPr>
          <a:xfrm>
            <a:off x="2132912" y="5355509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pearson</a:t>
            </a: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CC528889-8EA4-F8A3-72DA-6F2D5EA1F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346" y="5369841"/>
            <a:ext cx="355600" cy="215900"/>
          </a:xfrm>
          <a:prstGeom prst="rect">
            <a:avLst/>
          </a:prstGeom>
        </p:spPr>
      </p:pic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6C7EA691-9A09-8E1E-31CD-06C449B9A44B}"/>
              </a:ext>
            </a:extLst>
          </p:cNvPr>
          <p:cNvCxnSpPr>
            <a:cxnSpLocks/>
          </p:cNvCxnSpPr>
          <p:nvPr/>
        </p:nvCxnSpPr>
        <p:spPr>
          <a:xfrm>
            <a:off x="3007244" y="4856332"/>
            <a:ext cx="198539" cy="56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7F5E272-7099-8E52-765F-233AE24E1620}"/>
              </a:ext>
            </a:extLst>
          </p:cNvPr>
          <p:cNvSpPr txBox="1"/>
          <p:nvPr/>
        </p:nvSpPr>
        <p:spPr>
          <a:xfrm>
            <a:off x="1092511" y="4543789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pearson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spearman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4A949D0-108C-F017-EEBF-9125E3A93E88}"/>
              </a:ext>
            </a:extLst>
          </p:cNvPr>
          <p:cNvSpPr txBox="1"/>
          <p:nvPr/>
        </p:nvSpPr>
        <p:spPr>
          <a:xfrm>
            <a:off x="3744769" y="5358802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 :</a:t>
            </a: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B9EB5AA2-ED1E-32E5-AADB-D7C358E3A9A1}"/>
              </a:ext>
            </a:extLst>
          </p:cNvPr>
          <p:cNvSpPr/>
          <p:nvPr/>
        </p:nvSpPr>
        <p:spPr>
          <a:xfrm>
            <a:off x="4362719" y="5291479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D47910E-1F62-ACFE-0702-785B949EE9D5}"/>
              </a:ext>
            </a:extLst>
          </p:cNvPr>
          <p:cNvSpPr txBox="1"/>
          <p:nvPr/>
        </p:nvSpPr>
        <p:spPr>
          <a:xfrm>
            <a:off x="4430065" y="5344895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g</a:t>
            </a: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eyser</a:t>
            </a: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6" name="图片 115">
            <a:extLst>
              <a:ext uri="{FF2B5EF4-FFF2-40B4-BE49-F238E27FC236}">
                <a16:creationId xmlns:a16="http://schemas.microsoft.com/office/drawing/2014/main" id="{89816BFB-D291-4FED-ECD0-3B350030C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499" y="5359227"/>
            <a:ext cx="355600" cy="215900"/>
          </a:xfrm>
          <a:prstGeom prst="rect">
            <a:avLst/>
          </a:prstGeom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37B19D6F-9A80-DCCF-17D9-BADFE57F911F}"/>
              </a:ext>
            </a:extLst>
          </p:cNvPr>
          <p:cNvSpPr txBox="1"/>
          <p:nvPr/>
        </p:nvSpPr>
        <p:spPr>
          <a:xfrm>
            <a:off x="8390989" y="5355509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Height  :</a:t>
            </a: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CE251BB8-B15B-9B1E-0136-4D5D0FB2C1AB}"/>
              </a:ext>
            </a:extLst>
          </p:cNvPr>
          <p:cNvSpPr/>
          <p:nvPr/>
        </p:nvSpPr>
        <p:spPr>
          <a:xfrm>
            <a:off x="9110681" y="5316301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6F83B3E-30F7-5D37-895A-ED3DDC52B051}"/>
              </a:ext>
            </a:extLst>
          </p:cNvPr>
          <p:cNvSpPr txBox="1"/>
          <p:nvPr/>
        </p:nvSpPr>
        <p:spPr>
          <a:xfrm>
            <a:off x="9178027" y="5369717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600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C6D6D779-4B9C-23F7-ABB5-23E4F0032C65}"/>
              </a:ext>
            </a:extLst>
          </p:cNvPr>
          <p:cNvCxnSpPr>
            <a:cxnSpLocks/>
          </p:cNvCxnSpPr>
          <p:nvPr/>
        </p:nvCxnSpPr>
        <p:spPr>
          <a:xfrm flipV="1">
            <a:off x="5567292" y="4348080"/>
            <a:ext cx="3774546" cy="11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13BA212-49AD-9FFD-43E0-4AA9A2727718}"/>
              </a:ext>
            </a:extLst>
          </p:cNvPr>
          <p:cNvSpPr txBox="1"/>
          <p:nvPr/>
        </p:nvSpPr>
        <p:spPr>
          <a:xfrm>
            <a:off x="9445291" y="3879772"/>
            <a:ext cx="1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notion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Plotly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</a:t>
            </a:r>
            <a:endParaRPr lang="e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799A198-C52C-478F-05A3-A8E600858163}"/>
              </a:ext>
            </a:extLst>
          </p:cNvPr>
          <p:cNvSpPr txBox="1"/>
          <p:nvPr/>
        </p:nvSpPr>
        <p:spPr>
          <a:xfrm>
            <a:off x="592242" y="5892386"/>
            <a:ext cx="1532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bubble_size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:</a:t>
            </a:r>
          </a:p>
        </p:txBody>
      </p:sp>
      <p:sp>
        <p:nvSpPr>
          <p:cNvPr id="133" name="圆角矩形 132">
            <a:extLst>
              <a:ext uri="{FF2B5EF4-FFF2-40B4-BE49-F238E27FC236}">
                <a16:creationId xmlns:a16="http://schemas.microsoft.com/office/drawing/2014/main" id="{7D251312-0DD1-422B-EA7E-29F56A4B18DA}"/>
              </a:ext>
            </a:extLst>
          </p:cNvPr>
          <p:cNvSpPr/>
          <p:nvPr/>
        </p:nvSpPr>
        <p:spPr>
          <a:xfrm>
            <a:off x="2067221" y="5854410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1E39C82-EED5-6692-50AF-632A9CA32738}"/>
              </a:ext>
            </a:extLst>
          </p:cNvPr>
          <p:cNvSpPr txBox="1"/>
          <p:nvPr/>
        </p:nvSpPr>
        <p:spPr>
          <a:xfrm>
            <a:off x="3310605" y="5908645"/>
            <a:ext cx="1052114" cy="23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threshold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FE380E5C-3FDF-DD48-E154-12761CA74534}"/>
              </a:ext>
            </a:extLst>
          </p:cNvPr>
          <p:cNvSpPr/>
          <p:nvPr/>
        </p:nvSpPr>
        <p:spPr>
          <a:xfrm>
            <a:off x="4362719" y="5852726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2C149DB-FA34-0681-2EAE-E063A775B5D8}"/>
              </a:ext>
            </a:extLst>
          </p:cNvPr>
          <p:cNvSpPr txBox="1"/>
          <p:nvPr/>
        </p:nvSpPr>
        <p:spPr>
          <a:xfrm>
            <a:off x="2177507" y="5892386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AB01F84-6820-A763-5BBD-8248ECBA1C66}"/>
              </a:ext>
            </a:extLst>
          </p:cNvPr>
          <p:cNvSpPr txBox="1"/>
          <p:nvPr/>
        </p:nvSpPr>
        <p:spPr>
          <a:xfrm>
            <a:off x="4468715" y="59116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0.6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221EEB1-0C85-2C2A-3398-C1F1D1FC8E43}"/>
              </a:ext>
            </a:extLst>
          </p:cNvPr>
          <p:cNvSpPr txBox="1"/>
          <p:nvPr/>
        </p:nvSpPr>
        <p:spPr>
          <a:xfrm>
            <a:off x="6139654" y="5898700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1" name="圆角矩形 140">
            <a:extLst>
              <a:ext uri="{FF2B5EF4-FFF2-40B4-BE49-F238E27FC236}">
                <a16:creationId xmlns:a16="http://schemas.microsoft.com/office/drawing/2014/main" id="{3C235BAA-0A2C-102A-D5A0-936215B9A95E}"/>
              </a:ext>
            </a:extLst>
          </p:cNvPr>
          <p:cNvSpPr/>
          <p:nvPr/>
        </p:nvSpPr>
        <p:spPr>
          <a:xfrm>
            <a:off x="6823403" y="5856527"/>
            <a:ext cx="1407488" cy="3077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1293F02-014E-B51B-93D4-3B222A8A9A69}"/>
              </a:ext>
            </a:extLst>
          </p:cNvPr>
          <p:cNvSpPr txBox="1"/>
          <p:nvPr/>
        </p:nvSpPr>
        <p:spPr>
          <a:xfrm>
            <a:off x="6882233" y="593340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FCDC7E2-1402-3D37-F9D7-B6E3814A7D23}"/>
              </a:ext>
            </a:extLst>
          </p:cNvPr>
          <p:cNvSpPr txBox="1"/>
          <p:nvPr/>
        </p:nvSpPr>
        <p:spPr>
          <a:xfrm>
            <a:off x="7920657" y="5911751"/>
            <a:ext cx="115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Iterations :</a:t>
            </a:r>
          </a:p>
        </p:txBody>
      </p:sp>
      <p:sp>
        <p:nvSpPr>
          <p:cNvPr id="144" name="圆角矩形 143">
            <a:extLst>
              <a:ext uri="{FF2B5EF4-FFF2-40B4-BE49-F238E27FC236}">
                <a16:creationId xmlns:a16="http://schemas.microsoft.com/office/drawing/2014/main" id="{674BD5A4-38A2-6A7F-0BB9-83124F47EFD2}"/>
              </a:ext>
            </a:extLst>
          </p:cNvPr>
          <p:cNvSpPr/>
          <p:nvPr/>
        </p:nvSpPr>
        <p:spPr>
          <a:xfrm>
            <a:off x="9114545" y="5872301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06726DF-F9FD-B21D-6C12-F0EA197982E7}"/>
              </a:ext>
            </a:extLst>
          </p:cNvPr>
          <p:cNvSpPr txBox="1"/>
          <p:nvPr/>
        </p:nvSpPr>
        <p:spPr>
          <a:xfrm>
            <a:off x="9181891" y="5925717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10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3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BF0B7B-DE3B-0BAF-5459-6ACF4E2B5C7F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BD560C-9663-7AFE-1BF5-F2C5DA9DF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526" y="2498157"/>
            <a:ext cx="7772400" cy="51702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92E097D-6980-0884-C005-D9DAC4429A40}"/>
              </a:ext>
            </a:extLst>
          </p:cNvPr>
          <p:cNvSpPr txBox="1"/>
          <p:nvPr/>
        </p:nvSpPr>
        <p:spPr>
          <a:xfrm>
            <a:off x="1051636" y="2078905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 Correlation Heatmap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FADE80F3-59B6-743A-1944-EE511B347CD6}"/>
              </a:ext>
            </a:extLst>
          </p:cNvPr>
          <p:cNvCxnSpPr>
            <a:cxnSpLocks/>
          </p:cNvCxnSpPr>
          <p:nvPr/>
        </p:nvCxnSpPr>
        <p:spPr>
          <a:xfrm>
            <a:off x="904234" y="79215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2F8932-B4B1-8B48-D6DE-A5825F46BB70}"/>
              </a:ext>
            </a:extLst>
          </p:cNvPr>
          <p:cNvSpPr txBox="1"/>
          <p:nvPr/>
        </p:nvSpPr>
        <p:spPr>
          <a:xfrm>
            <a:off x="1051636" y="8166521"/>
            <a:ext cx="340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 Correlation Network</a:t>
            </a:r>
            <a:b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EEFA526-FDBD-E2A7-3902-E8A1568A9006}"/>
              </a:ext>
            </a:extLst>
          </p:cNvPr>
          <p:cNvSpPr/>
          <p:nvPr/>
        </p:nvSpPr>
        <p:spPr>
          <a:xfrm>
            <a:off x="5404562" y="15028808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8D97BA4-8D92-913B-F9BC-BD8AD71CFC7A}"/>
              </a:ext>
            </a:extLst>
          </p:cNvPr>
          <p:cNvCxnSpPr>
            <a:cxnSpLocks/>
          </p:cNvCxnSpPr>
          <p:nvPr/>
        </p:nvCxnSpPr>
        <p:spPr>
          <a:xfrm flipH="1">
            <a:off x="4420923" y="15201609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AD00B8E-A982-CEA6-475E-EFBC9AA5EB44}"/>
              </a:ext>
            </a:extLst>
          </p:cNvPr>
          <p:cNvSpPr txBox="1"/>
          <p:nvPr/>
        </p:nvSpPr>
        <p:spPr>
          <a:xfrm>
            <a:off x="1292535" y="14710417"/>
            <a:ext cx="232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corr_gene.png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corr_sample.png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corr_gene_network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5CE5B3-0F52-8735-F6DB-C8AFBD2D2A54}"/>
              </a:ext>
            </a:extLst>
          </p:cNvPr>
          <p:cNvSpPr txBox="1"/>
          <p:nvPr/>
        </p:nvSpPr>
        <p:spPr>
          <a:xfrm>
            <a:off x="1059831" y="8557968"/>
            <a:ext cx="102279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Red lines represent significant positive correlations between two genes.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Blue lines represent significant negative correlations between two genes.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more significant correlations a node has with other genes, the larger it is.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Using the correlation network diagram, it is easy to identify which genes are in a central position in the correlation analysis.</a:t>
            </a: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228600" indent="-228600" defTabSz="914433">
              <a:buAutoNum type="arabicPeriod"/>
              <a:defRPr/>
            </a:pP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BDC09DD-BE19-DD47-8B0F-CCEA1F967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216" y="9813291"/>
            <a:ext cx="61976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2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Search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Tools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Publication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4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rgbClr val="515A6E"/>
                </a:solidFill>
                <a:latin typeface="Arial" panose="020B0604020202020204" pitchFamily="34" charset="0"/>
              </a:rPr>
              <a:t>Notice</a:t>
            </a:r>
            <a:endParaRPr lang="en" altLang="zh-CN" sz="1600" dirty="0">
              <a:solidFill>
                <a:srgbClr val="515A6E"/>
              </a:solidFill>
              <a:latin typeface="Arial" panose="020B0604020202020204" pitchFamily="34" charset="0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Only two conditions of data can be uploaded, the front for the control group, the back for the experimental group.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Upload transcriptomic data</a:t>
            </a: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 ensure that you upload a csv file</a:t>
            </a: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Choose the number of parallels in your experiment.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lang="en-US" altLang="zh-CN" sz="1100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Corrrelation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94706" y="563395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Example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32787" y="563395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Submit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PCA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endParaRPr lang="zh-CN" altLang="en-US" sz="9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GO/KEGG Enrichment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62411" y="635595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Heatmap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04126" y="5733712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747D1AC-C5E9-5E33-33CD-40033151BB79}"/>
              </a:ext>
            </a:extLst>
          </p:cNvPr>
          <p:cNvSpPr/>
          <p:nvPr/>
        </p:nvSpPr>
        <p:spPr>
          <a:xfrm>
            <a:off x="1070314" y="7265158"/>
            <a:ext cx="10051372" cy="428455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1003412" y="6707520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Difference analysis result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96548" y="6061320"/>
            <a:ext cx="181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Submit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，生成表格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 Analysis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401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E6997B-4910-D837-469B-1E32F33626E1}"/>
              </a:ext>
            </a:extLst>
          </p:cNvPr>
          <p:cNvSpPr txBox="1"/>
          <p:nvPr/>
        </p:nvSpPr>
        <p:spPr>
          <a:xfrm>
            <a:off x="3183084" y="4925318"/>
            <a:ext cx="200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Number of parallel samples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94DF5E22-06C9-63FE-7907-83A7FBF4D9A9}"/>
              </a:ext>
            </a:extLst>
          </p:cNvPr>
          <p:cNvSpPr/>
          <p:nvPr/>
        </p:nvSpPr>
        <p:spPr>
          <a:xfrm>
            <a:off x="5137669" y="4900403"/>
            <a:ext cx="1674651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0E2601D-E9E8-F308-ECD7-62116629F465}"/>
              </a:ext>
            </a:extLst>
          </p:cNvPr>
          <p:cNvSpPr txBox="1"/>
          <p:nvPr/>
        </p:nvSpPr>
        <p:spPr>
          <a:xfrm>
            <a:off x="5296519" y="49505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D5B1E4E6-BA86-FC52-7570-9C7C969B3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622" y="7581127"/>
            <a:ext cx="5549352" cy="3553284"/>
          </a:xfrm>
          <a:prstGeom prst="rect">
            <a:avLst/>
          </a:prstGeom>
        </p:spPr>
      </p:pic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F0465DA5-BE68-5DA6-BF69-58E94D62203E}"/>
              </a:ext>
            </a:extLst>
          </p:cNvPr>
          <p:cNvCxnSpPr>
            <a:cxnSpLocks/>
          </p:cNvCxnSpPr>
          <p:nvPr/>
        </p:nvCxnSpPr>
        <p:spPr>
          <a:xfrm>
            <a:off x="6798460" y="12608855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0D10DEFF-C0E9-25D4-6480-78036262F3C7}"/>
              </a:ext>
            </a:extLst>
          </p:cNvPr>
          <p:cNvSpPr/>
          <p:nvPr/>
        </p:nvSpPr>
        <p:spPr>
          <a:xfrm>
            <a:off x="4854680" y="12335885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B057C20E-34AE-2149-A49E-DC6F3CBC8C16}"/>
              </a:ext>
            </a:extLst>
          </p:cNvPr>
          <p:cNvSpPr/>
          <p:nvPr/>
        </p:nvSpPr>
        <p:spPr>
          <a:xfrm>
            <a:off x="6292761" y="1233588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Visualization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44CA45A-1A5E-C342-280F-3E8ECCFC5C6F}"/>
              </a:ext>
            </a:extLst>
          </p:cNvPr>
          <p:cNvSpPr txBox="1"/>
          <p:nvPr/>
        </p:nvSpPr>
        <p:spPr>
          <a:xfrm>
            <a:off x="6935077" y="13052612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Visualization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，按默认参数生成交互式可视化图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B451D1-EECD-B442-D212-C2D3F069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973" y="4966542"/>
            <a:ext cx="355600" cy="198267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D910F79-BFD4-AFF4-C194-2048B7E778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736573" y="4593442"/>
            <a:ext cx="983963" cy="47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C3ED15E-3C23-EBA0-577C-73F6CBE68CA5}"/>
              </a:ext>
            </a:extLst>
          </p:cNvPr>
          <p:cNvSpPr txBox="1"/>
          <p:nvPr/>
        </p:nvSpPr>
        <p:spPr>
          <a:xfrm>
            <a:off x="7774369" y="4454942"/>
            <a:ext cx="181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12C54184-4517-5038-6371-A36F7024AC3E}"/>
              </a:ext>
            </a:extLst>
          </p:cNvPr>
          <p:cNvCxnSpPr>
            <a:cxnSpLocks/>
          </p:cNvCxnSpPr>
          <p:nvPr/>
        </p:nvCxnSpPr>
        <p:spPr>
          <a:xfrm>
            <a:off x="921657" y="13052612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AA8AFD7-A39E-F132-6FC2-8D5F887CFEF3}"/>
              </a:ext>
            </a:extLst>
          </p:cNvPr>
          <p:cNvSpPr/>
          <p:nvPr/>
        </p:nvSpPr>
        <p:spPr>
          <a:xfrm>
            <a:off x="4867484" y="4221636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807613B-592B-15D1-DD1E-F679F43B51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4934772" y="4302779"/>
            <a:ext cx="314606" cy="265879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FEFEFA92-8A44-E383-A9BA-8461B1543EED}"/>
              </a:ext>
            </a:extLst>
          </p:cNvPr>
          <p:cNvSpPr txBox="1"/>
          <p:nvPr/>
        </p:nvSpPr>
        <p:spPr>
          <a:xfrm>
            <a:off x="5214249" y="4312631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01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A50A43-DBEF-4326-BCEB-F91A3237985C}"/>
              </a:ext>
            </a:extLst>
          </p:cNvPr>
          <p:cNvSpPr txBox="1"/>
          <p:nvPr/>
        </p:nvSpPr>
        <p:spPr>
          <a:xfrm>
            <a:off x="996596" y="2230973"/>
            <a:ext cx="1834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olcano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Plot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5899D0-9B40-1F73-3718-1FF33D8A0EE1}"/>
              </a:ext>
            </a:extLst>
          </p:cNvPr>
          <p:cNvSpPr txBox="1"/>
          <p:nvPr/>
        </p:nvSpPr>
        <p:spPr>
          <a:xfrm>
            <a:off x="1273076" y="3523678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Width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0FC51F2-8C8E-C2BB-1732-56927F52D118}"/>
              </a:ext>
            </a:extLst>
          </p:cNvPr>
          <p:cNvSpPr/>
          <p:nvPr/>
        </p:nvSpPr>
        <p:spPr>
          <a:xfrm>
            <a:off x="1930380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34C55A-07A9-D028-B60B-67479A9AF1C2}"/>
              </a:ext>
            </a:extLst>
          </p:cNvPr>
          <p:cNvSpPr txBox="1"/>
          <p:nvPr/>
        </p:nvSpPr>
        <p:spPr>
          <a:xfrm>
            <a:off x="1997726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1200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B20165-6BC8-F889-0D18-75E15D262A4E}"/>
              </a:ext>
            </a:extLst>
          </p:cNvPr>
          <p:cNvSpPr txBox="1"/>
          <p:nvPr/>
        </p:nvSpPr>
        <p:spPr>
          <a:xfrm>
            <a:off x="829737" y="2934411"/>
            <a:ext cx="1100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Color Scheme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3467206-5AC1-B332-3969-3D64F95BFE07}"/>
              </a:ext>
            </a:extLst>
          </p:cNvPr>
          <p:cNvSpPr/>
          <p:nvPr/>
        </p:nvSpPr>
        <p:spPr>
          <a:xfrm>
            <a:off x="1930380" y="29050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03ED21-60A3-5EF1-91DC-455966C3EEF3}"/>
              </a:ext>
            </a:extLst>
          </p:cNvPr>
          <p:cNvSpPr txBox="1"/>
          <p:nvPr/>
        </p:nvSpPr>
        <p:spPr>
          <a:xfrm>
            <a:off x="1997726" y="2958460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onaco" pitchFamily="2" charset="0"/>
                <a:ea typeface="等线" panose="02010600030101010101" pitchFamily="2" charset="-122"/>
                <a:cs typeface="+mn-cs"/>
              </a:rPr>
              <a:t>1</a:t>
            </a: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F199916-9A9B-B37A-0C82-24D99B8A5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427" y="2959184"/>
            <a:ext cx="355600" cy="2159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F927BE0-E77E-2D5C-0428-D6CC2A1E7DBA}"/>
              </a:ext>
            </a:extLst>
          </p:cNvPr>
          <p:cNvSpPr txBox="1"/>
          <p:nvPr/>
        </p:nvSpPr>
        <p:spPr>
          <a:xfrm>
            <a:off x="4290949" y="2950810"/>
            <a:ext cx="830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X  fix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962732F5-2AF9-7888-43A8-92C8C168BE93}"/>
              </a:ext>
            </a:extLst>
          </p:cNvPr>
          <p:cNvSpPr/>
          <p:nvPr/>
        </p:nvSpPr>
        <p:spPr>
          <a:xfrm>
            <a:off x="5121716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DE1819-DB6C-7DBF-3A5E-BEDCF93419C2}"/>
              </a:ext>
            </a:extLst>
          </p:cNvPr>
          <p:cNvSpPr txBox="1"/>
          <p:nvPr/>
        </p:nvSpPr>
        <p:spPr>
          <a:xfrm>
            <a:off x="5189062" y="2974859"/>
            <a:ext cx="869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5771C31-C1FD-C69E-AA09-0A811203A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763" y="2975583"/>
            <a:ext cx="355600" cy="2159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27D43C99-0790-C507-7871-C67C43ED2F9E}"/>
              </a:ext>
            </a:extLst>
          </p:cNvPr>
          <p:cNvSpPr txBox="1"/>
          <p:nvPr/>
        </p:nvSpPr>
        <p:spPr>
          <a:xfrm>
            <a:off x="7577657" y="2950810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Y fix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5561870-C650-940D-8017-DCE4BBD569C6}"/>
              </a:ext>
            </a:extLst>
          </p:cNvPr>
          <p:cNvSpPr/>
          <p:nvPr/>
        </p:nvSpPr>
        <p:spPr>
          <a:xfrm>
            <a:off x="8216309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5EA779-834F-806A-01EA-9F5DD11AB051}"/>
              </a:ext>
            </a:extLst>
          </p:cNvPr>
          <p:cNvSpPr txBox="1"/>
          <p:nvPr/>
        </p:nvSpPr>
        <p:spPr>
          <a:xfrm>
            <a:off x="8283655" y="2974859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kumimoji="0" lang="en" altLang="zh-CN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Monaco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6C00B22-832E-C8F0-0080-9EE62EA51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356" y="2975583"/>
            <a:ext cx="355600" cy="2159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E449546-D235-191C-B67B-4CF0827C1F2F}"/>
              </a:ext>
            </a:extLst>
          </p:cNvPr>
          <p:cNvSpPr txBox="1"/>
          <p:nvPr/>
        </p:nvSpPr>
        <p:spPr>
          <a:xfrm>
            <a:off x="4288193" y="3524269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Height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35579AB-159A-D790-052F-BC1A65B871EE}"/>
              </a:ext>
            </a:extLst>
          </p:cNvPr>
          <p:cNvSpPr/>
          <p:nvPr/>
        </p:nvSpPr>
        <p:spPr>
          <a:xfrm>
            <a:off x="5120213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6169D6-97FA-7C12-26E2-E9B832E6533F}"/>
              </a:ext>
            </a:extLst>
          </p:cNvPr>
          <p:cNvSpPr txBox="1"/>
          <p:nvPr/>
        </p:nvSpPr>
        <p:spPr>
          <a:xfrm>
            <a:off x="5175223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900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9BD5A5-8E1F-C87C-6948-14CB362D3BCE}"/>
              </a:ext>
            </a:extLst>
          </p:cNvPr>
          <p:cNvSpPr txBox="1"/>
          <p:nvPr/>
        </p:nvSpPr>
        <p:spPr>
          <a:xfrm>
            <a:off x="7297178" y="353118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Size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433D0BC9-41AA-96EF-90B3-19AD85A77F38}"/>
              </a:ext>
            </a:extLst>
          </p:cNvPr>
          <p:cNvSpPr/>
          <p:nvPr/>
        </p:nvSpPr>
        <p:spPr>
          <a:xfrm>
            <a:off x="8216309" y="350061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9C56E-3477-2C08-297D-602E8077B009}"/>
              </a:ext>
            </a:extLst>
          </p:cNvPr>
          <p:cNvSpPr txBox="1"/>
          <p:nvPr/>
        </p:nvSpPr>
        <p:spPr>
          <a:xfrm>
            <a:off x="8283655" y="354728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DE2639-3F9B-4EA9-DB28-A8220A50202D}"/>
              </a:ext>
            </a:extLst>
          </p:cNvPr>
          <p:cNvSpPr txBox="1"/>
          <p:nvPr/>
        </p:nvSpPr>
        <p:spPr>
          <a:xfrm>
            <a:off x="975027" y="4107049"/>
            <a:ext cx="10757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 threshold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31A2385-68B6-A002-C8C5-4F6476741A7F}"/>
              </a:ext>
            </a:extLst>
          </p:cNvPr>
          <p:cNvSpPr/>
          <p:nvPr/>
        </p:nvSpPr>
        <p:spPr>
          <a:xfrm>
            <a:off x="1939164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6740B3-2778-30C3-AF17-2F978459C3A4}"/>
              </a:ext>
            </a:extLst>
          </p:cNvPr>
          <p:cNvSpPr txBox="1"/>
          <p:nvPr/>
        </p:nvSpPr>
        <p:spPr>
          <a:xfrm>
            <a:off x="2006510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0.05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04C05D-A9CA-E7E4-BEF9-B71853757846}"/>
              </a:ext>
            </a:extLst>
          </p:cNvPr>
          <p:cNvSpPr txBox="1"/>
          <p:nvPr/>
        </p:nvSpPr>
        <p:spPr>
          <a:xfrm>
            <a:off x="3921205" y="4094090"/>
            <a:ext cx="125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ogFC_threshold :</a:t>
            </a:r>
          </a:p>
          <a:p>
            <a:pPr defTabSz="914433"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DDB460A3-F42E-F331-FC6D-D54454E7E57F}"/>
              </a:ext>
            </a:extLst>
          </p:cNvPr>
          <p:cNvSpPr/>
          <p:nvPr/>
        </p:nvSpPr>
        <p:spPr>
          <a:xfrm>
            <a:off x="5128997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4B91024-BBC5-65B1-36AF-298C0D9A7F66}"/>
              </a:ext>
            </a:extLst>
          </p:cNvPr>
          <p:cNvSpPr txBox="1"/>
          <p:nvPr/>
        </p:nvSpPr>
        <p:spPr>
          <a:xfrm>
            <a:off x="5196343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A12F45-A1E6-C16D-1ADF-7F0F7A17C7CD}"/>
              </a:ext>
            </a:extLst>
          </p:cNvPr>
          <p:cNvSpPr txBox="1"/>
          <p:nvPr/>
        </p:nvSpPr>
        <p:spPr>
          <a:xfrm>
            <a:off x="7341539" y="4102227"/>
            <a:ext cx="666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Opacity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4F090A71-8D86-C9F1-479E-1B075EDDDDB0}"/>
              </a:ext>
            </a:extLst>
          </p:cNvPr>
          <p:cNvSpPr/>
          <p:nvPr/>
        </p:nvSpPr>
        <p:spPr>
          <a:xfrm>
            <a:off x="8181126" y="403835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A92ADB-A656-A137-D5FC-2DDD125FACA9}"/>
              </a:ext>
            </a:extLst>
          </p:cNvPr>
          <p:cNvSpPr txBox="1"/>
          <p:nvPr/>
        </p:nvSpPr>
        <p:spPr>
          <a:xfrm>
            <a:off x="8248472" y="40940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0.8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1AD0ED67-DDBA-330D-A70A-2A6897D7D690}"/>
              </a:ext>
            </a:extLst>
          </p:cNvPr>
          <p:cNvSpPr/>
          <p:nvPr/>
        </p:nvSpPr>
        <p:spPr>
          <a:xfrm>
            <a:off x="4285476" y="5506838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E136EF7-BAAD-3B47-0C03-EEF848E124EB}"/>
              </a:ext>
            </a:extLst>
          </p:cNvPr>
          <p:cNvSpPr/>
          <p:nvPr/>
        </p:nvSpPr>
        <p:spPr>
          <a:xfrm>
            <a:off x="5723557" y="5506838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F05ECD8-DA6C-4C1C-1B89-2D00DA888F2E}"/>
              </a:ext>
            </a:extLst>
          </p:cNvPr>
          <p:cNvSpPr txBox="1"/>
          <p:nvPr/>
        </p:nvSpPr>
        <p:spPr>
          <a:xfrm>
            <a:off x="7738703" y="5527847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，根据用户设置的参数重新出图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CC59FB2-F610-4700-8F8F-D74255F4921F}"/>
              </a:ext>
            </a:extLst>
          </p:cNvPr>
          <p:cNvCxnSpPr>
            <a:cxnSpLocks/>
          </p:cNvCxnSpPr>
          <p:nvPr/>
        </p:nvCxnSpPr>
        <p:spPr>
          <a:xfrm>
            <a:off x="6731130" y="5669915"/>
            <a:ext cx="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63B606F-F82E-586D-0185-4157E67286A2}"/>
              </a:ext>
            </a:extLst>
          </p:cNvPr>
          <p:cNvCxnSpPr>
            <a:cxnSpLocks/>
          </p:cNvCxnSpPr>
          <p:nvPr/>
        </p:nvCxnSpPr>
        <p:spPr>
          <a:xfrm flipH="1">
            <a:off x="3301837" y="5679639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EAECDAB-F92E-CB4C-892E-27A4CE8275B0}"/>
              </a:ext>
            </a:extLst>
          </p:cNvPr>
          <p:cNvSpPr txBox="1"/>
          <p:nvPr/>
        </p:nvSpPr>
        <p:spPr>
          <a:xfrm>
            <a:off x="1987292" y="5739287"/>
            <a:ext cx="21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点击下载，获得对应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，上下调的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文件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38AB71-1580-60AF-C085-6E77F25DC910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 Analysis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401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988AD7D-47A4-6E97-E17A-19FC67F8A110}"/>
              </a:ext>
            </a:extLst>
          </p:cNvPr>
          <p:cNvCxnSpPr>
            <a:cxnSpLocks/>
          </p:cNvCxnSpPr>
          <p:nvPr/>
        </p:nvCxnSpPr>
        <p:spPr>
          <a:xfrm flipH="1">
            <a:off x="3390871" y="2386286"/>
            <a:ext cx="778521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107FD09-4DAB-558E-A171-BD768F82F8D1}"/>
              </a:ext>
            </a:extLst>
          </p:cNvPr>
          <p:cNvSpPr txBox="1"/>
          <p:nvPr/>
        </p:nvSpPr>
        <p:spPr>
          <a:xfrm>
            <a:off x="4211996" y="2201996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个设置好的颜色方案，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930272E-5310-653D-44E9-CBD315CF02FE}"/>
              </a:ext>
            </a:extLst>
          </p:cNvPr>
          <p:cNvCxnSpPr>
            <a:cxnSpLocks/>
          </p:cNvCxnSpPr>
          <p:nvPr/>
        </p:nvCxnSpPr>
        <p:spPr>
          <a:xfrm flipH="1">
            <a:off x="6678318" y="2363295"/>
            <a:ext cx="778521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79DC7-8895-7CEB-E493-500BC9F3BD2B}"/>
              </a:ext>
            </a:extLst>
          </p:cNvPr>
          <p:cNvSpPr txBox="1"/>
          <p:nvPr/>
        </p:nvSpPr>
        <p:spPr>
          <a:xfrm>
            <a:off x="7674973" y="2203605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86FE4E-75DD-3750-27AB-AFCFD57BBEE8}"/>
              </a:ext>
            </a:extLst>
          </p:cNvPr>
          <p:cNvSpPr txBox="1"/>
          <p:nvPr/>
        </p:nvSpPr>
        <p:spPr>
          <a:xfrm>
            <a:off x="735039" y="4782546"/>
            <a:ext cx="1022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Marker gene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D5EE929F-CDDF-5119-51A5-8463CF4B5BFD}"/>
              </a:ext>
            </a:extLst>
          </p:cNvPr>
          <p:cNvSpPr/>
          <p:nvPr/>
        </p:nvSpPr>
        <p:spPr>
          <a:xfrm>
            <a:off x="1930380" y="4722868"/>
            <a:ext cx="4089704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8C49A5-D303-DA0D-B051-FE6063CE6CD9}"/>
              </a:ext>
            </a:extLst>
          </p:cNvPr>
          <p:cNvSpPr txBox="1"/>
          <p:nvPr/>
        </p:nvSpPr>
        <p:spPr>
          <a:xfrm>
            <a:off x="1978441" y="4769542"/>
            <a:ext cx="22635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MYCTH_98562, MYCTH_2121938</a:t>
            </a:r>
          </a:p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defTabSz="914433"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27F3E18-48B1-EC62-E483-B46E8FD8ACA2}"/>
              </a:ext>
            </a:extLst>
          </p:cNvPr>
          <p:cNvCxnSpPr>
            <a:cxnSpLocks/>
          </p:cNvCxnSpPr>
          <p:nvPr/>
        </p:nvCxnSpPr>
        <p:spPr>
          <a:xfrm flipV="1">
            <a:off x="1244540" y="4942662"/>
            <a:ext cx="757638" cy="11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93B82F4-4E7F-91F7-DAD5-46209EC2C07D}"/>
              </a:ext>
            </a:extLst>
          </p:cNvPr>
          <p:cNvSpPr txBox="1"/>
          <p:nvPr/>
        </p:nvSpPr>
        <p:spPr>
          <a:xfrm>
            <a:off x="656341" y="6148283"/>
            <a:ext cx="921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默认为空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08336EB-31AD-B4B5-1777-6FFD2B0E0E23}"/>
              </a:ext>
            </a:extLst>
          </p:cNvPr>
          <p:cNvSpPr txBox="1"/>
          <p:nvPr/>
        </p:nvSpPr>
        <p:spPr>
          <a:xfrm>
            <a:off x="6559460" y="4756195"/>
            <a:ext cx="1179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 donw info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0C10364A-D700-0314-3F7C-C00988F21037}"/>
              </a:ext>
            </a:extLst>
          </p:cNvPr>
          <p:cNvSpPr/>
          <p:nvPr/>
        </p:nvSpPr>
        <p:spPr>
          <a:xfrm>
            <a:off x="7681888" y="4698652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DE7C916-E9F7-BE39-753E-7CB5C1BEB7AC}"/>
              </a:ext>
            </a:extLst>
          </p:cNvPr>
          <p:cNvSpPr txBox="1"/>
          <p:nvPr/>
        </p:nvSpPr>
        <p:spPr>
          <a:xfrm>
            <a:off x="7749234" y="4752068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endParaRPr kumimoji="0" lang="en" altLang="zh-CN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Monaco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DB8828D0-5EF5-ACF4-5991-90C46C829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935" y="4752792"/>
            <a:ext cx="355600" cy="215900"/>
          </a:xfrm>
          <a:prstGeom prst="rect">
            <a:avLst/>
          </a:prstGeom>
        </p:spPr>
      </p:pic>
      <p:pic>
        <p:nvPicPr>
          <p:cNvPr id="75" name="图片 74">
            <a:hlinkClick r:id="rId5"/>
            <a:extLst>
              <a:ext uri="{FF2B5EF4-FFF2-40B4-BE49-F238E27FC236}">
                <a16:creationId xmlns:a16="http://schemas.microsoft.com/office/drawing/2014/main" id="{D1C3A56A-B760-144D-DE91-519748887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203" y="6206785"/>
            <a:ext cx="8088069" cy="61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GO/KEGG Enrichment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Please Upload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gene list text file.</a:t>
            </a: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gene identifiers should be in NCBI RefSeq format.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342D96-2FA3-4A56-B01C-12F5FA9DA78F}"/>
              </a:ext>
            </a:extLst>
          </p:cNvPr>
          <p:cNvSpPr txBox="1"/>
          <p:nvPr/>
        </p:nvSpPr>
        <p:spPr>
          <a:xfrm>
            <a:off x="3906100" y="497435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Species: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2DCC278-A971-F56E-5A62-24285CC65102}"/>
              </a:ext>
            </a:extLst>
          </p:cNvPr>
          <p:cNvSpPr/>
          <p:nvPr/>
        </p:nvSpPr>
        <p:spPr>
          <a:xfrm>
            <a:off x="4580512" y="4927678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8770ED4-6B81-E0BB-5B4A-59BF8DE82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34" y="4989283"/>
            <a:ext cx="355600" cy="2159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D21099E-02B3-1648-8DAB-9A5030094838}"/>
              </a:ext>
            </a:extLst>
          </p:cNvPr>
          <p:cNvSpPr txBox="1"/>
          <p:nvPr/>
        </p:nvSpPr>
        <p:spPr>
          <a:xfrm>
            <a:off x="3834978" y="6185599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adjust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50E5E6B8-4883-4F77-AA75-207580989DF2}"/>
              </a:ext>
            </a:extLst>
          </p:cNvPr>
          <p:cNvSpPr/>
          <p:nvPr/>
        </p:nvSpPr>
        <p:spPr>
          <a:xfrm>
            <a:off x="4580512" y="6138925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3C8329-3794-7198-5978-0131ABE87383}"/>
              </a:ext>
            </a:extLst>
          </p:cNvPr>
          <p:cNvSpPr txBox="1"/>
          <p:nvPr/>
        </p:nvSpPr>
        <p:spPr>
          <a:xfrm>
            <a:off x="4647858" y="6194661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0.05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5F7952-9899-DD45-8C61-8A605B20F2D8}"/>
              </a:ext>
            </a:extLst>
          </p:cNvPr>
          <p:cNvSpPr txBox="1"/>
          <p:nvPr/>
        </p:nvSpPr>
        <p:spPr>
          <a:xfrm>
            <a:off x="4651633" y="4981816"/>
            <a:ext cx="244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D3415A9-AE5C-4180-7B91-953F283601B5}"/>
              </a:ext>
            </a:extLst>
          </p:cNvPr>
          <p:cNvSpPr txBox="1"/>
          <p:nvPr/>
        </p:nvSpPr>
        <p:spPr>
          <a:xfrm>
            <a:off x="3956881" y="5596332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Type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11F9D441-EA28-ACA0-8ED9-4573DA0DCDF9}"/>
              </a:ext>
            </a:extLst>
          </p:cNvPr>
          <p:cNvSpPr/>
          <p:nvPr/>
        </p:nvSpPr>
        <p:spPr>
          <a:xfrm>
            <a:off x="4580512" y="5566965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33830C-BE52-7C7B-8CFB-5889E6F89035}"/>
              </a:ext>
            </a:extLst>
          </p:cNvPr>
          <p:cNvSpPr txBox="1"/>
          <p:nvPr/>
        </p:nvSpPr>
        <p:spPr>
          <a:xfrm>
            <a:off x="4647858" y="5620381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AA4574DD-6D74-A89C-70A2-B7F49FF6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330" y="5609528"/>
            <a:ext cx="355600" cy="215900"/>
          </a:xfrm>
          <a:prstGeom prst="rect">
            <a:avLst/>
          </a:prstGeom>
        </p:spPr>
      </p:pic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832222" y="6991429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70303" y="6991429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904234" y="806206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62555" y="7565796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747D1AC-C5E9-5E33-33CD-40033151BB79}"/>
              </a:ext>
            </a:extLst>
          </p:cNvPr>
          <p:cNvSpPr/>
          <p:nvPr/>
        </p:nvSpPr>
        <p:spPr>
          <a:xfrm>
            <a:off x="1148900" y="8989184"/>
            <a:ext cx="10051372" cy="3766425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1071295" y="8460034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Enrichment Analysis Results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849836" y="7623954"/>
            <a:ext cx="2684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加载差异分析结果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D8A0882-3123-4096-4C7B-A3FE8DEE7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035" y="9297129"/>
            <a:ext cx="7464879" cy="2917137"/>
          </a:xfrm>
          <a:prstGeom prst="rect">
            <a:avLst/>
          </a:prstGeom>
        </p:spPr>
      </p:pic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9906BB0-562F-966F-DD8C-5A1C4C2969F6}"/>
              </a:ext>
            </a:extLst>
          </p:cNvPr>
          <p:cNvCxnSpPr>
            <a:cxnSpLocks/>
          </p:cNvCxnSpPr>
          <p:nvPr/>
        </p:nvCxnSpPr>
        <p:spPr>
          <a:xfrm>
            <a:off x="6774090" y="13746949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E7AC5FC6-CA4D-F656-9C8E-B65A34C1467F}"/>
              </a:ext>
            </a:extLst>
          </p:cNvPr>
          <p:cNvSpPr/>
          <p:nvPr/>
        </p:nvSpPr>
        <p:spPr>
          <a:xfrm>
            <a:off x="4830310" y="13204840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EA00FEB-B67D-0402-30B3-9C9EA8456E5A}"/>
              </a:ext>
            </a:extLst>
          </p:cNvPr>
          <p:cNvSpPr/>
          <p:nvPr/>
        </p:nvSpPr>
        <p:spPr>
          <a:xfrm>
            <a:off x="6268391" y="13204840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Visualization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59802C-FBCB-CE46-55C6-93EBD53EACBE}"/>
              </a:ext>
            </a:extLst>
          </p:cNvPr>
          <p:cNvSpPr txBox="1"/>
          <p:nvPr/>
        </p:nvSpPr>
        <p:spPr>
          <a:xfrm>
            <a:off x="6910707" y="14190706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Visualization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，按默认参数生成交互式可视化图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72B4A6F-AA2A-E786-30B2-D09391044A82}"/>
              </a:ext>
            </a:extLst>
          </p:cNvPr>
          <p:cNvCxnSpPr>
            <a:cxnSpLocks/>
          </p:cNvCxnSpPr>
          <p:nvPr/>
        </p:nvCxnSpPr>
        <p:spPr>
          <a:xfrm flipH="1">
            <a:off x="7795530" y="5188160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42BD0BE-A603-8DB1-B4D0-054AEF578736}"/>
              </a:ext>
            </a:extLst>
          </p:cNvPr>
          <p:cNvSpPr txBox="1"/>
          <p:nvPr/>
        </p:nvSpPr>
        <p:spPr>
          <a:xfrm>
            <a:off x="8629442" y="4951038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KEGG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两个选择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9B2FE17-7AEB-F24A-AAFB-BB1AE30A363C}"/>
              </a:ext>
            </a:extLst>
          </p:cNvPr>
          <p:cNvSpPr/>
          <p:nvPr/>
        </p:nvSpPr>
        <p:spPr>
          <a:xfrm>
            <a:off x="4946070" y="4136095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608C6EFA-E6D6-A977-B848-7B6FA598F4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5013358" y="4217238"/>
            <a:ext cx="314606" cy="265879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9EC6B7D1-545A-944C-119A-499E9F03B3B8}"/>
              </a:ext>
            </a:extLst>
          </p:cNvPr>
          <p:cNvSpPr txBox="1"/>
          <p:nvPr/>
        </p:nvSpPr>
        <p:spPr>
          <a:xfrm>
            <a:off x="5292835" y="4227090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87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GO/KEGG Enrichment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9289C3F-8C41-1822-FC3A-1AF1D2CD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08" y="5495492"/>
            <a:ext cx="8881121" cy="49079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Search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Tools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Publication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A50A43-DBEF-4326-BCEB-F91A3237985C}"/>
              </a:ext>
            </a:extLst>
          </p:cNvPr>
          <p:cNvSpPr txBox="1"/>
          <p:nvPr/>
        </p:nvSpPr>
        <p:spPr>
          <a:xfrm>
            <a:off x="996596" y="223097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Functional Enrichment of Genes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5899D0-9B40-1F73-3718-1FF33D8A0EE1}"/>
              </a:ext>
            </a:extLst>
          </p:cNvPr>
          <p:cNvSpPr txBox="1"/>
          <p:nvPr/>
        </p:nvSpPr>
        <p:spPr>
          <a:xfrm>
            <a:off x="1273076" y="3523678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0FC51F2-8C8E-C2BB-1732-56927F52D118}"/>
              </a:ext>
            </a:extLst>
          </p:cNvPr>
          <p:cNvSpPr/>
          <p:nvPr/>
        </p:nvSpPr>
        <p:spPr>
          <a:xfrm>
            <a:off x="1930380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34C55A-07A9-D028-B60B-67479A9AF1C2}"/>
              </a:ext>
            </a:extLst>
          </p:cNvPr>
          <p:cNvSpPr txBox="1"/>
          <p:nvPr/>
        </p:nvSpPr>
        <p:spPr>
          <a:xfrm>
            <a:off x="1997726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1280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B20165-6BC8-F889-0D18-75E15D262A4E}"/>
              </a:ext>
            </a:extLst>
          </p:cNvPr>
          <p:cNvSpPr txBox="1"/>
          <p:nvPr/>
        </p:nvSpPr>
        <p:spPr>
          <a:xfrm>
            <a:off x="1306749" y="2934411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3467206-5AC1-B332-3969-3D64F95BFE07}"/>
              </a:ext>
            </a:extLst>
          </p:cNvPr>
          <p:cNvSpPr/>
          <p:nvPr/>
        </p:nvSpPr>
        <p:spPr>
          <a:xfrm>
            <a:off x="1930380" y="29050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03ED21-60A3-5EF1-91DC-455966C3EEF3}"/>
              </a:ext>
            </a:extLst>
          </p:cNvPr>
          <p:cNvSpPr txBox="1"/>
          <p:nvPr/>
        </p:nvSpPr>
        <p:spPr>
          <a:xfrm>
            <a:off x="1997726" y="2958460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rdbu</a:t>
            </a:r>
            <a:r>
              <a:rPr lang="en" altLang="zh-CN" sz="9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_r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F199916-9A9B-B37A-0C82-24D99B8A5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427" y="2959184"/>
            <a:ext cx="355600" cy="2159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F927BE0-E77E-2D5C-0428-D6CC2A1E7DBA}"/>
              </a:ext>
            </a:extLst>
          </p:cNvPr>
          <p:cNvSpPr txBox="1"/>
          <p:nvPr/>
        </p:nvSpPr>
        <p:spPr>
          <a:xfrm>
            <a:off x="4290949" y="2950810"/>
            <a:ext cx="830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Pic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962732F5-2AF9-7888-43A8-92C8C168BE93}"/>
              </a:ext>
            </a:extLst>
          </p:cNvPr>
          <p:cNvSpPr/>
          <p:nvPr/>
        </p:nvSpPr>
        <p:spPr>
          <a:xfrm>
            <a:off x="5121716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DE1819-DB6C-7DBF-3A5E-BEDCF93419C2}"/>
              </a:ext>
            </a:extLst>
          </p:cNvPr>
          <p:cNvSpPr txBox="1"/>
          <p:nvPr/>
        </p:nvSpPr>
        <p:spPr>
          <a:xfrm>
            <a:off x="5189062" y="2974859"/>
            <a:ext cx="869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endParaRPr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5771C31-C1FD-C69E-AA09-0A811203A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763" y="2975583"/>
            <a:ext cx="355600" cy="2159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27D43C99-0790-C507-7871-C67C43ED2F9E}"/>
              </a:ext>
            </a:extLst>
          </p:cNvPr>
          <p:cNvSpPr txBox="1"/>
          <p:nvPr/>
        </p:nvSpPr>
        <p:spPr>
          <a:xfrm>
            <a:off x="7592678" y="2950810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5561870-C650-940D-8017-DCE4BBD569C6}"/>
              </a:ext>
            </a:extLst>
          </p:cNvPr>
          <p:cNvSpPr/>
          <p:nvPr/>
        </p:nvSpPr>
        <p:spPr>
          <a:xfrm>
            <a:off x="8216309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5EA779-834F-806A-01EA-9F5DD11AB051}"/>
              </a:ext>
            </a:extLst>
          </p:cNvPr>
          <p:cNvSpPr txBox="1"/>
          <p:nvPr/>
        </p:nvSpPr>
        <p:spPr>
          <a:xfrm>
            <a:off x="8283655" y="2974859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All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6C00B22-832E-C8F0-0080-9EE62EA51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356" y="2975583"/>
            <a:ext cx="355600" cy="2159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E449546-D235-191C-B67B-4CF0827C1F2F}"/>
              </a:ext>
            </a:extLst>
          </p:cNvPr>
          <p:cNvSpPr txBox="1"/>
          <p:nvPr/>
        </p:nvSpPr>
        <p:spPr>
          <a:xfrm>
            <a:off x="4288193" y="3524269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Height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35579AB-159A-D790-052F-BC1A65B871EE}"/>
              </a:ext>
            </a:extLst>
          </p:cNvPr>
          <p:cNvSpPr/>
          <p:nvPr/>
        </p:nvSpPr>
        <p:spPr>
          <a:xfrm>
            <a:off x="5120213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6169D6-97FA-7C12-26E2-E9B832E6533F}"/>
              </a:ext>
            </a:extLst>
          </p:cNvPr>
          <p:cNvSpPr txBox="1"/>
          <p:nvPr/>
        </p:nvSpPr>
        <p:spPr>
          <a:xfrm>
            <a:off x="5175223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9BD5A5-8E1F-C87C-6948-14CB362D3BCE}"/>
              </a:ext>
            </a:extLst>
          </p:cNvPr>
          <p:cNvSpPr txBox="1"/>
          <p:nvPr/>
        </p:nvSpPr>
        <p:spPr>
          <a:xfrm>
            <a:off x="7297178" y="353118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 Size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433D0BC9-41AA-96EF-90B3-19AD85A77F38}"/>
              </a:ext>
            </a:extLst>
          </p:cNvPr>
          <p:cNvSpPr/>
          <p:nvPr/>
        </p:nvSpPr>
        <p:spPr>
          <a:xfrm>
            <a:off x="8216309" y="350061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9C56E-3477-2C08-297D-602E8077B009}"/>
              </a:ext>
            </a:extLst>
          </p:cNvPr>
          <p:cNvSpPr txBox="1"/>
          <p:nvPr/>
        </p:nvSpPr>
        <p:spPr>
          <a:xfrm>
            <a:off x="8283655" y="354728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DE2639-3F9B-4EA9-DB28-A8220A50202D}"/>
              </a:ext>
            </a:extLst>
          </p:cNvPr>
          <p:cNvSpPr txBox="1"/>
          <p:nvPr/>
        </p:nvSpPr>
        <p:spPr>
          <a:xfrm>
            <a:off x="1116106" y="409370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adjust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31A2385-68B6-A002-C8C5-4F6476741A7F}"/>
              </a:ext>
            </a:extLst>
          </p:cNvPr>
          <p:cNvSpPr/>
          <p:nvPr/>
        </p:nvSpPr>
        <p:spPr>
          <a:xfrm>
            <a:off x="1939164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6740B3-2778-30C3-AF17-2F978459C3A4}"/>
              </a:ext>
            </a:extLst>
          </p:cNvPr>
          <p:cNvSpPr txBox="1"/>
          <p:nvPr/>
        </p:nvSpPr>
        <p:spPr>
          <a:xfrm>
            <a:off x="2006510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0.05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04C05D-A9CA-E7E4-BEF9-B71853757846}"/>
              </a:ext>
            </a:extLst>
          </p:cNvPr>
          <p:cNvSpPr txBox="1"/>
          <p:nvPr/>
        </p:nvSpPr>
        <p:spPr>
          <a:xfrm>
            <a:off x="4305939" y="409370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Font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Size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DDB460A3-F42E-F331-FC6D-D54454E7E57F}"/>
              </a:ext>
            </a:extLst>
          </p:cNvPr>
          <p:cNvSpPr/>
          <p:nvPr/>
        </p:nvSpPr>
        <p:spPr>
          <a:xfrm>
            <a:off x="5128997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4B91024-BBC5-65B1-36AF-298C0D9A7F66}"/>
              </a:ext>
            </a:extLst>
          </p:cNvPr>
          <p:cNvSpPr txBox="1"/>
          <p:nvPr/>
        </p:nvSpPr>
        <p:spPr>
          <a:xfrm>
            <a:off x="5196343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A12F45-A1E6-C16D-1ADF-7F0F7A17C7CD}"/>
              </a:ext>
            </a:extLst>
          </p:cNvPr>
          <p:cNvSpPr txBox="1"/>
          <p:nvPr/>
        </p:nvSpPr>
        <p:spPr>
          <a:xfrm>
            <a:off x="7226556" y="4085028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Chart Num: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4F090A71-8D86-C9F1-479E-1B075EDDDDB0}"/>
              </a:ext>
            </a:extLst>
          </p:cNvPr>
          <p:cNvSpPr/>
          <p:nvPr/>
        </p:nvSpPr>
        <p:spPr>
          <a:xfrm>
            <a:off x="8181126" y="403835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A92ADB-A656-A137-D5FC-2DDD125FACA9}"/>
              </a:ext>
            </a:extLst>
          </p:cNvPr>
          <p:cNvSpPr txBox="1"/>
          <p:nvPr/>
        </p:nvSpPr>
        <p:spPr>
          <a:xfrm>
            <a:off x="8248472" y="40940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1AD0ED67-DDBA-330D-A70A-2A6897D7D690}"/>
              </a:ext>
            </a:extLst>
          </p:cNvPr>
          <p:cNvSpPr/>
          <p:nvPr/>
        </p:nvSpPr>
        <p:spPr>
          <a:xfrm>
            <a:off x="4293972" y="4744196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Download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E136EF7-BAAD-3B47-0C03-EEF848E124EB}"/>
              </a:ext>
            </a:extLst>
          </p:cNvPr>
          <p:cNvSpPr/>
          <p:nvPr/>
        </p:nvSpPr>
        <p:spPr>
          <a:xfrm>
            <a:off x="5732053" y="4744196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Submit</a:t>
            </a:r>
            <a:endParaRPr kumimoji="1"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F05ECD8-DA6C-4C1C-1B89-2D00DA888F2E}"/>
              </a:ext>
            </a:extLst>
          </p:cNvPr>
          <p:cNvSpPr txBox="1"/>
          <p:nvPr/>
        </p:nvSpPr>
        <p:spPr>
          <a:xfrm>
            <a:off x="7747199" y="4765205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Submit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，根据用户设置的参数重新出图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CC59FB2-F610-4700-8F8F-D74255F4921F}"/>
              </a:ext>
            </a:extLst>
          </p:cNvPr>
          <p:cNvCxnSpPr>
            <a:cxnSpLocks/>
          </p:cNvCxnSpPr>
          <p:nvPr/>
        </p:nvCxnSpPr>
        <p:spPr>
          <a:xfrm>
            <a:off x="6739626" y="4907273"/>
            <a:ext cx="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63B606F-F82E-586D-0185-4157E67286A2}"/>
              </a:ext>
            </a:extLst>
          </p:cNvPr>
          <p:cNvCxnSpPr>
            <a:cxnSpLocks/>
          </p:cNvCxnSpPr>
          <p:nvPr/>
        </p:nvCxnSpPr>
        <p:spPr>
          <a:xfrm flipH="1">
            <a:off x="3310333" y="491699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EAECDAB-F92E-CB4C-892E-27A4CE8275B0}"/>
              </a:ext>
            </a:extLst>
          </p:cNvPr>
          <p:cNvSpPr txBox="1"/>
          <p:nvPr/>
        </p:nvSpPr>
        <p:spPr>
          <a:xfrm>
            <a:off x="1438835" y="4782158"/>
            <a:ext cx="214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点击下载，获得对应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png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54E16117-9E62-4FB7-8A00-52F44EF86FFD}"/>
              </a:ext>
            </a:extLst>
          </p:cNvPr>
          <p:cNvCxnSpPr>
            <a:cxnSpLocks/>
          </p:cNvCxnSpPr>
          <p:nvPr/>
        </p:nvCxnSpPr>
        <p:spPr>
          <a:xfrm flipH="1">
            <a:off x="3532442" y="2486295"/>
            <a:ext cx="870580" cy="41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8EA40F0A-3CC5-5BB7-E095-8C0CF555DC67}"/>
              </a:ext>
            </a:extLst>
          </p:cNvPr>
          <p:cNvCxnSpPr>
            <a:cxnSpLocks/>
          </p:cNvCxnSpPr>
          <p:nvPr/>
        </p:nvCxnSpPr>
        <p:spPr>
          <a:xfrm flipH="1">
            <a:off x="6657676" y="2471779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73E9795-04D5-8823-40E9-826C08349AC1}"/>
              </a:ext>
            </a:extLst>
          </p:cNvPr>
          <p:cNvSpPr txBox="1"/>
          <p:nvPr/>
        </p:nvSpPr>
        <p:spPr>
          <a:xfrm>
            <a:off x="7184997" y="2172217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bar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两个选择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865770A-0A71-9877-AB00-7278AA30BCD4}"/>
              </a:ext>
            </a:extLst>
          </p:cNvPr>
          <p:cNvCxnSpPr>
            <a:cxnSpLocks/>
          </p:cNvCxnSpPr>
          <p:nvPr/>
        </p:nvCxnSpPr>
        <p:spPr>
          <a:xfrm flipH="1">
            <a:off x="9769234" y="2503613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894F619-12A8-C151-0A70-D054C10014F3}"/>
              </a:ext>
            </a:extLst>
          </p:cNvPr>
          <p:cNvSpPr txBox="1"/>
          <p:nvPr/>
        </p:nvSpPr>
        <p:spPr>
          <a:xfrm>
            <a:off x="10104151" y="2096394"/>
            <a:ext cx="258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BP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CC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MF</a:t>
            </a:r>
          </a:p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四个选择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4C7964-0084-E0EF-7858-AF9D995DCC69}"/>
              </a:ext>
            </a:extLst>
          </p:cNvPr>
          <p:cNvSpPr txBox="1"/>
          <p:nvPr/>
        </p:nvSpPr>
        <p:spPr>
          <a:xfrm>
            <a:off x="4372948" y="2105132"/>
            <a:ext cx="1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notion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Plotly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</a:t>
            </a:r>
            <a:endParaRPr lang="e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2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0048B459-84BF-0152-9592-E7F87DE446E3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transcriptome data csv file to generate a heatmap.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Color up input box can be entered hexadecimal color code,</a:t>
            </a: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36505" y="7184828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174586" y="7184828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790830" y="8006962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27081" y="7483789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974897" y="8226641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64796" y="8253058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，生成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图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CF46D97A-8498-2569-750C-88686AAA778B}"/>
              </a:ext>
            </a:extLst>
          </p:cNvPr>
          <p:cNvSpPr/>
          <p:nvPr/>
        </p:nvSpPr>
        <p:spPr>
          <a:xfrm>
            <a:off x="5311561" y="14408436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584EB12-BFF4-EAD5-9C5A-C95C717D1581}"/>
              </a:ext>
            </a:extLst>
          </p:cNvPr>
          <p:cNvCxnSpPr>
            <a:cxnSpLocks/>
          </p:cNvCxnSpPr>
          <p:nvPr/>
        </p:nvCxnSpPr>
        <p:spPr>
          <a:xfrm flipH="1">
            <a:off x="4327922" y="1458123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BE4051-8068-D50B-BC91-0E8EC2E2ED5C}"/>
              </a:ext>
            </a:extLst>
          </p:cNvPr>
          <p:cNvSpPr txBox="1"/>
          <p:nvPr/>
        </p:nvSpPr>
        <p:spPr>
          <a:xfrm>
            <a:off x="2076143" y="14414967"/>
            <a:ext cx="242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8C1D14A-038D-4ED9-A8FE-B403C009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29" y="8862104"/>
            <a:ext cx="5898841" cy="522828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8847B5F3-410F-EC42-C95D-50647372F41C}"/>
              </a:ext>
            </a:extLst>
          </p:cNvPr>
          <p:cNvSpPr/>
          <p:nvPr/>
        </p:nvSpPr>
        <p:spPr>
          <a:xfrm>
            <a:off x="4814627" y="3918300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6E08B1-45BE-7FDF-62FD-13B97E6985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674" b="2734"/>
          <a:stretch/>
        </p:blipFill>
        <p:spPr>
          <a:xfrm>
            <a:off x="4881915" y="3999443"/>
            <a:ext cx="314606" cy="2658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EAA8778-BE01-712F-55EA-ED90EE8C924B}"/>
              </a:ext>
            </a:extLst>
          </p:cNvPr>
          <p:cNvSpPr txBox="1"/>
          <p:nvPr/>
        </p:nvSpPr>
        <p:spPr>
          <a:xfrm>
            <a:off x="5161392" y="4009295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CB046B-1539-DBE0-B150-148E28F8BD33}"/>
              </a:ext>
            </a:extLst>
          </p:cNvPr>
          <p:cNvSpPr txBox="1"/>
          <p:nvPr/>
        </p:nvSpPr>
        <p:spPr>
          <a:xfrm>
            <a:off x="1308897" y="5443708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0A2C596-C011-8008-7183-EA463075CA42}"/>
              </a:ext>
            </a:extLst>
          </p:cNvPr>
          <p:cNvSpPr/>
          <p:nvPr/>
        </p:nvSpPr>
        <p:spPr>
          <a:xfrm>
            <a:off x="2211903" y="539703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F3DCE2-F480-2E56-5DBD-6182ECDEE5F7}"/>
              </a:ext>
            </a:extLst>
          </p:cNvPr>
          <p:cNvSpPr txBox="1"/>
          <p:nvPr/>
        </p:nvSpPr>
        <p:spPr>
          <a:xfrm>
            <a:off x="2279249" y="545277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8382E7-674A-B613-ED51-32FBD7B7A642}"/>
              </a:ext>
            </a:extLst>
          </p:cNvPr>
          <p:cNvSpPr txBox="1"/>
          <p:nvPr/>
        </p:nvSpPr>
        <p:spPr>
          <a:xfrm>
            <a:off x="1107404" y="4798486"/>
            <a:ext cx="1121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Show border :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331EAC5-378C-BA7B-0E97-64D3F095FA04}"/>
              </a:ext>
            </a:extLst>
          </p:cNvPr>
          <p:cNvSpPr/>
          <p:nvPr/>
        </p:nvSpPr>
        <p:spPr>
          <a:xfrm>
            <a:off x="2229218" y="4769119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FC3DBE-670E-901C-ABAE-B0A1436544E9}"/>
              </a:ext>
            </a:extLst>
          </p:cNvPr>
          <p:cNvSpPr txBox="1"/>
          <p:nvPr/>
        </p:nvSpPr>
        <p:spPr>
          <a:xfrm>
            <a:off x="2296565" y="4822535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True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224AFF55-9CDC-8629-6D4A-49263D704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683" y="4822962"/>
            <a:ext cx="355600" cy="21590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70B9BD6C-00A5-7F9E-93D9-84BFB5C9DCF7}"/>
              </a:ext>
            </a:extLst>
          </p:cNvPr>
          <p:cNvSpPr txBox="1"/>
          <p:nvPr/>
        </p:nvSpPr>
        <p:spPr>
          <a:xfrm>
            <a:off x="5624059" y="4816368"/>
            <a:ext cx="1075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Cluster rows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E9BA5E-F5FB-C451-D317-78E01262E5AA}"/>
              </a:ext>
            </a:extLst>
          </p:cNvPr>
          <p:cNvSpPr txBox="1"/>
          <p:nvPr/>
        </p:nvSpPr>
        <p:spPr>
          <a:xfrm>
            <a:off x="8071474" y="4813820"/>
            <a:ext cx="1007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Cluster_cols 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30A7E4E-8A11-C9D4-74CB-5D42C33C1407}"/>
              </a:ext>
            </a:extLst>
          </p:cNvPr>
          <p:cNvSpPr txBox="1"/>
          <p:nvPr/>
        </p:nvSpPr>
        <p:spPr>
          <a:xfrm>
            <a:off x="4434830" y="5458615"/>
            <a:ext cx="865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cellheight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2164DAA0-B5FB-1072-2D09-55ED1AE68078}"/>
              </a:ext>
            </a:extLst>
          </p:cNvPr>
          <p:cNvSpPr/>
          <p:nvPr/>
        </p:nvSpPr>
        <p:spPr>
          <a:xfrm>
            <a:off x="5401736" y="539703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70D120A-3240-5BE4-6941-A1E0B3829116}"/>
              </a:ext>
            </a:extLst>
          </p:cNvPr>
          <p:cNvSpPr txBox="1"/>
          <p:nvPr/>
        </p:nvSpPr>
        <p:spPr>
          <a:xfrm>
            <a:off x="5456746" y="545277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47B0FCE-AA5C-446C-AE0B-169060FABD9F}"/>
              </a:ext>
            </a:extLst>
          </p:cNvPr>
          <p:cNvSpPr txBox="1"/>
          <p:nvPr/>
        </p:nvSpPr>
        <p:spPr>
          <a:xfrm>
            <a:off x="7578701" y="545121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font Size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6D02DBF2-5288-5327-D49B-9768F9184C3A}"/>
              </a:ext>
            </a:extLst>
          </p:cNvPr>
          <p:cNvSpPr/>
          <p:nvPr/>
        </p:nvSpPr>
        <p:spPr>
          <a:xfrm>
            <a:off x="8497832" y="54206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596ED34-AA12-5649-7191-511DDA7A3D68}"/>
              </a:ext>
            </a:extLst>
          </p:cNvPr>
          <p:cNvSpPr txBox="1"/>
          <p:nvPr/>
        </p:nvSpPr>
        <p:spPr>
          <a:xfrm>
            <a:off x="8565178" y="546731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B84D1D2-C728-8711-645A-7F879CC6C96A}"/>
              </a:ext>
            </a:extLst>
          </p:cNvPr>
          <p:cNvSpPr txBox="1"/>
          <p:nvPr/>
        </p:nvSpPr>
        <p:spPr>
          <a:xfrm>
            <a:off x="1397629" y="601373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up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6388737F-A7FA-27FC-DD8F-2F2BC8FD89BE}"/>
              </a:ext>
            </a:extLst>
          </p:cNvPr>
          <p:cNvSpPr/>
          <p:nvPr/>
        </p:nvSpPr>
        <p:spPr>
          <a:xfrm>
            <a:off x="2220687" y="596705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9F1965D-AE45-994F-63C9-10D271363810}"/>
              </a:ext>
            </a:extLst>
          </p:cNvPr>
          <p:cNvSpPr txBox="1"/>
          <p:nvPr/>
        </p:nvSpPr>
        <p:spPr>
          <a:xfrm>
            <a:off x="2288033" y="602279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393FE9A-69FF-4FA1-456B-995436F7B836}"/>
              </a:ext>
            </a:extLst>
          </p:cNvPr>
          <p:cNvSpPr txBox="1"/>
          <p:nvPr/>
        </p:nvSpPr>
        <p:spPr>
          <a:xfrm>
            <a:off x="4388604" y="6013732"/>
            <a:ext cx="988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down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2C2F6420-6CDF-F3BC-749A-582AE6F16613}"/>
              </a:ext>
            </a:extLst>
          </p:cNvPr>
          <p:cNvSpPr/>
          <p:nvPr/>
        </p:nvSpPr>
        <p:spPr>
          <a:xfrm>
            <a:off x="5410520" y="596705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544646D-37AE-A06B-8FAD-BFC1CC86EDC7}"/>
              </a:ext>
            </a:extLst>
          </p:cNvPr>
          <p:cNvSpPr txBox="1"/>
          <p:nvPr/>
        </p:nvSpPr>
        <p:spPr>
          <a:xfrm>
            <a:off x="5477866" y="602279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0EFB99D-8349-5F97-1CD4-0D5A520966AF}"/>
              </a:ext>
            </a:extLst>
          </p:cNvPr>
          <p:cNvSpPr txBox="1"/>
          <p:nvPr/>
        </p:nvSpPr>
        <p:spPr>
          <a:xfrm>
            <a:off x="7508079" y="6005058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mid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2473FF93-E5E4-6B0C-6D72-F9576A7E3BDC}"/>
              </a:ext>
            </a:extLst>
          </p:cNvPr>
          <p:cNvSpPr/>
          <p:nvPr/>
        </p:nvSpPr>
        <p:spPr>
          <a:xfrm>
            <a:off x="8462649" y="595838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7D92F15-555D-AFA2-3161-44F243153722}"/>
              </a:ext>
            </a:extLst>
          </p:cNvPr>
          <p:cNvSpPr txBox="1"/>
          <p:nvPr/>
        </p:nvSpPr>
        <p:spPr>
          <a:xfrm>
            <a:off x="8529995" y="601412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97521A-1850-C4C5-79BA-9EF439BF6BD0}"/>
              </a:ext>
            </a:extLst>
          </p:cNvPr>
          <p:cNvSpPr txBox="1"/>
          <p:nvPr/>
        </p:nvSpPr>
        <p:spPr>
          <a:xfrm>
            <a:off x="10043788" y="3722433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9E4ECB2-513F-62EB-7444-555F616C0F80}"/>
              </a:ext>
            </a:extLst>
          </p:cNvPr>
          <p:cNvSpPr txBox="1"/>
          <p:nvPr/>
        </p:nvSpPr>
        <p:spPr>
          <a:xfrm>
            <a:off x="3644827" y="482296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Scale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DB1F5B2-BCF3-9A12-AEE1-F99438C09E15}"/>
              </a:ext>
            </a:extLst>
          </p:cNvPr>
          <p:cNvSpPr txBox="1"/>
          <p:nvPr/>
        </p:nvSpPr>
        <p:spPr>
          <a:xfrm>
            <a:off x="3004496" y="3997388"/>
            <a:ext cx="149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log2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z-score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F337409A-0D5E-1FE0-5C9D-AB7F20755F25}"/>
              </a:ext>
            </a:extLst>
          </p:cNvPr>
          <p:cNvSpPr/>
          <p:nvPr/>
        </p:nvSpPr>
        <p:spPr>
          <a:xfrm>
            <a:off x="4206074" y="4772496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DB8EA0F1-3E95-79EB-DFE0-6123B09BD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539" y="4826339"/>
            <a:ext cx="355600" cy="215900"/>
          </a:xfrm>
          <a:prstGeom prst="rect">
            <a:avLst/>
          </a:prstGeom>
        </p:spPr>
      </p:pic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18EA9F1-9D8B-CF33-48BD-DC07302F4EBA}"/>
              </a:ext>
            </a:extLst>
          </p:cNvPr>
          <p:cNvCxnSpPr>
            <a:cxnSpLocks/>
          </p:cNvCxnSpPr>
          <p:nvPr/>
        </p:nvCxnSpPr>
        <p:spPr>
          <a:xfrm>
            <a:off x="3937893" y="4210062"/>
            <a:ext cx="1344828" cy="60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F294263-B5BE-8BC5-E70A-6FC9393B37EA}"/>
              </a:ext>
            </a:extLst>
          </p:cNvPr>
          <p:cNvSpPr txBox="1"/>
          <p:nvPr/>
        </p:nvSpPr>
        <p:spPr>
          <a:xfrm>
            <a:off x="4334174" y="4826042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log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22ACBDD-6AEE-DB35-D414-4A8C2CFDDD10}"/>
              </a:ext>
            </a:extLst>
          </p:cNvPr>
          <p:cNvCxnSpPr>
            <a:cxnSpLocks/>
          </p:cNvCxnSpPr>
          <p:nvPr/>
        </p:nvCxnSpPr>
        <p:spPr>
          <a:xfrm flipH="1">
            <a:off x="10421276" y="4101659"/>
            <a:ext cx="493407" cy="60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E23AB7F3-7559-A476-922A-A25CD344E9D1}"/>
              </a:ext>
            </a:extLst>
          </p:cNvPr>
          <p:cNvSpPr/>
          <p:nvPr/>
        </p:nvSpPr>
        <p:spPr>
          <a:xfrm>
            <a:off x="9144323" y="4774446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3800B429-E1A7-CBE3-2D0A-971AE1620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3788" y="4828289"/>
            <a:ext cx="355600" cy="215900"/>
          </a:xfrm>
          <a:prstGeom prst="rect">
            <a:avLst/>
          </a:prstGeom>
        </p:spPr>
      </p:pic>
      <p:sp>
        <p:nvSpPr>
          <p:cNvPr id="74" name="圆角矩形 73">
            <a:extLst>
              <a:ext uri="{FF2B5EF4-FFF2-40B4-BE49-F238E27FC236}">
                <a16:creationId xmlns:a16="http://schemas.microsoft.com/office/drawing/2014/main" id="{746E5186-BABF-7037-EF4A-AE129225B2F7}"/>
              </a:ext>
            </a:extLst>
          </p:cNvPr>
          <p:cNvSpPr/>
          <p:nvPr/>
        </p:nvSpPr>
        <p:spPr>
          <a:xfrm>
            <a:off x="6645067" y="4773894"/>
            <a:ext cx="1276953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97B70C37-7DC9-829E-043A-6781ED675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532" y="4827737"/>
            <a:ext cx="355600" cy="215900"/>
          </a:xfrm>
          <a:prstGeom prst="rect">
            <a:avLst/>
          </a:prstGeom>
        </p:spPr>
      </p:pic>
      <p:sp>
        <p:nvSpPr>
          <p:cNvPr id="98" name="文本框 97">
            <a:extLst>
              <a:ext uri="{FF2B5EF4-FFF2-40B4-BE49-F238E27FC236}">
                <a16:creationId xmlns:a16="http://schemas.microsoft.com/office/drawing/2014/main" id="{454E3B32-1A31-93EF-C8AF-44055FB509E5}"/>
              </a:ext>
            </a:extLst>
          </p:cNvPr>
          <p:cNvSpPr txBox="1"/>
          <p:nvPr/>
        </p:nvSpPr>
        <p:spPr>
          <a:xfrm>
            <a:off x="6710911" y="4826856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True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C4DD448-F494-F855-4961-FBC22CA0E32D}"/>
              </a:ext>
            </a:extLst>
          </p:cNvPr>
          <p:cNvSpPr txBox="1"/>
          <p:nvPr/>
        </p:nvSpPr>
        <p:spPr>
          <a:xfrm>
            <a:off x="9187296" y="4831634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False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07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the transcriptome data and the CSV file containing sample grouping.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62258" y="5213517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00339" y="5213517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45805" y="6499116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04126" y="5733712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999419" y="6897089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96548" y="6061320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，生成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3D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PCA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DC7D0984-52B7-8079-C1EC-5EB36066AD34}"/>
              </a:ext>
            </a:extLst>
          </p:cNvPr>
          <p:cNvSpPr/>
          <p:nvPr/>
        </p:nvSpPr>
        <p:spPr>
          <a:xfrm>
            <a:off x="6146273" y="429629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DF9F0C09-63BA-D760-AE89-F4E47F46D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6236512" y="4349861"/>
            <a:ext cx="314606" cy="2658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BC6091-3A2F-5750-9108-328682F4D459}"/>
              </a:ext>
            </a:extLst>
          </p:cNvPr>
          <p:cNvSpPr txBox="1"/>
          <p:nvPr/>
        </p:nvSpPr>
        <p:spPr>
          <a:xfrm>
            <a:off x="6480434" y="4372886"/>
            <a:ext cx="2132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Sample Group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0C22891-9CE7-875D-BA30-BD9AA7B69FFF}"/>
              </a:ext>
            </a:extLst>
          </p:cNvPr>
          <p:cNvSpPr/>
          <p:nvPr/>
        </p:nvSpPr>
        <p:spPr>
          <a:xfrm>
            <a:off x="2921050" y="429791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3894F5-2AED-AA2C-FEBF-2AB745843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3011289" y="4351481"/>
            <a:ext cx="314606" cy="2658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DBCB73-7802-BB30-4C72-80113878CCFD}"/>
              </a:ext>
            </a:extLst>
          </p:cNvPr>
          <p:cNvSpPr txBox="1"/>
          <p:nvPr/>
        </p:nvSpPr>
        <p:spPr>
          <a:xfrm>
            <a:off x="3255211" y="4374506"/>
            <a:ext cx="2451773" cy="22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Transcriptome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6E1DE9B-A391-32AF-9B3A-9312CA47E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632" y="10739991"/>
            <a:ext cx="5076749" cy="3570728"/>
          </a:xfrm>
          <a:prstGeom prst="rect">
            <a:avLst/>
          </a:prstGeom>
        </p:spPr>
      </p:pic>
      <p:sp>
        <p:nvSpPr>
          <p:cNvPr id="32" name="圆角矩形 31">
            <a:extLst>
              <a:ext uri="{FF2B5EF4-FFF2-40B4-BE49-F238E27FC236}">
                <a16:creationId xmlns:a16="http://schemas.microsoft.com/office/drawing/2014/main" id="{CF46D97A-8498-2569-750C-88686AAA778B}"/>
              </a:ext>
            </a:extLst>
          </p:cNvPr>
          <p:cNvSpPr/>
          <p:nvPr/>
        </p:nvSpPr>
        <p:spPr>
          <a:xfrm>
            <a:off x="5543545" y="15021837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584EB12-BFF4-EAD5-9C5A-C95C717D1581}"/>
              </a:ext>
            </a:extLst>
          </p:cNvPr>
          <p:cNvCxnSpPr>
            <a:cxnSpLocks/>
          </p:cNvCxnSpPr>
          <p:nvPr/>
        </p:nvCxnSpPr>
        <p:spPr>
          <a:xfrm flipH="1">
            <a:off x="4645923" y="1517931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BE4051-8068-D50B-BC91-0E8EC2E2ED5C}"/>
              </a:ext>
            </a:extLst>
          </p:cNvPr>
          <p:cNvSpPr txBox="1"/>
          <p:nvPr/>
        </p:nvSpPr>
        <p:spPr>
          <a:xfrm>
            <a:off x="2576883" y="15028631"/>
            <a:ext cx="214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70D6E3-89D2-A918-EAFD-BCC987758B7B}"/>
              </a:ext>
            </a:extLst>
          </p:cNvPr>
          <p:cNvSpPr txBox="1"/>
          <p:nvPr/>
        </p:nvSpPr>
        <p:spPr>
          <a:xfrm>
            <a:off x="999419" y="10411654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3D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2CE481F-4896-8BBF-CA59-26409B3A6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596" y="7258935"/>
            <a:ext cx="3835927" cy="2578160"/>
          </a:xfrm>
          <a:prstGeom prst="rect">
            <a:avLst/>
          </a:prstGeom>
        </p:spPr>
      </p:pic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984273C-F8AB-9E45-E1D3-244C67CE42C1}"/>
              </a:ext>
            </a:extLst>
          </p:cNvPr>
          <p:cNvCxnSpPr>
            <a:cxnSpLocks/>
          </p:cNvCxnSpPr>
          <p:nvPr/>
        </p:nvCxnSpPr>
        <p:spPr>
          <a:xfrm>
            <a:off x="862411" y="10189100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1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5011</TotalTime>
  <Words>957</Words>
  <Application>Microsoft Macintosh PowerPoint</Application>
  <PresentationFormat>自定义</PresentationFormat>
  <Paragraphs>295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Calibri Light</vt:lpstr>
      <vt:lpstr>Monaco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577</cp:revision>
  <dcterms:created xsi:type="dcterms:W3CDTF">2023-12-15T08:07:23Z</dcterms:created>
  <dcterms:modified xsi:type="dcterms:W3CDTF">2024-01-19T08:33:05Z</dcterms:modified>
</cp:coreProperties>
</file>