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github.com/dongchengli/Team-8-Prioritization-Too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ulman99/gson-fire" TargetMode="Externa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24" y="1590632"/>
            <a:ext cx="7020312" cy="4178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4524" y="681414"/>
            <a:ext cx="6790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Download Prioritization Tool from the </a:t>
            </a:r>
            <a:r>
              <a:rPr lang="en-US" dirty="0"/>
              <a:t>GitHub repository, </a:t>
            </a:r>
            <a:r>
              <a:rPr lang="en-US" dirty="0">
                <a:hlinkClick r:id="rId3"/>
              </a:rPr>
              <a:t>https://github.com/dongchengli/Team-8-Prioritization-</a:t>
            </a:r>
            <a:r>
              <a:rPr lang="en-US" dirty="0" smtClean="0">
                <a:hlinkClick r:id="rId3"/>
              </a:rPr>
              <a:t>Tool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03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58" y="105838"/>
            <a:ext cx="5251599" cy="21106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7576" y="2778260"/>
            <a:ext cx="38345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YourPath here, is the path </a:t>
            </a:r>
            <a:r>
              <a:rPr lang="en-US" dirty="0"/>
              <a:t>of the code-coverage-1.0-</a:t>
            </a:r>
            <a:r>
              <a:rPr lang="en-US" dirty="0" smtClean="0"/>
              <a:t>SNAPSHOT.jar file, which we generated by mvn install the PrioritizationTool, this jar file is created under the target directory of the CodeCoverage</a:t>
            </a:r>
          </a:p>
          <a:p>
            <a:r>
              <a:rPr lang="en-US" dirty="0" smtClean="0">
                <a:solidFill>
                  <a:srgbClr val="4F81BD"/>
                </a:solidFill>
              </a:rPr>
              <a:t>For example, in the example project the YourPath is “</a:t>
            </a:r>
            <a:r>
              <a:rPr lang="en-US" dirty="0">
                <a:solidFill>
                  <a:srgbClr val="4F81BD"/>
                </a:solidFill>
              </a:rPr>
              <a:t>/Users/Dongcheng/Desktop/Tool/Team-8-Prioritization-Tool-master/PrioritizationTool/CodeCoverage/target/</a:t>
            </a:r>
            <a:r>
              <a:rPr lang="en-US" dirty="0" smtClean="0">
                <a:solidFill>
                  <a:srgbClr val="4F81BD"/>
                </a:solidFill>
              </a:rPr>
              <a:t>”.</a:t>
            </a:r>
            <a:endParaRPr lang="en-US" dirty="0">
              <a:solidFill>
                <a:srgbClr val="4F81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014" y="2216481"/>
            <a:ext cx="4302474" cy="450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63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499" y="1990530"/>
            <a:ext cx="6223000" cy="63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0499" y="1067200"/>
            <a:ext cx="6542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Commend </a:t>
            </a:r>
            <a:r>
              <a:rPr lang="en-US" dirty="0" smtClean="0"/>
              <a:t>Line, </a:t>
            </a:r>
            <a:r>
              <a:rPr lang="en-US" dirty="0"/>
              <a:t>Direct to the directory of the </a:t>
            </a:r>
            <a:r>
              <a:rPr lang="en-US" dirty="0" smtClean="0"/>
              <a:t>pom.xml file inside </a:t>
            </a:r>
            <a:r>
              <a:rPr lang="en-US" dirty="0"/>
              <a:t>of the </a:t>
            </a:r>
            <a:r>
              <a:rPr lang="en-US" dirty="0" smtClean="0"/>
              <a:t>test program</a:t>
            </a:r>
            <a:r>
              <a:rPr lang="en-US" dirty="0"/>
              <a:t>,</a:t>
            </a:r>
            <a:r>
              <a:rPr lang="en-US" dirty="0" smtClean="0"/>
              <a:t> then </a:t>
            </a:r>
            <a:r>
              <a:rPr lang="en-US" dirty="0" smtClean="0">
                <a:solidFill>
                  <a:srgbClr val="FF0000"/>
                </a:solidFill>
              </a:rPr>
              <a:t>mvn clean</a:t>
            </a:r>
            <a:r>
              <a:rPr lang="en-US" dirty="0" smtClean="0"/>
              <a:t>, after that, </a:t>
            </a:r>
            <a:r>
              <a:rPr lang="en-US" dirty="0" smtClean="0">
                <a:solidFill>
                  <a:srgbClr val="FF0000"/>
                </a:solidFill>
              </a:rPr>
              <a:t>mvn test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021350"/>
            <a:ext cx="5740400" cy="34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3751828"/>
            <a:ext cx="5715000" cy="292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36663" y="5384532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it will show build success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3598" y="4403596"/>
            <a:ext cx="8296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console it will output the default class execution order and calculated total and additional prioritizations for the each test method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27059" y="320042"/>
            <a:ext cx="1689886" cy="5847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First Run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0910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80897" y="320042"/>
            <a:ext cx="2182208" cy="5847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Second Run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50" y="3135886"/>
            <a:ext cx="2476500" cy="2425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4340" y="1063576"/>
            <a:ext cx="554262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make two copies of the pom.xml file, one for Total Strategy and one for Additional strategy, rename them according to the Prioritization strategy they’re using</a:t>
            </a:r>
          </a:p>
          <a:p>
            <a:r>
              <a:rPr lang="en-US" dirty="0" smtClean="0">
                <a:solidFill>
                  <a:srgbClr val="4F81BD"/>
                </a:solidFill>
              </a:rPr>
              <a:t>For example, we named </a:t>
            </a:r>
            <a:r>
              <a:rPr lang="en-US" dirty="0" smtClean="0">
                <a:solidFill>
                  <a:schemeClr val="accent2"/>
                </a:solidFill>
              </a:rPr>
              <a:t>pom_test_AS.xml</a:t>
            </a:r>
            <a:r>
              <a:rPr lang="en-US" dirty="0" smtClean="0">
                <a:solidFill>
                  <a:srgbClr val="4F81BD"/>
                </a:solidFill>
              </a:rPr>
              <a:t> for test program using </a:t>
            </a:r>
            <a:r>
              <a:rPr lang="en-US" dirty="0">
                <a:solidFill>
                  <a:srgbClr val="4F81BD"/>
                </a:solidFill>
              </a:rPr>
              <a:t>A</a:t>
            </a:r>
            <a:r>
              <a:rPr lang="en-US" dirty="0" smtClean="0">
                <a:solidFill>
                  <a:srgbClr val="4F81BD"/>
                </a:solidFill>
              </a:rPr>
              <a:t>dditional strategy, and </a:t>
            </a:r>
            <a:r>
              <a:rPr lang="en-US" dirty="0" smtClean="0">
                <a:solidFill>
                  <a:srgbClr val="C0504D"/>
                </a:solidFill>
              </a:rPr>
              <a:t>pom_test_TS.xml</a:t>
            </a:r>
            <a:r>
              <a:rPr lang="en-US" dirty="0" smtClean="0">
                <a:solidFill>
                  <a:srgbClr val="4F81BD"/>
                </a:solidFill>
              </a:rPr>
              <a:t> for test program using Total strategy. </a:t>
            </a:r>
            <a:endParaRPr lang="en-US" dirty="0">
              <a:solidFill>
                <a:srgbClr val="4F81BD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008" y="3135886"/>
            <a:ext cx="21971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49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5346" y="215757"/>
            <a:ext cx="7487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we add “Includes” right after the &lt;configuration&gt; tag or right before the &lt;</a:t>
            </a:r>
            <a:r>
              <a:rPr lang="en-US" dirty="0" err="1"/>
              <a:t>argLine</a:t>
            </a:r>
            <a:r>
              <a:rPr lang="en-US" dirty="0"/>
              <a:t>&gt; tag, inside of the “maven-surefire-plugin</a:t>
            </a:r>
            <a:r>
              <a:rPr lang="en-US" dirty="0" smtClean="0"/>
              <a:t>”, </a:t>
            </a:r>
            <a:r>
              <a:rPr lang="en-US" dirty="0" smtClean="0"/>
              <a:t>add to the </a:t>
            </a:r>
            <a:r>
              <a:rPr lang="en-US" dirty="0" err="1" smtClean="0"/>
              <a:t>pom</a:t>
            </a:r>
            <a:r>
              <a:rPr lang="en-US" dirty="0" smtClean="0"/>
              <a:t> file according to the strategy its using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1531992" y="1147548"/>
            <a:ext cx="66694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If using total strategy, add:</a:t>
            </a:r>
          </a:p>
          <a:p>
            <a:endParaRPr lang="en-US" sz="1600" dirty="0" smtClean="0"/>
          </a:p>
          <a:p>
            <a:r>
              <a:rPr lang="en-US" sz="1600" dirty="0" smtClean="0"/>
              <a:t>&lt;</a:t>
            </a:r>
            <a:r>
              <a:rPr lang="en-US" sz="1600" dirty="0"/>
              <a:t>includes&gt;&lt;include&gt;**/FeatureTestSuite.java&lt;/include&gt;&lt;/includes</a:t>
            </a:r>
            <a:r>
              <a:rPr lang="en-US" sz="1600" dirty="0" smtClean="0"/>
              <a:t>&gt;</a:t>
            </a:r>
          </a:p>
          <a:p>
            <a:endParaRPr lang="en-US" sz="1600" dirty="0"/>
          </a:p>
          <a:p>
            <a:r>
              <a:rPr lang="en-US" sz="1600" dirty="0"/>
              <a:t>If using </a:t>
            </a:r>
            <a:r>
              <a:rPr lang="en-US" sz="1600" dirty="0" smtClean="0"/>
              <a:t>additional strategy, add:</a:t>
            </a:r>
          </a:p>
          <a:p>
            <a:endParaRPr lang="en-US" sz="1600" dirty="0"/>
          </a:p>
          <a:p>
            <a:r>
              <a:rPr lang="en-US" sz="1600" dirty="0"/>
              <a:t>&lt;includes&gt;&lt;include&gt;**/FeatureTestSuiteAdditional.java&lt;/include&gt;&lt;/includes&gt;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9278" y="2963430"/>
            <a:ext cx="588003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4F81BD"/>
                </a:solidFill>
              </a:rPr>
              <a:t>Such as in the test program, </a:t>
            </a:r>
            <a:r>
              <a:rPr lang="en-US" sz="1400" dirty="0">
                <a:solidFill>
                  <a:srgbClr val="4F81BD"/>
                </a:solidFill>
              </a:rPr>
              <a:t>In the </a:t>
            </a:r>
            <a:r>
              <a:rPr lang="en-US" sz="1400" dirty="0" err="1">
                <a:solidFill>
                  <a:srgbClr val="4F81BD"/>
                </a:solidFill>
              </a:rPr>
              <a:t>pom_test_TS.xml</a:t>
            </a:r>
            <a:r>
              <a:rPr lang="en-US" sz="1400" dirty="0">
                <a:solidFill>
                  <a:srgbClr val="4F81BD"/>
                </a:solidFill>
              </a:rPr>
              <a:t>, and we add </a:t>
            </a:r>
            <a:endParaRPr lang="en-US" sz="1400" dirty="0" smtClean="0">
              <a:solidFill>
                <a:srgbClr val="4F81BD"/>
              </a:solidFill>
            </a:endParaRPr>
          </a:p>
          <a:p>
            <a:r>
              <a:rPr lang="en-US" sz="1400" dirty="0" smtClean="0">
                <a:solidFill>
                  <a:srgbClr val="4F81BD"/>
                </a:solidFill>
              </a:rPr>
              <a:t>&lt;</a:t>
            </a:r>
            <a:r>
              <a:rPr lang="en-US" sz="1400" dirty="0">
                <a:solidFill>
                  <a:srgbClr val="4F81BD"/>
                </a:solidFill>
              </a:rPr>
              <a:t>includes&gt;&lt;include&gt;**/FeatureTestSuite.java&lt;/include&gt;&lt;/includes</a:t>
            </a:r>
            <a:r>
              <a:rPr lang="en-US" sz="1400" dirty="0" smtClean="0">
                <a:solidFill>
                  <a:srgbClr val="4F81BD"/>
                </a:solidFill>
              </a:rPr>
              <a:t>&gt;</a:t>
            </a:r>
          </a:p>
          <a:p>
            <a:endParaRPr lang="en-US" sz="1400" dirty="0">
              <a:solidFill>
                <a:srgbClr val="4F81BD"/>
              </a:solidFill>
            </a:endParaRPr>
          </a:p>
          <a:p>
            <a:r>
              <a:rPr lang="en-US" sz="1400" dirty="0">
                <a:solidFill>
                  <a:srgbClr val="4F81BD"/>
                </a:solidFill>
              </a:rPr>
              <a:t>In the </a:t>
            </a:r>
            <a:r>
              <a:rPr lang="en-US" sz="1400" dirty="0" err="1">
                <a:solidFill>
                  <a:srgbClr val="4F81BD"/>
                </a:solidFill>
              </a:rPr>
              <a:t>pom_test_AS.xml</a:t>
            </a:r>
            <a:r>
              <a:rPr lang="en-US" sz="1400" dirty="0">
                <a:solidFill>
                  <a:srgbClr val="4F81BD"/>
                </a:solidFill>
              </a:rPr>
              <a:t>, and we add </a:t>
            </a:r>
            <a:endParaRPr lang="en-US" sz="1400" dirty="0" smtClean="0">
              <a:solidFill>
                <a:srgbClr val="4F81BD"/>
              </a:solidFill>
            </a:endParaRPr>
          </a:p>
          <a:p>
            <a:r>
              <a:rPr lang="en-US" sz="1400" dirty="0">
                <a:solidFill>
                  <a:schemeClr val="accent1"/>
                </a:solidFill>
              </a:rPr>
              <a:t>&lt;includes&gt;&lt;include&gt;**/</a:t>
            </a:r>
            <a:r>
              <a:rPr lang="en-US" sz="1400" dirty="0" err="1">
                <a:solidFill>
                  <a:schemeClr val="accent1"/>
                </a:solidFill>
              </a:rPr>
              <a:t>FeatureTestSuiteAdditional.java</a:t>
            </a:r>
            <a:r>
              <a:rPr lang="en-US" sz="1400" dirty="0">
                <a:solidFill>
                  <a:schemeClr val="accent1"/>
                </a:solidFill>
              </a:rPr>
              <a:t>&lt;/include&gt;&lt;/includes&gt;</a:t>
            </a:r>
            <a:endParaRPr lang="en-US" sz="1400" dirty="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667" y="4206284"/>
            <a:ext cx="7172422" cy="252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18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7553" y="1098072"/>
            <a:ext cx="8082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Finally, if we want to test program using Total strategy, under the directory of the test program, we just type </a:t>
            </a:r>
            <a:r>
              <a:rPr lang="en-US" dirty="0" smtClean="0">
                <a:solidFill>
                  <a:srgbClr val="FF0000"/>
                </a:solidFill>
              </a:rPr>
              <a:t>mvn </a:t>
            </a:r>
            <a:r>
              <a:rPr lang="en-US" dirty="0">
                <a:solidFill>
                  <a:srgbClr val="FF0000"/>
                </a:solidFill>
              </a:rPr>
              <a:t>test -f </a:t>
            </a:r>
            <a:r>
              <a:rPr lang="en-US" dirty="0" smtClean="0">
                <a:solidFill>
                  <a:srgbClr val="FF0000"/>
                </a:solidFill>
              </a:rPr>
              <a:t>pom_test_TS.xml </a:t>
            </a:r>
            <a:r>
              <a:rPr lang="en-US" dirty="0" smtClean="0"/>
              <a:t>or if we want to test program using Additional strategy we just type </a:t>
            </a:r>
            <a:r>
              <a:rPr lang="en-US" dirty="0" smtClean="0">
                <a:solidFill>
                  <a:srgbClr val="FF0000"/>
                </a:solidFill>
              </a:rPr>
              <a:t>mvn </a:t>
            </a:r>
            <a:r>
              <a:rPr lang="en-US" dirty="0">
                <a:solidFill>
                  <a:srgbClr val="FF0000"/>
                </a:solidFill>
              </a:rPr>
              <a:t>test -f </a:t>
            </a:r>
            <a:r>
              <a:rPr lang="en-US" dirty="0" smtClean="0">
                <a:solidFill>
                  <a:srgbClr val="FF0000"/>
                </a:solidFill>
              </a:rPr>
              <a:t>pom_test_AS.xml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53" y="2615639"/>
            <a:ext cx="7493000" cy="317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53" y="3181350"/>
            <a:ext cx="7315200" cy="241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539" y="4008631"/>
            <a:ext cx="6600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console it will output the </a:t>
            </a:r>
            <a:r>
              <a:rPr lang="en-US" dirty="0" smtClean="0"/>
              <a:t>manipulated class </a:t>
            </a:r>
            <a:r>
              <a:rPr lang="en-US" dirty="0"/>
              <a:t>execution </a:t>
            </a:r>
            <a:r>
              <a:rPr lang="en-US" dirty="0" smtClean="0"/>
              <a:t>order using the choice of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27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0727" y="613564"/>
            <a:ext cx="76491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compare the time to detect the first bug of the original execution and the prioritized execution. First, we manually create bug for the test program.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chemeClr val="accent1"/>
                </a:solidFill>
              </a:rPr>
              <a:t>Such as in the test program, gson-fire, under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/main/java/io/gsonfire/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gson </a:t>
            </a:r>
            <a:r>
              <a:rPr lang="en-US" sz="1600" dirty="0" smtClean="0">
                <a:solidFill>
                  <a:schemeClr val="accent1"/>
                </a:solidFill>
              </a:rPr>
              <a:t>in </a:t>
            </a:r>
            <a:r>
              <a:rPr lang="en-US" sz="1600" dirty="0">
                <a:solidFill>
                  <a:schemeClr val="accent1"/>
                </a:solidFill>
              </a:rPr>
              <a:t>the </a:t>
            </a:r>
            <a:r>
              <a:rPr lang="en-US" sz="1600" i="1" dirty="0">
                <a:solidFill>
                  <a:srgbClr val="E46C0A"/>
                </a:solidFill>
              </a:rPr>
              <a:t>DateUnixtimeSecondsTypeAdapter</a:t>
            </a:r>
            <a:r>
              <a:rPr lang="en-US" sz="1600" dirty="0">
                <a:solidFill>
                  <a:srgbClr val="E46C0A"/>
                </a:solidFill>
              </a:rPr>
              <a:t> class</a:t>
            </a:r>
            <a:r>
              <a:rPr lang="en-US" sz="1600" dirty="0">
                <a:solidFill>
                  <a:schemeClr val="accent1"/>
                </a:solidFill>
              </a:rPr>
              <a:t>, we </a:t>
            </a:r>
            <a:r>
              <a:rPr lang="en-US" sz="1600" dirty="0" smtClean="0">
                <a:solidFill>
                  <a:schemeClr val="accent1"/>
                </a:solidFill>
              </a:rPr>
              <a:t>increase the value of the </a:t>
            </a:r>
            <a:r>
              <a:rPr lang="en-US" sz="1600" dirty="0">
                <a:solidFill>
                  <a:schemeClr val="accent1"/>
                </a:solidFill>
              </a:rPr>
              <a:t>denominator of the return value from 1000L to 1000000L. It causes one failure during the program execution</a:t>
            </a:r>
            <a:r>
              <a:rPr lang="en-US" sz="1600" dirty="0" smtClean="0">
                <a:solidFill>
                  <a:schemeClr val="accent1"/>
                </a:solidFill>
              </a:rPr>
              <a:t>. </a:t>
            </a:r>
            <a:endParaRPr lang="en-US" sz="1600" dirty="0">
              <a:solidFill>
                <a:schemeClr val="accent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27" y="2430191"/>
            <a:ext cx="3408208" cy="29919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438" y="2929587"/>
            <a:ext cx="4470400" cy="187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06168" y="5123372"/>
            <a:ext cx="5054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Then, just run the program with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mvn test </a:t>
            </a:r>
            <a:r>
              <a:rPr lang="en-US" dirty="0" smtClean="0"/>
              <a:t>, for the original execution</a:t>
            </a:r>
          </a:p>
          <a:p>
            <a:r>
              <a:rPr lang="en-US" dirty="0">
                <a:solidFill>
                  <a:srgbClr val="FF0000"/>
                </a:solidFill>
              </a:rPr>
              <a:t>mvn test -f pom_test_TS.xml </a:t>
            </a:r>
            <a:r>
              <a:rPr lang="en-US" dirty="0" smtClean="0"/>
              <a:t>, or</a:t>
            </a:r>
          </a:p>
          <a:p>
            <a:r>
              <a:rPr lang="en-US" dirty="0">
                <a:solidFill>
                  <a:srgbClr val="FF0000"/>
                </a:solidFill>
              </a:rPr>
              <a:t>mvn test -f pom_test_TS.xml </a:t>
            </a:r>
            <a:r>
              <a:rPr lang="en-US" dirty="0" smtClean="0"/>
              <a:t>, for the prioritized execution.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7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7063" y="888287"/>
            <a:ext cx="8253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 </a:t>
            </a:r>
            <a:r>
              <a:rPr lang="en-US" dirty="0" smtClean="0"/>
              <a:t>Downloaded Team</a:t>
            </a:r>
            <a:r>
              <a:rPr lang="en-US" dirty="0"/>
              <a:t>-8-Prioritization-Tool-</a:t>
            </a:r>
            <a:r>
              <a:rPr lang="en-US" dirty="0" smtClean="0"/>
              <a:t>master.zip file inside a new directory or any directory (Directory named simple and with no space between words is recommended, such as Tool), and extract the zip file.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2318817"/>
            <a:ext cx="5308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0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4007" y="696631"/>
            <a:ext cx="7606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the commend line, first check the maven, type </a:t>
            </a:r>
            <a:r>
              <a:rPr lang="en-US" dirty="0" smtClean="0">
                <a:solidFill>
                  <a:srgbClr val="FF0000"/>
                </a:solidFill>
              </a:rPr>
              <a:t>mvn –v</a:t>
            </a:r>
            <a:r>
              <a:rPr lang="en-US" dirty="0" smtClean="0"/>
              <a:t>, if no maven installed, it need to be installed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310" y="1579880"/>
            <a:ext cx="6740646" cy="454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6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6921" y="542422"/>
            <a:ext cx="7831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Commend </a:t>
            </a:r>
            <a:r>
              <a:rPr lang="en-US" dirty="0"/>
              <a:t>L</a:t>
            </a:r>
            <a:r>
              <a:rPr lang="en-US" dirty="0" smtClean="0"/>
              <a:t>ine Direct to the directory of the CodeCoverage folder inside of the </a:t>
            </a:r>
            <a:r>
              <a:rPr lang="en-US" dirty="0"/>
              <a:t>Team-8-Prioritization-Tool-</a:t>
            </a:r>
            <a:r>
              <a:rPr lang="en-US" dirty="0" smtClean="0"/>
              <a:t>master folder, type </a:t>
            </a:r>
            <a:r>
              <a:rPr lang="en-US" dirty="0" smtClean="0">
                <a:solidFill>
                  <a:srgbClr val="FF0000"/>
                </a:solidFill>
              </a:rPr>
              <a:t>cd /</a:t>
            </a:r>
            <a:r>
              <a:rPr lang="en-US" dirty="0" err="1" smtClean="0">
                <a:solidFill>
                  <a:srgbClr val="FF0000"/>
                </a:solidFill>
              </a:rPr>
              <a:t>yourfolderpath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0370" y="3462025"/>
            <a:ext cx="5527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press </a:t>
            </a:r>
            <a:r>
              <a:rPr lang="en-US" dirty="0" smtClean="0">
                <a:solidFill>
                  <a:srgbClr val="FF0000"/>
                </a:solidFill>
              </a:rPr>
              <a:t>mvn install</a:t>
            </a:r>
            <a:r>
              <a:rPr lang="en-US" dirty="0" smtClean="0"/>
              <a:t>, and it will show build successfully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72" y="4186308"/>
            <a:ext cx="7264400" cy="1409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334281"/>
            <a:ext cx="64008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6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6291" y="833479"/>
            <a:ext cx="7566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 to </a:t>
            </a:r>
            <a:r>
              <a:rPr lang="en-US" u="sng" dirty="0">
                <a:hlinkClick r:id="rId2"/>
              </a:rPr>
              <a:t>https://github.com/julman99/gson-</a:t>
            </a:r>
            <a:r>
              <a:rPr lang="en-US" u="sng" dirty="0" smtClean="0">
                <a:hlinkClick r:id="rId2"/>
              </a:rPr>
              <a:t>fire</a:t>
            </a:r>
            <a:r>
              <a:rPr lang="en-US" u="sng" dirty="0" smtClean="0"/>
              <a:t>,</a:t>
            </a:r>
            <a:r>
              <a:rPr lang="en-US" dirty="0" smtClean="0"/>
              <a:t> then download this real world Github project for testing purpose.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55" y="1678257"/>
            <a:ext cx="7583071" cy="452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6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9278" y="1049841"/>
            <a:ext cx="67860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Put Downloaded gson-fire-</a:t>
            </a:r>
            <a:r>
              <a:rPr lang="en-US" dirty="0" smtClean="0"/>
              <a:t>master.zip file </a:t>
            </a:r>
            <a:r>
              <a:rPr lang="en-US" dirty="0"/>
              <a:t>inside a new directory or any directory (Directory named simple and with no space between words is recommended, such as </a:t>
            </a:r>
            <a:r>
              <a:rPr lang="en-US" dirty="0" smtClean="0"/>
              <a:t>RealWorldProject)</a:t>
            </a:r>
            <a:r>
              <a:rPr lang="en-US" dirty="0"/>
              <a:t>, and extract the zip file.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2461166"/>
            <a:ext cx="5308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9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65231" y="861591"/>
            <a:ext cx="572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the pom.xml file in the root directory of </a:t>
            </a:r>
            <a:r>
              <a:rPr lang="en-US" dirty="0"/>
              <a:t>the </a:t>
            </a:r>
            <a:r>
              <a:rPr lang="en-US" dirty="0" smtClean="0"/>
              <a:t>project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1623497"/>
            <a:ext cx="59690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53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531" y="2042719"/>
            <a:ext cx="4610100" cy="4191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97627" y="1457943"/>
            <a:ext cx="4077358" cy="5847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Such as in the example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13743" y="595784"/>
            <a:ext cx="373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you need to add dependencies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750331"/>
            <a:ext cx="434195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&lt;dependency&gt;</a:t>
            </a:r>
          </a:p>
          <a:p>
            <a:r>
              <a:rPr lang="en-US" sz="1600" dirty="0"/>
              <a:t>    	&lt;</a:t>
            </a:r>
            <a:r>
              <a:rPr lang="en-US" sz="1600" dirty="0" err="1"/>
              <a:t>groupId</a:t>
            </a:r>
            <a:r>
              <a:rPr lang="en-US" sz="1600" dirty="0"/>
              <a:t>&gt;</a:t>
            </a:r>
            <a:r>
              <a:rPr lang="en-US" sz="1600" dirty="0" err="1"/>
              <a:t>edu.utdallas</a:t>
            </a:r>
            <a:r>
              <a:rPr lang="en-US" sz="1600" dirty="0"/>
              <a:t>&lt;/</a:t>
            </a:r>
            <a:r>
              <a:rPr lang="en-US" sz="1600" dirty="0" err="1"/>
              <a:t>groupId</a:t>
            </a:r>
            <a:r>
              <a:rPr lang="en-US" sz="1600" dirty="0"/>
              <a:t>&gt;</a:t>
            </a:r>
          </a:p>
          <a:p>
            <a:r>
              <a:rPr lang="en-US" sz="1600" dirty="0"/>
              <a:t>    	&lt;</a:t>
            </a:r>
            <a:r>
              <a:rPr lang="en-US" sz="1600" dirty="0" err="1"/>
              <a:t>artifactId</a:t>
            </a:r>
            <a:r>
              <a:rPr lang="en-US" sz="1600" dirty="0"/>
              <a:t>&gt;code-coverage&lt;/</a:t>
            </a:r>
            <a:r>
              <a:rPr lang="en-US" sz="1600" dirty="0" err="1"/>
              <a:t>artifactId</a:t>
            </a:r>
            <a:r>
              <a:rPr lang="en-US" sz="1600" dirty="0"/>
              <a:t>&gt;</a:t>
            </a:r>
          </a:p>
          <a:p>
            <a:r>
              <a:rPr lang="en-US" sz="1600" dirty="0"/>
              <a:t>    	&lt;version&gt;1.0-SNAPSHOT&lt;/version&gt;</a:t>
            </a:r>
          </a:p>
          <a:p>
            <a:r>
              <a:rPr lang="en-US" sz="1600" dirty="0"/>
              <a:t>    	&lt;scope&gt;test&lt;/scope&gt;</a:t>
            </a:r>
          </a:p>
          <a:p>
            <a:r>
              <a:rPr lang="en-US" sz="1600" dirty="0"/>
              <a:t>    &lt;/dependency&gt;</a:t>
            </a:r>
          </a:p>
          <a:p>
            <a:r>
              <a:rPr lang="en-US" sz="1600" dirty="0"/>
              <a:t>    &lt;dependency&gt;</a:t>
            </a:r>
          </a:p>
          <a:p>
            <a:r>
              <a:rPr lang="en-US" sz="1600" dirty="0"/>
              <a:t>    	&lt;</a:t>
            </a:r>
            <a:r>
              <a:rPr lang="en-US" sz="1600" dirty="0" err="1"/>
              <a:t>groupId</a:t>
            </a:r>
            <a:r>
              <a:rPr lang="en-US" sz="1600" dirty="0"/>
              <a:t>&gt;org.ow2.asm&lt;/</a:t>
            </a:r>
            <a:r>
              <a:rPr lang="en-US" sz="1600" dirty="0" err="1"/>
              <a:t>groupId</a:t>
            </a:r>
            <a:r>
              <a:rPr lang="en-US" sz="1600" dirty="0"/>
              <a:t>&gt;</a:t>
            </a:r>
          </a:p>
          <a:p>
            <a:r>
              <a:rPr lang="en-US" sz="1600" dirty="0"/>
              <a:t>    	&lt;</a:t>
            </a:r>
            <a:r>
              <a:rPr lang="en-US" sz="1600" dirty="0" err="1"/>
              <a:t>artifactId</a:t>
            </a:r>
            <a:r>
              <a:rPr lang="en-US" sz="1600" dirty="0"/>
              <a:t>&gt;</a:t>
            </a:r>
            <a:r>
              <a:rPr lang="en-US" sz="1600" dirty="0" err="1"/>
              <a:t>asm</a:t>
            </a:r>
            <a:r>
              <a:rPr lang="en-US" sz="1600" dirty="0"/>
              <a:t>-all&lt;/</a:t>
            </a:r>
            <a:r>
              <a:rPr lang="en-US" sz="1600" dirty="0" err="1"/>
              <a:t>artifactId</a:t>
            </a:r>
            <a:r>
              <a:rPr lang="en-US" sz="1600" dirty="0"/>
              <a:t>&gt;</a:t>
            </a:r>
          </a:p>
          <a:p>
            <a:r>
              <a:rPr lang="en-US" sz="1600" dirty="0"/>
              <a:t>    	&lt;version&gt;5.1&lt;/version&gt;</a:t>
            </a:r>
          </a:p>
          <a:p>
            <a:r>
              <a:rPr lang="en-US" sz="1600" dirty="0"/>
              <a:t>    	&lt;scope&gt;test&lt;/scope&gt;</a:t>
            </a:r>
          </a:p>
          <a:p>
            <a:r>
              <a:rPr lang="en-US" sz="1600" dirty="0"/>
              <a:t>    &lt;/dependency&gt;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2146" y="5585915"/>
            <a:ext cx="43419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(Note: copy </a:t>
            </a:r>
            <a:r>
              <a:rPr lang="en-US" sz="1400" dirty="0">
                <a:solidFill>
                  <a:srgbClr val="FF0000"/>
                </a:solidFill>
              </a:rPr>
              <a:t>and paste only under the .</a:t>
            </a:r>
            <a:r>
              <a:rPr lang="en-US" sz="1400" dirty="0" err="1">
                <a:solidFill>
                  <a:srgbClr val="FF0000"/>
                </a:solidFill>
              </a:rPr>
              <a:t>pptx</a:t>
            </a:r>
            <a:r>
              <a:rPr lang="en-US" sz="1400" dirty="0">
                <a:solidFill>
                  <a:srgbClr val="FF0000"/>
                </a:solidFill>
              </a:rPr>
              <a:t> format, </a:t>
            </a:r>
            <a:r>
              <a:rPr lang="en-US" sz="1400" dirty="0" smtClean="0">
                <a:solidFill>
                  <a:srgbClr val="FF0000"/>
                </a:solidFill>
              </a:rPr>
              <a:t>copy and paste from other </a:t>
            </a:r>
            <a:r>
              <a:rPr lang="en-US" sz="1400" dirty="0">
                <a:solidFill>
                  <a:srgbClr val="FF0000"/>
                </a:solidFill>
              </a:rPr>
              <a:t>file format, such as </a:t>
            </a:r>
            <a:r>
              <a:rPr lang="en-US" sz="1400" dirty="0" err="1" smtClean="0">
                <a:solidFill>
                  <a:srgbClr val="FF0000"/>
                </a:solidFill>
              </a:rPr>
              <a:t>pdf</a:t>
            </a:r>
            <a:r>
              <a:rPr lang="en-US" sz="1400" dirty="0" smtClean="0">
                <a:solidFill>
                  <a:srgbClr val="FF0000"/>
                </a:solidFill>
              </a:rPr>
              <a:t> may </a:t>
            </a:r>
            <a:r>
              <a:rPr lang="en-US" sz="1400" dirty="0">
                <a:solidFill>
                  <a:srgbClr val="FF0000"/>
                </a:solidFill>
              </a:rPr>
              <a:t>cause </a:t>
            </a:r>
            <a:r>
              <a:rPr lang="en-US" sz="1400" dirty="0" smtClean="0">
                <a:solidFill>
                  <a:srgbClr val="FF0000"/>
                </a:solidFill>
              </a:rPr>
              <a:t>program error, there is also a </a:t>
            </a:r>
            <a:r>
              <a:rPr lang="en-US" sz="1400" dirty="0" err="1" smtClean="0">
                <a:solidFill>
                  <a:srgbClr val="FF0000"/>
                </a:solidFill>
              </a:rPr>
              <a:t>README.txt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for copy)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891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7609" y="291056"/>
            <a:ext cx="3293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you need to add the </a:t>
            </a:r>
            <a:r>
              <a:rPr lang="en-US" dirty="0" smtClean="0"/>
              <a:t>plugins</a:t>
            </a:r>
          </a:p>
        </p:txBody>
      </p:sp>
      <p:sp>
        <p:nvSpPr>
          <p:cNvPr id="3" name="Rectangle 2"/>
          <p:cNvSpPr/>
          <p:nvPr/>
        </p:nvSpPr>
        <p:spPr>
          <a:xfrm>
            <a:off x="32244" y="1096631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&lt;</a:t>
            </a:r>
            <a:r>
              <a:rPr lang="en-US" sz="1000" dirty="0"/>
              <a:t>plugin&gt;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  <a:r>
              <a:rPr lang="en-US" sz="1000" dirty="0" err="1"/>
              <a:t>org.apache.maven.plugins</a:t>
            </a:r>
            <a:r>
              <a:rPr lang="en-US" sz="1000" dirty="0"/>
              <a:t>&lt;/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artifactId</a:t>
            </a:r>
            <a:r>
              <a:rPr lang="en-US" sz="1000" dirty="0"/>
              <a:t>&gt;maven-dependency-plugin&lt;/</a:t>
            </a:r>
            <a:r>
              <a:rPr lang="en-US" sz="1000" dirty="0" err="1"/>
              <a:t>artifactId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    &lt;version&gt;2.3&lt;/version&gt;</a:t>
            </a:r>
          </a:p>
          <a:p>
            <a:r>
              <a:rPr lang="en-US" sz="1000" dirty="0"/>
              <a:t>            &lt;executions&gt;</a:t>
            </a:r>
          </a:p>
          <a:p>
            <a:r>
              <a:rPr lang="en-US" sz="1000" dirty="0"/>
              <a:t>                &lt;execution&gt;</a:t>
            </a:r>
          </a:p>
          <a:p>
            <a:r>
              <a:rPr lang="en-US" sz="1000" dirty="0"/>
              <a:t>                    &lt;goals&gt;</a:t>
            </a:r>
          </a:p>
          <a:p>
            <a:r>
              <a:rPr lang="en-US" sz="1000" dirty="0"/>
              <a:t>                        &lt;goal&gt;properties&lt;/goal&gt;</a:t>
            </a:r>
          </a:p>
          <a:p>
            <a:r>
              <a:rPr lang="en-US" sz="1000" dirty="0"/>
              <a:t>                    &lt;/goals&gt;</a:t>
            </a:r>
          </a:p>
          <a:p>
            <a:r>
              <a:rPr lang="en-US" sz="1000" dirty="0"/>
              <a:t>                &lt;/execution&gt;</a:t>
            </a:r>
          </a:p>
          <a:p>
            <a:r>
              <a:rPr lang="en-US" sz="1000" dirty="0"/>
              <a:t>            &lt;/executions&gt;</a:t>
            </a:r>
          </a:p>
          <a:p>
            <a:r>
              <a:rPr lang="en-US" sz="1000" dirty="0"/>
              <a:t>    	&lt;/plugin&gt;</a:t>
            </a:r>
          </a:p>
          <a:p>
            <a:endParaRPr lang="en-US" sz="1000" dirty="0"/>
          </a:p>
          <a:p>
            <a:r>
              <a:rPr lang="en-US" sz="1000" dirty="0"/>
              <a:t>        &lt;plugin&gt;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  <a:r>
              <a:rPr lang="en-US" sz="1000" dirty="0" err="1"/>
              <a:t>org.apache.maven.plugins</a:t>
            </a:r>
            <a:r>
              <a:rPr lang="en-US" sz="1000" dirty="0"/>
              <a:t>&lt;/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artifactId</a:t>
            </a:r>
            <a:r>
              <a:rPr lang="en-US" sz="1000" dirty="0"/>
              <a:t>&gt;maven-surefire-plugin&lt;/</a:t>
            </a:r>
            <a:r>
              <a:rPr lang="en-US" sz="1000" dirty="0" err="1"/>
              <a:t>artifactId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    &lt;version&gt;2.19.1&lt;/version&gt;</a:t>
            </a:r>
          </a:p>
          <a:p>
            <a:r>
              <a:rPr lang="en-US" sz="1000" dirty="0"/>
              <a:t>            &lt;configuration&gt;</a:t>
            </a:r>
          </a:p>
          <a:p>
            <a:r>
              <a:rPr lang="en-US" sz="1000" dirty="0"/>
              <a:t>            &lt;argLine&gt;-</a:t>
            </a:r>
            <a:r>
              <a:rPr lang="en-US" sz="1000" dirty="0" err="1"/>
              <a:t>javaagent</a:t>
            </a:r>
            <a:r>
              <a:rPr lang="en-US" sz="1000" dirty="0"/>
              <a:t>:/YourPath/code-coverage-1.0-SNAPSHOT.jar=${</a:t>
            </a:r>
            <a:r>
              <a:rPr lang="en-US" sz="1000" dirty="0" err="1"/>
              <a:t>project.groupId</a:t>
            </a:r>
            <a:r>
              <a:rPr lang="en-US" sz="1000" dirty="0"/>
              <a:t>}&lt;/argLine&gt;</a:t>
            </a:r>
          </a:p>
          <a:p>
            <a:r>
              <a:rPr lang="en-US" sz="1000" dirty="0"/>
              <a:t>            &lt;properties&gt;</a:t>
            </a:r>
          </a:p>
          <a:p>
            <a:r>
              <a:rPr lang="en-US" sz="1000" dirty="0"/>
              <a:t>                &lt;property&gt;</a:t>
            </a:r>
          </a:p>
          <a:p>
            <a:r>
              <a:rPr lang="en-US" sz="1000" dirty="0"/>
              <a:t>                    &lt;name&gt;listener&lt;/name&gt;</a:t>
            </a:r>
          </a:p>
          <a:p>
            <a:r>
              <a:rPr lang="en-US" sz="1000" dirty="0"/>
              <a:t>                    &lt;value&gt;</a:t>
            </a:r>
            <a:r>
              <a:rPr lang="en-US" sz="1000" dirty="0" err="1"/>
              <a:t>edu.utdallas.JUnitExecutionListener</a:t>
            </a:r>
            <a:r>
              <a:rPr lang="en-US" sz="1000" dirty="0"/>
              <a:t>&lt;/value&gt;</a:t>
            </a:r>
          </a:p>
          <a:p>
            <a:r>
              <a:rPr lang="en-US" sz="1000" dirty="0"/>
              <a:t>                &lt;/property&gt;</a:t>
            </a:r>
          </a:p>
          <a:p>
            <a:r>
              <a:rPr lang="en-US" sz="1000" dirty="0"/>
              <a:t>            &lt;/properties&gt;</a:t>
            </a:r>
          </a:p>
          <a:p>
            <a:r>
              <a:rPr lang="en-US" sz="1000" dirty="0"/>
              <a:t>            &lt;/configuration&gt;</a:t>
            </a:r>
          </a:p>
          <a:p>
            <a:r>
              <a:rPr lang="en-US" sz="1000" dirty="0"/>
              <a:t>        &lt;/plugin</a:t>
            </a:r>
            <a:r>
              <a:rPr lang="en-US" sz="1000" dirty="0" smtClean="0"/>
              <a:t>&gt;</a:t>
            </a:r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342" y="1260024"/>
            <a:ext cx="4950658" cy="464386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63490" y="675248"/>
            <a:ext cx="4152644" cy="5847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Such as in the example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146" y="5651768"/>
            <a:ext cx="39911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(Note: copy </a:t>
            </a:r>
            <a:r>
              <a:rPr lang="en-US" sz="1400" dirty="0">
                <a:solidFill>
                  <a:srgbClr val="FF0000"/>
                </a:solidFill>
              </a:rPr>
              <a:t>and paste only under the .</a:t>
            </a:r>
            <a:r>
              <a:rPr lang="en-US" sz="1400" dirty="0" err="1">
                <a:solidFill>
                  <a:srgbClr val="FF0000"/>
                </a:solidFill>
              </a:rPr>
              <a:t>pptx</a:t>
            </a:r>
            <a:r>
              <a:rPr lang="en-US" sz="1400" dirty="0">
                <a:solidFill>
                  <a:srgbClr val="FF0000"/>
                </a:solidFill>
              </a:rPr>
              <a:t> format, </a:t>
            </a:r>
            <a:r>
              <a:rPr lang="en-US" sz="1400" dirty="0" smtClean="0">
                <a:solidFill>
                  <a:srgbClr val="FF0000"/>
                </a:solidFill>
              </a:rPr>
              <a:t>copy and paste from other </a:t>
            </a:r>
            <a:r>
              <a:rPr lang="en-US" sz="1400" dirty="0">
                <a:solidFill>
                  <a:srgbClr val="FF0000"/>
                </a:solidFill>
              </a:rPr>
              <a:t>file format, such as </a:t>
            </a:r>
            <a:r>
              <a:rPr lang="en-US" sz="1400" dirty="0" err="1" smtClean="0">
                <a:solidFill>
                  <a:srgbClr val="FF0000"/>
                </a:solidFill>
              </a:rPr>
              <a:t>pdf</a:t>
            </a:r>
            <a:r>
              <a:rPr lang="en-US" sz="1400" dirty="0" smtClean="0">
                <a:solidFill>
                  <a:srgbClr val="FF0000"/>
                </a:solidFill>
              </a:rPr>
              <a:t> may </a:t>
            </a:r>
            <a:r>
              <a:rPr lang="en-US" sz="1400" dirty="0">
                <a:solidFill>
                  <a:srgbClr val="FF0000"/>
                </a:solidFill>
              </a:rPr>
              <a:t>cause </a:t>
            </a:r>
            <a:r>
              <a:rPr lang="en-US" sz="1400" dirty="0" smtClean="0">
                <a:solidFill>
                  <a:srgbClr val="FF0000"/>
                </a:solidFill>
              </a:rPr>
              <a:t>program error, there is also a </a:t>
            </a:r>
            <a:r>
              <a:rPr lang="en-US" sz="1400" dirty="0" err="1" smtClean="0">
                <a:solidFill>
                  <a:srgbClr val="FF0000"/>
                </a:solidFill>
              </a:rPr>
              <a:t>README.txt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for copy)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044333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310</TotalTime>
  <Words>895</Words>
  <Application>Microsoft Macintosh PowerPoint</Application>
  <PresentationFormat>On-screen Show (4:3)</PresentationFormat>
  <Paragraphs>83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 Black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Dongcheng li</dc:creator>
  <cp:lastModifiedBy>Dongcheng li</cp:lastModifiedBy>
  <cp:revision>40</cp:revision>
  <dcterms:created xsi:type="dcterms:W3CDTF">2017-04-29T21:24:39Z</dcterms:created>
  <dcterms:modified xsi:type="dcterms:W3CDTF">2017-05-02T04:18:49Z</dcterms:modified>
</cp:coreProperties>
</file>