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15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24" y="432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50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83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0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74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44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94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4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8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46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270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3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image" Target="../media/image5.png"  /><Relationship Id="rId4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1D6E1"/>
            </a:gs>
            <a:gs pos="100000">
              <a:srgbClr val="FFCCC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958348" y="4524375"/>
            <a:ext cx="4275303" cy="8259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gradFill flip="none" rotWithShape="1">
              <a:gsLst>
                <a:gs pos="0">
                  <a:srgbClr val="61D6E1"/>
                </a:gs>
                <a:gs pos="100000">
                  <a:srgbClr val="FFCCCC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dirty="0">
                <a:solidFill>
                  <a:prstClr val="black">
                    <a:lumMod val="65000"/>
                    <a:lumOff val="35000"/>
                  </a:prstClr>
                </a:solidFill>
                <a:latin typeface="한컴 윤고딕 250"/>
                <a:ea typeface="한컴 윤고딕 250"/>
              </a:rPr>
              <a:t>인창컴퓨터동아리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3869" y="1606520"/>
            <a:ext cx="10184261" cy="2375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7000" b="1" dirty="0">
                <a:solidFill>
                  <a:schemeClr val="bg2">
                    <a:lumMod val="50000"/>
                  </a:schemeClr>
                </a:solidFill>
                <a:latin typeface="한컴 윤고딕 230"/>
                <a:ea typeface="한컴 윤고딕 230"/>
              </a:rPr>
              <a:t>SIINS</a:t>
            </a:r>
            <a:endParaRPr lang="en-US" altLang="ko-KR" sz="2400" i="1" dirty="0">
              <a:solidFill>
                <a:schemeClr val="bg2">
                  <a:lumMod val="50000"/>
                </a:schemeClr>
              </a:solidFill>
              <a:latin typeface="한컴 윤고딕 230"/>
              <a:ea typeface="한컴 윤고딕 23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000" dirty="0">
                <a:solidFill>
                  <a:schemeClr val="bg2">
                    <a:lumMod val="50000"/>
                  </a:schemeClr>
                </a:solidFill>
                <a:latin typeface="한컴 윤고딕 230"/>
                <a:ea typeface="한컴 윤고딕 230"/>
              </a:rPr>
              <a:t>School Information Integrated Notification System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2500" i="1">
                <a:solidFill>
                  <a:schemeClr val="bg2">
                    <a:lumMod val="50000"/>
                  </a:schemeClr>
                </a:solidFill>
                <a:latin typeface="Cambria"/>
                <a:cs typeface="Arial"/>
              </a:rPr>
              <a:t>SIINS</a:t>
            </a:r>
            <a:endParaRPr lang="en-US" altLang="ko-KR" sz="2500" i="1">
              <a:solidFill>
                <a:schemeClr val="bg2">
                  <a:lumMod val="50000"/>
                </a:schemeClr>
              </a:solidFill>
              <a:latin typeface="Cambria"/>
              <a:cs typeface="Arial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>
                <a:solidFill>
                  <a:schemeClr val="bg2">
                    <a:lumMod val="50000"/>
                  </a:schemeClr>
                </a:solidFill>
                <a:latin typeface="Cambria"/>
                <a:cs typeface="Arial"/>
              </a:rPr>
              <a:t>School Information Integrated Notification System</a:t>
            </a:r>
            <a:endParaRPr lang="en-US" altLang="ko-KR" sz="1400">
              <a:solidFill>
                <a:schemeClr val="bg2">
                  <a:lumMod val="50000"/>
                </a:schemeClr>
              </a:solidFill>
              <a:latin typeface="Cambria"/>
              <a:cs typeface="Arial"/>
            </a:endParaRPr>
          </a:p>
        </p:txBody>
      </p:sp>
      <p:sp>
        <p:nvSpPr>
          <p:cNvPr id="37" name="직사각형 15"/>
          <p:cNvSpPr/>
          <p:nvPr/>
        </p:nvSpPr>
        <p:spPr>
          <a:xfrm>
            <a:off x="1448841" y="4046360"/>
            <a:ext cx="3626011" cy="1504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>
                <a:ln w="9525">
                  <a:solidFill>
                    <a:srgbClr val="a6a6a6"/>
                  </a:solidFill>
                </a:ln>
                <a:solidFill>
                  <a:srgbClr val="62d6e1"/>
                </a:solidFill>
              </a:rPr>
              <a:t>과제 알림 서비스</a:t>
            </a:r>
            <a:endParaRPr lang="ko-KR" altLang="en-US" sz="3000" b="1">
              <a:ln w="9525">
                <a:solidFill>
                  <a:srgbClr val="a6a6a6"/>
                </a:solidFill>
              </a:ln>
              <a:solidFill>
                <a:srgbClr val="62d6e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>
                <a:solidFill>
                  <a:srgbClr val="808080"/>
                </a:solidFill>
              </a:rPr>
              <a:t>학생들이 과제 정보를 효율적으로 </a:t>
            </a:r>
            <a:endParaRPr lang="ko-KR" altLang="en-US" sz="1600">
              <a:solidFill>
                <a:srgbClr val="80808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>
                <a:solidFill>
                  <a:srgbClr val="808080"/>
                </a:solidFill>
              </a:rPr>
              <a:t>확인할 수 있게 해주는 서비스</a:t>
            </a:r>
            <a:endParaRPr lang="ko-KR" altLang="en-US" sz="1600">
              <a:solidFill>
                <a:srgbClr val="808080"/>
              </a:solidFill>
            </a:endParaRPr>
          </a:p>
        </p:txBody>
      </p:sp>
      <p:sp>
        <p:nvSpPr>
          <p:cNvPr id="38" name="직사각형 15"/>
          <p:cNvSpPr/>
          <p:nvPr/>
        </p:nvSpPr>
        <p:spPr>
          <a:xfrm>
            <a:off x="3132057" y="1443893"/>
            <a:ext cx="5927886" cy="2192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b="1">
                <a:ln w="9525">
                  <a:solidFill>
                    <a:srgbClr val="a6a6a6"/>
                  </a:solidFill>
                </a:ln>
                <a:solidFill>
                  <a:srgbClr val="63d6e1"/>
                </a:solidFill>
              </a:rPr>
              <a:t>SIINS</a:t>
            </a:r>
            <a:r>
              <a:rPr lang="ko-KR" altLang="en-US" sz="4000" b="1">
                <a:ln w="9525">
                  <a:solidFill>
                    <a:srgbClr val="a6a6a6"/>
                  </a:solidFill>
                </a:ln>
                <a:solidFill>
                  <a:srgbClr val="63d6e1"/>
                </a:solidFill>
              </a:rPr>
              <a:t>란</a:t>
            </a:r>
            <a:r>
              <a:rPr lang="en-US" altLang="ko-KR" sz="4000" b="1">
                <a:ln w="9525">
                  <a:solidFill>
                    <a:srgbClr val="a6a6a6"/>
                  </a:solidFill>
                </a:ln>
                <a:solidFill>
                  <a:srgbClr val="63d6e1"/>
                </a:solidFill>
              </a:rPr>
              <a:t>?</a:t>
            </a:r>
            <a:endParaRPr lang="en-US" altLang="ko-KR" sz="4000" b="1">
              <a:ln w="9525">
                <a:solidFill>
                  <a:srgbClr val="a6a6a6"/>
                </a:solidFill>
              </a:ln>
              <a:solidFill>
                <a:srgbClr val="63d6e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4000" b="1">
                <a:ln w="9525">
                  <a:solidFill>
                    <a:srgbClr val="a6a6a6"/>
                  </a:solidFill>
                </a:ln>
                <a:solidFill>
                  <a:srgbClr val="63d6e1"/>
                </a:solidFill>
              </a:rPr>
              <a:t>학생 정보 알림 시스템</a:t>
            </a:r>
            <a:endParaRPr lang="ko-KR" altLang="en-US" sz="4000" b="1">
              <a:ln w="9525">
                <a:solidFill>
                  <a:schemeClr val="tx1"/>
                </a:solidFill>
              </a:ln>
              <a:solidFill>
                <a:srgbClr val="63d6e1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ko-KR" altLang="en-US" sz="1200">
              <a:solidFill>
                <a:srgbClr val="63d6e1"/>
              </a:solidFill>
            </a:endParaRPr>
          </a:p>
        </p:txBody>
      </p:sp>
      <p:sp>
        <p:nvSpPr>
          <p:cNvPr id="39" name="직사각형 15"/>
          <p:cNvSpPr/>
          <p:nvPr/>
        </p:nvSpPr>
        <p:spPr>
          <a:xfrm>
            <a:off x="7157493" y="4046360"/>
            <a:ext cx="3626012" cy="1866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>
                <a:ln w="9525">
                  <a:solidFill>
                    <a:srgbClr val="a6a6a6"/>
                  </a:solidFill>
                </a:ln>
                <a:solidFill>
                  <a:srgbClr val="64d6e1"/>
                </a:solidFill>
              </a:rPr>
              <a:t>교실 알림 서비스</a:t>
            </a:r>
            <a:endParaRPr lang="ko-KR" altLang="en-US" sz="3000" b="1">
              <a:ln w="9525">
                <a:solidFill>
                  <a:schemeClr val="tx1"/>
                </a:solidFill>
              </a:ln>
              <a:solidFill>
                <a:srgbClr val="64d6e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>
                <a:solidFill>
                  <a:srgbClr val="808080"/>
                </a:solidFill>
              </a:rPr>
              <a:t>학생들이 학교 생활 중 확인해야 하는 정보를 빠르게 교실로 전달해주는 </a:t>
            </a:r>
            <a:endParaRPr lang="ko-KR" altLang="en-US" sz="1600">
              <a:solidFill>
                <a:srgbClr val="80808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>
                <a:solidFill>
                  <a:srgbClr val="808080"/>
                </a:solidFill>
              </a:rPr>
              <a:t>서비스</a:t>
            </a:r>
            <a:endParaRPr lang="ko-KR" altLang="en-US" sz="1600">
              <a:solidFill>
                <a:srgbClr val="80808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18465" y="4800424"/>
            <a:ext cx="1755069" cy="61736"/>
          </a:xfrm>
          <a:prstGeom prst="rect">
            <a:avLst/>
          </a:prstGeom>
          <a:solidFill>
            <a:srgbClr val="98dd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2500" dirty="0">
                <a:solidFill>
                  <a:schemeClr val="bg2">
                    <a:lumMod val="50000"/>
                  </a:schemeClr>
                </a:solidFill>
                <a:latin typeface="Cambria"/>
                <a:cs typeface="Arial"/>
              </a:rPr>
              <a:t>SIINS</a:t>
            </a:r>
            <a:r>
              <a:rPr lang="ko-KR" altLang="en-US" sz="2500" dirty="0">
                <a:solidFill>
                  <a:schemeClr val="bg2">
                    <a:lumMod val="50000"/>
                  </a:schemeClr>
                </a:solidFill>
                <a:latin typeface="Cambria"/>
                <a:cs typeface="Arial"/>
              </a:rPr>
              <a:t> </a:t>
            </a:r>
            <a:r>
              <a:rPr lang="en-US" altLang="ko-KR" sz="2500" dirty="0">
                <a:solidFill>
                  <a:schemeClr val="bg2">
                    <a:lumMod val="50000"/>
                  </a:schemeClr>
                </a:solidFill>
                <a:latin typeface="Cambria"/>
                <a:cs typeface="Arial"/>
              </a:rPr>
              <a:t>-</a:t>
            </a:r>
            <a:r>
              <a:rPr lang="ko-KR" altLang="en-US" sz="2500" dirty="0">
                <a:solidFill>
                  <a:schemeClr val="bg2">
                    <a:lumMod val="50000"/>
                  </a:schemeClr>
                </a:solidFill>
                <a:latin typeface="Cambria"/>
                <a:cs typeface="Arial"/>
              </a:rPr>
              <a:t>과제 정보 서비스</a:t>
            </a:r>
            <a:endParaRPr lang="ko-KR" altLang="en-US" sz="2500" i="1" dirty="0">
              <a:solidFill>
                <a:schemeClr val="bg2">
                  <a:lumMod val="50000"/>
                </a:schemeClr>
              </a:solidFill>
              <a:latin typeface="Cambria"/>
              <a:cs typeface="Arial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ambria"/>
                <a:cs typeface="Arial"/>
              </a:rPr>
              <a:t>School Information Integrated Notification System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825264" y="1753254"/>
            <a:ext cx="10541472" cy="4131291"/>
            <a:chOff x="825264" y="1753254"/>
            <a:chExt cx="10541472" cy="4131291"/>
          </a:xfrm>
        </p:grpSpPr>
        <p:sp>
          <p:nvSpPr>
            <p:cNvPr id="62" name="양쪽 모서리가 둥근 사각형 111"/>
            <p:cNvSpPr/>
            <p:nvPr/>
          </p:nvSpPr>
          <p:spPr>
            <a:xfrm>
              <a:off x="4607337" y="3977693"/>
              <a:ext cx="3014608" cy="1274763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61D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99" rIns="179999" anchor="t"/>
            <a:lstStyle/>
            <a:p>
              <a:pPr marL="0" indent="0">
                <a:lnSpc>
                  <a:spcPct val="150000"/>
                </a:lnSpc>
                <a:buNone/>
                <a:defRPr/>
              </a:pPr>
              <a:r>
                <a:rPr lang="en-US" altLang="ko-KR" sz="1200" b="1" dirty="0">
                  <a:solidFill>
                    <a:srgbClr val="203A7B"/>
                  </a:solidFill>
                </a:rPr>
                <a:t>---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편리하게 정보를 확인 할 수 있음</a:t>
              </a:r>
            </a:p>
            <a:p>
              <a:pPr marL="0" indent="0">
                <a:lnSpc>
                  <a:spcPct val="150000"/>
                </a:lnSpc>
                <a:buNone/>
                <a:defRPr/>
              </a:pPr>
              <a:r>
                <a:rPr lang="en-US" altLang="ko-KR" sz="1200" b="1" dirty="0">
                  <a:solidFill>
                    <a:srgbClr val="FF0000"/>
                  </a:solidFill>
                </a:rPr>
                <a:t>---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학급 밖에서는 정보를 확인 할 수 없음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marL="0" indent="0">
                <a:lnSpc>
                  <a:spcPct val="150000"/>
                </a:lnSpc>
                <a:buNone/>
                <a:defRPr/>
              </a:pPr>
              <a:r>
                <a:rPr lang="en-US" altLang="ko-KR" sz="1200" b="1" dirty="0">
                  <a:solidFill>
                    <a:srgbClr val="FF0000"/>
                  </a:solidFill>
                </a:rPr>
                <a:t>---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시간이 지나면 잊어버리기 쉬움</a:t>
              </a:r>
            </a:p>
            <a:p>
              <a:pPr marL="0" indent="0">
                <a:lnSpc>
                  <a:spcPct val="150000"/>
                </a:lnSpc>
                <a:buNone/>
                <a:defRPr/>
              </a:pPr>
              <a:endParaRPr lang="ko-KR" altLang="en-US" sz="1200" dirty="0">
                <a:solidFill>
                  <a:srgbClr val="404040"/>
                </a:solidFill>
              </a:endParaRPr>
            </a:p>
          </p:txBody>
        </p:sp>
        <p:sp>
          <p:nvSpPr>
            <p:cNvPr id="63" name="양쪽 모서리가 둥근 사각형 112"/>
            <p:cNvSpPr/>
            <p:nvPr/>
          </p:nvSpPr>
          <p:spPr>
            <a:xfrm>
              <a:off x="8313506" y="3975223"/>
              <a:ext cx="3053229" cy="128420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99" rIns="179999" anchor="t"/>
            <a:lstStyle/>
            <a:p>
              <a:pPr marL="0" indent="0">
                <a:lnSpc>
                  <a:spcPct val="150000"/>
                </a:lnSpc>
                <a:buNone/>
                <a:defRPr/>
              </a:pPr>
              <a:r>
                <a:rPr lang="en-US" altLang="ko-KR" sz="1200" b="1" dirty="0">
                  <a:solidFill>
                    <a:srgbClr val="00B3FF"/>
                  </a:solidFill>
                </a:rPr>
                <a:t>---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두 방식의 장점을 가지고 있음</a:t>
              </a:r>
            </a:p>
            <a:p>
              <a:pPr marL="0" indent="0">
                <a:lnSpc>
                  <a:spcPct val="150000"/>
                </a:lnSpc>
                <a:buNone/>
                <a:defRPr/>
              </a:pPr>
              <a:r>
                <a:rPr lang="en-US" altLang="ko-KR" sz="1200" b="1" dirty="0">
                  <a:solidFill>
                    <a:srgbClr val="FF0000"/>
                  </a:solidFill>
                </a:rPr>
                <a:t>---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ko-KR" altLang="en-US" sz="1200" dirty="0">
                  <a:solidFill>
                    <a:srgbClr val="404040"/>
                  </a:solidFill>
                </a:rPr>
                <a:t>정보가 많아지면 확인하고 </a:t>
              </a:r>
            </a:p>
            <a:p>
              <a:pPr marL="0" indent="0">
                <a:lnSpc>
                  <a:spcPct val="150000"/>
                </a:lnSpc>
                <a:buNone/>
                <a:defRPr/>
              </a:pPr>
              <a:r>
                <a:rPr lang="ko-KR" altLang="en-US" sz="1200" dirty="0">
                  <a:solidFill>
                    <a:srgbClr val="404040"/>
                  </a:solidFill>
                </a:rPr>
                <a:t>분류하기가 </a:t>
              </a:r>
              <a:r>
                <a:rPr lang="ko-KR" altLang="en-US" sz="1200" dirty="0" err="1">
                  <a:solidFill>
                    <a:srgbClr val="404040"/>
                  </a:solidFill>
                </a:rPr>
                <a:t>어려워짐</a:t>
              </a:r>
              <a:endParaRPr lang="ko-KR" altLang="en-US" sz="1200" dirty="0">
                <a:solidFill>
                  <a:srgbClr val="404040"/>
                </a:solidFill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2"/>
            <a:srcRect t="11210" b="1930"/>
            <a:stretch>
              <a:fillRect/>
            </a:stretch>
          </p:blipFill>
          <p:spPr>
            <a:xfrm>
              <a:off x="8325792" y="1994296"/>
              <a:ext cx="3040944" cy="1980846"/>
            </a:xfrm>
            <a:prstGeom prst="rect">
              <a:avLst/>
            </a:prstGeom>
            <a:ln>
              <a:noFill/>
            </a:ln>
          </p:spPr>
        </p:pic>
        <p:sp>
          <p:nvSpPr>
            <p:cNvPr id="66" name="모서리가 둥근 직사각형 139"/>
            <p:cNvSpPr/>
            <p:nvPr/>
          </p:nvSpPr>
          <p:spPr>
            <a:xfrm>
              <a:off x="8835874" y="1761161"/>
              <a:ext cx="1988887" cy="4103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gradFill flip="none" rotWithShape="1">
                <a:gsLst>
                  <a:gs pos="0">
                    <a:srgbClr val="61D6E1"/>
                  </a:gs>
                  <a:gs pos="100000">
                    <a:srgbClr val="FFCCCC"/>
                  </a:gs>
                </a:gsLst>
                <a:lin ang="10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카카오톡</a:t>
              </a:r>
            </a:p>
          </p:txBody>
        </p:sp>
        <p:sp>
          <p:nvSpPr>
            <p:cNvPr id="67" name="직사각형 2"/>
            <p:cNvSpPr/>
            <p:nvPr/>
          </p:nvSpPr>
          <p:spPr>
            <a:xfrm>
              <a:off x="825264" y="5413576"/>
              <a:ext cx="3047601" cy="4519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400" b="1">
                  <a:solidFill>
                    <a:srgbClr val="61D6E1"/>
                  </a:solidFill>
                </a:rPr>
                <a:t>♥♥♥</a:t>
              </a:r>
              <a:r>
                <a:rPr lang="ko-KR" altLang="en-US" sz="1400" b="1">
                  <a:solidFill>
                    <a:prstClr val="white">
                      <a:lumMod val="75000"/>
                    </a:prstClr>
                  </a:solidFill>
                </a:rPr>
                <a:t>♥♥♥♥♥♥♥</a:t>
              </a:r>
              <a:r>
                <a:rPr lang="ko-KR" altLang="en-US" sz="1400" b="1">
                  <a:solidFill>
                    <a:prstClr val="white">
                      <a:lumMod val="50000"/>
                    </a:prstClr>
                  </a:solidFill>
                </a:rPr>
                <a:t>         </a:t>
              </a:r>
              <a:r>
                <a:rPr lang="en-US" altLang="ko-KR" sz="2400" b="1">
                  <a:solidFill>
                    <a:prstClr val="white">
                      <a:lumMod val="50000"/>
                    </a:prstClr>
                  </a:solidFill>
                </a:rPr>
                <a:t>30</a:t>
              </a:r>
              <a:r>
                <a:rPr lang="en-US" altLang="ko-KR" sz="1600">
                  <a:solidFill>
                    <a:prstClr val="white">
                      <a:lumMod val="50000"/>
                    </a:prstClr>
                  </a:solidFill>
                </a:rPr>
                <a:t>%</a:t>
              </a:r>
            </a:p>
          </p:txBody>
        </p:sp>
        <p:sp>
          <p:nvSpPr>
            <p:cNvPr id="68" name="직사각형 142"/>
            <p:cNvSpPr/>
            <p:nvPr/>
          </p:nvSpPr>
          <p:spPr>
            <a:xfrm>
              <a:off x="4591507" y="5416046"/>
              <a:ext cx="3043733" cy="4529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400" b="1">
                  <a:solidFill>
                    <a:srgbClr val="61D6E1"/>
                  </a:solidFill>
                </a:rPr>
                <a:t>♥♥♥♥</a:t>
              </a:r>
              <a:r>
                <a:rPr lang="ko-KR" altLang="en-US" sz="1400" b="1">
                  <a:solidFill>
                    <a:prstClr val="white">
                      <a:lumMod val="75000"/>
                    </a:prstClr>
                  </a:solidFill>
                </a:rPr>
                <a:t>♥♥♥♥♥♥</a:t>
              </a:r>
              <a:r>
                <a:rPr lang="ko-KR" altLang="en-US" sz="1400" b="1">
                  <a:solidFill>
                    <a:prstClr val="white">
                      <a:lumMod val="50000"/>
                    </a:prstClr>
                  </a:solidFill>
                </a:rPr>
                <a:t>         </a:t>
              </a:r>
              <a:r>
                <a:rPr lang="en-US" altLang="ko-KR" sz="2400" b="1">
                  <a:solidFill>
                    <a:prstClr val="white">
                      <a:lumMod val="50000"/>
                    </a:prstClr>
                  </a:solidFill>
                </a:rPr>
                <a:t>40</a:t>
              </a:r>
              <a:r>
                <a:rPr lang="en-US" altLang="ko-KR" sz="1600">
                  <a:solidFill>
                    <a:prstClr val="white">
                      <a:lumMod val="50000"/>
                    </a:prstClr>
                  </a:solidFill>
                </a:rPr>
                <a:t>%</a:t>
              </a:r>
            </a:p>
          </p:txBody>
        </p:sp>
        <p:sp>
          <p:nvSpPr>
            <p:cNvPr id="69" name="직사각형 143"/>
            <p:cNvSpPr/>
            <p:nvPr/>
          </p:nvSpPr>
          <p:spPr>
            <a:xfrm>
              <a:off x="8286904" y="5431214"/>
              <a:ext cx="3044036" cy="453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400" b="1">
                  <a:solidFill>
                    <a:srgbClr val="61D6E1"/>
                  </a:solidFill>
                </a:rPr>
                <a:t>♥♥♥♥♥♥</a:t>
              </a:r>
              <a:r>
                <a:rPr lang="ko-KR" altLang="en-US" sz="1400" b="1">
                  <a:solidFill>
                    <a:prstClr val="white">
                      <a:lumMod val="75000"/>
                    </a:prstClr>
                  </a:solidFill>
                </a:rPr>
                <a:t>♥♥♥♥</a:t>
              </a:r>
              <a:r>
                <a:rPr lang="ko-KR" altLang="en-US" sz="1400" b="1">
                  <a:solidFill>
                    <a:prstClr val="white">
                      <a:lumMod val="50000"/>
                    </a:prstClr>
                  </a:solidFill>
                </a:rPr>
                <a:t>         </a:t>
              </a:r>
              <a:r>
                <a:rPr lang="en-US" altLang="ko-KR" sz="2400" b="1">
                  <a:solidFill>
                    <a:prstClr val="white">
                      <a:lumMod val="50000"/>
                    </a:prstClr>
                  </a:solidFill>
                </a:rPr>
                <a:t>60</a:t>
              </a:r>
              <a:r>
                <a:rPr lang="en-US" altLang="ko-KR" sz="1600">
                  <a:solidFill>
                    <a:prstClr val="white">
                      <a:lumMod val="50000"/>
                    </a:prstClr>
                  </a:solidFill>
                </a:rPr>
                <a:t>%</a:t>
              </a: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3"/>
            <a:srcRect l="290" t="9000" r="-290" b="23800"/>
            <a:stretch>
              <a:fillRect/>
            </a:stretch>
          </p:blipFill>
          <p:spPr>
            <a:xfrm>
              <a:off x="4595051" y="1960388"/>
              <a:ext cx="3039179" cy="2042581"/>
            </a:xfrm>
            <a:prstGeom prst="rect">
              <a:avLst/>
            </a:prstGeom>
          </p:spPr>
        </p:pic>
        <p:sp>
          <p:nvSpPr>
            <p:cNvPr id="65" name="모서리가 둥근 직사각형 138"/>
            <p:cNvSpPr/>
            <p:nvPr/>
          </p:nvSpPr>
          <p:spPr>
            <a:xfrm>
              <a:off x="5120197" y="1764543"/>
              <a:ext cx="1988887" cy="4103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gradFill flip="none" rotWithShape="1">
                <a:gsLst>
                  <a:gs pos="0">
                    <a:srgbClr val="61D6E1"/>
                  </a:gs>
                  <a:gs pos="100000">
                    <a:srgbClr val="FFCCCC"/>
                  </a:gs>
                </a:gsLst>
                <a:lin ang="10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수업 시간 공지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932854" y="1942924"/>
              <a:ext cx="2989791" cy="2010833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 rotWithShape="1">
            <a:blip r:embed="rId4"/>
            <a:srcRect b="7460"/>
            <a:stretch>
              <a:fillRect/>
            </a:stretch>
          </p:blipFill>
          <p:spPr>
            <a:xfrm>
              <a:off x="925195" y="1960452"/>
              <a:ext cx="2987006" cy="1969492"/>
            </a:xfrm>
            <a:prstGeom prst="rect">
              <a:avLst/>
            </a:prstGeom>
            <a:ln>
              <a:noFill/>
            </a:ln>
          </p:spPr>
        </p:pic>
        <p:sp>
          <p:nvSpPr>
            <p:cNvPr id="64" name="모서리가 둥근 직사각형 137"/>
            <p:cNvSpPr/>
            <p:nvPr/>
          </p:nvSpPr>
          <p:spPr>
            <a:xfrm>
              <a:off x="1407080" y="1753254"/>
              <a:ext cx="1988887" cy="4103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gradFill flip="none" rotWithShape="1">
                <a:gsLst>
                  <a:gs pos="0">
                    <a:srgbClr val="61D6E1"/>
                  </a:gs>
                  <a:gs pos="100000">
                    <a:srgbClr val="FFCCCC"/>
                  </a:gs>
                </a:gsLst>
                <a:lin ang="10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게시판</a:t>
              </a:r>
            </a:p>
          </p:txBody>
        </p:sp>
        <p:sp>
          <p:nvSpPr>
            <p:cNvPr id="61" name="양쪽 모서리가 둥근 사각형 110"/>
            <p:cNvSpPr/>
            <p:nvPr/>
          </p:nvSpPr>
          <p:spPr>
            <a:xfrm>
              <a:off x="911043" y="3947472"/>
              <a:ext cx="2997103" cy="128421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99" rIns="179999" anchor="t"/>
            <a:lstStyle/>
            <a:p>
              <a:pPr marL="0" indent="0">
                <a:lnSpc>
                  <a:spcPct val="150000"/>
                </a:lnSpc>
                <a:buNone/>
                <a:defRPr/>
              </a:pPr>
              <a:r>
                <a:rPr lang="en-US" altLang="ko-KR" sz="1200" b="1" dirty="0">
                  <a:solidFill>
                    <a:srgbClr val="00B3FF"/>
                  </a:solidFill>
                </a:rPr>
                <a:t>---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1200" dirty="0">
                  <a:solidFill>
                    <a:srgbClr val="404040"/>
                  </a:solidFill>
                </a:rPr>
                <a:t>정보를 자세하게 알 수 있음</a:t>
              </a:r>
              <a:endPara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0" indent="0">
                <a:lnSpc>
                  <a:spcPct val="150000"/>
                </a:lnSpc>
                <a:buNone/>
                <a:defRPr/>
              </a:pPr>
              <a:r>
                <a:rPr lang="en-US" altLang="ko-KR" sz="1200" b="1" dirty="0">
                  <a:solidFill>
                    <a:srgbClr val="FF0000"/>
                  </a:solidFill>
                </a:rPr>
                <a:t>---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ko-KR" altLang="en-US" sz="1200" dirty="0">
                  <a:solidFill>
                    <a:srgbClr val="404040"/>
                  </a:solidFill>
                </a:rPr>
                <a:t>학급 밖에서는 정보를 확인 할 수 없음</a:t>
              </a:r>
              <a:endParaRPr lang="ko-KR" altLang="en-US" sz="1200" dirty="0">
                <a:solidFill>
                  <a:schemeClr val="dk1"/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endPara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591507" y="1764543"/>
            <a:ext cx="3224707" cy="4104872"/>
            <a:chOff x="4591507" y="1764543"/>
            <a:chExt cx="3224707" cy="4104872"/>
          </a:xfrm>
        </p:grpSpPr>
        <p:sp>
          <p:nvSpPr>
            <p:cNvPr id="78" name="양쪽 모서리가 둥근 사각형 111"/>
            <p:cNvSpPr/>
            <p:nvPr/>
          </p:nvSpPr>
          <p:spPr>
            <a:xfrm>
              <a:off x="4607337" y="4011079"/>
              <a:ext cx="3014608" cy="1274763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61D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99" rIns="179999" anchor="t"/>
            <a:lstStyle/>
            <a:p>
              <a:pPr marL="0" indent="0">
                <a:lnSpc>
                  <a:spcPct val="150000"/>
                </a:lnSpc>
                <a:buNone/>
                <a:defRPr/>
              </a:pPr>
              <a:r>
                <a:rPr lang="en-US" altLang="ko-KR" sz="1200" b="1" dirty="0">
                  <a:solidFill>
                    <a:srgbClr val="203A7B"/>
                  </a:solidFill>
                </a:rPr>
                <a:t>---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편리하게 정보를 확인 할 수 있음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200" b="1" dirty="0">
                  <a:solidFill>
                    <a:srgbClr val="203A7B"/>
                  </a:solidFill>
                </a:rPr>
                <a:t>---</a:t>
              </a:r>
              <a:r>
                <a:rPr lang="en-US" altLang="ko-KR" sz="1200" dirty="0">
                  <a:solidFill>
                    <a:srgbClr val="203A7B"/>
                  </a:solidFill>
                </a:rPr>
                <a:t> 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원하는 과제만 한눈에 확인 가능</a:t>
              </a:r>
            </a:p>
          </p:txBody>
        </p:sp>
        <p:sp>
          <p:nvSpPr>
            <p:cNvPr id="79" name="직사각형 142"/>
            <p:cNvSpPr/>
            <p:nvPr/>
          </p:nvSpPr>
          <p:spPr>
            <a:xfrm>
              <a:off x="4591507" y="5416047"/>
              <a:ext cx="3224707" cy="453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400" b="1">
                  <a:solidFill>
                    <a:srgbClr val="61D6E1"/>
                  </a:solidFill>
                </a:rPr>
                <a:t>♥♥♥♥♥♥♥♥♥♥</a:t>
              </a:r>
              <a:r>
                <a:rPr lang="ko-KR" altLang="en-US" sz="1400" b="1">
                  <a:solidFill>
                    <a:prstClr val="white">
                      <a:lumMod val="50000"/>
                    </a:prstClr>
                  </a:solidFill>
                </a:rPr>
                <a:t>         </a:t>
              </a:r>
              <a:r>
                <a:rPr lang="en-US" altLang="ko-KR" sz="2400" b="1">
                  <a:solidFill>
                    <a:prstClr val="white">
                      <a:lumMod val="50000"/>
                    </a:prstClr>
                  </a:solidFill>
                </a:rPr>
                <a:t>100</a:t>
              </a:r>
              <a:r>
                <a:rPr lang="en-US" altLang="ko-KR" sz="1600">
                  <a:solidFill>
                    <a:prstClr val="white">
                      <a:lumMod val="50000"/>
                    </a:prstClr>
                  </a:solidFill>
                </a:rPr>
                <a:t>%</a:t>
              </a:r>
            </a:p>
          </p:txBody>
        </p:sp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5"/>
            <a:srcRect b="12950"/>
            <a:stretch>
              <a:fillRect/>
            </a:stretch>
          </p:blipFill>
          <p:spPr>
            <a:xfrm>
              <a:off x="4601793" y="1968498"/>
              <a:ext cx="3029367" cy="2012902"/>
            </a:xfrm>
            <a:prstGeom prst="rect">
              <a:avLst/>
            </a:prstGeom>
          </p:spPr>
        </p:pic>
        <p:sp>
          <p:nvSpPr>
            <p:cNvPr id="81" name="모서리가 둥근 직사각형 138"/>
            <p:cNvSpPr/>
            <p:nvPr/>
          </p:nvSpPr>
          <p:spPr>
            <a:xfrm>
              <a:off x="5120197" y="1764543"/>
              <a:ext cx="1988887" cy="4103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gradFill flip="none" rotWithShape="1">
                <a:gsLst>
                  <a:gs pos="0">
                    <a:srgbClr val="61D6E1"/>
                  </a:gs>
                  <a:gs pos="100000">
                    <a:srgbClr val="FFCCCC"/>
                  </a:gs>
                </a:gsLst>
                <a:lin ang="10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과제 정보 서비스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83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2500" dirty="0">
                <a:solidFill>
                  <a:schemeClr val="bg2">
                    <a:lumMod val="50000"/>
                  </a:schemeClr>
                </a:solidFill>
                <a:latin typeface="Cambria"/>
                <a:cs typeface="Arial"/>
              </a:rPr>
              <a:t>SIINS</a:t>
            </a:r>
            <a:r>
              <a:rPr lang="ko-KR" altLang="en-US" sz="2500" dirty="0">
                <a:solidFill>
                  <a:schemeClr val="bg2">
                    <a:lumMod val="50000"/>
                  </a:schemeClr>
                </a:solidFill>
                <a:latin typeface="Cambria"/>
                <a:cs typeface="Arial"/>
              </a:rPr>
              <a:t> </a:t>
            </a:r>
            <a:r>
              <a:rPr lang="en-US" altLang="ko-KR" sz="2500" dirty="0">
                <a:solidFill>
                  <a:schemeClr val="bg2">
                    <a:lumMod val="50000"/>
                  </a:schemeClr>
                </a:solidFill>
                <a:latin typeface="Cambria"/>
                <a:cs typeface="Arial"/>
              </a:rPr>
              <a:t>-</a:t>
            </a:r>
            <a:r>
              <a:rPr lang="ko-KR" altLang="en-US" sz="2500" dirty="0">
                <a:solidFill>
                  <a:schemeClr val="bg2">
                    <a:lumMod val="50000"/>
                  </a:schemeClr>
                </a:solidFill>
                <a:latin typeface="Cambria"/>
                <a:cs typeface="Arial"/>
              </a:rPr>
              <a:t>교실 알림 서비스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ambria"/>
                <a:cs typeface="Arial"/>
              </a:rPr>
              <a:t>School Information Integrated Notification System</a:t>
            </a:r>
          </a:p>
        </p:txBody>
      </p:sp>
      <p:sp>
        <p:nvSpPr>
          <p:cNvPr id="69" name="직사각형 143"/>
          <p:cNvSpPr/>
          <p:nvPr/>
        </p:nvSpPr>
        <p:spPr>
          <a:xfrm>
            <a:off x="8321567" y="5412163"/>
            <a:ext cx="3044036" cy="453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solidFill>
                  <a:srgbClr val="61D6E1"/>
                </a:solidFill>
              </a:rPr>
              <a:t>♥♥♥♥♥♥♥♥</a:t>
            </a:r>
            <a:r>
              <a:rPr lang="ko-KR" altLang="en-US" sz="1400" b="1" dirty="0">
                <a:solidFill>
                  <a:prstClr val="white">
                    <a:lumMod val="75000"/>
                  </a:prstClr>
                </a:solidFill>
              </a:rPr>
              <a:t>♥♥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         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A6B6AF7-763A-4117-B639-03FD3BD08BA8}"/>
              </a:ext>
            </a:extLst>
          </p:cNvPr>
          <p:cNvGrpSpPr/>
          <p:nvPr/>
        </p:nvGrpSpPr>
        <p:grpSpPr>
          <a:xfrm>
            <a:off x="825264" y="1753254"/>
            <a:ext cx="10525182" cy="4115769"/>
            <a:chOff x="825264" y="1753254"/>
            <a:chExt cx="10525182" cy="4115769"/>
          </a:xfrm>
        </p:grpSpPr>
        <p:sp>
          <p:nvSpPr>
            <p:cNvPr id="62" name="양쪽 모서리가 둥근 사각형 111"/>
            <p:cNvSpPr/>
            <p:nvPr/>
          </p:nvSpPr>
          <p:spPr>
            <a:xfrm>
              <a:off x="4607337" y="3977693"/>
              <a:ext cx="3014608" cy="1274763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61D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99" rIns="179999" anchor="t"/>
            <a:lstStyle/>
            <a:p>
              <a:pPr marL="0" indent="0">
                <a:lnSpc>
                  <a:spcPct val="150000"/>
                </a:lnSpc>
                <a:buNone/>
                <a:defRPr/>
              </a:pPr>
              <a:r>
                <a:rPr lang="en-US" altLang="ko-KR" sz="1200" b="1" dirty="0">
                  <a:solidFill>
                    <a:srgbClr val="203A7B"/>
                  </a:solidFill>
                </a:rPr>
                <a:t>---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교내 전원에게 쉽게 정보 전달 가능</a:t>
              </a:r>
            </a:p>
            <a:p>
              <a:pPr marL="0" indent="0">
                <a:lnSpc>
                  <a:spcPct val="150000"/>
                </a:lnSpc>
                <a:buNone/>
                <a:defRPr/>
              </a:pPr>
              <a:r>
                <a:rPr lang="en-US" altLang="ko-KR" sz="1200" b="1" dirty="0">
                  <a:solidFill>
                    <a:srgbClr val="FF0000"/>
                  </a:solidFill>
                </a:rPr>
                <a:t>---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소음에 묻힐 가능성 존재</a:t>
              </a:r>
            </a:p>
            <a:p>
              <a:pPr marL="0" indent="0">
                <a:lnSpc>
                  <a:spcPct val="150000"/>
                </a:lnSpc>
                <a:buNone/>
                <a:defRPr/>
              </a:pPr>
              <a:endParaRPr lang="en-US" altLang="ko-KR" sz="1200" dirty="0">
                <a:solidFill>
                  <a:srgbClr val="FF0000"/>
                </a:solidFill>
              </a:endParaRPr>
            </a:p>
            <a:p>
              <a:pPr marL="0" indent="0">
                <a:lnSpc>
                  <a:spcPct val="150000"/>
                </a:lnSpc>
                <a:buNone/>
                <a:defRPr/>
              </a:pPr>
              <a:endParaRPr lang="ko-KR" altLang="en-US" sz="1200" dirty="0">
                <a:solidFill>
                  <a:srgbClr val="404040"/>
                </a:solidFill>
              </a:endParaRPr>
            </a:p>
          </p:txBody>
        </p:sp>
        <p:sp>
          <p:nvSpPr>
            <p:cNvPr id="67" name="직사각형 2"/>
            <p:cNvSpPr/>
            <p:nvPr/>
          </p:nvSpPr>
          <p:spPr>
            <a:xfrm>
              <a:off x="825264" y="5413576"/>
              <a:ext cx="3047601" cy="4519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b="1">
                  <a:solidFill>
                    <a:srgbClr val="61D6E1"/>
                  </a:solidFill>
                </a:rPr>
                <a:t>♥♥</a:t>
              </a:r>
              <a:r>
                <a:rPr lang="ko-KR" altLang="en-US" sz="1400" b="1">
                  <a:solidFill>
                    <a:prstClr val="white">
                      <a:lumMod val="75000"/>
                    </a:prstClr>
                  </a:solidFill>
                </a:rPr>
                <a:t>♥♥♥♥♥♥♥♥</a:t>
              </a:r>
              <a:r>
                <a:rPr lang="ko-KR" altLang="en-US" sz="1400" b="1">
                  <a:solidFill>
                    <a:prstClr val="white">
                      <a:lumMod val="50000"/>
                    </a:prstClr>
                  </a:solidFill>
                </a:rPr>
                <a:t>         </a:t>
              </a:r>
              <a:r>
                <a:rPr lang="en-US" altLang="ko-KR" sz="2400" b="1">
                  <a:solidFill>
                    <a:prstClr val="white">
                      <a:lumMod val="50000"/>
                    </a:prstClr>
                  </a:solidFill>
                </a:rPr>
                <a:t>20</a:t>
              </a:r>
              <a:r>
                <a:rPr lang="en-US" altLang="ko-KR" sz="1600">
                  <a:solidFill>
                    <a:prstClr val="white">
                      <a:lumMod val="50000"/>
                    </a:prstClr>
                  </a:solidFill>
                </a:rPr>
                <a:t>%</a:t>
              </a:r>
            </a:p>
          </p:txBody>
        </p:sp>
        <p:sp>
          <p:nvSpPr>
            <p:cNvPr id="68" name="직사각형 142"/>
            <p:cNvSpPr/>
            <p:nvPr/>
          </p:nvSpPr>
          <p:spPr>
            <a:xfrm>
              <a:off x="4591507" y="5416046"/>
              <a:ext cx="3043733" cy="452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b="1" dirty="0">
                  <a:solidFill>
                    <a:srgbClr val="61D6E1"/>
                  </a:solidFill>
                </a:rPr>
                <a:t>♥♥♥♥♥♥</a:t>
              </a:r>
              <a:r>
                <a:rPr lang="ko-KR" altLang="en-US" sz="1400" b="1" dirty="0">
                  <a:solidFill>
                    <a:prstClr val="white">
                      <a:lumMod val="75000"/>
                    </a:prstClr>
                  </a:solidFill>
                </a:rPr>
                <a:t>♥♥♥♥</a:t>
              </a:r>
              <a:r>
                <a:rPr lang="ko-KR" altLang="en-US" sz="1400" b="1" dirty="0">
                  <a:solidFill>
                    <a:prstClr val="white">
                      <a:lumMod val="50000"/>
                    </a:prstClr>
                  </a:solidFill>
                </a:rPr>
                <a:t>         </a:t>
              </a:r>
              <a:r>
                <a:rPr lang="en-US" altLang="ko-KR" sz="2400" b="1" dirty="0">
                  <a:solidFill>
                    <a:prstClr val="white">
                      <a:lumMod val="50000"/>
                    </a:prstClr>
                  </a:solidFill>
                </a:rPr>
                <a:t>60</a:t>
              </a:r>
              <a:r>
                <a:rPr lang="en-US" altLang="ko-KR" sz="1600" dirty="0">
                  <a:solidFill>
                    <a:prstClr val="white">
                      <a:lumMod val="50000"/>
                    </a:prstClr>
                  </a:solidFill>
                </a:rPr>
                <a:t>%</a:t>
              </a: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2"/>
            <a:srcRect l="290" t="9000" r="-290" b="23800"/>
            <a:stretch>
              <a:fillRect/>
            </a:stretch>
          </p:blipFill>
          <p:spPr>
            <a:xfrm>
              <a:off x="875765" y="1924101"/>
              <a:ext cx="3039179" cy="2042581"/>
            </a:xfrm>
            <a:prstGeom prst="rect">
              <a:avLst/>
            </a:prstGeom>
            <a:ln>
              <a:noFill/>
            </a:ln>
          </p:spPr>
        </p:pic>
        <p:sp>
          <p:nvSpPr>
            <p:cNvPr id="64" name="모서리가 둥근 직사각형 137"/>
            <p:cNvSpPr/>
            <p:nvPr/>
          </p:nvSpPr>
          <p:spPr>
            <a:xfrm>
              <a:off x="1407080" y="1753254"/>
              <a:ext cx="1988887" cy="4103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gradFill flip="none" rotWithShape="1">
                <a:gsLst>
                  <a:gs pos="0">
                    <a:srgbClr val="61D6E1"/>
                  </a:gs>
                  <a:gs pos="100000">
                    <a:srgbClr val="FFCCCC"/>
                  </a:gs>
                </a:gsLst>
                <a:lin ang="10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구두 공지</a:t>
              </a:r>
            </a:p>
          </p:txBody>
        </p:sp>
        <p:pic>
          <p:nvPicPr>
            <p:cNvPr id="86" name="그림 85"/>
            <p:cNvPicPr>
              <a:picLocks noChangeAspect="1"/>
            </p:cNvPicPr>
            <p:nvPr/>
          </p:nvPicPr>
          <p:blipFill rotWithShape="1">
            <a:blip r:embed="rId3"/>
            <a:srcRect t="11410" b="21620"/>
            <a:stretch>
              <a:fillRect/>
            </a:stretch>
          </p:blipFill>
          <p:spPr>
            <a:xfrm>
              <a:off x="4609675" y="1941739"/>
              <a:ext cx="3016065" cy="2022928"/>
            </a:xfrm>
            <a:prstGeom prst="rect">
              <a:avLst/>
            </a:prstGeom>
            <a:ln>
              <a:noFill/>
            </a:ln>
          </p:spPr>
        </p:pic>
        <p:sp>
          <p:nvSpPr>
            <p:cNvPr id="65" name="모서리가 둥근 직사각형 138"/>
            <p:cNvSpPr/>
            <p:nvPr/>
          </p:nvSpPr>
          <p:spPr>
            <a:xfrm>
              <a:off x="5120197" y="1764543"/>
              <a:ext cx="1988887" cy="4103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gradFill flip="none" rotWithShape="1">
                <a:gsLst>
                  <a:gs pos="0">
                    <a:srgbClr val="61D6E1"/>
                  </a:gs>
                  <a:gs pos="100000">
                    <a:srgbClr val="FFCCCC"/>
                  </a:gs>
                </a:gsLst>
                <a:lin ang="10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교내 안내 방송</a:t>
              </a:r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 rotWithShape="1">
            <a:blip r:embed="rId4"/>
            <a:srcRect b="12950"/>
            <a:stretch>
              <a:fillRect/>
            </a:stretch>
          </p:blipFill>
          <p:spPr>
            <a:xfrm>
              <a:off x="8321079" y="1968498"/>
              <a:ext cx="3029367" cy="2012902"/>
            </a:xfrm>
            <a:prstGeom prst="rect">
              <a:avLst/>
            </a:prstGeom>
          </p:spPr>
        </p:pic>
        <p:sp>
          <p:nvSpPr>
            <p:cNvPr id="66" name="모서리가 둥근 직사각형 139"/>
            <p:cNvSpPr/>
            <p:nvPr/>
          </p:nvSpPr>
          <p:spPr>
            <a:xfrm>
              <a:off x="8835874" y="1761161"/>
              <a:ext cx="1988887" cy="4103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gradFill flip="none" rotWithShape="1">
                <a:gsLst>
                  <a:gs pos="0">
                    <a:srgbClr val="61D6E1"/>
                  </a:gs>
                  <a:gs pos="100000">
                    <a:srgbClr val="FFCCCC"/>
                  </a:gs>
                </a:gsLst>
                <a:lin ang="10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b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교실 알림 서비스</a:t>
              </a:r>
            </a:p>
          </p:txBody>
        </p:sp>
        <p:sp>
          <p:nvSpPr>
            <p:cNvPr id="61" name="양쪽 모서리가 둥근 사각형 110"/>
            <p:cNvSpPr/>
            <p:nvPr/>
          </p:nvSpPr>
          <p:spPr>
            <a:xfrm>
              <a:off x="894221" y="3957583"/>
              <a:ext cx="3014608" cy="128421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99" rIns="179999" anchor="t"/>
            <a:lstStyle/>
            <a:p>
              <a:pPr marL="0" indent="0">
                <a:lnSpc>
                  <a:spcPct val="150000"/>
                </a:lnSpc>
                <a:buNone/>
                <a:defRPr/>
              </a:pPr>
              <a:r>
                <a:rPr lang="en-US" altLang="ko-KR" sz="1200" b="1" dirty="0">
                  <a:solidFill>
                    <a:srgbClr val="FF0000"/>
                  </a:solidFill>
                </a:rPr>
                <a:t>---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ko-KR" altLang="en-US" sz="1200" dirty="0">
                  <a:solidFill>
                    <a:schemeClr val="dk1"/>
                  </a:solidFill>
                </a:rPr>
                <a:t>선생님 께서 번거로우심</a:t>
              </a:r>
              <a:endParaRPr lang="ko-KR" altLang="en-US" sz="1200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endPara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3" name="양쪽 모서리가 둥근 사각형 112"/>
            <p:cNvSpPr/>
            <p:nvPr/>
          </p:nvSpPr>
          <p:spPr>
            <a:xfrm>
              <a:off x="8326756" y="3975223"/>
              <a:ext cx="3014608" cy="128420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99" rIns="179999" anchor="t"/>
            <a:lstStyle/>
            <a:p>
              <a:pPr marL="0" indent="0">
                <a:lnSpc>
                  <a:spcPct val="150000"/>
                </a:lnSpc>
                <a:buNone/>
                <a:defRPr/>
              </a:pPr>
              <a:r>
                <a:rPr lang="en-US" altLang="ko-KR" sz="1200" b="1" dirty="0">
                  <a:solidFill>
                    <a:srgbClr val="00B3FF"/>
                  </a:solidFill>
                </a:rPr>
                <a:t>---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기존 안내 방송이 주변 소음에 묻히는 문제 개선</a:t>
              </a:r>
            </a:p>
            <a:p>
              <a:pPr marL="0" indent="0">
                <a:lnSpc>
                  <a:spcPct val="150000"/>
                </a:lnSpc>
                <a:buNone/>
                <a:defRPr/>
              </a:pPr>
              <a:r>
                <a:rPr lang="en-US" altLang="ko-KR" sz="1200" b="1" dirty="0">
                  <a:solidFill>
                    <a:srgbClr val="00B3FF"/>
                  </a:solidFill>
                </a:rPr>
                <a:t>---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ko-KR" altLang="en-US" sz="1200" dirty="0">
                  <a:solidFill>
                    <a:srgbClr val="404040"/>
                  </a:solidFill>
                </a:rPr>
                <a:t>시각적으로 빠르게 확인 가능</a:t>
              </a:r>
            </a:p>
          </p:txBody>
        </p:sp>
      </p:grpSp>
      <p:sp>
        <p:nvSpPr>
          <p:cNvPr id="2" name="더하기 기호 1">
            <a:extLst>
              <a:ext uri="{FF2B5EF4-FFF2-40B4-BE49-F238E27FC236}">
                <a16:creationId xmlns:a16="http://schemas.microsoft.com/office/drawing/2014/main" id="{6C9CE14F-78F2-4AC7-B988-E3C06ABD4502}"/>
              </a:ext>
            </a:extLst>
          </p:cNvPr>
          <p:cNvSpPr/>
          <p:nvPr/>
        </p:nvSpPr>
        <p:spPr>
          <a:xfrm>
            <a:off x="7610249" y="2883325"/>
            <a:ext cx="749848" cy="749848"/>
          </a:xfrm>
          <a:prstGeom prst="mathPlus">
            <a:avLst>
              <a:gd name="adj1" fmla="val 14570"/>
            </a:avLst>
          </a:prstGeom>
          <a:solidFill>
            <a:srgbClr val="61D6E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43">
            <a:extLst>
              <a:ext uri="{FF2B5EF4-FFF2-40B4-BE49-F238E27FC236}">
                <a16:creationId xmlns:a16="http://schemas.microsoft.com/office/drawing/2014/main" id="{2CCF878F-9793-437A-99AB-4975AB3C5BDE}"/>
              </a:ext>
            </a:extLst>
          </p:cNvPr>
          <p:cNvSpPr/>
          <p:nvPr/>
        </p:nvSpPr>
        <p:spPr>
          <a:xfrm>
            <a:off x="8321567" y="5412163"/>
            <a:ext cx="30440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solidFill>
                  <a:srgbClr val="61D6E1"/>
                </a:solidFill>
              </a:rPr>
              <a:t>♥♥♥♥♥♥♥♥♥</a:t>
            </a:r>
            <a:r>
              <a:rPr lang="ko-KR" altLang="en-US" sz="1400" b="1" dirty="0">
                <a:solidFill>
                  <a:prstClr val="white">
                    <a:lumMod val="75000"/>
                  </a:prstClr>
                </a:solidFill>
              </a:rPr>
              <a:t>♥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         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</a:rPr>
              <a:t>90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18" name="직사각형 143">
            <a:extLst>
              <a:ext uri="{FF2B5EF4-FFF2-40B4-BE49-F238E27FC236}">
                <a16:creationId xmlns:a16="http://schemas.microsoft.com/office/drawing/2014/main" id="{8B5ED6D8-A60A-4FCA-A4DD-BCACDE9A9093}"/>
              </a:ext>
            </a:extLst>
          </p:cNvPr>
          <p:cNvSpPr/>
          <p:nvPr/>
        </p:nvSpPr>
        <p:spPr>
          <a:xfrm>
            <a:off x="8321567" y="5411731"/>
            <a:ext cx="30440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solidFill>
                  <a:srgbClr val="61D6E1"/>
                </a:solidFill>
              </a:rPr>
              <a:t>♥♥♥♥♥♥♥♥♥♥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      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</a:rPr>
              <a:t>100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69" grpId="1"/>
      <p:bldP spid="2" grpId="0" animBg="1"/>
      <p:bldP spid="17" grpId="0"/>
      <p:bldP spid="17" grpId="1"/>
      <p:bldP spid="18" grpId="0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2500" i="1">
                <a:solidFill>
                  <a:schemeClr val="bg2">
                    <a:lumMod val="50000"/>
                  </a:schemeClr>
                </a:solidFill>
                <a:latin typeface="Cambria"/>
                <a:cs typeface="Arial"/>
              </a:rPr>
              <a:t>SIINS</a:t>
            </a:r>
            <a:endParaRPr lang="en-US" altLang="ko-KR" sz="2500" i="1">
              <a:solidFill>
                <a:schemeClr val="bg2">
                  <a:lumMod val="50000"/>
                </a:schemeClr>
              </a:solidFill>
              <a:latin typeface="Cambria"/>
              <a:cs typeface="Arial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>
                <a:solidFill>
                  <a:schemeClr val="bg2">
                    <a:lumMod val="50000"/>
                  </a:schemeClr>
                </a:solidFill>
                <a:latin typeface="Cambria"/>
                <a:cs typeface="Arial"/>
              </a:rPr>
              <a:t>School Information Integrated Notification System</a:t>
            </a:r>
            <a:endParaRPr lang="en-US" altLang="ko-KR" sz="1400">
              <a:solidFill>
                <a:schemeClr val="bg2">
                  <a:lumMod val="50000"/>
                </a:schemeClr>
              </a:solidFill>
              <a:latin typeface="Cambria"/>
              <a:cs typeface="Arial"/>
            </a:endParaRPr>
          </a:p>
        </p:txBody>
      </p:sp>
      <p:sp>
        <p:nvSpPr>
          <p:cNvPr id="38" name="직사각형 15"/>
          <p:cNvSpPr/>
          <p:nvPr/>
        </p:nvSpPr>
        <p:spPr>
          <a:xfrm>
            <a:off x="5610318" y="0"/>
            <a:ext cx="5927885" cy="99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b="1">
                <a:solidFill>
                  <a:schemeClr val="bg2">
                    <a:lumMod val="50000"/>
                  </a:schemeClr>
                </a:solidFill>
              </a:rPr>
              <a:t>SIINS</a:t>
            </a:r>
            <a:r>
              <a:rPr lang="ko-KR" altLang="en-US" sz="4000" b="1">
                <a:solidFill>
                  <a:schemeClr val="bg2">
                    <a:lumMod val="50000"/>
                  </a:schemeClr>
                </a:solidFill>
              </a:rPr>
              <a:t> 구조</a:t>
            </a:r>
            <a:endParaRPr lang="ko-KR" altLang="en-US" sz="4000" b="1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 rot="0">
            <a:off x="442174" y="1664607"/>
            <a:ext cx="4049118" cy="4896706"/>
            <a:chOff x="934356" y="2109107"/>
            <a:chExt cx="2372660" cy="2869321"/>
          </a:xfrm>
        </p:grpSpPr>
        <p:sp>
          <p:nvSpPr>
            <p:cNvPr id="86" name="직사각형 85"/>
            <p:cNvSpPr/>
            <p:nvPr/>
          </p:nvSpPr>
          <p:spPr>
            <a:xfrm>
              <a:off x="934355" y="2109107"/>
              <a:ext cx="2059214" cy="544285"/>
            </a:xfrm>
            <a:prstGeom prst="rect">
              <a:avLst/>
            </a:prstGeom>
            <a:solidFill>
              <a:srgbClr val="9ad2d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bg2">
                      <a:lumMod val="50000"/>
                    </a:schemeClr>
                  </a:solidFill>
                </a:rPr>
                <a:t>Raspberry Pi - Python</a:t>
              </a:r>
              <a:endParaRPr lang="en-US" altLang="ko-KR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934810" y="2653393"/>
              <a:ext cx="2057018" cy="20410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585357" y="4277179"/>
              <a:ext cx="434791" cy="408214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 rot="2700000">
              <a:off x="2712783" y="4384194"/>
              <a:ext cx="594233" cy="59423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04" name="그룹 103"/>
          <p:cNvGrpSpPr/>
          <p:nvPr/>
        </p:nvGrpSpPr>
        <p:grpSpPr>
          <a:xfrm rot="0">
            <a:off x="4339502" y="1644649"/>
            <a:ext cx="4049118" cy="4896706"/>
            <a:chOff x="934356" y="2109107"/>
            <a:chExt cx="2372660" cy="2869321"/>
          </a:xfrm>
        </p:grpSpPr>
        <p:sp>
          <p:nvSpPr>
            <p:cNvPr id="105" name="직사각형 104"/>
            <p:cNvSpPr/>
            <p:nvPr/>
          </p:nvSpPr>
          <p:spPr>
            <a:xfrm>
              <a:off x="934356" y="2109107"/>
              <a:ext cx="2059214" cy="544285"/>
            </a:xfrm>
            <a:prstGeom prst="rect">
              <a:avLst/>
            </a:prstGeom>
            <a:solidFill>
              <a:srgbClr val="9ad2d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bg2">
                      <a:lumMod val="50000"/>
                    </a:schemeClr>
                  </a:solidFill>
                </a:rPr>
                <a:t>Asp.net MVC 5</a:t>
              </a:r>
              <a:endParaRPr lang="en-US" altLang="ko-KR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934810" y="2653393"/>
              <a:ext cx="2057018" cy="20410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585357" y="4277179"/>
              <a:ext cx="434791" cy="408214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 rot="2700000">
              <a:off x="2712783" y="4384194"/>
              <a:ext cx="594233" cy="59423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 rot="0">
            <a:off x="8247653" y="1651905"/>
            <a:ext cx="4049119" cy="4896704"/>
            <a:chOff x="934355" y="2109107"/>
            <a:chExt cx="2372661" cy="2869320"/>
          </a:xfrm>
        </p:grpSpPr>
        <p:sp>
          <p:nvSpPr>
            <p:cNvPr id="110" name="직사각형 109"/>
            <p:cNvSpPr/>
            <p:nvPr/>
          </p:nvSpPr>
          <p:spPr>
            <a:xfrm>
              <a:off x="934355" y="2109107"/>
              <a:ext cx="2059214" cy="544285"/>
            </a:xfrm>
            <a:prstGeom prst="rect">
              <a:avLst/>
            </a:prstGeom>
            <a:solidFill>
              <a:srgbClr val="9ad2d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bg2">
                      <a:lumMod val="50000"/>
                    </a:schemeClr>
                  </a:solidFill>
                </a:rPr>
                <a:t>MSSQL </a:t>
              </a:r>
              <a:r>
                <a:rPr lang="ko-KR" altLang="en-US">
                  <a:solidFill>
                    <a:schemeClr val="bg2">
                      <a:lumMod val="50000"/>
                    </a:schemeClr>
                  </a:solidFill>
                </a:rPr>
                <a:t>서버</a:t>
              </a:r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934810" y="2653393"/>
              <a:ext cx="2057018" cy="20410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585357" y="4277179"/>
              <a:ext cx="434791" cy="408214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 rot="2700000">
              <a:off x="2712783" y="4384194"/>
              <a:ext cx="594233" cy="594233"/>
            </a:xfrm>
            <a:custGeom>
              <a:avLst/>
              <a:gdLst>
                <a:gd name="connsiteX0" fmla="*/ 0 w 1014102"/>
                <a:gd name="connsiteY0" fmla="*/ 0 h 1014102"/>
                <a:gd name="connsiteX1" fmla="*/ 1014102 w 1014102"/>
                <a:gd name="connsiteY1" fmla="*/ 0 h 1014102"/>
                <a:gd name="connsiteX2" fmla="*/ 1014102 w 1014102"/>
                <a:gd name="connsiteY2" fmla="*/ 1014102 h 1014102"/>
                <a:gd name="connsiteX3" fmla="*/ 0 w 1014102"/>
                <a:gd name="connsiteY3" fmla="*/ 1014102 h 1014102"/>
                <a:gd name="connsiteX4" fmla="*/ 0 w 1014102"/>
                <a:gd name="connsiteY4" fmla="*/ 0 h 1014102"/>
                <a:gd name="connsiteX0" fmla="*/ 0 w 1014102"/>
                <a:gd name="connsiteY0" fmla="*/ 0 h 1014102"/>
                <a:gd name="connsiteX1" fmla="*/ 670607 w 1014102"/>
                <a:gd name="connsiteY1" fmla="*/ 249202 h 1014102"/>
                <a:gd name="connsiteX2" fmla="*/ 1014102 w 1014102"/>
                <a:gd name="connsiteY2" fmla="*/ 1014102 h 1014102"/>
                <a:gd name="connsiteX3" fmla="*/ 0 w 1014102"/>
                <a:gd name="connsiteY3" fmla="*/ 1014102 h 1014102"/>
                <a:gd name="connsiteX4" fmla="*/ 0 w 1014102"/>
                <a:gd name="connsiteY4" fmla="*/ 0 h 101410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102" h="1014102">
                  <a:moveTo>
                    <a:pt x="0" y="0"/>
                  </a:moveTo>
                  <a:lnTo>
                    <a:pt x="670607" y="249202"/>
                  </a:lnTo>
                  <a:lnTo>
                    <a:pt x="1014102" y="1014102"/>
                  </a:lnTo>
                  <a:lnTo>
                    <a:pt x="0" y="1014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2349499" y="2730499"/>
            <a:ext cx="1442358" cy="36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54402" y="4353025"/>
            <a:ext cx="3207757" cy="636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rgbClr val="595959"/>
                </a:solidFill>
              </a:rPr>
              <a:t>PyGame</a:t>
            </a:r>
            <a:r>
              <a:rPr lang="ko-KR" altLang="en-US">
                <a:solidFill>
                  <a:srgbClr val="595959"/>
                </a:solidFill>
              </a:rPr>
              <a:t> 라이브러리</a:t>
            </a:r>
            <a:endParaRPr lang="ko-KR" altLang="en-US">
              <a:solidFill>
                <a:srgbClr val="595959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rgbClr val="595959"/>
                </a:solidFill>
              </a:rPr>
              <a:t> 디스플레이 출력하는데 사용</a:t>
            </a:r>
            <a:endParaRPr lang="ko-KR" altLang="en-US">
              <a:solidFill>
                <a:srgbClr val="595959"/>
              </a:solidFill>
            </a:endParaRPr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2"/>
          <a:srcRect l="23010" t="21720" r="25600" b="24570"/>
          <a:stretch>
            <a:fillRect/>
          </a:stretch>
        </p:blipFill>
        <p:spPr>
          <a:xfrm>
            <a:off x="4898705" y="2676162"/>
            <a:ext cx="2393596" cy="1552350"/>
          </a:xfrm>
          <a:prstGeom prst="rect">
            <a:avLst/>
          </a:prstGeom>
          <a:ln>
            <a:noFill/>
          </a:ln>
        </p:spPr>
      </p:pic>
      <p:sp>
        <p:nvSpPr>
          <p:cNvPr id="119" name="TextBox 118"/>
          <p:cNvSpPr txBox="1"/>
          <p:nvPr/>
        </p:nvSpPr>
        <p:spPr>
          <a:xfrm>
            <a:off x="4599215" y="4390772"/>
            <a:ext cx="3066646" cy="360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rgbClr val="404040"/>
                </a:solidFill>
              </a:rPr>
              <a:t>C# </a:t>
            </a:r>
            <a:r>
              <a:rPr lang="ko-KR" altLang="en-US">
                <a:solidFill>
                  <a:srgbClr val="404040"/>
                </a:solidFill>
              </a:rPr>
              <a:t>웹 개발 프레임워크</a:t>
            </a:r>
            <a:endParaRPr lang="ko-KR" altLang="en-US">
              <a:solidFill>
                <a:srgbClr val="404040"/>
              </a:solidFill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57915" y="2688072"/>
            <a:ext cx="2550572" cy="1570352"/>
          </a:xfrm>
          <a:prstGeom prst="rect">
            <a:avLst/>
          </a:prstGeom>
          <a:ln>
            <a:noFill/>
          </a:ln>
        </p:spPr>
      </p:pic>
      <p:sp>
        <p:nvSpPr>
          <p:cNvPr id="123" name="TextBox 122"/>
          <p:cNvSpPr txBox="1"/>
          <p:nvPr/>
        </p:nvSpPr>
        <p:spPr>
          <a:xfrm>
            <a:off x="8499878" y="4410880"/>
            <a:ext cx="3066646" cy="360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rgbClr val="404040"/>
                </a:solidFill>
              </a:rPr>
              <a:t>데이터베이스 서버</a:t>
            </a:r>
            <a:endParaRPr lang="ko-KR" altLang="en-US">
              <a:solidFill>
                <a:srgbClr val="404040"/>
              </a:solidFill>
            </a:endParaRPr>
          </a:p>
        </p:txBody>
      </p:sp>
      <p:pic>
        <p:nvPicPr>
          <p:cNvPr id="1026" name="Picture 2" descr="python logo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88271" y="2620868"/>
            <a:ext cx="3124756" cy="15257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2500" i="1" dirty="0">
                <a:solidFill>
                  <a:schemeClr val="bg2">
                    <a:lumMod val="50000"/>
                  </a:schemeClr>
                </a:solidFill>
                <a:latin typeface="Cambria"/>
                <a:cs typeface="Arial"/>
              </a:rPr>
              <a:t>SIINS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ambria"/>
                <a:cs typeface="Arial"/>
              </a:rPr>
              <a:t>School Information Integrated Notification System</a:t>
            </a:r>
          </a:p>
        </p:txBody>
      </p:sp>
      <p:sp>
        <p:nvSpPr>
          <p:cNvPr id="38" name="직사각형 15"/>
          <p:cNvSpPr/>
          <p:nvPr/>
        </p:nvSpPr>
        <p:spPr>
          <a:xfrm>
            <a:off x="5610319" y="0"/>
            <a:ext cx="5927885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b="1" dirty="0">
                <a:solidFill>
                  <a:schemeClr val="bg2">
                    <a:lumMod val="50000"/>
                  </a:schemeClr>
                </a:solidFill>
              </a:rPr>
              <a:t>SIINS</a:t>
            </a:r>
            <a:r>
              <a:rPr lang="ko-KR" altLang="en-US" sz="4000" b="1" dirty="0">
                <a:solidFill>
                  <a:schemeClr val="bg2">
                    <a:lumMod val="50000"/>
                  </a:schemeClr>
                </a:solidFill>
              </a:rPr>
              <a:t> 구조</a:t>
            </a:r>
          </a:p>
        </p:txBody>
      </p:sp>
      <p:grpSp>
        <p:nvGrpSpPr>
          <p:cNvPr id="41" name="그룹 10"/>
          <p:cNvGrpSpPr/>
          <p:nvPr/>
        </p:nvGrpSpPr>
        <p:grpSpPr>
          <a:xfrm>
            <a:off x="4485037" y="2069187"/>
            <a:ext cx="616640" cy="808646"/>
            <a:chOff x="850914" y="3376083"/>
            <a:chExt cx="616640" cy="808646"/>
          </a:xfrm>
        </p:grpSpPr>
        <p:sp>
          <p:nvSpPr>
            <p:cNvPr id="42" name="순서도: 자기 디스크 5"/>
            <p:cNvSpPr/>
            <p:nvPr/>
          </p:nvSpPr>
          <p:spPr>
            <a:xfrm>
              <a:off x="850914" y="3376083"/>
              <a:ext cx="616640" cy="808646"/>
            </a:xfrm>
            <a:prstGeom prst="flowChartMagneticDisk">
              <a:avLst/>
            </a:prstGeom>
            <a:solidFill>
              <a:srgbClr val="FFB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타원 6"/>
            <p:cNvSpPr/>
            <p:nvPr/>
          </p:nvSpPr>
          <p:spPr>
            <a:xfrm>
              <a:off x="919135" y="3409654"/>
              <a:ext cx="491067" cy="174534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직사각형 8"/>
            <p:cNvSpPr/>
            <p:nvPr/>
          </p:nvSpPr>
          <p:spPr>
            <a:xfrm>
              <a:off x="1231446" y="3673889"/>
              <a:ext cx="143933" cy="421138"/>
            </a:xfrm>
            <a:custGeom>
              <a:avLst/>
              <a:gdLst>
                <a:gd name="connsiteX0" fmla="*/ 0 w 855132"/>
                <a:gd name="connsiteY0" fmla="*/ 0 h 1498986"/>
                <a:gd name="connsiteX1" fmla="*/ 855132 w 855132"/>
                <a:gd name="connsiteY1" fmla="*/ 0 h 1498986"/>
                <a:gd name="connsiteX2" fmla="*/ 855132 w 855132"/>
                <a:gd name="connsiteY2" fmla="*/ 1498986 h 1498986"/>
                <a:gd name="connsiteX3" fmla="*/ 0 w 855132"/>
                <a:gd name="connsiteY3" fmla="*/ 1498986 h 1498986"/>
                <a:gd name="connsiteX4" fmla="*/ 0 w 855132"/>
                <a:gd name="connsiteY4" fmla="*/ 0 h 1498986"/>
                <a:gd name="connsiteX0" fmla="*/ 0 w 855132"/>
                <a:gd name="connsiteY0" fmla="*/ 118534 h 1498986"/>
                <a:gd name="connsiteX1" fmla="*/ 855132 w 855132"/>
                <a:gd name="connsiteY1" fmla="*/ 0 h 1498986"/>
                <a:gd name="connsiteX2" fmla="*/ 855132 w 855132"/>
                <a:gd name="connsiteY2" fmla="*/ 1498986 h 1498986"/>
                <a:gd name="connsiteX3" fmla="*/ 0 w 855132"/>
                <a:gd name="connsiteY3" fmla="*/ 1498986 h 1498986"/>
                <a:gd name="connsiteX4" fmla="*/ 0 w 855132"/>
                <a:gd name="connsiteY4" fmla="*/ 118534 h 1498986"/>
                <a:gd name="connsiteX0" fmla="*/ 0 w 855132"/>
                <a:gd name="connsiteY0" fmla="*/ 118534 h 1600586"/>
                <a:gd name="connsiteX1" fmla="*/ 855132 w 855132"/>
                <a:gd name="connsiteY1" fmla="*/ 0 h 1600586"/>
                <a:gd name="connsiteX2" fmla="*/ 855132 w 855132"/>
                <a:gd name="connsiteY2" fmla="*/ 1498986 h 1600586"/>
                <a:gd name="connsiteX3" fmla="*/ 0 w 855132"/>
                <a:gd name="connsiteY3" fmla="*/ 1600586 h 1600586"/>
                <a:gd name="connsiteX4" fmla="*/ 0 w 855132"/>
                <a:gd name="connsiteY4" fmla="*/ 118534 h 1600586"/>
                <a:gd name="connsiteX0" fmla="*/ 0 w 855132"/>
                <a:gd name="connsiteY0" fmla="*/ 118534 h 1600586"/>
                <a:gd name="connsiteX1" fmla="*/ 364066 w 855132"/>
                <a:gd name="connsiteY1" fmla="*/ 110452 h 1600586"/>
                <a:gd name="connsiteX2" fmla="*/ 855132 w 855132"/>
                <a:gd name="connsiteY2" fmla="*/ 0 h 1600586"/>
                <a:gd name="connsiteX3" fmla="*/ 855132 w 855132"/>
                <a:gd name="connsiteY3" fmla="*/ 1498986 h 1600586"/>
                <a:gd name="connsiteX4" fmla="*/ 0 w 855132"/>
                <a:gd name="connsiteY4" fmla="*/ 1600586 h 1600586"/>
                <a:gd name="connsiteX5" fmla="*/ 0 w 855132"/>
                <a:gd name="connsiteY5" fmla="*/ 118534 h 1600586"/>
                <a:gd name="connsiteX0" fmla="*/ 0 w 855132"/>
                <a:gd name="connsiteY0" fmla="*/ 118534 h 1609052"/>
                <a:gd name="connsiteX1" fmla="*/ 364066 w 855132"/>
                <a:gd name="connsiteY1" fmla="*/ 110452 h 1609052"/>
                <a:gd name="connsiteX2" fmla="*/ 855132 w 855132"/>
                <a:gd name="connsiteY2" fmla="*/ 0 h 1609052"/>
                <a:gd name="connsiteX3" fmla="*/ 855132 w 855132"/>
                <a:gd name="connsiteY3" fmla="*/ 1498986 h 1609052"/>
                <a:gd name="connsiteX4" fmla="*/ 406399 w 855132"/>
                <a:gd name="connsiteY4" fmla="*/ 1609052 h 1609052"/>
                <a:gd name="connsiteX5" fmla="*/ 0 w 855132"/>
                <a:gd name="connsiteY5" fmla="*/ 1600586 h 1609052"/>
                <a:gd name="connsiteX6" fmla="*/ 0 w 855132"/>
                <a:gd name="connsiteY6" fmla="*/ 118534 h 1609052"/>
                <a:gd name="connsiteX0" fmla="*/ 0 w 855132"/>
                <a:gd name="connsiteY0" fmla="*/ 118534 h 1609052"/>
                <a:gd name="connsiteX1" fmla="*/ 364066 w 855132"/>
                <a:gd name="connsiteY1" fmla="*/ 110452 h 1609052"/>
                <a:gd name="connsiteX2" fmla="*/ 618066 w 855132"/>
                <a:gd name="connsiteY2" fmla="*/ 85052 h 1609052"/>
                <a:gd name="connsiteX3" fmla="*/ 855132 w 855132"/>
                <a:gd name="connsiteY3" fmla="*/ 0 h 1609052"/>
                <a:gd name="connsiteX4" fmla="*/ 855132 w 855132"/>
                <a:gd name="connsiteY4" fmla="*/ 1498986 h 1609052"/>
                <a:gd name="connsiteX5" fmla="*/ 406399 w 855132"/>
                <a:gd name="connsiteY5" fmla="*/ 1609052 h 1609052"/>
                <a:gd name="connsiteX6" fmla="*/ 0 w 855132"/>
                <a:gd name="connsiteY6" fmla="*/ 1600586 h 1609052"/>
                <a:gd name="connsiteX7" fmla="*/ 0 w 855132"/>
                <a:gd name="connsiteY7" fmla="*/ 118534 h 1609052"/>
                <a:gd name="connsiteX0" fmla="*/ 0 w 855132"/>
                <a:gd name="connsiteY0" fmla="*/ 118534 h 1609052"/>
                <a:gd name="connsiteX1" fmla="*/ 270933 w 855132"/>
                <a:gd name="connsiteY1" fmla="*/ 135852 h 1609052"/>
                <a:gd name="connsiteX2" fmla="*/ 618066 w 855132"/>
                <a:gd name="connsiteY2" fmla="*/ 85052 h 1609052"/>
                <a:gd name="connsiteX3" fmla="*/ 855132 w 855132"/>
                <a:gd name="connsiteY3" fmla="*/ 0 h 1609052"/>
                <a:gd name="connsiteX4" fmla="*/ 855132 w 855132"/>
                <a:gd name="connsiteY4" fmla="*/ 1498986 h 1609052"/>
                <a:gd name="connsiteX5" fmla="*/ 406399 w 855132"/>
                <a:gd name="connsiteY5" fmla="*/ 1609052 h 1609052"/>
                <a:gd name="connsiteX6" fmla="*/ 0 w 855132"/>
                <a:gd name="connsiteY6" fmla="*/ 1600586 h 1609052"/>
                <a:gd name="connsiteX7" fmla="*/ 0 w 855132"/>
                <a:gd name="connsiteY7" fmla="*/ 118534 h 1609052"/>
                <a:gd name="connsiteX0" fmla="*/ 0 w 855132"/>
                <a:gd name="connsiteY0" fmla="*/ 118534 h 1609052"/>
                <a:gd name="connsiteX1" fmla="*/ 296333 w 855132"/>
                <a:gd name="connsiteY1" fmla="*/ 127385 h 1609052"/>
                <a:gd name="connsiteX2" fmla="*/ 618066 w 855132"/>
                <a:gd name="connsiteY2" fmla="*/ 85052 h 1609052"/>
                <a:gd name="connsiteX3" fmla="*/ 855132 w 855132"/>
                <a:gd name="connsiteY3" fmla="*/ 0 h 1609052"/>
                <a:gd name="connsiteX4" fmla="*/ 855132 w 855132"/>
                <a:gd name="connsiteY4" fmla="*/ 1498986 h 1609052"/>
                <a:gd name="connsiteX5" fmla="*/ 406399 w 855132"/>
                <a:gd name="connsiteY5" fmla="*/ 1609052 h 1609052"/>
                <a:gd name="connsiteX6" fmla="*/ 0 w 855132"/>
                <a:gd name="connsiteY6" fmla="*/ 1600586 h 1609052"/>
                <a:gd name="connsiteX7" fmla="*/ 0 w 855132"/>
                <a:gd name="connsiteY7" fmla="*/ 118534 h 1609052"/>
                <a:gd name="connsiteX0" fmla="*/ 0 w 855132"/>
                <a:gd name="connsiteY0" fmla="*/ 118534 h 1627039"/>
                <a:gd name="connsiteX1" fmla="*/ 296333 w 855132"/>
                <a:gd name="connsiteY1" fmla="*/ 127385 h 1627039"/>
                <a:gd name="connsiteX2" fmla="*/ 618066 w 855132"/>
                <a:gd name="connsiteY2" fmla="*/ 85052 h 1627039"/>
                <a:gd name="connsiteX3" fmla="*/ 855132 w 855132"/>
                <a:gd name="connsiteY3" fmla="*/ 0 h 1627039"/>
                <a:gd name="connsiteX4" fmla="*/ 855132 w 855132"/>
                <a:gd name="connsiteY4" fmla="*/ 1498986 h 1627039"/>
                <a:gd name="connsiteX5" fmla="*/ 668866 w 855132"/>
                <a:gd name="connsiteY5" fmla="*/ 1558252 h 1627039"/>
                <a:gd name="connsiteX6" fmla="*/ 406399 w 855132"/>
                <a:gd name="connsiteY6" fmla="*/ 1609052 h 1627039"/>
                <a:gd name="connsiteX7" fmla="*/ 0 w 855132"/>
                <a:gd name="connsiteY7" fmla="*/ 1600586 h 1627039"/>
                <a:gd name="connsiteX8" fmla="*/ 0 w 855132"/>
                <a:gd name="connsiteY8" fmla="*/ 118534 h 1627039"/>
                <a:gd name="connsiteX0" fmla="*/ 0 w 855132"/>
                <a:gd name="connsiteY0" fmla="*/ 118534 h 1642244"/>
                <a:gd name="connsiteX1" fmla="*/ 296333 w 855132"/>
                <a:gd name="connsiteY1" fmla="*/ 127385 h 1642244"/>
                <a:gd name="connsiteX2" fmla="*/ 618066 w 855132"/>
                <a:gd name="connsiteY2" fmla="*/ 85052 h 1642244"/>
                <a:gd name="connsiteX3" fmla="*/ 855132 w 855132"/>
                <a:gd name="connsiteY3" fmla="*/ 0 h 1642244"/>
                <a:gd name="connsiteX4" fmla="*/ 855132 w 855132"/>
                <a:gd name="connsiteY4" fmla="*/ 1498986 h 1642244"/>
                <a:gd name="connsiteX5" fmla="*/ 533399 w 855132"/>
                <a:gd name="connsiteY5" fmla="*/ 1600586 h 1642244"/>
                <a:gd name="connsiteX6" fmla="*/ 406399 w 855132"/>
                <a:gd name="connsiteY6" fmla="*/ 1609052 h 1642244"/>
                <a:gd name="connsiteX7" fmla="*/ 0 w 855132"/>
                <a:gd name="connsiteY7" fmla="*/ 1600586 h 1642244"/>
                <a:gd name="connsiteX8" fmla="*/ 0 w 855132"/>
                <a:gd name="connsiteY8" fmla="*/ 118534 h 1642244"/>
                <a:gd name="connsiteX0" fmla="*/ 0 w 855132"/>
                <a:gd name="connsiteY0" fmla="*/ 118534 h 1702185"/>
                <a:gd name="connsiteX1" fmla="*/ 296333 w 855132"/>
                <a:gd name="connsiteY1" fmla="*/ 127385 h 1702185"/>
                <a:gd name="connsiteX2" fmla="*/ 618066 w 855132"/>
                <a:gd name="connsiteY2" fmla="*/ 85052 h 1702185"/>
                <a:gd name="connsiteX3" fmla="*/ 855132 w 855132"/>
                <a:gd name="connsiteY3" fmla="*/ 0 h 1702185"/>
                <a:gd name="connsiteX4" fmla="*/ 855132 w 855132"/>
                <a:gd name="connsiteY4" fmla="*/ 1498986 h 1702185"/>
                <a:gd name="connsiteX5" fmla="*/ 533399 w 855132"/>
                <a:gd name="connsiteY5" fmla="*/ 1600586 h 1702185"/>
                <a:gd name="connsiteX6" fmla="*/ 313266 w 855132"/>
                <a:gd name="connsiteY6" fmla="*/ 1702185 h 1702185"/>
                <a:gd name="connsiteX7" fmla="*/ 0 w 855132"/>
                <a:gd name="connsiteY7" fmla="*/ 1600586 h 1702185"/>
                <a:gd name="connsiteX8" fmla="*/ 0 w 855132"/>
                <a:gd name="connsiteY8" fmla="*/ 118534 h 1702185"/>
                <a:gd name="connsiteX0" fmla="*/ 0 w 855132"/>
                <a:gd name="connsiteY0" fmla="*/ 118534 h 1702601"/>
                <a:gd name="connsiteX1" fmla="*/ 296333 w 855132"/>
                <a:gd name="connsiteY1" fmla="*/ 127385 h 1702601"/>
                <a:gd name="connsiteX2" fmla="*/ 618066 w 855132"/>
                <a:gd name="connsiteY2" fmla="*/ 85052 h 1702601"/>
                <a:gd name="connsiteX3" fmla="*/ 855132 w 855132"/>
                <a:gd name="connsiteY3" fmla="*/ 0 h 1702601"/>
                <a:gd name="connsiteX4" fmla="*/ 855132 w 855132"/>
                <a:gd name="connsiteY4" fmla="*/ 1498986 h 1702601"/>
                <a:gd name="connsiteX5" fmla="*/ 541865 w 855132"/>
                <a:gd name="connsiteY5" fmla="*/ 1693719 h 1702601"/>
                <a:gd name="connsiteX6" fmla="*/ 313266 w 855132"/>
                <a:gd name="connsiteY6" fmla="*/ 1702185 h 1702601"/>
                <a:gd name="connsiteX7" fmla="*/ 0 w 855132"/>
                <a:gd name="connsiteY7" fmla="*/ 1600586 h 1702601"/>
                <a:gd name="connsiteX8" fmla="*/ 0 w 855132"/>
                <a:gd name="connsiteY8" fmla="*/ 118534 h 1702601"/>
                <a:gd name="connsiteX0" fmla="*/ 0 w 855132"/>
                <a:gd name="connsiteY0" fmla="*/ 118534 h 1704081"/>
                <a:gd name="connsiteX1" fmla="*/ 296333 w 855132"/>
                <a:gd name="connsiteY1" fmla="*/ 127385 h 1704081"/>
                <a:gd name="connsiteX2" fmla="*/ 618066 w 855132"/>
                <a:gd name="connsiteY2" fmla="*/ 85052 h 1704081"/>
                <a:gd name="connsiteX3" fmla="*/ 855132 w 855132"/>
                <a:gd name="connsiteY3" fmla="*/ 0 h 1704081"/>
                <a:gd name="connsiteX4" fmla="*/ 855132 w 855132"/>
                <a:gd name="connsiteY4" fmla="*/ 1498986 h 1704081"/>
                <a:gd name="connsiteX5" fmla="*/ 541865 w 855132"/>
                <a:gd name="connsiteY5" fmla="*/ 1693719 h 1704081"/>
                <a:gd name="connsiteX6" fmla="*/ 313266 w 855132"/>
                <a:gd name="connsiteY6" fmla="*/ 1702185 h 1704081"/>
                <a:gd name="connsiteX7" fmla="*/ 0 w 855132"/>
                <a:gd name="connsiteY7" fmla="*/ 1600586 h 1704081"/>
                <a:gd name="connsiteX8" fmla="*/ 0 w 855132"/>
                <a:gd name="connsiteY8" fmla="*/ 118534 h 1704081"/>
                <a:gd name="connsiteX0" fmla="*/ 8467 w 863599"/>
                <a:gd name="connsiteY0" fmla="*/ 118534 h 1778386"/>
                <a:gd name="connsiteX1" fmla="*/ 304800 w 863599"/>
                <a:gd name="connsiteY1" fmla="*/ 127385 h 1778386"/>
                <a:gd name="connsiteX2" fmla="*/ 626533 w 863599"/>
                <a:gd name="connsiteY2" fmla="*/ 85052 h 1778386"/>
                <a:gd name="connsiteX3" fmla="*/ 863599 w 863599"/>
                <a:gd name="connsiteY3" fmla="*/ 0 h 1778386"/>
                <a:gd name="connsiteX4" fmla="*/ 863599 w 863599"/>
                <a:gd name="connsiteY4" fmla="*/ 1498986 h 1778386"/>
                <a:gd name="connsiteX5" fmla="*/ 550332 w 863599"/>
                <a:gd name="connsiteY5" fmla="*/ 1693719 h 1778386"/>
                <a:gd name="connsiteX6" fmla="*/ 321733 w 863599"/>
                <a:gd name="connsiteY6" fmla="*/ 1702185 h 1778386"/>
                <a:gd name="connsiteX7" fmla="*/ 0 w 863599"/>
                <a:gd name="connsiteY7" fmla="*/ 1778386 h 1778386"/>
                <a:gd name="connsiteX8" fmla="*/ 8467 w 863599"/>
                <a:gd name="connsiteY8" fmla="*/ 118534 h 1778386"/>
                <a:gd name="connsiteX0" fmla="*/ 8467 w 863599"/>
                <a:gd name="connsiteY0" fmla="*/ 118534 h 1778386"/>
                <a:gd name="connsiteX1" fmla="*/ 304800 w 863599"/>
                <a:gd name="connsiteY1" fmla="*/ 127385 h 1778386"/>
                <a:gd name="connsiteX2" fmla="*/ 626533 w 863599"/>
                <a:gd name="connsiteY2" fmla="*/ 85052 h 1778386"/>
                <a:gd name="connsiteX3" fmla="*/ 863599 w 863599"/>
                <a:gd name="connsiteY3" fmla="*/ 0 h 1778386"/>
                <a:gd name="connsiteX4" fmla="*/ 863599 w 863599"/>
                <a:gd name="connsiteY4" fmla="*/ 1498986 h 1778386"/>
                <a:gd name="connsiteX5" fmla="*/ 550332 w 863599"/>
                <a:gd name="connsiteY5" fmla="*/ 1693719 h 1778386"/>
                <a:gd name="connsiteX6" fmla="*/ 338666 w 863599"/>
                <a:gd name="connsiteY6" fmla="*/ 1761452 h 1778386"/>
                <a:gd name="connsiteX7" fmla="*/ 0 w 863599"/>
                <a:gd name="connsiteY7" fmla="*/ 1778386 h 1778386"/>
                <a:gd name="connsiteX8" fmla="*/ 8467 w 863599"/>
                <a:gd name="connsiteY8" fmla="*/ 118534 h 1778386"/>
                <a:gd name="connsiteX0" fmla="*/ 8467 w 863599"/>
                <a:gd name="connsiteY0" fmla="*/ 118534 h 1778386"/>
                <a:gd name="connsiteX1" fmla="*/ 304800 w 863599"/>
                <a:gd name="connsiteY1" fmla="*/ 127385 h 1778386"/>
                <a:gd name="connsiteX2" fmla="*/ 626533 w 863599"/>
                <a:gd name="connsiteY2" fmla="*/ 85052 h 1778386"/>
                <a:gd name="connsiteX3" fmla="*/ 863599 w 863599"/>
                <a:gd name="connsiteY3" fmla="*/ 0 h 1778386"/>
                <a:gd name="connsiteX4" fmla="*/ 863599 w 863599"/>
                <a:gd name="connsiteY4" fmla="*/ 1498986 h 1778386"/>
                <a:gd name="connsiteX5" fmla="*/ 575732 w 863599"/>
                <a:gd name="connsiteY5" fmla="*/ 1744519 h 1778386"/>
                <a:gd name="connsiteX6" fmla="*/ 338666 w 863599"/>
                <a:gd name="connsiteY6" fmla="*/ 1761452 h 1778386"/>
                <a:gd name="connsiteX7" fmla="*/ 0 w 863599"/>
                <a:gd name="connsiteY7" fmla="*/ 1778386 h 1778386"/>
                <a:gd name="connsiteX8" fmla="*/ 8467 w 863599"/>
                <a:gd name="connsiteY8" fmla="*/ 118534 h 1778386"/>
                <a:gd name="connsiteX0" fmla="*/ 8467 w 863599"/>
                <a:gd name="connsiteY0" fmla="*/ 118534 h 1778386"/>
                <a:gd name="connsiteX1" fmla="*/ 304800 w 863599"/>
                <a:gd name="connsiteY1" fmla="*/ 127385 h 1778386"/>
                <a:gd name="connsiteX2" fmla="*/ 626533 w 863599"/>
                <a:gd name="connsiteY2" fmla="*/ 85052 h 1778386"/>
                <a:gd name="connsiteX3" fmla="*/ 863599 w 863599"/>
                <a:gd name="connsiteY3" fmla="*/ 0 h 1778386"/>
                <a:gd name="connsiteX4" fmla="*/ 863599 w 863599"/>
                <a:gd name="connsiteY4" fmla="*/ 1592120 h 1778386"/>
                <a:gd name="connsiteX5" fmla="*/ 575732 w 863599"/>
                <a:gd name="connsiteY5" fmla="*/ 1744519 h 1778386"/>
                <a:gd name="connsiteX6" fmla="*/ 338666 w 863599"/>
                <a:gd name="connsiteY6" fmla="*/ 1761452 h 1778386"/>
                <a:gd name="connsiteX7" fmla="*/ 0 w 863599"/>
                <a:gd name="connsiteY7" fmla="*/ 1778386 h 1778386"/>
                <a:gd name="connsiteX8" fmla="*/ 8467 w 863599"/>
                <a:gd name="connsiteY8" fmla="*/ 118534 h 1778386"/>
                <a:gd name="connsiteX0" fmla="*/ 8467 w 863599"/>
                <a:gd name="connsiteY0" fmla="*/ 118534 h 1778386"/>
                <a:gd name="connsiteX1" fmla="*/ 304800 w 863599"/>
                <a:gd name="connsiteY1" fmla="*/ 127385 h 1778386"/>
                <a:gd name="connsiteX2" fmla="*/ 626533 w 863599"/>
                <a:gd name="connsiteY2" fmla="*/ 85052 h 1778386"/>
                <a:gd name="connsiteX3" fmla="*/ 863599 w 863599"/>
                <a:gd name="connsiteY3" fmla="*/ 0 h 1778386"/>
                <a:gd name="connsiteX4" fmla="*/ 863599 w 863599"/>
                <a:gd name="connsiteY4" fmla="*/ 1592120 h 1778386"/>
                <a:gd name="connsiteX5" fmla="*/ 575732 w 863599"/>
                <a:gd name="connsiteY5" fmla="*/ 1744519 h 1778386"/>
                <a:gd name="connsiteX6" fmla="*/ 338666 w 863599"/>
                <a:gd name="connsiteY6" fmla="*/ 1761452 h 1778386"/>
                <a:gd name="connsiteX7" fmla="*/ 0 w 863599"/>
                <a:gd name="connsiteY7" fmla="*/ 1778386 h 1778386"/>
                <a:gd name="connsiteX8" fmla="*/ 8467 w 863599"/>
                <a:gd name="connsiteY8" fmla="*/ 118534 h 1778386"/>
                <a:gd name="connsiteX0" fmla="*/ 8467 w 863599"/>
                <a:gd name="connsiteY0" fmla="*/ 118534 h 1805768"/>
                <a:gd name="connsiteX1" fmla="*/ 304800 w 863599"/>
                <a:gd name="connsiteY1" fmla="*/ 127385 h 1805768"/>
                <a:gd name="connsiteX2" fmla="*/ 626533 w 863599"/>
                <a:gd name="connsiteY2" fmla="*/ 85052 h 1805768"/>
                <a:gd name="connsiteX3" fmla="*/ 863599 w 863599"/>
                <a:gd name="connsiteY3" fmla="*/ 0 h 1805768"/>
                <a:gd name="connsiteX4" fmla="*/ 846666 w 863599"/>
                <a:gd name="connsiteY4" fmla="*/ 1685253 h 1805768"/>
                <a:gd name="connsiteX5" fmla="*/ 575732 w 863599"/>
                <a:gd name="connsiteY5" fmla="*/ 1744519 h 1805768"/>
                <a:gd name="connsiteX6" fmla="*/ 338666 w 863599"/>
                <a:gd name="connsiteY6" fmla="*/ 1761452 h 1805768"/>
                <a:gd name="connsiteX7" fmla="*/ 0 w 863599"/>
                <a:gd name="connsiteY7" fmla="*/ 1778386 h 1805768"/>
                <a:gd name="connsiteX8" fmla="*/ 8467 w 863599"/>
                <a:gd name="connsiteY8" fmla="*/ 118534 h 1805768"/>
                <a:gd name="connsiteX0" fmla="*/ 8467 w 863599"/>
                <a:gd name="connsiteY0" fmla="*/ 118534 h 1778386"/>
                <a:gd name="connsiteX1" fmla="*/ 304800 w 863599"/>
                <a:gd name="connsiteY1" fmla="*/ 127385 h 1778386"/>
                <a:gd name="connsiteX2" fmla="*/ 626533 w 863599"/>
                <a:gd name="connsiteY2" fmla="*/ 85052 h 1778386"/>
                <a:gd name="connsiteX3" fmla="*/ 863599 w 863599"/>
                <a:gd name="connsiteY3" fmla="*/ 0 h 1778386"/>
                <a:gd name="connsiteX4" fmla="*/ 846666 w 863599"/>
                <a:gd name="connsiteY4" fmla="*/ 1685253 h 1778386"/>
                <a:gd name="connsiteX5" fmla="*/ 575732 w 863599"/>
                <a:gd name="connsiteY5" fmla="*/ 1744519 h 1778386"/>
                <a:gd name="connsiteX6" fmla="*/ 338666 w 863599"/>
                <a:gd name="connsiteY6" fmla="*/ 1761452 h 1778386"/>
                <a:gd name="connsiteX7" fmla="*/ 0 w 863599"/>
                <a:gd name="connsiteY7" fmla="*/ 1778386 h 1778386"/>
                <a:gd name="connsiteX8" fmla="*/ 8467 w 863599"/>
                <a:gd name="connsiteY8" fmla="*/ 118534 h 1778386"/>
                <a:gd name="connsiteX0" fmla="*/ 8467 w 863599"/>
                <a:gd name="connsiteY0" fmla="*/ 118534 h 1778386"/>
                <a:gd name="connsiteX1" fmla="*/ 304800 w 863599"/>
                <a:gd name="connsiteY1" fmla="*/ 127385 h 1778386"/>
                <a:gd name="connsiteX2" fmla="*/ 626533 w 863599"/>
                <a:gd name="connsiteY2" fmla="*/ 85052 h 1778386"/>
                <a:gd name="connsiteX3" fmla="*/ 863599 w 863599"/>
                <a:gd name="connsiteY3" fmla="*/ 0 h 1778386"/>
                <a:gd name="connsiteX4" fmla="*/ 846666 w 863599"/>
                <a:gd name="connsiteY4" fmla="*/ 1685253 h 1778386"/>
                <a:gd name="connsiteX5" fmla="*/ 575732 w 863599"/>
                <a:gd name="connsiteY5" fmla="*/ 1744519 h 1778386"/>
                <a:gd name="connsiteX6" fmla="*/ 338666 w 863599"/>
                <a:gd name="connsiteY6" fmla="*/ 1761452 h 1778386"/>
                <a:gd name="connsiteX7" fmla="*/ 0 w 863599"/>
                <a:gd name="connsiteY7" fmla="*/ 1778386 h 1778386"/>
                <a:gd name="connsiteX8" fmla="*/ 8467 w 863599"/>
                <a:gd name="connsiteY8" fmla="*/ 118534 h 1778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3599" h="1778386">
                  <a:moveTo>
                    <a:pt x="8467" y="118534"/>
                  </a:moveTo>
                  <a:cubicBezTo>
                    <a:pt x="118533" y="104551"/>
                    <a:pt x="194734" y="141368"/>
                    <a:pt x="304800" y="127385"/>
                  </a:cubicBezTo>
                  <a:cubicBezTo>
                    <a:pt x="386644" y="107630"/>
                    <a:pt x="544689" y="104807"/>
                    <a:pt x="626533" y="85052"/>
                  </a:cubicBezTo>
                  <a:lnTo>
                    <a:pt x="863599" y="0"/>
                  </a:lnTo>
                  <a:lnTo>
                    <a:pt x="846666" y="1685253"/>
                  </a:lnTo>
                  <a:cubicBezTo>
                    <a:pt x="553155" y="1784095"/>
                    <a:pt x="548921" y="1751575"/>
                    <a:pt x="575732" y="1744519"/>
                  </a:cubicBezTo>
                  <a:cubicBezTo>
                    <a:pt x="500943" y="1762863"/>
                    <a:pt x="450144" y="1754396"/>
                    <a:pt x="338666" y="1761452"/>
                  </a:cubicBezTo>
                  <a:lnTo>
                    <a:pt x="0" y="1778386"/>
                  </a:lnTo>
                  <a:cubicBezTo>
                    <a:pt x="2822" y="1225102"/>
                    <a:pt x="5645" y="671818"/>
                    <a:pt x="8467" y="11853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TextBox 7"/>
            <p:cNvSpPr txBox="1"/>
            <p:nvPr/>
          </p:nvSpPr>
          <p:spPr>
            <a:xfrm flipH="1">
              <a:off x="936069" y="3696450"/>
              <a:ext cx="49106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함초롬돋움"/>
                  <a:ea typeface="함초롬돋움"/>
                  <a:cs typeface="함초롬돋움"/>
                </a:rPr>
                <a:t>DB</a:t>
              </a:r>
            </a:p>
          </p:txBody>
        </p:sp>
      </p:grpSp>
      <p:pic>
        <p:nvPicPr>
          <p:cNvPr id="46" name="그림 12"/>
          <p:cNvPicPr>
            <a:picLocks noChangeAspect="1"/>
          </p:cNvPicPr>
          <p:nvPr/>
        </p:nvPicPr>
        <p:blipFill rotWithShape="1">
          <a:blip r:embed="rId2"/>
          <a:srcRect l="11040" t="15770" r="10340" b="31080"/>
          <a:stretch>
            <a:fillRect/>
          </a:stretch>
        </p:blipFill>
        <p:spPr>
          <a:xfrm>
            <a:off x="1666055" y="3429000"/>
            <a:ext cx="1481850" cy="1001640"/>
          </a:xfrm>
          <a:prstGeom prst="rect">
            <a:avLst/>
          </a:prstGeom>
        </p:spPr>
      </p:pic>
      <p:cxnSp>
        <p:nvCxnSpPr>
          <p:cNvPr id="47" name="직선 화살표 연결선 22"/>
          <p:cNvCxnSpPr>
            <a:endCxn id="71" idx="1"/>
          </p:cNvCxnSpPr>
          <p:nvPr/>
        </p:nvCxnSpPr>
        <p:spPr>
          <a:xfrm>
            <a:off x="3223608" y="3922333"/>
            <a:ext cx="673673" cy="2309"/>
          </a:xfrm>
          <a:prstGeom prst="straightConnector1">
            <a:avLst/>
          </a:prstGeom>
          <a:ln w="38100">
            <a:solidFill>
              <a:srgbClr val="48A2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25"/>
          <p:cNvPicPr>
            <a:picLocks noChangeAspect="1"/>
          </p:cNvPicPr>
          <p:nvPr/>
        </p:nvPicPr>
        <p:blipFill rotWithShape="1">
          <a:blip r:embed="rId3"/>
          <a:srcRect l="13990" t="4260" r="13920" b="18160"/>
          <a:stretch>
            <a:fillRect/>
          </a:stretch>
        </p:blipFill>
        <p:spPr>
          <a:xfrm>
            <a:off x="482732" y="3468437"/>
            <a:ext cx="912866" cy="982490"/>
          </a:xfrm>
          <a:prstGeom prst="rect">
            <a:avLst/>
          </a:prstGeom>
        </p:spPr>
      </p:pic>
      <p:sp>
        <p:nvSpPr>
          <p:cNvPr id="49" name="TextBox 26"/>
          <p:cNvSpPr txBox="1"/>
          <p:nvPr/>
        </p:nvSpPr>
        <p:spPr>
          <a:xfrm>
            <a:off x="1831144" y="3699434"/>
            <a:ext cx="1144933" cy="365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웹 페이지</a:t>
            </a:r>
          </a:p>
        </p:txBody>
      </p:sp>
      <p:pic>
        <p:nvPicPr>
          <p:cNvPr id="58" name="그림 47"/>
          <p:cNvPicPr>
            <a:picLocks noChangeAspect="1"/>
          </p:cNvPicPr>
          <p:nvPr/>
        </p:nvPicPr>
        <p:blipFill rotWithShape="1">
          <a:blip r:embed="rId2"/>
          <a:srcRect l="11040" t="15770" r="10340" b="31080"/>
          <a:stretch>
            <a:fillRect/>
          </a:stretch>
        </p:blipFill>
        <p:spPr>
          <a:xfrm>
            <a:off x="8676363" y="4970732"/>
            <a:ext cx="1345191" cy="909267"/>
          </a:xfrm>
          <a:prstGeom prst="rect">
            <a:avLst/>
          </a:prstGeom>
        </p:spPr>
      </p:pic>
      <p:sp>
        <p:nvSpPr>
          <p:cNvPr id="59" name="TextBox 49"/>
          <p:cNvSpPr txBox="1"/>
          <p:nvPr/>
        </p:nvSpPr>
        <p:spPr>
          <a:xfrm>
            <a:off x="8776491" y="5229214"/>
            <a:ext cx="1144933" cy="360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웹 페이지</a:t>
            </a:r>
          </a:p>
        </p:txBody>
      </p:sp>
      <p:sp>
        <p:nvSpPr>
          <p:cNvPr id="60" name="TextBox 53"/>
          <p:cNvSpPr txBox="1"/>
          <p:nvPr/>
        </p:nvSpPr>
        <p:spPr>
          <a:xfrm>
            <a:off x="4557957" y="3596802"/>
            <a:ext cx="944693" cy="643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MSSQL Sever</a:t>
            </a:r>
            <a:endParaRPr lang="ko-KR" altLang="en-US"/>
          </a:p>
        </p:txBody>
      </p:sp>
      <p:sp>
        <p:nvSpPr>
          <p:cNvPr id="61" name="TextBox 54"/>
          <p:cNvSpPr txBox="1"/>
          <p:nvPr/>
        </p:nvSpPr>
        <p:spPr>
          <a:xfrm>
            <a:off x="3389211" y="5001889"/>
            <a:ext cx="2706788" cy="635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데이터베이스에서 과제 및 메시지 수신 및 저장</a:t>
            </a:r>
          </a:p>
        </p:txBody>
      </p:sp>
      <p:cxnSp>
        <p:nvCxnSpPr>
          <p:cNvPr id="62" name="직선 연결선 56"/>
          <p:cNvCxnSpPr/>
          <p:nvPr/>
        </p:nvCxnSpPr>
        <p:spPr>
          <a:xfrm>
            <a:off x="4796598" y="2885411"/>
            <a:ext cx="0" cy="543589"/>
          </a:xfrm>
          <a:prstGeom prst="line">
            <a:avLst/>
          </a:prstGeom>
          <a:ln w="38100">
            <a:solidFill>
              <a:srgbClr val="48A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59"/>
          <p:cNvSpPr txBox="1"/>
          <p:nvPr/>
        </p:nvSpPr>
        <p:spPr>
          <a:xfrm>
            <a:off x="502188" y="4398491"/>
            <a:ext cx="862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선생님</a:t>
            </a:r>
          </a:p>
        </p:txBody>
      </p:sp>
      <p:sp>
        <p:nvSpPr>
          <p:cNvPr id="64" name="TextBox 60"/>
          <p:cNvSpPr txBox="1"/>
          <p:nvPr/>
        </p:nvSpPr>
        <p:spPr>
          <a:xfrm>
            <a:off x="348061" y="4969910"/>
            <a:ext cx="2966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웹 페이지를 통하여 </a:t>
            </a:r>
          </a:p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과제 및 메시지 전송</a:t>
            </a:r>
          </a:p>
        </p:txBody>
      </p:sp>
      <p:sp>
        <p:nvSpPr>
          <p:cNvPr id="65" name="TextBox 62"/>
          <p:cNvSpPr txBox="1"/>
          <p:nvPr/>
        </p:nvSpPr>
        <p:spPr>
          <a:xfrm>
            <a:off x="9983614" y="5110541"/>
            <a:ext cx="2113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웹 페이지에서 </a:t>
            </a:r>
          </a:p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메시지와 과제 확인</a:t>
            </a:r>
          </a:p>
        </p:txBody>
      </p:sp>
      <p:grpSp>
        <p:nvGrpSpPr>
          <p:cNvPr id="66" name="그룹 63"/>
          <p:cNvGrpSpPr/>
          <p:nvPr/>
        </p:nvGrpSpPr>
        <p:grpSpPr>
          <a:xfrm>
            <a:off x="8893400" y="1841500"/>
            <a:ext cx="1025672" cy="661318"/>
            <a:chOff x="9598521" y="2259120"/>
            <a:chExt cx="2143984" cy="1449202"/>
          </a:xfrm>
        </p:grpSpPr>
        <p:pic>
          <p:nvPicPr>
            <p:cNvPr id="67" name="그림 64"/>
            <p:cNvPicPr>
              <a:picLocks noChangeAspect="1"/>
            </p:cNvPicPr>
            <p:nvPr/>
          </p:nvPicPr>
          <p:blipFill rotWithShape="1">
            <a:blip r:embed="rId2"/>
            <a:srcRect l="11040" t="15770" r="10340" b="31080"/>
            <a:stretch>
              <a:fillRect/>
            </a:stretch>
          </p:blipFill>
          <p:spPr>
            <a:xfrm>
              <a:off x="9598521" y="2259120"/>
              <a:ext cx="2143984" cy="1449202"/>
            </a:xfrm>
            <a:prstGeom prst="rect">
              <a:avLst/>
            </a:prstGeom>
          </p:spPr>
        </p:pic>
        <p:pic>
          <p:nvPicPr>
            <p:cNvPr id="68" name="Picture 8" descr="raspberry pi logo에 대한 이미지 검색결과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0389622" y="2561947"/>
              <a:ext cx="561776" cy="707837"/>
            </a:xfrm>
            <a:prstGeom prst="rect">
              <a:avLst/>
            </a:prstGeom>
            <a:noFill/>
          </p:spPr>
        </p:pic>
      </p:grpSp>
      <p:pic>
        <p:nvPicPr>
          <p:cNvPr id="69" name="그림 67"/>
          <p:cNvPicPr>
            <a:picLocks noChangeAspect="1"/>
          </p:cNvPicPr>
          <p:nvPr/>
        </p:nvPicPr>
        <p:blipFill rotWithShape="1">
          <a:blip r:embed="rId5"/>
          <a:srcRect l="5880" t="16880" r="6020" b="31440"/>
          <a:stretch>
            <a:fillRect/>
          </a:stretch>
        </p:blipFill>
        <p:spPr>
          <a:xfrm>
            <a:off x="9037573" y="2513385"/>
            <a:ext cx="737325" cy="432581"/>
          </a:xfrm>
          <a:prstGeom prst="rect">
            <a:avLst/>
          </a:prstGeom>
        </p:spPr>
      </p:pic>
      <p:sp>
        <p:nvSpPr>
          <p:cNvPr id="70" name="TextBox 68"/>
          <p:cNvSpPr txBox="1"/>
          <p:nvPr/>
        </p:nvSpPr>
        <p:spPr>
          <a:xfrm>
            <a:off x="9897016" y="2042963"/>
            <a:ext cx="2294984" cy="910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교실에 설치된 라즈베리파이를 통해 메시지 수신 및 출력</a:t>
            </a:r>
          </a:p>
        </p:txBody>
      </p:sp>
      <p:pic>
        <p:nvPicPr>
          <p:cNvPr id="71" name="그림 3"/>
          <p:cNvPicPr>
            <a:picLocks noChangeAspect="1"/>
          </p:cNvPicPr>
          <p:nvPr/>
        </p:nvPicPr>
        <p:blipFill rotWithShape="1">
          <a:blip r:embed="rId6"/>
          <a:srcRect l="9580" t="1800" r="9850" b="16040"/>
          <a:stretch>
            <a:fillRect/>
          </a:stretch>
        </p:blipFill>
        <p:spPr>
          <a:xfrm>
            <a:off x="3897281" y="3548712"/>
            <a:ext cx="737325" cy="751860"/>
          </a:xfrm>
          <a:prstGeom prst="rect">
            <a:avLst/>
          </a:prstGeom>
        </p:spPr>
      </p:pic>
      <p:pic>
        <p:nvPicPr>
          <p:cNvPr id="72" name="그림 39"/>
          <p:cNvPicPr>
            <a:picLocks noChangeAspect="1"/>
          </p:cNvPicPr>
          <p:nvPr/>
        </p:nvPicPr>
        <p:blipFill rotWithShape="1">
          <a:blip r:embed="rId6"/>
          <a:srcRect l="9580" t="1800" r="9850" b="16040"/>
          <a:stretch>
            <a:fillRect/>
          </a:stretch>
        </p:blipFill>
        <p:spPr>
          <a:xfrm>
            <a:off x="6295228" y="3535986"/>
            <a:ext cx="737325" cy="751860"/>
          </a:xfrm>
          <a:prstGeom prst="rect">
            <a:avLst/>
          </a:prstGeom>
        </p:spPr>
      </p:pic>
      <p:sp>
        <p:nvSpPr>
          <p:cNvPr id="75" name="TextBox 42"/>
          <p:cNvSpPr txBox="1"/>
          <p:nvPr/>
        </p:nvSpPr>
        <p:spPr>
          <a:xfrm>
            <a:off x="7056509" y="3777438"/>
            <a:ext cx="950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웹 서버</a:t>
            </a:r>
          </a:p>
        </p:txBody>
      </p:sp>
      <p:cxnSp>
        <p:nvCxnSpPr>
          <p:cNvPr id="78" name="직선 화살표 연결선 51"/>
          <p:cNvCxnSpPr/>
          <p:nvPr/>
        </p:nvCxnSpPr>
        <p:spPr>
          <a:xfrm rot="5400000" flipH="1" flipV="1">
            <a:off x="7643436" y="2871708"/>
            <a:ext cx="1471556" cy="672320"/>
          </a:xfrm>
          <a:prstGeom prst="straightConnector1">
            <a:avLst/>
          </a:prstGeom>
          <a:ln w="38100">
            <a:solidFill>
              <a:srgbClr val="48A2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70"/>
          <p:cNvCxnSpPr/>
          <p:nvPr/>
        </p:nvCxnSpPr>
        <p:spPr>
          <a:xfrm>
            <a:off x="8048652" y="3926993"/>
            <a:ext cx="532798" cy="1501826"/>
          </a:xfrm>
          <a:prstGeom prst="straightConnector1">
            <a:avLst/>
          </a:prstGeom>
          <a:ln w="38100">
            <a:solidFill>
              <a:srgbClr val="48A2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22"/>
          <p:cNvCxnSpPr>
            <a:stCxn id="60" idx="3"/>
            <a:endCxn id="72" idx="1"/>
          </p:cNvCxnSpPr>
          <p:nvPr/>
        </p:nvCxnSpPr>
        <p:spPr>
          <a:xfrm flipV="1">
            <a:off x="5502650" y="3911916"/>
            <a:ext cx="792578" cy="6581"/>
          </a:xfrm>
          <a:prstGeom prst="straightConnector1">
            <a:avLst/>
          </a:prstGeom>
          <a:ln w="38100">
            <a:solidFill>
              <a:srgbClr val="48A2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54"/>
          <p:cNvSpPr txBox="1"/>
          <p:nvPr/>
        </p:nvSpPr>
        <p:spPr>
          <a:xfrm>
            <a:off x="6096000" y="5009599"/>
            <a:ext cx="2026431" cy="904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데이터베이스에 저장된 정보들</a:t>
            </a:r>
          </a:p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 처리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2500" i="1">
                <a:solidFill>
                  <a:schemeClr val="bg2">
                    <a:lumMod val="50000"/>
                  </a:schemeClr>
                </a:solidFill>
                <a:latin typeface="Cambria"/>
                <a:cs typeface="Arial"/>
              </a:rPr>
              <a:t>SIINS</a:t>
            </a:r>
            <a:endParaRPr lang="en-US" altLang="ko-KR" sz="2500" i="1">
              <a:solidFill>
                <a:schemeClr val="bg2">
                  <a:lumMod val="50000"/>
                </a:schemeClr>
              </a:solidFill>
              <a:latin typeface="Cambria"/>
              <a:cs typeface="Arial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>
                <a:solidFill>
                  <a:schemeClr val="bg2">
                    <a:lumMod val="50000"/>
                  </a:schemeClr>
                </a:solidFill>
                <a:latin typeface="Cambria"/>
                <a:cs typeface="Arial"/>
              </a:rPr>
              <a:t>School Information Integrated Notification System</a:t>
            </a:r>
            <a:endParaRPr lang="en-US" altLang="ko-KR" sz="1400">
              <a:solidFill>
                <a:schemeClr val="bg2">
                  <a:lumMod val="50000"/>
                </a:schemeClr>
              </a:solidFill>
              <a:latin typeface="Cambria"/>
              <a:cs typeface="Arial"/>
            </a:endParaRPr>
          </a:p>
        </p:txBody>
      </p:sp>
      <p:sp>
        <p:nvSpPr>
          <p:cNvPr id="38" name="직사각형 15"/>
          <p:cNvSpPr/>
          <p:nvPr/>
        </p:nvSpPr>
        <p:spPr>
          <a:xfrm>
            <a:off x="-44409" y="1669244"/>
            <a:ext cx="12280819" cy="3519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5000" b="1">
                <a:ln w="9525">
                  <a:solidFill>
                    <a:srgbClr val="a6a6a6"/>
                  </a:solidFill>
                </a:ln>
                <a:solidFill>
                  <a:srgbClr val="63d6e1"/>
                </a:solidFill>
              </a:rPr>
              <a:t>SIINS.SITE</a:t>
            </a:r>
            <a:endParaRPr lang="en-US" altLang="ko-KR" sz="15000" b="1">
              <a:ln w="9525">
                <a:solidFill>
                  <a:srgbClr val="a6a6a6"/>
                </a:solidFill>
              </a:ln>
              <a:solidFill>
                <a:srgbClr val="63d6e1"/>
              </a:solidFill>
            </a:endParaRPr>
          </a:p>
        </p:txBody>
      </p:sp>
      <p:sp>
        <p:nvSpPr>
          <p:cNvPr id="41" name="직사각형 15"/>
          <p:cNvSpPr/>
          <p:nvPr/>
        </p:nvSpPr>
        <p:spPr>
          <a:xfrm>
            <a:off x="5610318" y="0"/>
            <a:ext cx="5927885" cy="99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4000" b="1">
                <a:solidFill>
                  <a:schemeClr val="bg2">
                    <a:lumMod val="50000"/>
                  </a:schemeClr>
                </a:solidFill>
              </a:rPr>
              <a:t>데모 시연</a:t>
            </a:r>
            <a:endParaRPr lang="ko-KR" altLang="en-US" sz="4000" b="1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2500" i="1">
                <a:solidFill>
                  <a:schemeClr val="bg2">
                    <a:lumMod val="50000"/>
                  </a:schemeClr>
                </a:solidFill>
                <a:latin typeface="Cambria"/>
                <a:cs typeface="Arial"/>
              </a:rPr>
              <a:t>SIINS</a:t>
            </a:r>
            <a:endParaRPr lang="en-US" altLang="ko-KR" sz="2500" i="1">
              <a:solidFill>
                <a:schemeClr val="bg2">
                  <a:lumMod val="50000"/>
                </a:schemeClr>
              </a:solidFill>
              <a:latin typeface="Cambria"/>
              <a:cs typeface="Arial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>
                <a:solidFill>
                  <a:schemeClr val="bg2">
                    <a:lumMod val="50000"/>
                  </a:schemeClr>
                </a:solidFill>
                <a:latin typeface="Cambria"/>
                <a:cs typeface="Arial"/>
              </a:rPr>
              <a:t>School Information Integrated Notification System</a:t>
            </a:r>
            <a:endParaRPr lang="en-US" altLang="ko-KR" sz="1400">
              <a:solidFill>
                <a:schemeClr val="bg2">
                  <a:lumMod val="50000"/>
                </a:schemeClr>
              </a:solidFill>
              <a:latin typeface="Cambria"/>
              <a:cs typeface="Arial"/>
            </a:endParaRPr>
          </a:p>
        </p:txBody>
      </p:sp>
      <p:sp>
        <p:nvSpPr>
          <p:cNvPr id="37" name="직사각형 15"/>
          <p:cNvSpPr/>
          <p:nvPr/>
        </p:nvSpPr>
        <p:spPr>
          <a:xfrm>
            <a:off x="534086" y="3032122"/>
            <a:ext cx="4066985" cy="1147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>
                <a:ln w="9525">
                  <a:solidFill>
                    <a:srgbClr val="a6a6a6"/>
                  </a:solidFill>
                </a:ln>
                <a:solidFill>
                  <a:srgbClr val="62d6e1"/>
                </a:solidFill>
              </a:rPr>
              <a:t>학생들의 편의성 증가</a:t>
            </a:r>
            <a:endParaRPr lang="ko-KR" altLang="en-US" sz="3000" b="1">
              <a:ln w="9525">
                <a:solidFill>
                  <a:schemeClr val="tx1"/>
                </a:solidFill>
              </a:ln>
              <a:solidFill>
                <a:srgbClr val="62d6e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학생들이 좀 더 편하게 공지를 확인 가능</a:t>
            </a:r>
            <a:endParaRPr lang="ko-KR" altLang="en-US" sz="1600">
              <a:ln w="9525">
                <a:solidFill>
                  <a:schemeClr val="tx1"/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직사각형 15"/>
          <p:cNvSpPr/>
          <p:nvPr/>
        </p:nvSpPr>
        <p:spPr>
          <a:xfrm>
            <a:off x="4531766" y="2994517"/>
            <a:ext cx="3626012" cy="1508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>
                <a:ln w="9525">
                  <a:solidFill>
                    <a:srgbClr val="a6a6a6"/>
                  </a:solidFill>
                </a:ln>
                <a:solidFill>
                  <a:srgbClr val="64d6e1"/>
                </a:solidFill>
              </a:rPr>
              <a:t>공지 시스템 간소화</a:t>
            </a:r>
            <a:endParaRPr lang="ko-KR" altLang="en-US" sz="3000" b="1">
              <a:ln w="9525">
                <a:solidFill>
                  <a:schemeClr val="tx1"/>
                </a:solidFill>
              </a:ln>
              <a:solidFill>
                <a:srgbClr val="64d6e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정보 공지가 단 하나의 사이트에서만 이루어지므로 정보의 혼선도 적음</a:t>
            </a:r>
            <a:endParaRPr lang="ko-KR" altLang="en-US" sz="1600">
              <a:ln w="9525">
                <a:solidFill>
                  <a:schemeClr val="tx1"/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직사각형 15"/>
          <p:cNvSpPr/>
          <p:nvPr/>
        </p:nvSpPr>
        <p:spPr>
          <a:xfrm>
            <a:off x="5945456" y="0"/>
            <a:ext cx="5927885" cy="99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4000" b="1">
                <a:solidFill>
                  <a:schemeClr val="bg2">
                    <a:lumMod val="50000"/>
                  </a:schemeClr>
                </a:solidFill>
              </a:rPr>
              <a:t>기대효과</a:t>
            </a:r>
            <a:endParaRPr lang="ko-KR" altLang="en-US" sz="40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직사각형 15"/>
          <p:cNvSpPr/>
          <p:nvPr/>
        </p:nvSpPr>
        <p:spPr>
          <a:xfrm>
            <a:off x="8255335" y="2998749"/>
            <a:ext cx="3626012" cy="1504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>
                <a:ln w="9525">
                  <a:solidFill>
                    <a:srgbClr val="a6a6a6"/>
                  </a:solidFill>
                </a:ln>
                <a:solidFill>
                  <a:srgbClr val="64d6e1"/>
                </a:solidFill>
              </a:rPr>
              <a:t>정보의 불균형 해소</a:t>
            </a:r>
            <a:endParaRPr lang="ko-KR" altLang="en-US" sz="3000" b="1">
              <a:ln w="9525">
                <a:solidFill>
                  <a:schemeClr val="tx1"/>
                </a:solidFill>
              </a:ln>
              <a:solidFill>
                <a:srgbClr val="64d6e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정보를 얻지 못한 학생들이 받는</a:t>
            </a:r>
            <a:endParaRPr lang="ko-KR" altLang="en-US" sz="1600">
              <a:solidFill>
                <a:schemeClr val="bg2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 불이익을 조금이나마 줄일 수 있음</a:t>
            </a:r>
            <a:endParaRPr lang="ko-KR" altLang="en-US" sz="16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334</ep:Words>
  <ep:PresentationFormat>와이드스크린</ep:PresentationFormat>
  <ep:Paragraphs>89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1_Office 테마</vt:lpstr>
      <vt:lpstr>PowerPoint 프레젠테이션</vt:lpstr>
      <vt:lpstr>슬라이드 2</vt:lpstr>
      <vt:lpstr>PowerPoint 프레젠테이션</vt:lpstr>
      <vt:lpstr>PowerPoint 프레젠테이션</vt:lpstr>
      <vt:lpstr>슬라이드 5</vt:lpstr>
      <vt:lpstr>PowerPoint 프레젠테이션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2019-05-06T06:22:39.000</dcterms:created>
  <dc:creator>조땡</dc:creator>
  <cp:lastModifiedBy>head0</cp:lastModifiedBy>
  <dcterms:modified xsi:type="dcterms:W3CDTF">2020-11-05T10:26:16.632</dcterms:modified>
  <cp:revision>33</cp:revision>
  <dc:title>PowerPoint 프레젠테이션</dc:title>
  <cp:version>1000.0000.01</cp:version>
</cp:coreProperties>
</file>