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45D8D31-9C05-497A-8946-EB200BE23D6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://adage.com/article/digital/snapchat-tweaking-story-ad-sales-strategy/298082/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adage.com/article/digital/snapchat-tweaking-story-ad-sales-strategy/298082/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://adage.com/article/digital/snapchat-tweaking-story-ad-sales-strategy/298082/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://adage.com/article/digital/snapchat-tweaking-story-ad-sales-strategy/298082/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://adage.com/article/digital/snapchat-tweaking-story-ad-sales-strategy/298082/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http://adage.com/article/digital/snapchat-hires-google-exec-run-political-ad-sales/298558/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Local ad targeting, however, is an option. Snapchat has been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1"/>
              </a:rPr>
              <a:t>tweaking its ad-supported "Live Story" feeds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to backdoor its way into letting advertisers target people in certain locations. Snapchat has been pitching advertisers on running ads within its localized Live Stories that are tied to a specific city or college campus. Those local ads can be had for $50,000 a pop while ads within the national "Live Story" feeds start at $100,000 per ad.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$750,000 a day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20/dollars per 1000 views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http://adage.com/article/digital/snapchat-tweaking-story-ad-sales-strategy/298082/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of which explains why Snapchat is able to command big bucks for Live Story ads. Snapchat is asking marketers to pay between $400,000 and $500,000 for a full takeover of a Live Story feed, which would include a brand mention on the opening title card, as well as branded snaps interspersed throughout the feed, the executives said. But Snapchat is also offering a lower-priced option in which a brand can pay $100,000 for a single branded snap that can run for up to 10 seconds.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That may have to do with more adults using the app. Snapchat is considered the hot mobile app to get in front of teens, but 70% of its users are actually 18-years-old or older.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http://recode.net/2015/03/12/snapchats-ad-rates-for-its-discover-feature-are-really-high/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750,000 for 24 hours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Snapchat apparently commands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$400,000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to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$500,000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for sponsorship rights on each Our Story feed, and around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$100,000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for a single snap which will appear for up to ten seconds.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candidates once a month until 6 months until the end of april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3 14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 candidates will dro pout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May june july 7 candidates will do it once a week, these metrics will provide for the parties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August september october  - once a week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Novemebr, two week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Last month october 8</a:t>
            </a:r>
            <a:r>
              <a:rPr b="0" lang="en-US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 – November 8</a:t>
            </a:r>
            <a:r>
              <a:rPr b="0" lang="en-US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both candidates will want the feed the entire month so yeah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DE6D8B-1DD2-475A-84CC-FB1068DAED9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California -0.28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Washington State 0.18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DBCD21-5803-40B0-9BF8-68C45A59193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http://adage.com/article/digital/snapchat-hires-google-exec-run-political-ad-sales/298558/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Local ad targeting, however, is an option. Snapchat has been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1"/>
              </a:rPr>
              <a:t>tweaking its ad-supported "Live Story" feeds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to backdoor its way into letting advertisers target people in certain locations. Snapchat has been pitching advertisers on running ads within its localized Live Stories that are tied to a specific city or college campus. Those local ads can be had for $50,000 a pop while ads within the national "Live Story" feeds start at $100,000 per ad.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$750,000 a day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20/dollars per 1000 views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http://adage.com/article/digital/snapchat-tweaking-story-ad-sales-strategy/298082/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of which explains why Snapchat is able to command big bucks for Live Story ads. Snapchat is asking marketers to pay between $400,000 and $500,000 for a full takeover of a Live Story feed, which would include a brand mention on the opening title card, as well as branded snaps interspersed throughout the feed, the executives said. But Snapchat is also offering a lower-priced option in which a brand can pay $100,000 for a single branded snap that can run for up to 10 seconds.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That may have to do with more adults using the app. Snapchat is considered the hot mobile app to get in front of teens, but 70% of its users are actually 18-years-old or older.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http://recode.net/2015/03/12/snapchats-ad-rates-for-its-discover-feature-are-really-high/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750,000 for 24 hours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Snapchat apparently commands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$400,000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to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$500,000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for sponsorship rights on each Our Story feed, and around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$100,000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for a single snap which will appear for up to ten seconds.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candidates once a month until 6 months until the end of april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3 14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 candidates will dro pout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May june july 7 candidates will do it once a week, these metrics will provide for the parties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August september october  - once a week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Novemebr, two week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Last month october 8</a:t>
            </a:r>
            <a:r>
              <a:rPr b="0" lang="en-US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 – November 8</a:t>
            </a:r>
            <a:r>
              <a:rPr b="0" lang="en-US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both candidates will want the feed the entire month so yeah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C501F0-8DA6-4875-B374-D1CD882F0DD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http://adage.com/article/digital/snapchat-hires-google-exec-run-political-ad-sales/298558/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Local ad targeting, however, is an option. Snapchat has been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1"/>
              </a:rPr>
              <a:t>tweaking its ad-supported "Live Story" feeds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to backdoor its way into letting advertisers target people in certain locations. Snapchat has been pitching advertisers on running ads within its localized Live Stories that are tied to a specific city or college campus. Those local ads can be had for $50,000 a pop while ads within the national "Live Story" feeds start at $100,000 per ad.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$750,000 a day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20/dollars per 1000 views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http://adage.com/article/digital/snapchat-tweaking-story-ad-sales-strategy/298082/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of which explains why Snapchat is able to command big bucks for Live Story ads. Snapchat is asking marketers to pay between $400,000 and $500,000 for a full takeover of a Live Story feed, which would include a brand mention on the opening title card, as well as branded snaps interspersed throughout the feed, the executives said. But Snapchat is also offering a lower-priced option in which a brand can pay $100,000 for a single branded snap that can run for up to 10 seconds.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That may have to do with more adults using the app. Snapchat is considered the hot mobile app to get in front of teens, but 70% of its users are actually 18-years-old or older.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http://recode.net/2015/03/12/snapchats-ad-rates-for-its-discover-feature-are-really-high/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750,000 for 24 hours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Snapchat apparently commands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$400,000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to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$500,000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for sponsorship rights on each Our Story feed, and around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$100,000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for a single snap which will appear for up to ten seconds.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candidates once a month until 6 months until the end of april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3 14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 candidates will dro pout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May june july 7 candidates will do it once a week, these metrics will provide for the parties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August september october  - once a week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Novemebr, two week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Last month october 8</a:t>
            </a:r>
            <a:r>
              <a:rPr b="0" lang="en-US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 – November 8</a:t>
            </a:r>
            <a:r>
              <a:rPr b="0" lang="en-US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both candidates will want the feed the entire month so yeah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420133-C9B2-4929-8B24-0EDD3A88ED7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http://adage.com/article/digital/snapchat-hires-google-exec-run-political-ad-sales/298558/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Local ad targeting, however, is an option. Snapchat has been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1"/>
              </a:rPr>
              <a:t>tweaking its ad-supported "Live Story" feeds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to backdoor its way into letting advertisers target people in certain locations. Snapchat has been pitching advertisers on running ads within its localized Live Stories that are tied to a specific city or college campus. Those local ads can be had for $50,000 a pop while ads within the national "Live Story" feeds start at $100,000 per ad.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$750,000 a day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20/dollars per 1000 views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http://adage.com/article/digital/snapchat-tweaking-story-ad-sales-strategy/298082/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of which explains why Snapchat is able to command big bucks for Live Story ads. Snapchat is asking marketers to pay between $400,000 and $500,000 for a full takeover of a Live Story feed, which would include a brand mention on the opening title card, as well as branded snaps interspersed throughout the feed, the executives said. But Snapchat is also offering a lower-priced option in which a brand can pay $100,000 for a single branded snap that can run for up to 10 seconds.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That may have to do with more adults using the app. Snapchat is considered the hot mobile app to get in front of teens, but 70% of its users are actually 18-years-old or older.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http://recode.net/2015/03/12/snapchats-ad-rates-for-its-discover-feature-are-really-high/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750,000 for 24 hours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Snapchat apparently commands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$400,000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to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$500,000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for sponsorship rights on each Our Story feed, and around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$100,000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for a single snap which will appear for up to ten seconds.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candidates once a month until 6 months until the end of april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3 14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 candidates will dro pout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May june july 7 candidates will do it once a week, these metrics will provide for the parties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August september october  - once a week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Novemebr, two week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Last month october 8</a:t>
            </a:r>
            <a:r>
              <a:rPr b="0" lang="en-US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 – November 8</a:t>
            </a:r>
            <a:r>
              <a:rPr b="0" lang="en-US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both candidates will want the feed the entire month so yeah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662AD3-CD79-4A19-96F4-144F69E6180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http://adage.com/article/digital/snapchat-hires-google-exec-run-political-ad-sales/298558/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Local ad targeting, however, is an option. Snapchat has been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1"/>
              </a:rPr>
              <a:t>tweaking its ad-supported "Live Story" feeds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to backdoor its way into letting advertisers target people in certain locations. Snapchat has been pitching advertisers on running ads within its localized Live Stories that are tied to a specific city or college campus. Those local ads can be had for $50,000 a pop while ads within the national "Live Story" feeds start at $100,000 per ad.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$750,000 a day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20/dollars per 1000 views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http://adage.com/article/digital/snapchat-tweaking-story-ad-sales-strategy/298082/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of which explains why Snapchat is able to command big bucks for Live Story ads. Snapchat is asking marketers to pay between $400,000 and $500,000 for a full takeover of a Live Story feed, which would include a brand mention on the opening title card, as well as branded snaps interspersed throughout the feed, the executives said. But Snapchat is also offering a lower-priced option in which a brand can pay $100,000 for a single branded snap that can run for up to 10 seconds.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That may have to do with more adults using the app. Snapchat is considered the hot mobile app to get in front of teens, but 70% of its users are actually 18-years-old or older.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http://recode.net/2015/03/12/snapchats-ad-rates-for-its-discover-feature-are-really-high/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750,000 for 24 hours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Snapchat apparently commands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$400,000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to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$500,000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for sponsorship rights on each Our Story feed, and around 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$100,000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 for a single snap which will appear for up to ten seconds.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candidates once a month until 6 months until the end of april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3 14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 candidates will dro pout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May june july 7 candidates will do it once a week, these metrics will provide for the parties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August september october  - once a week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Novemebr, two week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Last month october 8</a:t>
            </a:r>
            <a:r>
              <a:rPr b="0" lang="en-US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 – November 8</a:t>
            </a:r>
            <a:r>
              <a:rPr b="0" lang="en-US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both candidates will want the feed the entire month so yeah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8CBA31-3A69-4902-94B2-432B5864D7D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D61FDF-A57A-4635-A36C-D5C1365E356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6DA188-00C4-41D3-B2E4-29DCD9A6B5B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www.washingtonexaminer.com/census-record-51-million-immigrants-in-8-years-will-account-for-82-of-u.s.-growth/article/2563463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0" y="-380880"/>
            <a:ext cx="12191760" cy="761976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Living in the U.S.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Petadata A++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Content Placeholder 3" descr=""/>
          <p:cNvPicPr/>
          <p:nvPr/>
        </p:nvPicPr>
        <p:blipFill>
          <a:blip r:embed="rId1"/>
          <a:srcRect l="4249" t="3852" r="5637" b="5324"/>
          <a:stretch/>
        </p:blipFill>
        <p:spPr>
          <a:xfrm>
            <a:off x="729720" y="375480"/>
            <a:ext cx="10595880" cy="62514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70440" y="1539000"/>
            <a:ext cx="3053880" cy="100188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I: Attribute &amp; Gather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19400" y="1539000"/>
            <a:ext cx="3053880" cy="100188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II: Standardize &amp; Weigh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868000" y="1539000"/>
            <a:ext cx="3053880" cy="100188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III: Aggregate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8616960" y="1539000"/>
            <a:ext cx="3053880" cy="1001880"/>
          </a:xfrm>
          <a:prstGeom prst="chevron">
            <a:avLst>
              <a:gd name="adj" fmla="val 50000"/>
            </a:avLst>
          </a:prstGeom>
          <a:solidFill>
            <a:srgbClr val="f3960d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IV: Future Considerations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977040" y="1082160"/>
            <a:ext cx="9775080" cy="370800"/>
          </a:xfrm>
          <a:prstGeom prst="triangle">
            <a:avLst>
              <a:gd name="adj" fmla="val 50000"/>
            </a:avLst>
          </a:prstGeom>
          <a:solidFill>
            <a:srgbClr val="ffe777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6"/>
          <p:cNvSpPr/>
          <p:nvPr/>
        </p:nvSpPr>
        <p:spPr>
          <a:xfrm>
            <a:off x="990720" y="517680"/>
            <a:ext cx="1051524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3960d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Algorithm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5878440" y="1096920"/>
            <a:ext cx="4887360" cy="370800"/>
          </a:xfrm>
          <a:custGeom>
            <a:avLst/>
            <a:gdLst/>
            <a:ahLst/>
            <a:rect l="l" t="t" r="r" b="b"/>
            <a:pathLst>
              <a:path w="4887760" h="523456">
                <a:moveTo>
                  <a:pt x="2677696" y="504205"/>
                </a:moveTo>
                <a:lnTo>
                  <a:pt x="0" y="0"/>
                </a:lnTo>
                <a:lnTo>
                  <a:pt x="4887760" y="523456"/>
                </a:lnTo>
                <a:lnTo>
                  <a:pt x="2677696" y="504205"/>
                </a:lnTo>
                <a:close/>
              </a:path>
            </a:pathLst>
          </a:custGeom>
          <a:solidFill>
            <a:srgbClr val="f3960d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0" name="Table 8"/>
          <p:cNvGraphicFramePr/>
          <p:nvPr/>
        </p:nvGraphicFramePr>
        <p:xfrm>
          <a:off x="466920" y="2686680"/>
          <a:ext cx="11208240" cy="3627000"/>
        </p:xfrm>
        <a:graphic>
          <a:graphicData uri="http://schemas.openxmlformats.org/drawingml/2006/table">
            <a:tbl>
              <a:tblPr/>
              <a:tblGrid>
                <a:gridCol w="11208240"/>
              </a:tblGrid>
              <a:tr h="8085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Next Steps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2818440">
                <a:tc>
                  <a:txBody>
                    <a:bodyPr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City specific analysis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Implement web scraping algorithm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Incorporate live feed from Twitter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3" descr=""/>
          <p:cNvPicPr/>
          <p:nvPr/>
        </p:nvPicPr>
        <p:blipFill>
          <a:blip r:embed="rId1"/>
          <a:stretch/>
        </p:blipFill>
        <p:spPr>
          <a:xfrm>
            <a:off x="1315080" y="510120"/>
            <a:ext cx="9766800" cy="571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zuka Gothic Pr6N B"/>
                <a:ea typeface="Kozuka Gothic Pr6N B"/>
              </a:rPr>
              <a:t>Immigration is on the rise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966520" y="2980800"/>
            <a:ext cx="3329280" cy="2187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 Immigration is projected to hit an all-time high within the next 10 years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2650680" y="1428840"/>
            <a:ext cx="6315480" cy="48704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89" name="CustomShape 3"/>
          <p:cNvSpPr/>
          <p:nvPr/>
        </p:nvSpPr>
        <p:spPr>
          <a:xfrm>
            <a:off x="1312200" y="6392160"/>
            <a:ext cx="11201040" cy="8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source: </a:t>
            </a:r>
            <a:r>
              <a:rPr b="0" lang="en-US" sz="11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http://www.washingtonexaminer.com/census-record-51-million-immigrants-in-8-years-will-account-for-82-of-u.s.-growth/article/2563463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2286000" y="2283840"/>
            <a:ext cx="7545600" cy="48787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/>
            </a:outerShdw>
          </a:effectLst>
          <a:scene3d>
            <a:camera prst="perspectiveRelaxed"/>
            <a:lightRig dir="t" rig="threePt"/>
          </a:scene3d>
        </p:spPr>
      </p:pic>
      <p:pic>
        <p:nvPicPr>
          <p:cNvPr id="91" name="Picture 11" descr=""/>
          <p:cNvPicPr/>
          <p:nvPr/>
        </p:nvPicPr>
        <p:blipFill>
          <a:blip r:embed="rId2"/>
          <a:stretch/>
        </p:blipFill>
        <p:spPr>
          <a:xfrm>
            <a:off x="2590920" y="2189520"/>
            <a:ext cx="1027440" cy="70200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3818160" y="1382400"/>
            <a:ext cx="1978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zuka Gothic Pr6N B"/>
                <a:ea typeface="Kozuka Gothic Pr6N B"/>
              </a:rPr>
              <a:t>Washington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057400" y="1764360"/>
            <a:ext cx="15998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zuka Gothic Pr6N B"/>
                <a:ea typeface="Kozuka Gothic Pr6N B"/>
              </a:rPr>
              <a:t>California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248520" y="1764360"/>
            <a:ext cx="1599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zuka Gothic Pr6N B"/>
                <a:ea typeface="Kozuka Gothic Pr6N B"/>
              </a:rPr>
              <a:t>Illinois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7926480" y="1574280"/>
            <a:ext cx="1599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zuka Gothic Pr6N B"/>
                <a:ea typeface="Kozuka Gothic Pr6N B"/>
              </a:rPr>
              <a:t>New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zuka Gothic Pr6N B"/>
                <a:ea typeface="Kozuka Gothic Pr6N B"/>
              </a:rPr>
              <a:t>York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6477120" y="6578280"/>
            <a:ext cx="5105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http://www.worldwideweirdnews.com/2014/10/01-n34597.html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4140720" y="304920"/>
            <a:ext cx="3783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zuka Gothic Pr6N B"/>
                <a:ea typeface="Kozuka Gothic Pr6N B"/>
              </a:rPr>
              <a:t>Crime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11" descr=""/>
          <p:cNvPicPr/>
          <p:nvPr/>
        </p:nvPicPr>
        <p:blipFill>
          <a:blip r:embed="rId3"/>
          <a:stretch/>
        </p:blipFill>
        <p:spPr>
          <a:xfrm>
            <a:off x="3886200" y="1828800"/>
            <a:ext cx="2107080" cy="1439640"/>
          </a:xfrm>
          <a:prstGeom prst="rect">
            <a:avLst/>
          </a:prstGeom>
          <a:ln>
            <a:noFill/>
          </a:ln>
        </p:spPr>
      </p:pic>
      <p:pic>
        <p:nvPicPr>
          <p:cNvPr id="99" name="Picture 11" descr=""/>
          <p:cNvPicPr/>
          <p:nvPr/>
        </p:nvPicPr>
        <p:blipFill>
          <a:blip r:embed="rId4"/>
          <a:stretch/>
        </p:blipFill>
        <p:spPr>
          <a:xfrm>
            <a:off x="6643440" y="2217240"/>
            <a:ext cx="976320" cy="667080"/>
          </a:xfrm>
          <a:prstGeom prst="rect">
            <a:avLst/>
          </a:prstGeom>
          <a:ln>
            <a:noFill/>
          </a:ln>
        </p:spPr>
      </p:pic>
      <p:pic>
        <p:nvPicPr>
          <p:cNvPr id="100" name="Picture 11" descr=""/>
          <p:cNvPicPr/>
          <p:nvPr/>
        </p:nvPicPr>
        <p:blipFill>
          <a:blip r:embed="rId5"/>
          <a:stretch/>
        </p:blipFill>
        <p:spPr>
          <a:xfrm>
            <a:off x="8085960" y="2044080"/>
            <a:ext cx="1438920" cy="983160"/>
          </a:xfrm>
          <a:prstGeom prst="rect">
            <a:avLst/>
          </a:prstGeom>
          <a:ln>
            <a:noFill/>
          </a:ln>
        </p:spPr>
      </p:pic>
      <p:sp>
        <p:nvSpPr>
          <p:cNvPr id="101" name="Line 7"/>
          <p:cNvSpPr/>
          <p:nvPr/>
        </p:nvSpPr>
        <p:spPr>
          <a:xfrm flipH="1">
            <a:off x="8601840" y="3027600"/>
            <a:ext cx="203400" cy="8161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334240" y="3548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743640" y="156600"/>
            <a:ext cx="53888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Unemployment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 flipH="1">
            <a:off x="847080" y="-25200"/>
            <a:ext cx="10688400" cy="6905880"/>
          </a:xfrm>
          <a:prstGeom prst="snip1Rect">
            <a:avLst>
              <a:gd name="adj" fmla="val 12623"/>
            </a:avLst>
          </a:prstGeom>
          <a:solidFill>
            <a:schemeClr val="accent1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 flipH="1">
            <a:off x="3927240" y="1157400"/>
            <a:ext cx="7659000" cy="5771520"/>
          </a:xfrm>
          <a:prstGeom prst="snip1Rect">
            <a:avLst>
              <a:gd name="adj" fmla="val 38601"/>
            </a:avLst>
          </a:prstGeom>
          <a:solidFill>
            <a:srgbClr val="ff8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5"/>
          <p:cNvSpPr/>
          <p:nvPr/>
        </p:nvSpPr>
        <p:spPr>
          <a:xfrm flipH="1">
            <a:off x="6962760" y="3263760"/>
            <a:ext cx="4630320" cy="3664800"/>
          </a:xfrm>
          <a:prstGeom prst="snip1Rect">
            <a:avLst>
              <a:gd name="adj" fmla="val 38601"/>
            </a:avLst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"/>
          <p:cNvSpPr/>
          <p:nvPr/>
        </p:nvSpPr>
        <p:spPr>
          <a:xfrm flipH="1">
            <a:off x="8868960" y="4881960"/>
            <a:ext cx="2724480" cy="2052720"/>
          </a:xfrm>
          <a:prstGeom prst="snip1Rect">
            <a:avLst>
              <a:gd name="adj" fmla="val 3860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2143440" y="1475280"/>
            <a:ext cx="2150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6N B"/>
              </a:rPr>
              <a:t>California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5066280" y="3166200"/>
            <a:ext cx="1599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6N B"/>
              </a:rPr>
              <a:t>Illinois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9306360" y="5646600"/>
            <a:ext cx="159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zuka Gothic Pr6N B"/>
                <a:ea typeface="Kozuka Gothic Pr6N B"/>
              </a:rPr>
              <a:t>Washington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7166880" y="4373280"/>
            <a:ext cx="2268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6N B"/>
              </a:rPr>
              <a:t>New York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70440" y="1721160"/>
            <a:ext cx="3053880" cy="1221480"/>
          </a:xfrm>
          <a:prstGeom prst="chevron">
            <a:avLst>
              <a:gd name="adj" fmla="val 50000"/>
            </a:avLst>
          </a:prstGeom>
          <a:solidFill>
            <a:srgbClr val="f3960d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I: Attribute &amp; Gather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119400" y="1721160"/>
            <a:ext cx="3053880" cy="1221480"/>
          </a:xfrm>
          <a:prstGeom prst="chevron">
            <a:avLst>
              <a:gd name="adj" fmla="val 50000"/>
            </a:avLst>
          </a:prstGeom>
          <a:solidFill>
            <a:srgbClr val="f3960d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II: Standardize &amp; Weigh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868000" y="1721160"/>
            <a:ext cx="3053880" cy="1221480"/>
          </a:xfrm>
          <a:prstGeom prst="chevron">
            <a:avLst>
              <a:gd name="adj" fmla="val 50000"/>
            </a:avLst>
          </a:prstGeom>
          <a:solidFill>
            <a:srgbClr val="f3960d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III: Aggregate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8616960" y="1730520"/>
            <a:ext cx="3053880" cy="1221480"/>
          </a:xfrm>
          <a:prstGeom prst="chevron">
            <a:avLst>
              <a:gd name="adj" fmla="val 50000"/>
            </a:avLst>
          </a:prstGeom>
          <a:solidFill>
            <a:srgbClr val="f3960d"/>
          </a:solidFill>
          <a:ln w="38160">
            <a:solidFill>
              <a:srgbClr val="002060"/>
            </a:solidFill>
            <a:round/>
          </a:ln>
        </p:spPr>
        <p:style>
          <a:lnRef idx="0"/>
          <a:fillRef idx="0"/>
          <a:effectRef idx="2"/>
          <a:fontRef idx="minor"/>
        </p:style>
        <p:txBody>
          <a:bodyPr lIns="87840" rIns="29160" tIns="29160" bIns="29160" anchor="ctr"/>
          <a:p>
            <a:pPr algn="ctr">
              <a:lnSpc>
                <a:spcPct val="9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V: Future Considerations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977040" y="1082160"/>
            <a:ext cx="9775080" cy="523080"/>
          </a:xfrm>
          <a:prstGeom prst="triangle">
            <a:avLst>
              <a:gd name="adj" fmla="val 50000"/>
            </a:avLst>
          </a:prstGeom>
          <a:solidFill>
            <a:srgbClr val="ffe777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990720" y="517680"/>
            <a:ext cx="1051524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3960d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Algorithm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8" name="Table 7"/>
          <p:cNvGraphicFramePr/>
          <p:nvPr/>
        </p:nvGraphicFramePr>
        <p:xfrm>
          <a:off x="365400" y="3087360"/>
          <a:ext cx="11328840" cy="3120480"/>
        </p:xfrm>
        <a:graphic>
          <a:graphicData uri="http://schemas.openxmlformats.org/drawingml/2006/table">
            <a:tbl>
              <a:tblPr/>
              <a:tblGrid>
                <a:gridCol w="2832120"/>
                <a:gridCol w="2832120"/>
                <a:gridCol w="2832120"/>
                <a:gridCol w="2832480"/>
              </a:tblGrid>
              <a:tr h="428760"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2691720">
                <a:tc>
                  <a:txBody>
                    <a:bodyPr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Determine factors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Acquire data sets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Standardize data distributions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Assign weights based on Google search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Aggregate weights &amp; data sets into overarching algorithm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Index regions based on factors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Implement web scraping algorithm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Incorporate live feed from Twitter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70440" y="1548360"/>
            <a:ext cx="3053880" cy="1030680"/>
          </a:xfrm>
          <a:prstGeom prst="chevron">
            <a:avLst>
              <a:gd name="adj" fmla="val 50000"/>
            </a:avLst>
          </a:prstGeom>
          <a:solidFill>
            <a:srgbClr val="f3960d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I: Attribute &amp; Gather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9400" y="1548360"/>
            <a:ext cx="3053880" cy="103068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II: Standardize &amp; Weigh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868000" y="1548360"/>
            <a:ext cx="3053880" cy="103068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III: Aggregate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8616960" y="1548360"/>
            <a:ext cx="3053880" cy="103068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IV: Future Considerations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977040" y="1082160"/>
            <a:ext cx="9775080" cy="363960"/>
          </a:xfrm>
          <a:prstGeom prst="triangle">
            <a:avLst>
              <a:gd name="adj" fmla="val 50000"/>
            </a:avLst>
          </a:prstGeom>
          <a:solidFill>
            <a:srgbClr val="ffe777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990720" y="517680"/>
            <a:ext cx="1051524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3960d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Algorithm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5" name="Table 7"/>
          <p:cNvGraphicFramePr/>
          <p:nvPr/>
        </p:nvGraphicFramePr>
        <p:xfrm>
          <a:off x="466920" y="2686680"/>
          <a:ext cx="11208240" cy="3627000"/>
        </p:xfrm>
        <a:graphic>
          <a:graphicData uri="http://schemas.openxmlformats.org/drawingml/2006/table">
            <a:tbl>
              <a:tblPr/>
              <a:tblGrid>
                <a:gridCol w="3736080"/>
                <a:gridCol w="3736080"/>
                <a:gridCol w="3736080"/>
              </a:tblGrid>
              <a:tr h="695520">
                <a:tc gridSpan="3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Factors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31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Safety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Accidents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Crime Rates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Natural Disasters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Economic Opportunities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Housing Prices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Income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Tax Rates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Unemployment Rates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Quality of Life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Depression Treatment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Divorce Rates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26" name="CustomShape 8"/>
          <p:cNvSpPr/>
          <p:nvPr/>
        </p:nvSpPr>
        <p:spPr>
          <a:xfrm>
            <a:off x="990720" y="1082160"/>
            <a:ext cx="4887360" cy="370800"/>
          </a:xfrm>
          <a:custGeom>
            <a:avLst/>
            <a:gdLst/>
            <a:ahLst/>
            <a:rect l="l" t="t" r="r" b="b"/>
            <a:pathLst>
              <a:path w="4887761" h="533081">
                <a:moveTo>
                  <a:pt x="0" y="523456"/>
                </a:moveTo>
                <a:lnTo>
                  <a:pt x="4887761" y="0"/>
                </a:lnTo>
                <a:lnTo>
                  <a:pt x="2075310" y="533081"/>
                </a:lnTo>
                <a:lnTo>
                  <a:pt x="0" y="523456"/>
                </a:lnTo>
                <a:close/>
              </a:path>
            </a:pathLst>
          </a:custGeom>
          <a:solidFill>
            <a:srgbClr val="f3960d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H="1">
            <a:off x="4345920" y="0"/>
            <a:ext cx="5206680" cy="6096600"/>
          </a:xfrm>
          <a:custGeom>
            <a:avLst/>
            <a:gdLst/>
            <a:ahLst/>
            <a:rect l="l" t="t" r="r" b="b"/>
            <a:pathLst>
              <a:path w="5638800" h="6640132">
                <a:moveTo>
                  <a:pt x="3861516" y="5095472"/>
                </a:moveTo>
                <a:cubicBezTo>
                  <a:pt x="4101802" y="5095472"/>
                  <a:pt x="4296592" y="5283109"/>
                  <a:pt x="4296592" y="5514572"/>
                </a:cubicBezTo>
                <a:cubicBezTo>
                  <a:pt x="4296592" y="5746035"/>
                  <a:pt x="4101802" y="5933672"/>
                  <a:pt x="3861516" y="5933672"/>
                </a:cubicBezTo>
                <a:cubicBezTo>
                  <a:pt x="3621230" y="5933672"/>
                  <a:pt x="3426440" y="5746035"/>
                  <a:pt x="3426440" y="5514572"/>
                </a:cubicBezTo>
                <a:cubicBezTo>
                  <a:pt x="3426440" y="5283109"/>
                  <a:pt x="3621230" y="5095472"/>
                  <a:pt x="3861516" y="5095472"/>
                </a:cubicBezTo>
                <a:close/>
                <a:moveTo>
                  <a:pt x="2325261" y="4810259"/>
                </a:moveTo>
                <a:cubicBezTo>
                  <a:pt x="2729071" y="4810259"/>
                  <a:pt x="3056423" y="5125591"/>
                  <a:pt x="3056423" y="5514573"/>
                </a:cubicBezTo>
                <a:cubicBezTo>
                  <a:pt x="3056423" y="5903555"/>
                  <a:pt x="2729071" y="6218887"/>
                  <a:pt x="2325261" y="6218887"/>
                </a:cubicBezTo>
                <a:cubicBezTo>
                  <a:pt x="1921451" y="6218887"/>
                  <a:pt x="1594099" y="5903555"/>
                  <a:pt x="1594099" y="5514573"/>
                </a:cubicBezTo>
                <a:cubicBezTo>
                  <a:pt x="1594099" y="5125591"/>
                  <a:pt x="1921451" y="4810259"/>
                  <a:pt x="2325261" y="4810259"/>
                </a:cubicBezTo>
                <a:close/>
                <a:moveTo>
                  <a:pt x="4394916" y="2668988"/>
                </a:moveTo>
                <a:cubicBezTo>
                  <a:pt x="4689505" y="2668988"/>
                  <a:pt x="4928316" y="2899030"/>
                  <a:pt x="4928316" y="3182802"/>
                </a:cubicBezTo>
                <a:cubicBezTo>
                  <a:pt x="4928316" y="3466574"/>
                  <a:pt x="4689505" y="3696616"/>
                  <a:pt x="4394916" y="3696616"/>
                </a:cubicBezTo>
                <a:cubicBezTo>
                  <a:pt x="4100327" y="3696616"/>
                  <a:pt x="3861516" y="3466574"/>
                  <a:pt x="3861516" y="3182802"/>
                </a:cubicBezTo>
                <a:cubicBezTo>
                  <a:pt x="3861516" y="2899030"/>
                  <a:pt x="4100327" y="2668988"/>
                  <a:pt x="4394916" y="2668988"/>
                </a:cubicBezTo>
                <a:close/>
                <a:moveTo>
                  <a:pt x="3226158" y="2448059"/>
                </a:moveTo>
                <a:cubicBezTo>
                  <a:pt x="3577057" y="2448059"/>
                  <a:pt x="3861516" y="2722073"/>
                  <a:pt x="3861516" y="3060086"/>
                </a:cubicBezTo>
                <a:cubicBezTo>
                  <a:pt x="3861516" y="3398099"/>
                  <a:pt x="3577057" y="3672113"/>
                  <a:pt x="3226158" y="3672113"/>
                </a:cubicBezTo>
                <a:cubicBezTo>
                  <a:pt x="3178670" y="3672113"/>
                  <a:pt x="3132399" y="3667095"/>
                  <a:pt x="3088078" y="3656679"/>
                </a:cubicBezTo>
                <a:lnTo>
                  <a:pt x="3089693" y="3672113"/>
                </a:lnTo>
                <a:cubicBezTo>
                  <a:pt x="3089693" y="3955885"/>
                  <a:pt x="2850882" y="4185927"/>
                  <a:pt x="2556293" y="4185927"/>
                </a:cubicBezTo>
                <a:cubicBezTo>
                  <a:pt x="2261704" y="4185927"/>
                  <a:pt x="2022893" y="3955885"/>
                  <a:pt x="2022893" y="3672113"/>
                </a:cubicBezTo>
                <a:cubicBezTo>
                  <a:pt x="2022893" y="3571402"/>
                  <a:pt x="2052973" y="3477459"/>
                  <a:pt x="2106066" y="3398897"/>
                </a:cubicBezTo>
                <a:cubicBezTo>
                  <a:pt x="2025959" y="3448153"/>
                  <a:pt x="1930718" y="3475687"/>
                  <a:pt x="1828800" y="3475687"/>
                </a:cubicBezTo>
                <a:cubicBezTo>
                  <a:pt x="1534211" y="3475687"/>
                  <a:pt x="1295400" y="3245645"/>
                  <a:pt x="1295400" y="2961873"/>
                </a:cubicBezTo>
                <a:cubicBezTo>
                  <a:pt x="1295400" y="2678101"/>
                  <a:pt x="1534211" y="2448059"/>
                  <a:pt x="1828800" y="2448059"/>
                </a:cubicBezTo>
                <a:cubicBezTo>
                  <a:pt x="2123389" y="2448059"/>
                  <a:pt x="2362200" y="2678101"/>
                  <a:pt x="2362200" y="2961873"/>
                </a:cubicBezTo>
                <a:cubicBezTo>
                  <a:pt x="2362200" y="3062584"/>
                  <a:pt x="2332121" y="3156527"/>
                  <a:pt x="2279027" y="3235090"/>
                </a:cubicBezTo>
                <a:cubicBezTo>
                  <a:pt x="2359135" y="3185833"/>
                  <a:pt x="2454376" y="3158299"/>
                  <a:pt x="2556293" y="3158299"/>
                </a:cubicBezTo>
                <a:cubicBezTo>
                  <a:pt x="2571603" y="3158299"/>
                  <a:pt x="2586763" y="3158920"/>
                  <a:pt x="2601538" y="3162693"/>
                </a:cubicBezTo>
                <a:cubicBezTo>
                  <a:pt x="2593863" y="3129546"/>
                  <a:pt x="2590800" y="3095161"/>
                  <a:pt x="2590800" y="3060086"/>
                </a:cubicBezTo>
                <a:cubicBezTo>
                  <a:pt x="2590800" y="2722073"/>
                  <a:pt x="2875259" y="2448059"/>
                  <a:pt x="3226158" y="2448059"/>
                </a:cubicBezTo>
                <a:close/>
                <a:moveTo>
                  <a:pt x="3924300" y="609600"/>
                </a:moveTo>
                <a:cubicBezTo>
                  <a:pt x="4366183" y="609600"/>
                  <a:pt x="4724400" y="967817"/>
                  <a:pt x="4724400" y="1409700"/>
                </a:cubicBezTo>
                <a:cubicBezTo>
                  <a:pt x="4724400" y="1491647"/>
                  <a:pt x="4712081" y="1570717"/>
                  <a:pt x="4689073" y="1645122"/>
                </a:cubicBezTo>
                <a:cubicBezTo>
                  <a:pt x="4965671" y="1661895"/>
                  <a:pt x="5183746" y="1884003"/>
                  <a:pt x="5183746" y="2155175"/>
                </a:cubicBezTo>
                <a:cubicBezTo>
                  <a:pt x="5183746" y="2438947"/>
                  <a:pt x="4944935" y="2668989"/>
                  <a:pt x="4650346" y="2668989"/>
                </a:cubicBezTo>
                <a:cubicBezTo>
                  <a:pt x="4366083" y="2668989"/>
                  <a:pt x="4133756" y="2454791"/>
                  <a:pt x="4120034" y="2184678"/>
                </a:cubicBezTo>
                <a:cubicBezTo>
                  <a:pt x="4057562" y="2201414"/>
                  <a:pt x="3991911" y="2209800"/>
                  <a:pt x="3924300" y="2209800"/>
                </a:cubicBezTo>
                <a:cubicBezTo>
                  <a:pt x="3482417" y="2209800"/>
                  <a:pt x="3124200" y="1851583"/>
                  <a:pt x="3124200" y="1409700"/>
                </a:cubicBezTo>
                <a:cubicBezTo>
                  <a:pt x="3124200" y="967817"/>
                  <a:pt x="3482417" y="609600"/>
                  <a:pt x="3924300" y="609600"/>
                </a:cubicBezTo>
                <a:close/>
                <a:moveTo>
                  <a:pt x="2072262" y="257845"/>
                </a:moveTo>
                <a:cubicBezTo>
                  <a:pt x="2569063" y="257845"/>
                  <a:pt x="2971800" y="645793"/>
                  <a:pt x="2971800" y="1124352"/>
                </a:cubicBezTo>
                <a:cubicBezTo>
                  <a:pt x="2971800" y="1602911"/>
                  <a:pt x="2569063" y="1990859"/>
                  <a:pt x="2072262" y="1990859"/>
                </a:cubicBezTo>
                <a:cubicBezTo>
                  <a:pt x="1575461" y="1990859"/>
                  <a:pt x="1172724" y="1602911"/>
                  <a:pt x="1172724" y="1124352"/>
                </a:cubicBezTo>
                <a:cubicBezTo>
                  <a:pt x="1172724" y="645793"/>
                  <a:pt x="1575461" y="257845"/>
                  <a:pt x="2072262" y="257845"/>
                </a:cubicBezTo>
                <a:close/>
                <a:moveTo>
                  <a:pt x="5638800" y="0"/>
                </a:moveTo>
                <a:lnTo>
                  <a:pt x="0" y="0"/>
                </a:lnTo>
                <a:lnTo>
                  <a:pt x="0" y="6640132"/>
                </a:lnTo>
                <a:lnTo>
                  <a:pt x="5638800" y="6640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3504960" y="2700000"/>
            <a:ext cx="12189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4097520" y="4910400"/>
            <a:ext cx="1599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Housing price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730400" y="2608920"/>
            <a:ext cx="12189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7883280" y="1465200"/>
            <a:ext cx="2819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7474680" y="2204640"/>
            <a:ext cx="3936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People’s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concern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7474680" y="2204640"/>
            <a:ext cx="3936600" cy="584280"/>
          </a:xfrm>
          <a:prstGeom prst="rect">
            <a:avLst/>
          </a:prstGeom>
          <a:blipFill>
            <a:blip r:embed="rId1"/>
            <a:stretch>
              <a:fillRect l="-3863" t="-12484" r="0" b="-3435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7474680" y="2713320"/>
            <a:ext cx="37335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State’s Value 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7474680" y="2713320"/>
            <a:ext cx="3733560" cy="522720"/>
          </a:xfrm>
          <a:prstGeom prst="rect">
            <a:avLst/>
          </a:prstGeom>
          <a:blipFill>
            <a:blip r:embed="rId2"/>
            <a:stretch>
              <a:fillRect l="-3255" t="-10422" r="0" b="-325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7474680" y="3348720"/>
            <a:ext cx="35809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7474680" y="3348720"/>
            <a:ext cx="3580920" cy="1076760"/>
          </a:xfrm>
          <a:prstGeom prst="rect">
            <a:avLst/>
          </a:prstGeom>
          <a:blipFill>
            <a:blip r:embed="rId3"/>
            <a:stretch>
              <a:fillRect l="0" t="-675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7578720" y="4138200"/>
            <a:ext cx="3629520" cy="18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3"/>
          <p:cNvSpPr/>
          <p:nvPr/>
        </p:nvSpPr>
        <p:spPr>
          <a:xfrm>
            <a:off x="7578720" y="4138200"/>
            <a:ext cx="3629520" cy="18842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4"/>
          <p:cNvSpPr/>
          <p:nvPr/>
        </p:nvSpPr>
        <p:spPr>
          <a:xfrm>
            <a:off x="1167120" y="356040"/>
            <a:ext cx="5739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California Weighted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5"/>
          <p:cNvSpPr/>
          <p:nvPr/>
        </p:nvSpPr>
        <p:spPr>
          <a:xfrm>
            <a:off x="2553840" y="1893960"/>
            <a:ext cx="3230280" cy="42912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0000"/>
                  <a:lumOff val="10000"/>
                </a:schemeClr>
              </a:gs>
              <a:gs pos="34000">
                <a:srgbClr val="ffe89d"/>
              </a:gs>
              <a:gs pos="58000">
                <a:srgbClr val="44ff99"/>
              </a:gs>
              <a:gs pos="76000">
                <a:srgbClr val="02ffff">
                  <a:alpha val="99000"/>
                </a:srgbClr>
              </a:gs>
              <a:gs pos="88000">
                <a:schemeClr val="tx2">
                  <a:lumMod val="85000"/>
                  <a:lumOff val="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6"/>
          <p:cNvSpPr/>
          <p:nvPr/>
        </p:nvSpPr>
        <p:spPr>
          <a:xfrm>
            <a:off x="2441880" y="1612440"/>
            <a:ext cx="3397680" cy="4853880"/>
          </a:xfrm>
          <a:custGeom>
            <a:avLst/>
            <a:gdLst/>
            <a:ahLst/>
            <a:rect l="l" t="t" r="r" b="b"/>
            <a:pathLst>
              <a:path w="4267200" h="6096000">
                <a:moveTo>
                  <a:pt x="1104900" y="4947185"/>
                </a:moveTo>
                <a:cubicBezTo>
                  <a:pt x="915522" y="4947185"/>
                  <a:pt x="762000" y="5105632"/>
                  <a:pt x="762000" y="5301086"/>
                </a:cubicBezTo>
                <a:cubicBezTo>
                  <a:pt x="762000" y="5496540"/>
                  <a:pt x="915522" y="5654987"/>
                  <a:pt x="1104900" y="5654987"/>
                </a:cubicBezTo>
                <a:cubicBezTo>
                  <a:pt x="1294278" y="5654987"/>
                  <a:pt x="1447800" y="5496540"/>
                  <a:pt x="1447800" y="5301086"/>
                </a:cubicBezTo>
                <a:cubicBezTo>
                  <a:pt x="1447800" y="5105632"/>
                  <a:pt x="1294278" y="4947185"/>
                  <a:pt x="1104900" y="4947185"/>
                </a:cubicBezTo>
                <a:close/>
                <a:moveTo>
                  <a:pt x="2095500" y="4396793"/>
                </a:moveTo>
                <a:cubicBezTo>
                  <a:pt x="1906122" y="4396793"/>
                  <a:pt x="1752600" y="4555240"/>
                  <a:pt x="1752600" y="4750694"/>
                </a:cubicBezTo>
                <a:cubicBezTo>
                  <a:pt x="1752600" y="4946148"/>
                  <a:pt x="1906122" y="5104595"/>
                  <a:pt x="2095500" y="5104595"/>
                </a:cubicBezTo>
                <a:cubicBezTo>
                  <a:pt x="2284878" y="5104595"/>
                  <a:pt x="2438400" y="4946148"/>
                  <a:pt x="2438400" y="4750694"/>
                </a:cubicBezTo>
                <a:cubicBezTo>
                  <a:pt x="2438400" y="4555240"/>
                  <a:pt x="2284878" y="4396793"/>
                  <a:pt x="2095500" y="4396793"/>
                </a:cubicBezTo>
                <a:close/>
                <a:moveTo>
                  <a:pt x="3691077" y="3896045"/>
                </a:moveTo>
                <a:cubicBezTo>
                  <a:pt x="3438572" y="3896045"/>
                  <a:pt x="3233877" y="4100740"/>
                  <a:pt x="3233877" y="4353245"/>
                </a:cubicBezTo>
                <a:cubicBezTo>
                  <a:pt x="3233877" y="4389970"/>
                  <a:pt x="3238207" y="4425684"/>
                  <a:pt x="3247583" y="4459617"/>
                </a:cubicBezTo>
                <a:cubicBezTo>
                  <a:pt x="3162720" y="4516282"/>
                  <a:pt x="3108101" y="4608564"/>
                  <a:pt x="3108101" y="4712594"/>
                </a:cubicBezTo>
                <a:cubicBezTo>
                  <a:pt x="3108101" y="4887006"/>
                  <a:pt x="3261623" y="5028395"/>
                  <a:pt x="3451001" y="5028395"/>
                </a:cubicBezTo>
                <a:cubicBezTo>
                  <a:pt x="3606606" y="5028395"/>
                  <a:pt x="3738003" y="4932940"/>
                  <a:pt x="3778371" y="4801645"/>
                </a:cubicBezTo>
                <a:cubicBezTo>
                  <a:pt x="3989166" y="4761324"/>
                  <a:pt x="4148277" y="4575866"/>
                  <a:pt x="4148277" y="4353245"/>
                </a:cubicBezTo>
                <a:cubicBezTo>
                  <a:pt x="4148277" y="4100740"/>
                  <a:pt x="3943582" y="3896045"/>
                  <a:pt x="3691077" y="3896045"/>
                </a:cubicBezTo>
                <a:close/>
                <a:moveTo>
                  <a:pt x="2412642" y="2426009"/>
                </a:moveTo>
                <a:cubicBezTo>
                  <a:pt x="2244306" y="2426009"/>
                  <a:pt x="2107842" y="2560332"/>
                  <a:pt x="2107842" y="2726028"/>
                </a:cubicBezTo>
                <a:cubicBezTo>
                  <a:pt x="2107842" y="2891724"/>
                  <a:pt x="2244306" y="3026047"/>
                  <a:pt x="2412642" y="3026047"/>
                </a:cubicBezTo>
                <a:cubicBezTo>
                  <a:pt x="2580978" y="3026047"/>
                  <a:pt x="2717442" y="2891724"/>
                  <a:pt x="2717442" y="2726028"/>
                </a:cubicBezTo>
                <a:cubicBezTo>
                  <a:pt x="2717442" y="2560332"/>
                  <a:pt x="2580978" y="2426009"/>
                  <a:pt x="2412642" y="2426009"/>
                </a:cubicBezTo>
                <a:close/>
                <a:moveTo>
                  <a:pt x="876300" y="1741965"/>
                </a:moveTo>
                <a:cubicBezTo>
                  <a:pt x="476501" y="1741965"/>
                  <a:pt x="152400" y="2066066"/>
                  <a:pt x="152400" y="2465865"/>
                </a:cubicBezTo>
                <a:cubicBezTo>
                  <a:pt x="152400" y="2865664"/>
                  <a:pt x="476501" y="3189765"/>
                  <a:pt x="876300" y="3189765"/>
                </a:cubicBezTo>
                <a:cubicBezTo>
                  <a:pt x="1032318" y="3189765"/>
                  <a:pt x="1176808" y="3140408"/>
                  <a:pt x="1294180" y="3055292"/>
                </a:cubicBezTo>
                <a:cubicBezTo>
                  <a:pt x="1369838" y="3138328"/>
                  <a:pt x="1479012" y="3189765"/>
                  <a:pt x="1600200" y="3189765"/>
                </a:cubicBezTo>
                <a:cubicBezTo>
                  <a:pt x="1831663" y="3189765"/>
                  <a:pt x="2019300" y="3002128"/>
                  <a:pt x="2019300" y="2770665"/>
                </a:cubicBezTo>
                <a:cubicBezTo>
                  <a:pt x="2019300" y="2539202"/>
                  <a:pt x="1831663" y="2351565"/>
                  <a:pt x="1600200" y="2351565"/>
                </a:cubicBezTo>
                <a:cubicBezTo>
                  <a:pt x="1596939" y="2351565"/>
                  <a:pt x="1593687" y="2351602"/>
                  <a:pt x="1590464" y="2352547"/>
                </a:cubicBezTo>
                <a:cubicBezTo>
                  <a:pt x="1536912" y="2006504"/>
                  <a:pt x="1237499" y="1741965"/>
                  <a:pt x="876300" y="1741965"/>
                </a:cubicBezTo>
                <a:close/>
                <a:moveTo>
                  <a:pt x="1980282" y="871862"/>
                </a:moveTo>
                <a:cubicBezTo>
                  <a:pt x="1790904" y="871862"/>
                  <a:pt x="1637382" y="1030309"/>
                  <a:pt x="1637382" y="1225763"/>
                </a:cubicBezTo>
                <a:cubicBezTo>
                  <a:pt x="1637382" y="1421217"/>
                  <a:pt x="1790904" y="1579664"/>
                  <a:pt x="1980282" y="1579664"/>
                </a:cubicBezTo>
                <a:cubicBezTo>
                  <a:pt x="2169660" y="1579664"/>
                  <a:pt x="2323182" y="1421217"/>
                  <a:pt x="2323182" y="1225763"/>
                </a:cubicBezTo>
                <a:cubicBezTo>
                  <a:pt x="2323182" y="1030309"/>
                  <a:pt x="2169660" y="871862"/>
                  <a:pt x="1980282" y="871862"/>
                </a:cubicBezTo>
                <a:close/>
                <a:moveTo>
                  <a:pt x="3260501" y="341827"/>
                </a:moveTo>
                <a:cubicBezTo>
                  <a:pt x="2965912" y="341827"/>
                  <a:pt x="2727101" y="572109"/>
                  <a:pt x="2727101" y="856177"/>
                </a:cubicBezTo>
                <a:cubicBezTo>
                  <a:pt x="2727101" y="1140245"/>
                  <a:pt x="2965912" y="1370527"/>
                  <a:pt x="3260501" y="1370527"/>
                </a:cubicBezTo>
                <a:cubicBezTo>
                  <a:pt x="3555090" y="1370527"/>
                  <a:pt x="3793901" y="1140245"/>
                  <a:pt x="3793901" y="856177"/>
                </a:cubicBezTo>
                <a:cubicBezTo>
                  <a:pt x="3793901" y="572109"/>
                  <a:pt x="3555090" y="341827"/>
                  <a:pt x="3260501" y="341827"/>
                </a:cubicBezTo>
                <a:close/>
                <a:moveTo>
                  <a:pt x="0" y="0"/>
                </a:moveTo>
                <a:lnTo>
                  <a:pt x="4267200" y="0"/>
                </a:lnTo>
                <a:lnTo>
                  <a:pt x="4267200" y="6096000"/>
                </a:lnTo>
                <a:lnTo>
                  <a:pt x="0" y="6096000"/>
                </a:lnTo>
                <a:close/>
              </a:path>
            </a:pathLst>
          </a:custGeom>
          <a:solidFill>
            <a:schemeClr val="bg1"/>
          </a:solidFill>
          <a:ln w="2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7"/>
          <p:cNvSpPr/>
          <p:nvPr/>
        </p:nvSpPr>
        <p:spPr>
          <a:xfrm>
            <a:off x="1676520" y="609480"/>
            <a:ext cx="4721040" cy="5985000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  <a:alpha val="0"/>
                </a:schemeClr>
              </a:gs>
              <a:gs pos="100000">
                <a:schemeClr val="accent6">
                  <a:lumMod val="40000"/>
                  <a:lumOff val="60000"/>
                  <a:alpha val="34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8"/>
          <p:cNvSpPr/>
          <p:nvPr/>
        </p:nvSpPr>
        <p:spPr>
          <a:xfrm flipV="1">
            <a:off x="2286000" y="1413000"/>
            <a:ext cx="360" cy="506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arrow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5" name="CustomShape 19"/>
          <p:cNvSpPr/>
          <p:nvPr/>
        </p:nvSpPr>
        <p:spPr>
          <a:xfrm>
            <a:off x="1681200" y="1002240"/>
            <a:ext cx="300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 Trend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0"/>
          <p:cNvSpPr/>
          <p:nvPr/>
        </p:nvSpPr>
        <p:spPr>
          <a:xfrm>
            <a:off x="3023640" y="3670200"/>
            <a:ext cx="300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Earthquake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1"/>
          <p:cNvSpPr/>
          <p:nvPr/>
        </p:nvSpPr>
        <p:spPr>
          <a:xfrm>
            <a:off x="3789360" y="3200400"/>
            <a:ext cx="300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Crime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2"/>
          <p:cNvSpPr/>
          <p:nvPr/>
        </p:nvSpPr>
        <p:spPr>
          <a:xfrm>
            <a:off x="4279680" y="2090520"/>
            <a:ext cx="300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Unemployment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3"/>
          <p:cNvSpPr/>
          <p:nvPr/>
        </p:nvSpPr>
        <p:spPr>
          <a:xfrm>
            <a:off x="2629080" y="3119040"/>
            <a:ext cx="300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4"/>
          <p:cNvSpPr/>
          <p:nvPr/>
        </p:nvSpPr>
        <p:spPr>
          <a:xfrm>
            <a:off x="3392640" y="2351880"/>
            <a:ext cx="300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Education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5"/>
          <p:cNvSpPr/>
          <p:nvPr/>
        </p:nvSpPr>
        <p:spPr>
          <a:xfrm>
            <a:off x="4952880" y="4812120"/>
            <a:ext cx="300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6"/>
          <p:cNvSpPr/>
          <p:nvPr/>
        </p:nvSpPr>
        <p:spPr>
          <a:xfrm>
            <a:off x="3645720" y="4886640"/>
            <a:ext cx="300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Divorce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7"/>
          <p:cNvSpPr/>
          <p:nvPr/>
        </p:nvSpPr>
        <p:spPr>
          <a:xfrm>
            <a:off x="4688280" y="5243760"/>
            <a:ext cx="300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8"/>
          <p:cNvSpPr/>
          <p:nvPr/>
        </p:nvSpPr>
        <p:spPr>
          <a:xfrm>
            <a:off x="2952360" y="5333760"/>
            <a:ext cx="897480" cy="927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9"/>
          <p:cNvSpPr/>
          <p:nvPr/>
        </p:nvSpPr>
        <p:spPr>
          <a:xfrm>
            <a:off x="2939760" y="5613120"/>
            <a:ext cx="300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70440" y="1519560"/>
            <a:ext cx="3053880" cy="102096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I: Attribute &amp; Gather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119400" y="1519560"/>
            <a:ext cx="3053880" cy="1020960"/>
          </a:xfrm>
          <a:prstGeom prst="chevron">
            <a:avLst>
              <a:gd name="adj" fmla="val 50000"/>
            </a:avLst>
          </a:prstGeom>
          <a:solidFill>
            <a:srgbClr val="f3960d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II: Standardize &amp; weigh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868000" y="1519560"/>
            <a:ext cx="3053880" cy="102096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III: Aggregate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8616960" y="1519560"/>
            <a:ext cx="3053880" cy="102096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IV: Future Considerations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977040" y="1082160"/>
            <a:ext cx="9775080" cy="361080"/>
          </a:xfrm>
          <a:prstGeom prst="triangle">
            <a:avLst>
              <a:gd name="adj" fmla="val 50000"/>
            </a:avLst>
          </a:prstGeom>
          <a:solidFill>
            <a:srgbClr val="ffe777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"/>
          <p:cNvSpPr/>
          <p:nvPr/>
        </p:nvSpPr>
        <p:spPr>
          <a:xfrm>
            <a:off x="990720" y="517680"/>
            <a:ext cx="1051524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3960d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Algorithm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3157200" y="1063080"/>
            <a:ext cx="2659320" cy="369000"/>
          </a:xfrm>
          <a:custGeom>
            <a:avLst/>
            <a:gdLst/>
            <a:ahLst/>
            <a:rect l="l" t="t" r="r" b="b"/>
            <a:pathLst>
              <a:path w="2659577" h="534803">
                <a:moveTo>
                  <a:pt x="0" y="534803"/>
                </a:moveTo>
                <a:lnTo>
                  <a:pt x="2659577" y="0"/>
                </a:lnTo>
                <a:lnTo>
                  <a:pt x="2454441" y="525177"/>
                </a:lnTo>
                <a:lnTo>
                  <a:pt x="0" y="534803"/>
                </a:lnTo>
                <a:close/>
              </a:path>
            </a:pathLst>
          </a:custGeom>
          <a:solidFill>
            <a:srgbClr val="f3960d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63" name="Table 8"/>
          <p:cNvGraphicFramePr/>
          <p:nvPr/>
        </p:nvGraphicFramePr>
        <p:xfrm>
          <a:off x="466920" y="2686680"/>
          <a:ext cx="11208240" cy="3627000"/>
        </p:xfrm>
        <a:graphic>
          <a:graphicData uri="http://schemas.openxmlformats.org/drawingml/2006/table">
            <a:tbl>
              <a:tblPr/>
              <a:tblGrid>
                <a:gridCol w="5604120"/>
                <a:gridCol w="5604120"/>
              </a:tblGrid>
              <a:tr h="808560">
                <a:tc gridSpan="2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Scalability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81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Standardize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Standardize using Z scores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Indicator (+, -)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Weigh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Google Trends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Infer model coefficients based on consumer desire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Crime rates &gt; natural disasters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70440" y="1539000"/>
            <a:ext cx="3053880" cy="103068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I: Attribute &amp; Gather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119400" y="1539000"/>
            <a:ext cx="3053880" cy="103068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II: Standardize &amp; Weigh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5868000" y="1539000"/>
            <a:ext cx="3053880" cy="1030680"/>
          </a:xfrm>
          <a:prstGeom prst="chevron">
            <a:avLst>
              <a:gd name="adj" fmla="val 50000"/>
            </a:avLst>
          </a:prstGeom>
          <a:solidFill>
            <a:srgbClr val="f3960d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III: Aggregate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616960" y="1539000"/>
            <a:ext cx="3053880" cy="1030680"/>
          </a:xfrm>
          <a:prstGeom prst="chevron">
            <a:avLst>
              <a:gd name="adj" fmla="val 50000"/>
            </a:avLst>
          </a:prstGeom>
          <a:solidFill>
            <a:srgbClr val="ffe777"/>
          </a:solidFill>
          <a:ln w="38160">
            <a:noFill/>
          </a:ln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IV: Future Considerations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1179360" y="1082160"/>
            <a:ext cx="9572760" cy="361080"/>
          </a:xfrm>
          <a:prstGeom prst="triangle">
            <a:avLst>
              <a:gd name="adj" fmla="val 50000"/>
            </a:avLst>
          </a:prstGeom>
          <a:solidFill>
            <a:srgbClr val="ffe777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6"/>
          <p:cNvSpPr/>
          <p:nvPr/>
        </p:nvSpPr>
        <p:spPr>
          <a:xfrm>
            <a:off x="990720" y="517680"/>
            <a:ext cx="1051524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3960d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Algorithm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5919480" y="1082160"/>
            <a:ext cx="2314800" cy="361080"/>
          </a:xfrm>
          <a:custGeom>
            <a:avLst/>
            <a:gdLst/>
            <a:ahLst/>
            <a:rect l="l" t="t" r="r" b="b"/>
            <a:pathLst>
              <a:path w="2364068" h="523456">
                <a:moveTo>
                  <a:pt x="0" y="523456"/>
                </a:moveTo>
                <a:lnTo>
                  <a:pt x="7752" y="0"/>
                </a:lnTo>
                <a:lnTo>
                  <a:pt x="2364068" y="513831"/>
                </a:lnTo>
                <a:lnTo>
                  <a:pt x="0" y="523456"/>
                </a:lnTo>
                <a:close/>
              </a:path>
            </a:pathLst>
          </a:custGeom>
          <a:solidFill>
            <a:srgbClr val="f3960d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1" name="Table 8"/>
          <p:cNvGraphicFramePr/>
          <p:nvPr/>
        </p:nvGraphicFramePr>
        <p:xfrm>
          <a:off x="466920" y="2686680"/>
          <a:ext cx="11208240" cy="3627000"/>
        </p:xfrm>
        <a:graphic>
          <a:graphicData uri="http://schemas.openxmlformats.org/drawingml/2006/table">
            <a:tbl>
              <a:tblPr/>
              <a:tblGrid>
                <a:gridCol w="11208240"/>
              </a:tblGrid>
              <a:tr h="8085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2818440">
                <a:tc>
                  <a:txBody>
                    <a:bodyPr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Index regions based on factors people find significant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Application>LibreOffice/5.1.6.2$Linux_X86_64 LibreOffice_project/10m0$Build-2</Application>
  <Words>417</Words>
  <Paragraphs>271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2015-11-21T22:07:58Z</dcterms:created>
  <dc:creator>Amy Ke</dc:creator>
  <dc:description/>
  <dc:language>en-US</dc:language>
  <cp:lastModifiedBy/>
  <dcterms:modified xsi:type="dcterms:W3CDTF">2017-06-21T20:21:43Z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