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6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3CE0F-8C43-C539-F3D2-870FBD52B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408DEB-0891-1A2C-346E-D3E3D68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1A810-EF4F-5A0D-C96D-836BC6C7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B812F-FE56-9068-A6BB-4B06A357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F36CE-27DC-A52A-0D05-445854C1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277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20CE1-0E1B-04FD-5D88-55694F1F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F7F29-4863-4FF2-B5D4-B586AEC8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C5AC4-2820-4F66-1674-04F42EF2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3352F-CFAF-9786-1678-95F74A9A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D4E63-46AF-29FC-9BB8-CBB5C461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20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7364D9-C06E-DE26-98FD-6FA5E4149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F8DEB-FED6-715F-485A-DA2808909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D9251-03A9-2EA5-9EE9-E1F36C43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6C6FF-35F8-6BF1-EFBC-59939585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17F78-1BFA-0CE7-BE87-514B20DF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4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F3F39-8A7F-AC44-7BBD-A330805C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8E83C-F8DB-E0B2-9560-E19F219B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82500-2F8D-AA0E-FA03-B043BBEC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CBAC1-AC94-6FF0-C2A0-B6554A03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DC863-1CDB-734A-1DA6-13AEC679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86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3A09-4BCE-1AF0-17A0-DA9D92D2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F222C-545F-534B-0A28-01BDB9FD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2A40B-2E85-E702-AF63-1321A33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C4E63-1C20-D990-213D-2182C362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194E3-904D-8A2D-2744-06C14088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557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46D07-9AE3-1456-A475-A51D03E0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33B08-A87E-9BA0-D658-A54401C96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5C203-33B5-CACE-2A2D-CBA36A06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ECC23-F554-6BC5-8712-A3889596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FBC78-9238-87DC-E214-7E9C7B6B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B82F5-1F2B-B2B9-95FB-C88242A3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832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234A-5E89-8F72-B0A4-9BD49F30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11CA5C-6989-DA02-76AD-F1052F9F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8D6A1-F9CE-7B40-FCC0-A0ED8761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478138-24D6-93DC-20E8-B38F18ACD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8EC3E5-3FE4-5E6A-C9D6-EA69D5581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24D88-4DA6-E500-7DBF-B1AF8D6A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9FA09F-B8F9-0542-E96D-DA1B1A35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835C00-62C1-0977-D891-C6B226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036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536A-ECD1-56ED-6099-68651D42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0A694-CEF6-FA79-82CF-AEA932AB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E34295-F463-C061-FB6A-9904B83B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E714D-D817-78DC-FE4B-49AFA68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374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472AA2-D8AD-F0E1-B310-1C0278D8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CEDF0-4494-5998-3153-2F1377D9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A97C7-1791-9DE3-36D7-337EB79B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80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69319-F3BF-5059-57F8-C3EA385F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173E7-019D-C5C6-4095-38C39BF5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86DCF9-60F2-D424-E4BC-96AFFFAD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096FA-9949-054E-EB42-22304436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445B7-05D0-659E-8C82-D1C8E278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2C24D-1A61-C098-F8BB-93227A97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71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4A74D-2B38-C8A5-0DB4-D5C5E4C8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92C5E4-CB9B-66B7-7934-5082FD15F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69036-0E1F-4390-6140-B00653641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7D3D1-C0C4-784F-2472-807F1997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97D4B-A0C7-352C-5774-0221D465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47F3A-2234-159E-786C-334265A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035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E8C5D1-3328-F16C-DCAB-3B68EFDD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A0327-8807-965C-E09E-E765699B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ADB67-7E04-3713-DEAC-85F6EA6FA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2397-340E-AB46-BBC3-E394C4C3AEC2}" type="datetimeFigureOut">
              <a:rPr kumimoji="1" lang="ko-Kore-KR" altLang="en-US" smtClean="0"/>
              <a:t>2022. 5. 3.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7903-E2C9-CFCF-C682-76234EE5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4A2AC-5C2C-3093-E758-9E34230BB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C990-CA4A-E149-8C47-F47727709D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754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0B014-2ED5-F178-BA6A-B6DDB5471A98}"/>
              </a:ext>
            </a:extLst>
          </p:cNvPr>
          <p:cNvSpPr txBox="1"/>
          <p:nvPr/>
        </p:nvSpPr>
        <p:spPr>
          <a:xfrm>
            <a:off x="348006" y="288674"/>
            <a:ext cx="15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voting </a:t>
            </a:r>
            <a:r>
              <a:rPr kumimoji="1" lang="en-US" altLang="ko-Kore-KR" dirty="0" err="1"/>
              <a:t>FedAvg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347FCE-9A2A-0CB0-965B-CFBE77910364}"/>
                  </a:ext>
                </a:extLst>
              </p:cNvPr>
              <p:cNvSpPr txBox="1"/>
              <p:nvPr/>
            </p:nvSpPr>
            <p:spPr>
              <a:xfrm>
                <a:off x="3964391" y="1908926"/>
                <a:ext cx="4263218" cy="531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𝐹𝑒𝑑𝐴𝑣𝑔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 × </m:t>
                      </m:r>
                      <m:f>
                        <m:f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𝑠h𝑎𝑟𝑑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𝑜𝑟𝑑𝑒𝑟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347FCE-9A2A-0CB0-965B-CFBE7791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91" y="1908926"/>
                <a:ext cx="4263218" cy="531171"/>
              </a:xfrm>
              <a:prstGeom prst="rect">
                <a:avLst/>
              </a:prstGeom>
              <a:blipFill>
                <a:blip r:embed="rId2"/>
                <a:stretch>
                  <a:fillRect l="-1488" t="-9524" r="-893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9E9FE-8CF9-42A2-D96B-DC0DE57CA61B}"/>
                  </a:ext>
                </a:extLst>
              </p:cNvPr>
              <p:cNvSpPr txBox="1"/>
              <p:nvPr/>
            </p:nvSpPr>
            <p:spPr>
              <a:xfrm>
                <a:off x="4677244" y="2821520"/>
                <a:ext cx="2271904" cy="544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1: </m:t>
                      </m:r>
                      <m:f>
                        <m:f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1 × </m:t>
                      </m:r>
                      <m:f>
                        <m:f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9E9FE-8CF9-42A2-D96B-DC0DE57CA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244" y="2821520"/>
                <a:ext cx="2271904" cy="544316"/>
              </a:xfrm>
              <a:prstGeom prst="rect">
                <a:avLst/>
              </a:prstGeom>
              <a:blipFill>
                <a:blip r:embed="rId3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3DB5B-C45C-01B8-BC0A-4F25A4376403}"/>
                  </a:ext>
                </a:extLst>
              </p:cNvPr>
              <p:cNvSpPr txBox="1"/>
              <p:nvPr/>
            </p:nvSpPr>
            <p:spPr>
              <a:xfrm>
                <a:off x="4677244" y="3556265"/>
                <a:ext cx="2387385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2: </m:t>
                      </m:r>
                      <m:f>
                        <m:f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2 × </m:t>
                      </m:r>
                      <m:f>
                        <m:f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3DB5B-C45C-01B8-BC0A-4F25A4376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244" y="3556265"/>
                <a:ext cx="2387385" cy="526041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47B55C-C35E-5507-43FA-33C2B394AFC8}"/>
                  </a:ext>
                </a:extLst>
              </p:cNvPr>
              <p:cNvSpPr txBox="1"/>
              <p:nvPr/>
            </p:nvSpPr>
            <p:spPr>
              <a:xfrm>
                <a:off x="4677244" y="4272735"/>
                <a:ext cx="240642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3: </m:t>
                      </m:r>
                      <m:f>
                        <m:f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2+</m:t>
                      </m:r>
                      <m:f>
                        <m:f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3 × </m:t>
                      </m:r>
                      <m:f>
                        <m:f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47B55C-C35E-5507-43FA-33C2B394A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244" y="4272735"/>
                <a:ext cx="2406428" cy="526041"/>
              </a:xfrm>
              <a:prstGeom prst="rect">
                <a:avLst/>
              </a:prstGeom>
              <a:blipFill>
                <a:blip r:embed="rId5"/>
                <a:stretch>
                  <a:fillRect t="-2381" r="-526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D1ECAD-759F-6F82-78DF-9CE4D880308B}"/>
                  </a:ext>
                </a:extLst>
              </p:cNvPr>
              <p:cNvSpPr txBox="1"/>
              <p:nvPr/>
            </p:nvSpPr>
            <p:spPr>
              <a:xfrm>
                <a:off x="4677244" y="4989205"/>
                <a:ext cx="240642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4: </m:t>
                      </m:r>
                      <m:f>
                        <m:f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3+</m:t>
                      </m:r>
                      <m:f>
                        <m:f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4 × </m:t>
                      </m:r>
                      <m:f>
                        <m:f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D1ECAD-759F-6F82-78DF-9CE4D8803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244" y="4989205"/>
                <a:ext cx="2406428" cy="526041"/>
              </a:xfrm>
              <a:prstGeom prst="rect">
                <a:avLst/>
              </a:prstGeom>
              <a:blipFill>
                <a:blip r:embed="rId6"/>
                <a:stretch>
                  <a:fillRect t="-2326" r="-526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14DE566-4F77-52A1-517F-BE50E698D40F}"/>
              </a:ext>
            </a:extLst>
          </p:cNvPr>
          <p:cNvSpPr txBox="1"/>
          <p:nvPr/>
        </p:nvSpPr>
        <p:spPr>
          <a:xfrm>
            <a:off x="1998482" y="1989845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A, B, C, D, 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0601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0B014-2ED5-F178-BA6A-B6DDB5471A98}"/>
              </a:ext>
            </a:extLst>
          </p:cNvPr>
          <p:cNvSpPr txBox="1"/>
          <p:nvPr/>
        </p:nvSpPr>
        <p:spPr>
          <a:xfrm>
            <a:off x="348006" y="288674"/>
            <a:ext cx="215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e.g. shard4 malicious</a:t>
            </a:r>
            <a:endParaRPr kumimoji="1" lang="ko-Kore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76F8915-55E2-998B-2300-85D2531E9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41454"/>
              </p:ext>
            </p:extLst>
          </p:nvPr>
        </p:nvGraphicFramePr>
        <p:xfrm>
          <a:off x="2146110" y="1484300"/>
          <a:ext cx="2181654" cy="388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827">
                  <a:extLst>
                    <a:ext uri="{9D8B030D-6E8A-4147-A177-3AD203B41FA5}">
                      <a16:colId xmlns:a16="http://schemas.microsoft.com/office/drawing/2014/main" val="2249003031"/>
                    </a:ext>
                  </a:extLst>
                </a:gridCol>
                <a:gridCol w="1090827">
                  <a:extLst>
                    <a:ext uri="{9D8B030D-6E8A-4147-A177-3AD203B41FA5}">
                      <a16:colId xmlns:a16="http://schemas.microsoft.com/office/drawing/2014/main" val="2817452208"/>
                    </a:ext>
                  </a:extLst>
                </a:gridCol>
              </a:tblGrid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08484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49904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3061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58529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12192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14152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36938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01572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9155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142816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229FBADF-9FC7-7956-6881-37DE8BF1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18565"/>
              </p:ext>
            </p:extLst>
          </p:nvPr>
        </p:nvGraphicFramePr>
        <p:xfrm>
          <a:off x="7055860" y="1484300"/>
          <a:ext cx="2181654" cy="388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827">
                  <a:extLst>
                    <a:ext uri="{9D8B030D-6E8A-4147-A177-3AD203B41FA5}">
                      <a16:colId xmlns:a16="http://schemas.microsoft.com/office/drawing/2014/main" val="2249003031"/>
                    </a:ext>
                  </a:extLst>
                </a:gridCol>
                <a:gridCol w="1090827">
                  <a:extLst>
                    <a:ext uri="{9D8B030D-6E8A-4147-A177-3AD203B41FA5}">
                      <a16:colId xmlns:a16="http://schemas.microsoft.com/office/drawing/2014/main" val="2817452208"/>
                    </a:ext>
                  </a:extLst>
                </a:gridCol>
              </a:tblGrid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08484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49904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3061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58529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12192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14152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36938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01572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9155"/>
                  </a:ext>
                </a:extLst>
              </a:tr>
              <a:tr h="3889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14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9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0B014-2ED5-F178-BA6A-B6DDB5471A98}"/>
              </a:ext>
            </a:extLst>
          </p:cNvPr>
          <p:cNvSpPr txBox="1"/>
          <p:nvPr/>
        </p:nvSpPr>
        <p:spPr>
          <a:xfrm>
            <a:off x="348006" y="2886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solution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1B184-EB61-131F-EDF2-1CD5BF89FDAC}"/>
              </a:ext>
            </a:extLst>
          </p:cNvPr>
          <p:cNvSpPr txBox="1"/>
          <p:nvPr/>
        </p:nvSpPr>
        <p:spPr>
          <a:xfrm>
            <a:off x="348006" y="1037967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각 </a:t>
            </a:r>
            <a:r>
              <a:rPr kumimoji="1" lang="en-US" altLang="ko-KR" dirty="0"/>
              <a:t>label</a:t>
            </a:r>
            <a:r>
              <a:rPr kumimoji="1" lang="ko-KR" altLang="en-US" dirty="0"/>
              <a:t>마다 데이터를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개씩 넣는다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black list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설정한다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636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126500-EE01-B951-EB87-9072219B8E06}"/>
              </a:ext>
            </a:extLst>
          </p:cNvPr>
          <p:cNvSpPr txBox="1"/>
          <p:nvPr/>
        </p:nvSpPr>
        <p:spPr>
          <a:xfrm>
            <a:off x="348006" y="288674"/>
            <a:ext cx="15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normal </a:t>
            </a:r>
            <a:r>
              <a:rPr kumimoji="1" lang="en-US" altLang="ko-Kore-KR" dirty="0" err="1"/>
              <a:t>FedAvg</a:t>
            </a:r>
            <a:endParaRPr kumimoji="1" lang="ko-Kore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BF630-45A7-B171-BD73-EFB832774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46388"/>
              </p:ext>
            </p:extLst>
          </p:nvPr>
        </p:nvGraphicFramePr>
        <p:xfrm>
          <a:off x="348006" y="742847"/>
          <a:ext cx="11529765" cy="45894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6905">
                  <a:extLst>
                    <a:ext uri="{9D8B030D-6E8A-4147-A177-3AD203B41FA5}">
                      <a16:colId xmlns:a16="http://schemas.microsoft.com/office/drawing/2014/main" val="3692617241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1865364857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654765387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401574635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1308911360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407640619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1008470361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190040444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1771200907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2605395347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304100909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1836633862"/>
                    </a:ext>
                  </a:extLst>
                </a:gridCol>
                <a:gridCol w="886905">
                  <a:extLst>
                    <a:ext uri="{9D8B030D-6E8A-4147-A177-3AD203B41FA5}">
                      <a16:colId xmlns:a16="http://schemas.microsoft.com/office/drawing/2014/main" val="4051589259"/>
                    </a:ext>
                  </a:extLst>
                </a:gridCol>
              </a:tblGrid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label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A+B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A+B+C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A+B+C+D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A+B+C+D+E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95777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round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10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10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4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10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4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10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1636556390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</a:rPr>
                        <a:t>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84.75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97.67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94.92</a:t>
                      </a:r>
                      <a:endParaRPr lang="en-US" altLang="ko-Kore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90.48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100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100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80.95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98.08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100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89.66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96.72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96.55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3179928759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</a:rPr>
                        <a:t>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64.38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97.01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98.63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82.67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92.42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98.67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45.71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92.75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97.14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79.1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94.29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98.51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3423141482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</a:rPr>
                        <a:t>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98.44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90.91</a:t>
                      </a:r>
                      <a:endParaRPr lang="en-US" altLang="ko-Kore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93.75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94.83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81.43</a:t>
                      </a:r>
                      <a:endParaRPr lang="en-US" altLang="ko-Kore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93.1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75.44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75</a:t>
                      </a:r>
                      <a:endParaRPr lang="en-US" altLang="ko-Kore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77.19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64.86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78.12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85.14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1347942929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</a:rPr>
                        <a:t>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98.25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100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98.25</a:t>
                      </a:r>
                      <a:endParaRPr lang="en-US" altLang="ko-Kore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98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87.5</a:t>
                      </a:r>
                      <a:endParaRPr lang="en-US" altLang="ko-Kore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94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84.62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81.16</a:t>
                      </a:r>
                      <a:endParaRPr lang="en-US" altLang="ko-Kore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87.69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66.67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88.33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4154954293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</a:rPr>
                        <a:t>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82.54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96.67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85.71</a:t>
                      </a:r>
                      <a:endParaRPr lang="en-US" altLang="ko-Kore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84.29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96.05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95.71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65.45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71.64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74.55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2302239357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</a:rPr>
                        <a:t>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69.09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91.67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90.91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75.51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95.92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89.8</a:t>
                      </a:r>
                      <a:endParaRPr lang="en-US" altLang="ko-Kore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90.32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96.23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96.77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2474812177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</a:rPr>
                        <a:t>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4.26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11.86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87.3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79.07</a:t>
                      </a:r>
                      <a:endParaRPr lang="en-US" altLang="ko-Kore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84.13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83.33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69.84</a:t>
                      </a:r>
                      <a:endParaRPr lang="en-US" altLang="ko-Kore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89.39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2959154735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</a:rPr>
                        <a:t>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96.83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91.55</a:t>
                      </a:r>
                      <a:endParaRPr lang="en-US" altLang="ko-Kore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100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95.95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73.13</a:t>
                      </a:r>
                      <a:endParaRPr lang="en-US" altLang="ko-Kore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93.24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896286566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</a:rPr>
                        <a:t>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1.39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3.12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1.35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1.39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69.57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68.97</a:t>
                      </a:r>
                      <a:endParaRPr lang="en-US" altLang="ko-Kore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71.01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2300369525"/>
                  </a:ext>
                </a:extLst>
              </a:tr>
              <a:tr h="343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2.99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0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0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1.75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3.57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46.51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86.15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76.74</a:t>
                      </a:r>
                      <a:endParaRPr lang="en-US" altLang="ko-Kore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4224203198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Accuracy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36.02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40.28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41.08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51.71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56.07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58.61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69.66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73.77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77.09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80.5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86.09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91.98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1932450618"/>
                  </a:ext>
                </a:extLst>
              </a:tr>
              <a:tr h="343306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</a:rPr>
                        <a:t>F1 Score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22.93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24.83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26.11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40.1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44.3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45.49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63.07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>
                          <a:effectLst/>
                        </a:rPr>
                        <a:t>67.14</a:t>
                      </a:r>
                      <a:endParaRPr lang="en-US" altLang="ko-Kore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69.64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effectLst/>
                        </a:rPr>
                        <a:t>80.6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86.22</a:t>
                      </a:r>
                      <a:endParaRPr lang="en-US" altLang="ko-Kore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91.95</a:t>
                      </a:r>
                      <a:endParaRPr lang="en-US" altLang="ko-Kore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/>
                </a:tc>
                <a:extLst>
                  <a:ext uri="{0D108BD9-81ED-4DB2-BD59-A6C34878D82A}">
                    <a16:rowId xmlns:a16="http://schemas.microsoft.com/office/drawing/2014/main" val="387012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81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0B014-2ED5-F178-BA6A-B6DDB5471A98}"/>
              </a:ext>
            </a:extLst>
          </p:cNvPr>
          <p:cNvSpPr txBox="1"/>
          <p:nvPr/>
        </p:nvSpPr>
        <p:spPr>
          <a:xfrm>
            <a:off x="348006" y="288674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round4 + round9</a:t>
            </a:r>
            <a:endParaRPr kumimoji="1" lang="ko-Kore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6ADFBE-9163-38E6-81B1-570210AB8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86509"/>
              </p:ext>
            </p:extLst>
          </p:nvPr>
        </p:nvGraphicFramePr>
        <p:xfrm>
          <a:off x="348006" y="658005"/>
          <a:ext cx="11350658" cy="56391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1878">
                  <a:extLst>
                    <a:ext uri="{9D8B030D-6E8A-4147-A177-3AD203B41FA5}">
                      <a16:colId xmlns:a16="http://schemas.microsoft.com/office/drawing/2014/main" val="1138840230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2575998270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3099943964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4028866797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3516004501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2297827559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1249386751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1403825672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2720221065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3488746767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3797245752"/>
                    </a:ext>
                  </a:extLst>
                </a:gridCol>
              </a:tblGrid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label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A4+B4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A4+B9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A9+B4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A9+B9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G1+C4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G1+C9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G2+D4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G2+D9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G3+E4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G3+E9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647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84.75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89.83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97.67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97.67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100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98.51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94.83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100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94.55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100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6617415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64.38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90.41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94.03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97.01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87.14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82.54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86.57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96.97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91.67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94.37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686313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98.44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96.88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90.91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90.91</a:t>
                      </a:r>
                      <a:endParaRPr lang="en-US" altLang="ko-Kore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84.21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76.67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75.68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78.69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69.81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90298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98.25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98.25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100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100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93.85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86.76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78.95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86.67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946776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87.14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95.16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89.09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70.15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56.67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450047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73.47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95.52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90.32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86.67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87.5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85.19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524706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6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1.64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95.45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85.11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78.12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73.68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9272326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98.65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89.66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64.62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76.81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3981618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85.11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76.27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0386809"/>
                  </a:ext>
                </a:extLst>
              </a:tr>
              <a:tr h="4539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76.81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84.62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7030149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accuracy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36.02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39.28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40.14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40.28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56.55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55.75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73.76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74.89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85.83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88.6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152"/>
                  </a:ext>
                </a:extLst>
              </a:tr>
              <a:tr h="453995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f1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22.93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24.12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25.06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24.83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43.7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44.02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66.48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67.31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85.76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88.57</a:t>
                      </a:r>
                      <a:endParaRPr lang="en-US" altLang="ko-Kore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8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18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0B014-2ED5-F178-BA6A-B6DDB5471A98}"/>
              </a:ext>
            </a:extLst>
          </p:cNvPr>
          <p:cNvSpPr txBox="1"/>
          <p:nvPr/>
        </p:nvSpPr>
        <p:spPr>
          <a:xfrm>
            <a:off x="348006" y="288674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round4 + round9</a:t>
            </a:r>
            <a:endParaRPr kumimoji="1" lang="ko-Kore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E960F9-FCE3-6390-46B4-FC3A8282C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31448"/>
              </p:ext>
            </p:extLst>
          </p:nvPr>
        </p:nvGraphicFramePr>
        <p:xfrm>
          <a:off x="420671" y="658006"/>
          <a:ext cx="11350658" cy="12903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1878">
                  <a:extLst>
                    <a:ext uri="{9D8B030D-6E8A-4147-A177-3AD203B41FA5}">
                      <a16:colId xmlns:a16="http://schemas.microsoft.com/office/drawing/2014/main" val="3929076504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3789348114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738880076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1119841160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2111738657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3552783918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3840842259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3295310616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4044731226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3745956696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2709150509"/>
                    </a:ext>
                  </a:extLst>
                </a:gridCol>
              </a:tblGrid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model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A4+B4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A4+B9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A9+B4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A9+B9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G1+C4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G1+C9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G2+D4</a:t>
                      </a:r>
                      <a:endParaRPr lang="en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G2+D9</a:t>
                      </a:r>
                      <a:endParaRPr lang="en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G3+E4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G3+E9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533789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voting</a:t>
                      </a:r>
                      <a:b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</a:b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(accuracy)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87595"/>
                  </a:ext>
                </a:extLst>
              </a:tr>
              <a:tr h="4301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voting</a:t>
                      </a:r>
                      <a:b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</a:b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(f1 score)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93082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4CA169-13AE-E125-5CE1-49B20E66C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41125"/>
              </p:ext>
            </p:extLst>
          </p:nvPr>
        </p:nvGraphicFramePr>
        <p:xfrm>
          <a:off x="3072745" y="2506177"/>
          <a:ext cx="6046510" cy="31872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9302">
                  <a:extLst>
                    <a:ext uri="{9D8B030D-6E8A-4147-A177-3AD203B41FA5}">
                      <a16:colId xmlns:a16="http://schemas.microsoft.com/office/drawing/2014/main" val="3008825035"/>
                    </a:ext>
                  </a:extLst>
                </a:gridCol>
                <a:gridCol w="1209302">
                  <a:extLst>
                    <a:ext uri="{9D8B030D-6E8A-4147-A177-3AD203B41FA5}">
                      <a16:colId xmlns:a16="http://schemas.microsoft.com/office/drawing/2014/main" val="921130264"/>
                    </a:ext>
                  </a:extLst>
                </a:gridCol>
                <a:gridCol w="1209302">
                  <a:extLst>
                    <a:ext uri="{9D8B030D-6E8A-4147-A177-3AD203B41FA5}">
                      <a16:colId xmlns:a16="http://schemas.microsoft.com/office/drawing/2014/main" val="1732119318"/>
                    </a:ext>
                  </a:extLst>
                </a:gridCol>
                <a:gridCol w="1209302">
                  <a:extLst>
                    <a:ext uri="{9D8B030D-6E8A-4147-A177-3AD203B41FA5}">
                      <a16:colId xmlns:a16="http://schemas.microsoft.com/office/drawing/2014/main" val="1343871430"/>
                    </a:ext>
                  </a:extLst>
                </a:gridCol>
                <a:gridCol w="1209302">
                  <a:extLst>
                    <a:ext uri="{9D8B030D-6E8A-4147-A177-3AD203B41FA5}">
                      <a16:colId xmlns:a16="http://schemas.microsoft.com/office/drawing/2014/main" val="544340087"/>
                    </a:ext>
                  </a:extLst>
                </a:gridCol>
              </a:tblGrid>
              <a:tr h="225867">
                <a:tc>
                  <a:txBody>
                    <a:bodyPr/>
                    <a:lstStyle/>
                    <a:p>
                      <a:pPr algn="ctr" fontAlgn="ctr"/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755066"/>
                  </a:ext>
                </a:extLst>
              </a:tr>
              <a:tr h="225867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label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G3+E4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G3+E9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G3+E4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G3+E9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404813"/>
                  </a:ext>
                </a:extLst>
              </a:tr>
              <a:tr h="225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91.38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94.83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94.55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2877685"/>
                  </a:ext>
                </a:extLst>
              </a:tr>
              <a:tr h="225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92.54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89.55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91.67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94.37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1152270"/>
                  </a:ext>
                </a:extLst>
              </a:tr>
              <a:tr h="225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47.3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63.51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78.69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69.81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0772817"/>
                  </a:ext>
                </a:extLst>
              </a:tr>
              <a:tr h="225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46.67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65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78.95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86.67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2184826"/>
                  </a:ext>
                </a:extLst>
              </a:tr>
              <a:tr h="225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56.36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70.91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70.15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56.67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610480"/>
                  </a:ext>
                </a:extLst>
              </a:tr>
              <a:tr h="225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98.39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98.39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85.19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1501648"/>
                  </a:ext>
                </a:extLst>
              </a:tr>
              <a:tr h="225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92.42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93.94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78.12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73.68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616691"/>
                  </a:ext>
                </a:extLst>
              </a:tr>
              <a:tr h="225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77.03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81.08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64.62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76.81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974367"/>
                  </a:ext>
                </a:extLst>
              </a:tr>
              <a:tr h="225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71.01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71.01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85.11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76.27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8965776"/>
                  </a:ext>
                </a:extLst>
              </a:tr>
              <a:tr h="238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81.4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74.42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76.81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84.62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1659202"/>
                  </a:ext>
                </a:extLst>
              </a:tr>
              <a:tr h="225867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79.79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83.97</a:t>
                      </a:r>
                      <a:endParaRPr lang="en-US" altLang="ko-Kore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85.83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88.6</a:t>
                      </a:r>
                      <a:endParaRPr lang="en-US" altLang="ko-Kore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1384384"/>
                  </a:ext>
                </a:extLst>
              </a:tr>
              <a:tr h="238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79.22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83.88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85.76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88.57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524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71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0B014-2ED5-F178-BA6A-B6DDB5471A98}"/>
              </a:ext>
            </a:extLst>
          </p:cNvPr>
          <p:cNvSpPr txBox="1"/>
          <p:nvPr/>
        </p:nvSpPr>
        <p:spPr>
          <a:xfrm>
            <a:off x="348006" y="288674"/>
            <a:ext cx="18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round9 + round10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5CA9084-859A-4069-DC15-8D47941A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57408"/>
              </p:ext>
            </p:extLst>
          </p:nvPr>
        </p:nvGraphicFramePr>
        <p:xfrm>
          <a:off x="348006" y="733196"/>
          <a:ext cx="11114983" cy="55544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0453">
                  <a:extLst>
                    <a:ext uri="{9D8B030D-6E8A-4147-A177-3AD203B41FA5}">
                      <a16:colId xmlns:a16="http://schemas.microsoft.com/office/drawing/2014/main" val="3001375059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3305385877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2543049810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1818786052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3115951086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1456032306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3430004102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2354645567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2505016818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2176280625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2763896720"/>
                    </a:ext>
                  </a:extLst>
                </a:gridCol>
              </a:tblGrid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label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A9+B9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A9+B10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A10+B9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A10+B10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G1+C9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G1+C10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G2+D9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G2+D10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G3+E9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G3+E10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960085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97.67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100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81.4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100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93.65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98.51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94.83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100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90.91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98.46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6016851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97.01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97.33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95.52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97.33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72.86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98.41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100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98.48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93.33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97.18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6564208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90.91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86.21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98.7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96.55</a:t>
                      </a:r>
                      <a:endParaRPr lang="en-US" altLang="ko-Kore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89.47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91.67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90.54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91.43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85.25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90.57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3461977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100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100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83.08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97.06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97.5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85.53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85.33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7051135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98.57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91.94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94.55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74.63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66.67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399693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91.84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88.06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91.94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88.33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89.06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88.89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418415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6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1.69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3.17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8.2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90.91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91.49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90.62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85.96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4474057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5.36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94.59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96.55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90.77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92.75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4642965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2.9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85.11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76.27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7366208"/>
                  </a:ext>
                </a:extLst>
              </a:tr>
              <a:tr h="447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1.67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3.33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2.33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1.54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85.51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86.15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0424103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accuracy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40.28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39.55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40.19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41.08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56.94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58.05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77.04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76.97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91.44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92.25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983269"/>
                  </a:ext>
                </a:extLst>
              </a:tr>
              <a:tr h="447183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f1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24.83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24.43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25.73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26.11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45.31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44.75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69.42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effectLst/>
                        </a:rPr>
                        <a:t>69.35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>
                          <a:effectLst/>
                        </a:rPr>
                        <a:t>91.42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92.21</a:t>
                      </a:r>
                      <a:endParaRPr lang="en-US" altLang="ko-Kore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326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29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0B014-2ED5-F178-BA6A-B6DDB5471A98}"/>
              </a:ext>
            </a:extLst>
          </p:cNvPr>
          <p:cNvSpPr txBox="1"/>
          <p:nvPr/>
        </p:nvSpPr>
        <p:spPr>
          <a:xfrm>
            <a:off x="348006" y="288674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round4 + round9</a:t>
            </a:r>
            <a:endParaRPr kumimoji="1" lang="ko-Kore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0E4828-F24B-3C9C-1EC6-FFB9F1BC0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0780"/>
              </p:ext>
            </p:extLst>
          </p:nvPr>
        </p:nvGraphicFramePr>
        <p:xfrm>
          <a:off x="348006" y="807530"/>
          <a:ext cx="11114983" cy="12709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0453">
                  <a:extLst>
                    <a:ext uri="{9D8B030D-6E8A-4147-A177-3AD203B41FA5}">
                      <a16:colId xmlns:a16="http://schemas.microsoft.com/office/drawing/2014/main" val="3366518096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908291629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1837581036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268292773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4287481108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3756616378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3231493937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1594055232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3533834898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591663399"/>
                    </a:ext>
                  </a:extLst>
                </a:gridCol>
                <a:gridCol w="1010453">
                  <a:extLst>
                    <a:ext uri="{9D8B030D-6E8A-4147-A177-3AD203B41FA5}">
                      <a16:colId xmlns:a16="http://schemas.microsoft.com/office/drawing/2014/main" val="4025077253"/>
                    </a:ext>
                  </a:extLst>
                </a:gridCol>
              </a:tblGrid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label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A9+B9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A9+B10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A10+B9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A10+B10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G1+C9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G1+C10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G2+D9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G2+D10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G3+E9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G3+E10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91822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voting</a:t>
                      </a:r>
                      <a:b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</a:b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(accuracy)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1439549"/>
                  </a:ext>
                </a:extLst>
              </a:tr>
              <a:tr h="423647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voting</a:t>
                      </a:r>
                      <a:b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</a:b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(f1 score)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952827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3858CA-DD5B-DBB9-5EF8-D9FCF007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20416"/>
              </p:ext>
            </p:extLst>
          </p:nvPr>
        </p:nvGraphicFramePr>
        <p:xfrm>
          <a:off x="1588400" y="2227995"/>
          <a:ext cx="9015200" cy="43513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1520">
                  <a:extLst>
                    <a:ext uri="{9D8B030D-6E8A-4147-A177-3AD203B41FA5}">
                      <a16:colId xmlns:a16="http://schemas.microsoft.com/office/drawing/2014/main" val="3250615105"/>
                    </a:ext>
                  </a:extLst>
                </a:gridCol>
                <a:gridCol w="901520">
                  <a:extLst>
                    <a:ext uri="{9D8B030D-6E8A-4147-A177-3AD203B41FA5}">
                      <a16:colId xmlns:a16="http://schemas.microsoft.com/office/drawing/2014/main" val="2757992961"/>
                    </a:ext>
                  </a:extLst>
                </a:gridCol>
                <a:gridCol w="901520">
                  <a:extLst>
                    <a:ext uri="{9D8B030D-6E8A-4147-A177-3AD203B41FA5}">
                      <a16:colId xmlns:a16="http://schemas.microsoft.com/office/drawing/2014/main" val="812176151"/>
                    </a:ext>
                  </a:extLst>
                </a:gridCol>
                <a:gridCol w="901520">
                  <a:extLst>
                    <a:ext uri="{9D8B030D-6E8A-4147-A177-3AD203B41FA5}">
                      <a16:colId xmlns:a16="http://schemas.microsoft.com/office/drawing/2014/main" val="943319648"/>
                    </a:ext>
                  </a:extLst>
                </a:gridCol>
                <a:gridCol w="901520">
                  <a:extLst>
                    <a:ext uri="{9D8B030D-6E8A-4147-A177-3AD203B41FA5}">
                      <a16:colId xmlns:a16="http://schemas.microsoft.com/office/drawing/2014/main" val="85846780"/>
                    </a:ext>
                  </a:extLst>
                </a:gridCol>
                <a:gridCol w="901520">
                  <a:extLst>
                    <a:ext uri="{9D8B030D-6E8A-4147-A177-3AD203B41FA5}">
                      <a16:colId xmlns:a16="http://schemas.microsoft.com/office/drawing/2014/main" val="2636468709"/>
                    </a:ext>
                  </a:extLst>
                </a:gridCol>
                <a:gridCol w="901520">
                  <a:extLst>
                    <a:ext uri="{9D8B030D-6E8A-4147-A177-3AD203B41FA5}">
                      <a16:colId xmlns:a16="http://schemas.microsoft.com/office/drawing/2014/main" val="3544020819"/>
                    </a:ext>
                  </a:extLst>
                </a:gridCol>
                <a:gridCol w="901520">
                  <a:extLst>
                    <a:ext uri="{9D8B030D-6E8A-4147-A177-3AD203B41FA5}">
                      <a16:colId xmlns:a16="http://schemas.microsoft.com/office/drawing/2014/main" val="2965731989"/>
                    </a:ext>
                  </a:extLst>
                </a:gridCol>
                <a:gridCol w="901520">
                  <a:extLst>
                    <a:ext uri="{9D8B030D-6E8A-4147-A177-3AD203B41FA5}">
                      <a16:colId xmlns:a16="http://schemas.microsoft.com/office/drawing/2014/main" val="458607879"/>
                    </a:ext>
                  </a:extLst>
                </a:gridCol>
                <a:gridCol w="901520">
                  <a:extLst>
                    <a:ext uri="{9D8B030D-6E8A-4147-A177-3AD203B41FA5}">
                      <a16:colId xmlns:a16="http://schemas.microsoft.com/office/drawing/2014/main" val="1935482345"/>
                    </a:ext>
                  </a:extLst>
                </a:gridCol>
              </a:tblGrid>
              <a:tr h="228385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 dirty="0">
                          <a:effectLst/>
                        </a:rPr>
                        <a:t>A10+B10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59731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 dirty="0">
                          <a:effectLst/>
                        </a:rPr>
                        <a:t>worker0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worker1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worker3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worker4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worker5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worker6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worker7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worker8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worker9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3216315057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98.84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99.05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99.04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98.92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98.96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99.05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99.11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99.06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99.04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98.94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1705702769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99.42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99.52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99.52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99.46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99.48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99.52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99.55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99.53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99.52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99.47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2476166057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2653467069"/>
                  </a:ext>
                </a:extLst>
              </a:tr>
              <a:tr h="228385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worker0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worker1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worker3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worker4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worker5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worker6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worker7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worker8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worker9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2773901065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98.27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98.72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97.48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99.09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97.82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99.34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98.45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98.55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2633131427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99.12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99.35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99.4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99.29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98.72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99.54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98.89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99.67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99.22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99.26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455442924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4011014926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worker0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worker1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 dirty="0">
                          <a:effectLst/>
                        </a:rPr>
                        <a:t>worker3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worker4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worker5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worker6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worker7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worker8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worker9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1749779461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0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1536560383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3602364848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1022559663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worker0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worker1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worker3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worker4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 dirty="0">
                          <a:effectLst/>
                        </a:rPr>
                        <a:t>worker5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 dirty="0">
                          <a:effectLst/>
                        </a:rPr>
                        <a:t>worker6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worker7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worker8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worker9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4122320141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114554315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0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754393094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3873192944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worker0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worker1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worker3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worker4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worker5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worker6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 dirty="0">
                          <a:effectLst/>
                        </a:rPr>
                        <a:t>worker7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worker8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worker9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1292527565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0.19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0.44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0.52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0.43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0.45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0.27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0.5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0.54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966669889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0.31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0.39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0.31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1.04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0.53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0.99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1.08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15" marR="9015" marT="9015" marB="0" anchor="b"/>
                </a:tc>
                <a:extLst>
                  <a:ext uri="{0D108BD9-81ED-4DB2-BD59-A6C34878D82A}">
                    <a16:rowId xmlns:a16="http://schemas.microsoft.com/office/drawing/2014/main" val="93528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9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0B014-2ED5-F178-BA6A-B6DDB5471A98}"/>
              </a:ext>
            </a:extLst>
          </p:cNvPr>
          <p:cNvSpPr txBox="1"/>
          <p:nvPr/>
        </p:nvSpPr>
        <p:spPr>
          <a:xfrm>
            <a:off x="348006" y="288674"/>
            <a:ext cx="16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MNIST ROUND2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64BF28-81BE-2BF7-0542-72FADD6B9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86" y="805764"/>
            <a:ext cx="7390027" cy="55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0B014-2ED5-F178-BA6A-B6DDB5471A98}"/>
              </a:ext>
            </a:extLst>
          </p:cNvPr>
          <p:cNvSpPr txBox="1"/>
          <p:nvPr/>
        </p:nvSpPr>
        <p:spPr>
          <a:xfrm>
            <a:off x="348006" y="28867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MNIST malicious1</a:t>
            </a:r>
            <a:endParaRPr kumimoji="1" lang="ko-Kore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0E8377-FB7D-5FC9-C32B-BE8BA5192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87935"/>
              </p:ext>
            </p:extLst>
          </p:nvPr>
        </p:nvGraphicFramePr>
        <p:xfrm>
          <a:off x="348006" y="4212280"/>
          <a:ext cx="11267344" cy="2188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209">
                  <a:extLst>
                    <a:ext uri="{9D8B030D-6E8A-4147-A177-3AD203B41FA5}">
                      <a16:colId xmlns:a16="http://schemas.microsoft.com/office/drawing/2014/main" val="3467971014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3348462758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2712494463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282730426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993677743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3265239531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2746912359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944834187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919554009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673680935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398835430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3733085724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993039639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3078074085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3821855719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385787350"/>
                    </a:ext>
                  </a:extLst>
                </a:gridCol>
              </a:tblGrid>
              <a:tr h="312646">
                <a:tc>
                  <a:txBody>
                    <a:bodyPr/>
                    <a:lstStyle/>
                    <a:p>
                      <a:pPr algn="ctr" fontAlgn="t"/>
                      <a:r>
                        <a:rPr lang="en" sz="1100" u="none" strike="noStrike">
                          <a:effectLst/>
                        </a:rPr>
                        <a:t>shard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2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586342535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shard1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21.41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21.23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23.58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21.27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23.33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3937912622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shard2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1311761387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shard3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18.81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18.74</a:t>
                      </a:r>
                      <a:endParaRPr lang="en-US" altLang="ko-Kore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3142049013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shard4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19.76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19.91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21.41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20.08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20.09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20.44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19.93</a:t>
                      </a:r>
                      <a:endParaRPr lang="en-US" altLang="ko-Kore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2052205431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shard5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19.22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19.39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19.56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19.59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19.67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19.77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19.68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19.66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19.71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19.72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19.77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19.76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19.78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19.75</a:t>
                      </a:r>
                      <a:endParaRPr lang="en-US" altLang="ko-Kore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1594136794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FedAvg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11.35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47.72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57.95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72.16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75.49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78.39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79.01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81.36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82.01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80.84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80.4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80.54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81.86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81.15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81.17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46452498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C7C584-D526-D9C3-61B8-593195E78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65516"/>
              </p:ext>
            </p:extLst>
          </p:nvPr>
        </p:nvGraphicFramePr>
        <p:xfrm>
          <a:off x="348006" y="1441286"/>
          <a:ext cx="11267344" cy="2129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209">
                  <a:extLst>
                    <a:ext uri="{9D8B030D-6E8A-4147-A177-3AD203B41FA5}">
                      <a16:colId xmlns:a16="http://schemas.microsoft.com/office/drawing/2014/main" val="3287825934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627419355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644499764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355655006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4027718647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2802197469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897399932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693719418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23386399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2041083475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39629554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2174939443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454514000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442140538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940109457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2361152882"/>
                    </a:ext>
                  </a:extLst>
                </a:gridCol>
              </a:tblGrid>
              <a:tr h="197031">
                <a:tc>
                  <a:txBody>
                    <a:bodyPr/>
                    <a:lstStyle/>
                    <a:p>
                      <a:pPr algn="ctr" fontAlgn="t"/>
                      <a:r>
                        <a:rPr lang="en" sz="1100" u="none" strike="noStrike" dirty="0">
                          <a:effectLst/>
                        </a:rPr>
                        <a:t>shard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1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2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1899294165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 dirty="0">
                          <a:effectLst/>
                        </a:rPr>
                        <a:t>shard1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21.14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21.14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21.26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21.21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21.44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23.13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21.64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22.48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23.28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22.02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23.28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22.66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1113120310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shard2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20.18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20.42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20.41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20.41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20.76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20.42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20.49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20.59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20.79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21.08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21.71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22.4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22.76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234419018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shard3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18.74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19.14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18.87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19.07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18.93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20.16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19.04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18.85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20.47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18.86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19.07</a:t>
                      </a:r>
                      <a:endParaRPr lang="en-US" altLang="ko-Kore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1413251983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shard4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53.97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20.31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25.52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20.33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24.54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21.77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21.61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23.92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28.34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25.58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23.89</a:t>
                      </a:r>
                      <a:endParaRPr lang="en-US" altLang="ko-Kore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1071521694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shard5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23.83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19.8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19.84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20.06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20.89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20.28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19.97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20.43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21.34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20.28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21.46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21.03</a:t>
                      </a:r>
                      <a:endParaRPr lang="en-US" altLang="ko-Kore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167621117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>
                          <a:effectLst/>
                        </a:rPr>
                        <a:t>FedAvg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59.4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77.49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87.54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87.89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89.15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89.02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89.06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88.68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89.11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88.9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89.4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89.47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>
                          <a:effectLst/>
                        </a:rPr>
                        <a:t>89.05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89.39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ore-KR" sz="1100" u="none" strike="noStrike" dirty="0">
                          <a:effectLst/>
                        </a:rPr>
                        <a:t>89.92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300" marR="9300" marT="9300" marB="0" anchor="ctr"/>
                </a:tc>
                <a:extLst>
                  <a:ext uri="{0D108BD9-81ED-4DB2-BD59-A6C34878D82A}">
                    <a16:rowId xmlns:a16="http://schemas.microsoft.com/office/drawing/2014/main" val="22469168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4F8143-49AA-ADE9-C8AE-9728692374A8}"/>
              </a:ext>
            </a:extLst>
          </p:cNvPr>
          <p:cNvSpPr txBox="1"/>
          <p:nvPr/>
        </p:nvSpPr>
        <p:spPr>
          <a:xfrm>
            <a:off x="348005" y="103453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MNIST malicious0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428EE-163F-D432-D339-5BC2B2408CDF}"/>
              </a:ext>
            </a:extLst>
          </p:cNvPr>
          <p:cNvSpPr txBox="1"/>
          <p:nvPr/>
        </p:nvSpPr>
        <p:spPr>
          <a:xfrm>
            <a:off x="348004" y="380552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MNIST malicious1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765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0B014-2ED5-F178-BA6A-B6DDB5471A98}"/>
              </a:ext>
            </a:extLst>
          </p:cNvPr>
          <p:cNvSpPr txBox="1"/>
          <p:nvPr/>
        </p:nvSpPr>
        <p:spPr>
          <a:xfrm>
            <a:off x="348006" y="288674"/>
            <a:ext cx="388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shard4 15block malicious0 – malicious1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6E319-B8FE-9445-F7D1-1104B27A1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802"/>
          <a:stretch/>
        </p:blipFill>
        <p:spPr>
          <a:xfrm>
            <a:off x="348006" y="939114"/>
            <a:ext cx="5443735" cy="4256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E8F02A-FEC6-2DA5-6467-A052DB507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21"/>
          <a:stretch/>
        </p:blipFill>
        <p:spPr>
          <a:xfrm>
            <a:off x="6096000" y="939114"/>
            <a:ext cx="5431220" cy="42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1252</Words>
  <Application>Microsoft Macintosh PowerPoint</Application>
  <PresentationFormat>와이드스크린</PresentationFormat>
  <Paragraphs>1027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이정재</dc:creator>
  <cp:lastModifiedBy>이정재</cp:lastModifiedBy>
  <cp:revision>16</cp:revision>
  <dcterms:created xsi:type="dcterms:W3CDTF">2022-05-02T04:18:12Z</dcterms:created>
  <dcterms:modified xsi:type="dcterms:W3CDTF">2022-05-03T05:05:19Z</dcterms:modified>
</cp:coreProperties>
</file>