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61" r:id="rId5"/>
    <p:sldId id="262" r:id="rId6"/>
    <p:sldId id="263" r:id="rId7"/>
    <p:sldId id="264" r:id="rId8"/>
    <p:sldId id="284" r:id="rId9"/>
    <p:sldId id="277" r:id="rId10"/>
  </p:sldIdLst>
  <p:sldSz cx="12192000" cy="6858000"/>
  <p:notesSz cx="7103745" cy="10234295"/>
  <p:embeddedFontLst>
    <p:embeddedFont>
      <p:font typeface="等线" panose="02010600030101010101" pitchFamily="2" charset="-122"/>
      <p:regular r:id="rId14"/>
    </p:embeddedFont>
    <p:embeddedFont>
      <p:font typeface="微软雅黑" panose="020B0503020204020204" pitchFamily="34" charset="-122"/>
      <p:regular r:id="rId15"/>
    </p:embeddedFont>
    <p:embeddedFont>
      <p:font typeface="Tahoma" panose="020B0604030504040204" pitchFamily="34" charset="0"/>
      <p:regular r:id="rId16"/>
      <p:bold r:id="rId17"/>
    </p:embeddedFont>
    <p:embeddedFont>
      <p:font typeface="汉仪秀英体简" panose="02010609000101010101" pitchFamily="49" charset="-122"/>
      <p:regular r:id="rId18"/>
    </p:embeddedFont>
    <p:embeddedFont>
      <p:font typeface="Calibri Light" panose="020F0302020204030204" charset="0"/>
      <p:regular r:id="rId19"/>
      <p:italic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1916"/>
    <a:srgbClr val="8A2115"/>
    <a:srgbClr val="7C1915"/>
    <a:srgbClr val="B24215"/>
    <a:srgbClr val="461815"/>
    <a:srgbClr val="0084A6"/>
    <a:srgbClr val="B8C9DC"/>
    <a:srgbClr val="C1D2E1"/>
    <a:srgbClr val="B5C8DC"/>
    <a:srgbClr val="C0D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11.fntdata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 userDrawn="1"/>
        </p:nvPicPr>
        <p:blipFill>
          <a:blip r:embed="rId2"/>
          <a:srcRect l="4301" r="4317" b="13357"/>
          <a:stretch>
            <a:fillRect/>
          </a:stretch>
        </p:blipFill>
        <p:spPr>
          <a:xfrm>
            <a:off x="-1905" y="0"/>
            <a:ext cx="1219390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"/>
          <p:cNvPicPr>
            <a:picLocks noChangeAspect="1"/>
          </p:cNvPicPr>
          <p:nvPr userDrawn="1"/>
        </p:nvPicPr>
        <p:blipFill>
          <a:blip r:embed="rId2"/>
          <a:srcRect l="4185" r="4347" b="13086"/>
          <a:stretch>
            <a:fillRect/>
          </a:stretch>
        </p:blipFill>
        <p:spPr>
          <a:xfrm>
            <a:off x="0" y="0"/>
            <a:ext cx="12192000" cy="6870931"/>
          </a:xfrm>
          <a:prstGeom prst="rect">
            <a:avLst/>
          </a:prstGeom>
        </p:spPr>
      </p:pic>
      <p:sp>
        <p:nvSpPr>
          <p:cNvPr id="3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991100" y="1295400"/>
            <a:ext cx="6515100" cy="876300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00" y="-5715"/>
            <a:ext cx="12195175" cy="68592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298" y="-10795"/>
            <a:ext cx="12202795" cy="6863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311900" y="1691640"/>
            <a:ext cx="3462655" cy="1629410"/>
          </a:xfrm>
        </p:spPr>
        <p:txBody>
          <a:bodyPr>
            <a:noAutofit/>
          </a:bodyPr>
          <a:p>
            <a:r>
              <a:rPr lang="zh-CN" altLang="en-US" sz="8800"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endParaRPr lang="zh-CN" altLang="en-US" sz="8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3875" y="67628"/>
            <a:ext cx="4243388" cy="1589087"/>
            <a:chOff x="523875" y="67628"/>
            <a:chExt cx="4243388" cy="1589087"/>
          </a:xfrm>
        </p:grpSpPr>
        <p:sp>
          <p:nvSpPr>
            <p:cNvPr id="18" name="文本框 4"/>
            <p:cNvSpPr txBox="1">
              <a:spLocks noChangeArrowheads="1"/>
            </p:cNvSpPr>
            <p:nvPr/>
          </p:nvSpPr>
          <p:spPr bwMode="auto">
            <a:xfrm>
              <a:off x="1954213" y="524828"/>
              <a:ext cx="2813050" cy="947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lnSpc>
                  <a:spcPts val="354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>
                  <a:solidFill>
                    <a:srgbClr val="538C9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方正细等线简体"/>
                </a:rPr>
                <a:t>目   录</a:t>
              </a:r>
              <a:r>
                <a:rPr lang="en-US" altLang="zh-CN" sz="2000" dirty="0">
                  <a:solidFill>
                    <a:srgbClr val="538C9F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CONTENTS</a:t>
              </a:r>
              <a:endParaRPr lang="en-US" altLang="zh-CN" sz="2000" dirty="0">
                <a:solidFill>
                  <a:srgbClr val="538C9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图片 28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75" y="67628"/>
              <a:ext cx="1397000" cy="158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文本框 79"/>
          <p:cNvSpPr txBox="1"/>
          <p:nvPr/>
        </p:nvSpPr>
        <p:spPr bwMode="auto">
          <a:xfrm>
            <a:off x="2227645" y="2485009"/>
            <a:ext cx="3559175" cy="8477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200" dirty="0">
                <a:solidFill>
                  <a:srgbClr val="538C9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基本单元</a:t>
            </a:r>
            <a:endParaRPr lang="zh-CN" altLang="en-US" sz="2400" b="1" spc="200" dirty="0">
              <a:solidFill>
                <a:srgbClr val="538C9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200" dirty="0">
                <a:solidFill>
                  <a:srgbClr val="538C9F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事实</a:t>
            </a:r>
            <a:r>
              <a:rPr lang="en-US" altLang="zh-CN" sz="1600" b="1" spc="200" dirty="0">
                <a:solidFill>
                  <a:srgbClr val="538C9F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-</a:t>
            </a:r>
            <a:r>
              <a:rPr lang="zh-CN" altLang="en-US" sz="1600" b="1" spc="200" dirty="0">
                <a:solidFill>
                  <a:srgbClr val="538C9F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思考</a:t>
            </a:r>
            <a:r>
              <a:rPr lang="en-US" altLang="zh-CN" sz="1600" b="1" spc="200" dirty="0">
                <a:solidFill>
                  <a:srgbClr val="538C9F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-</a:t>
            </a:r>
            <a:r>
              <a:rPr lang="zh-CN" altLang="en-US" sz="1600" b="1" spc="200" dirty="0">
                <a:solidFill>
                  <a:srgbClr val="538C9F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行动</a:t>
            </a:r>
            <a:endParaRPr lang="zh-CN" altLang="en-US" sz="1600" b="1" spc="200" dirty="0">
              <a:solidFill>
                <a:srgbClr val="538C9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</p:txBody>
      </p:sp>
      <p:sp>
        <p:nvSpPr>
          <p:cNvPr id="14" name="文本框 80"/>
          <p:cNvSpPr txBox="1"/>
          <p:nvPr/>
        </p:nvSpPr>
        <p:spPr bwMode="auto">
          <a:xfrm>
            <a:off x="7351312" y="2485009"/>
            <a:ext cx="3559175" cy="8477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200" dirty="0">
                <a:solidFill>
                  <a:srgbClr val="F0913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战术级</a:t>
            </a:r>
            <a:endParaRPr lang="zh-CN" altLang="en-US" sz="2400" b="1" spc="200" dirty="0">
              <a:solidFill>
                <a:srgbClr val="F0913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F09132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  <a:sym typeface="+mn-ea"/>
              </a:rPr>
              <a:t>全力而为</a:t>
            </a:r>
            <a:endParaRPr lang="zh-CN" altLang="en-US" sz="1600" dirty="0">
              <a:solidFill>
                <a:srgbClr val="F09132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5" name="文本框 81"/>
          <p:cNvSpPr txBox="1"/>
          <p:nvPr/>
        </p:nvSpPr>
        <p:spPr bwMode="auto">
          <a:xfrm>
            <a:off x="2227645" y="4062359"/>
            <a:ext cx="3559175" cy="8477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200" dirty="0">
                <a:solidFill>
                  <a:srgbClr val="5349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战役级</a:t>
            </a:r>
            <a:endParaRPr lang="zh-CN" altLang="en-US" sz="2400" b="1" spc="200" dirty="0">
              <a:solidFill>
                <a:srgbClr val="5349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53494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  <a:sym typeface="+mn-ea"/>
              </a:rPr>
              <a:t>持续推动</a:t>
            </a:r>
            <a:endParaRPr lang="zh-CN" altLang="en-US" sz="1600" dirty="0">
              <a:solidFill>
                <a:srgbClr val="53494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6" name="文本框 82"/>
          <p:cNvSpPr txBox="1"/>
          <p:nvPr/>
        </p:nvSpPr>
        <p:spPr bwMode="auto">
          <a:xfrm>
            <a:off x="7351312" y="4064782"/>
            <a:ext cx="3559175" cy="8477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200" dirty="0">
                <a:solidFill>
                  <a:srgbClr val="B640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战略级</a:t>
            </a:r>
            <a:endParaRPr lang="zh-CN" altLang="en-US" sz="2400" b="1" spc="200" dirty="0">
              <a:solidFill>
                <a:srgbClr val="B6402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B6402D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  <a:sym typeface="+mn-ea"/>
              </a:rPr>
              <a:t>保持方向</a:t>
            </a:r>
            <a:endParaRPr lang="zh-CN" altLang="en-US" sz="1600" dirty="0">
              <a:solidFill>
                <a:srgbClr val="B6402D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266719" y="2320722"/>
            <a:ext cx="828000" cy="828000"/>
            <a:chOff x="1593722" y="2465260"/>
            <a:chExt cx="828000" cy="828000"/>
          </a:xfrm>
        </p:grpSpPr>
        <p:sp>
          <p:nvSpPr>
            <p:cNvPr id="8" name="椭圆 7"/>
            <p:cNvSpPr/>
            <p:nvPr/>
          </p:nvSpPr>
          <p:spPr bwMode="auto">
            <a:xfrm>
              <a:off x="1593722" y="2465260"/>
              <a:ext cx="828000" cy="828000"/>
            </a:xfrm>
            <a:prstGeom prst="ellipse">
              <a:avLst/>
            </a:prstGeom>
            <a:solidFill>
              <a:srgbClr val="538C9F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01576" y="2586873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385794" y="2320722"/>
            <a:ext cx="828000" cy="828000"/>
            <a:chOff x="6624638" y="2538412"/>
            <a:chExt cx="828000" cy="828000"/>
          </a:xfrm>
        </p:grpSpPr>
        <p:sp>
          <p:nvSpPr>
            <p:cNvPr id="3" name="椭圆 2"/>
            <p:cNvSpPr/>
            <p:nvPr/>
          </p:nvSpPr>
          <p:spPr bwMode="auto">
            <a:xfrm>
              <a:off x="6624638" y="2538412"/>
              <a:ext cx="828000" cy="828000"/>
            </a:xfrm>
            <a:prstGeom prst="ellipse">
              <a:avLst/>
            </a:prstGeom>
            <a:solidFill>
              <a:srgbClr val="E88C30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832492" y="2660025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66719" y="3940746"/>
            <a:ext cx="828000" cy="828000"/>
            <a:chOff x="1666874" y="4068762"/>
            <a:chExt cx="828000" cy="828000"/>
          </a:xfrm>
        </p:grpSpPr>
        <p:sp>
          <p:nvSpPr>
            <p:cNvPr id="10" name="椭圆 9"/>
            <p:cNvSpPr/>
            <p:nvPr/>
          </p:nvSpPr>
          <p:spPr bwMode="auto">
            <a:xfrm>
              <a:off x="1666874" y="4068762"/>
              <a:ext cx="828000" cy="828000"/>
            </a:xfrm>
            <a:prstGeom prst="ellipse">
              <a:avLst/>
            </a:prstGeom>
            <a:solidFill>
              <a:srgbClr val="53494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74728" y="4190375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385794" y="3940746"/>
            <a:ext cx="828000" cy="828000"/>
            <a:chOff x="6624638" y="4068762"/>
            <a:chExt cx="828000" cy="828000"/>
          </a:xfrm>
        </p:grpSpPr>
        <p:sp>
          <p:nvSpPr>
            <p:cNvPr id="5" name="椭圆 4"/>
            <p:cNvSpPr/>
            <p:nvPr/>
          </p:nvSpPr>
          <p:spPr bwMode="auto">
            <a:xfrm>
              <a:off x="6624638" y="4068762"/>
              <a:ext cx="828000" cy="828000"/>
            </a:xfrm>
            <a:prstGeom prst="ellipse">
              <a:avLst/>
            </a:prstGeom>
            <a:solidFill>
              <a:srgbClr val="B6402D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832492" y="4190375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92965" y="1128963"/>
            <a:ext cx="2419321" cy="2419321"/>
            <a:chOff x="2463575" y="1128963"/>
            <a:chExt cx="2419321" cy="2419321"/>
          </a:xfrm>
          <a:solidFill>
            <a:srgbClr val="538C9F"/>
          </a:solidFill>
        </p:grpSpPr>
        <p:sp>
          <p:nvSpPr>
            <p:cNvPr id="5" name="椭圆 4"/>
            <p:cNvSpPr/>
            <p:nvPr/>
          </p:nvSpPr>
          <p:spPr>
            <a:xfrm>
              <a:off x="2463575" y="1128963"/>
              <a:ext cx="2419321" cy="24193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573777" y="1239165"/>
              <a:ext cx="2198917" cy="219891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8"/>
          <p:cNvSpPr txBox="1"/>
          <p:nvPr/>
        </p:nvSpPr>
        <p:spPr>
          <a:xfrm>
            <a:off x="710325" y="4068001"/>
            <a:ext cx="3784600" cy="99885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pPr algn="ctr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solidFill>
                  <a:srgbClr val="538C9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事实</a:t>
            </a:r>
            <a:r>
              <a:rPr lang="en-US" altLang="zh-CN" sz="2400" b="1" spc="300" dirty="0">
                <a:solidFill>
                  <a:srgbClr val="538C9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spc="300" dirty="0">
                <a:solidFill>
                  <a:srgbClr val="538C9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思考</a:t>
            </a:r>
            <a:r>
              <a:rPr lang="en-US" altLang="zh-CN" sz="2400" b="1" spc="300" dirty="0">
                <a:solidFill>
                  <a:srgbClr val="538C9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spc="300" dirty="0">
                <a:solidFill>
                  <a:srgbClr val="538C9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行动的循环是</a:t>
            </a:r>
            <a:r>
              <a:rPr lang="zh-CN" altLang="en-US" sz="2400" b="1" spc="300" dirty="0">
                <a:solidFill>
                  <a:srgbClr val="538C9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反馈学习的基本单元</a:t>
            </a:r>
            <a:endParaRPr lang="zh-CN" altLang="en-US" sz="1600" dirty="0">
              <a:solidFill>
                <a:srgbClr val="538C9F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3624" y="1523015"/>
            <a:ext cx="8980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zh-CN" altLang="en-US" sz="100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7112680" y="1369108"/>
            <a:ext cx="2147887" cy="4070982"/>
            <a:chOff x="1054895" y="1635808"/>
            <a:chExt cx="2147887" cy="4070982"/>
          </a:xfrm>
        </p:grpSpPr>
        <p:grpSp>
          <p:nvGrpSpPr>
            <p:cNvPr id="52" name="组合 51"/>
            <p:cNvGrpSpPr/>
            <p:nvPr/>
          </p:nvGrpSpPr>
          <p:grpSpPr>
            <a:xfrm>
              <a:off x="1054895" y="3247193"/>
              <a:ext cx="2147887" cy="2459597"/>
              <a:chOff x="1054895" y="3247194"/>
              <a:chExt cx="2147887" cy="2459597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1580212" y="3247194"/>
                <a:ext cx="10972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不分彼此</a:t>
                </a:r>
                <a:endParaRPr lang="zh-CN" altLang="en-US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054895" y="3676696"/>
                <a:ext cx="2147887" cy="2030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事实的收集需要有智慧的方法和踏实的行动，全面审慎的思考需要依赖完整的事实和的小心的</a:t>
                </a: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行动，有效的行动同样需要有利的事实</a:t>
                </a: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和有计划的思考</a:t>
                </a:r>
                <a:endPara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453788" y="1635808"/>
              <a:ext cx="1350100" cy="1049256"/>
              <a:chOff x="1453788" y="1635808"/>
              <a:chExt cx="1350100" cy="1049256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3788" y="1635808"/>
                <a:ext cx="1350100" cy="1049256"/>
              </a:xfrm>
              <a:prstGeom prst="ellipse">
                <a:avLst/>
              </a:prstGeom>
            </p:spPr>
          </p:pic>
          <p:sp>
            <p:nvSpPr>
              <p:cNvPr id="55" name="椭圆 54"/>
              <p:cNvSpPr/>
              <p:nvPr/>
            </p:nvSpPr>
            <p:spPr>
              <a:xfrm>
                <a:off x="1871438" y="1903036"/>
                <a:ext cx="514800" cy="514800"/>
              </a:xfrm>
              <a:prstGeom prst="ellipse">
                <a:avLst/>
              </a:prstGeom>
              <a:solidFill>
                <a:srgbClr val="BFC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9323480" y="1369108"/>
            <a:ext cx="2147887" cy="4717412"/>
            <a:chOff x="1054895" y="1635808"/>
            <a:chExt cx="2147887" cy="4717412"/>
          </a:xfrm>
        </p:grpSpPr>
        <p:grpSp>
          <p:nvGrpSpPr>
            <p:cNvPr id="73" name="组合 72"/>
            <p:cNvGrpSpPr/>
            <p:nvPr/>
          </p:nvGrpSpPr>
          <p:grpSpPr>
            <a:xfrm>
              <a:off x="1054895" y="3247193"/>
              <a:ext cx="2147887" cy="3106027"/>
              <a:chOff x="1054895" y="3247194"/>
              <a:chExt cx="2147887" cy="3106027"/>
            </a:xfrm>
          </p:grpSpPr>
          <p:sp>
            <p:nvSpPr>
              <p:cNvPr id="77" name="文本框 76"/>
              <p:cNvSpPr txBox="1"/>
              <p:nvPr/>
            </p:nvSpPr>
            <p:spPr>
              <a:xfrm>
                <a:off x="1351608" y="3247194"/>
                <a:ext cx="15544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细化的自相似</a:t>
                </a:r>
                <a:endParaRPr lang="zh-CN" altLang="en-US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054895" y="3676696"/>
                <a:ext cx="2147887" cy="2676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一个大项目需要根据现实的需求立项分析实施，在每个阶段也都需要制定相似的</a:t>
                </a:r>
                <a:r>
                  <a:rPr lang="en-US" altLang="zh-CN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story</a:t>
                </a: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，在</a:t>
                </a:r>
                <a:r>
                  <a:rPr lang="en-US" altLang="zh-CN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story</a:t>
                </a: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钟还需要制定</a:t>
                </a:r>
                <a:r>
                  <a:rPr lang="en-US" altLang="zh-CN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subtask</a:t>
                </a: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，甚至到此每个团队成员还可以继续细分。每一个层级每一个部分都是一个循环</a:t>
                </a:r>
                <a:endPara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1453788" y="1635808"/>
              <a:ext cx="1350100" cy="1049256"/>
              <a:chOff x="1453788" y="1635808"/>
              <a:chExt cx="1350100" cy="1049256"/>
            </a:xfrm>
          </p:grpSpPr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3788" y="1635808"/>
                <a:ext cx="1350100" cy="1049256"/>
              </a:xfrm>
              <a:prstGeom prst="ellipse">
                <a:avLst/>
              </a:prstGeom>
            </p:spPr>
          </p:pic>
          <p:sp>
            <p:nvSpPr>
              <p:cNvPr id="76" name="椭圆 75"/>
              <p:cNvSpPr/>
              <p:nvPr/>
            </p:nvSpPr>
            <p:spPr>
              <a:xfrm>
                <a:off x="1871438" y="1903036"/>
                <a:ext cx="514800" cy="514800"/>
              </a:xfrm>
              <a:prstGeom prst="ellipse">
                <a:avLst/>
              </a:prstGeom>
              <a:solidFill>
                <a:srgbClr val="BFC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937918" y="1369108"/>
            <a:ext cx="2147887" cy="3424552"/>
            <a:chOff x="1054895" y="1635808"/>
            <a:chExt cx="2147887" cy="3424552"/>
          </a:xfrm>
        </p:grpSpPr>
        <p:grpSp>
          <p:nvGrpSpPr>
            <p:cNvPr id="7" name="组合 6"/>
            <p:cNvGrpSpPr/>
            <p:nvPr/>
          </p:nvGrpSpPr>
          <p:grpSpPr>
            <a:xfrm>
              <a:off x="1054895" y="3247193"/>
              <a:ext cx="2147887" cy="1813167"/>
              <a:chOff x="1054895" y="3247194"/>
              <a:chExt cx="2147887" cy="181316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808803" y="3247194"/>
                <a:ext cx="6400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</a:t>
                </a:r>
                <a:endParaRPr lang="zh-CN" altLang="en-US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054895" y="3676696"/>
                <a:ext cx="2147887" cy="1383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思考由现实而来，思考之后的行动影响现实，新的现实带来的反馈</a:t>
                </a:r>
                <a:r>
                  <a:rPr lang="zh-CN" altLang="en-US" sz="1400" dirty="0">
                    <a:solidFill>
                      <a:srgbClr val="0072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再度引发新的思考</a:t>
                </a:r>
                <a:endPara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453788" y="1635808"/>
              <a:ext cx="1350100" cy="1049256"/>
              <a:chOff x="1453788" y="1635808"/>
              <a:chExt cx="1350100" cy="1049256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3788" y="1635808"/>
                <a:ext cx="1350100" cy="1049256"/>
              </a:xfrm>
              <a:prstGeom prst="ellipse">
                <a:avLst/>
              </a:prstGeom>
            </p:spPr>
          </p:pic>
          <p:sp>
            <p:nvSpPr>
              <p:cNvPr id="21" name="椭圆 20"/>
              <p:cNvSpPr/>
              <p:nvPr/>
            </p:nvSpPr>
            <p:spPr>
              <a:xfrm>
                <a:off x="1871438" y="1903036"/>
                <a:ext cx="514800" cy="514800"/>
              </a:xfrm>
              <a:prstGeom prst="ellipse">
                <a:avLst/>
              </a:prstGeom>
              <a:solidFill>
                <a:srgbClr val="BFC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92965" y="1128963"/>
            <a:ext cx="2419321" cy="2419321"/>
            <a:chOff x="2463575" y="1128963"/>
            <a:chExt cx="2419321" cy="2419321"/>
          </a:xfrm>
          <a:solidFill>
            <a:srgbClr val="E88C30"/>
          </a:solidFill>
        </p:grpSpPr>
        <p:sp>
          <p:nvSpPr>
            <p:cNvPr id="5" name="椭圆 4"/>
            <p:cNvSpPr/>
            <p:nvPr/>
          </p:nvSpPr>
          <p:spPr>
            <a:xfrm>
              <a:off x="2463575" y="1128963"/>
              <a:ext cx="2419321" cy="24193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573777" y="1239165"/>
              <a:ext cx="2198917" cy="219891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8"/>
          <p:cNvSpPr txBox="1"/>
          <p:nvPr/>
        </p:nvSpPr>
        <p:spPr>
          <a:xfrm>
            <a:off x="710325" y="4068001"/>
            <a:ext cx="3784600" cy="99885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solidFill>
                  <a:srgbClr val="E88C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具体事件</a:t>
            </a:r>
            <a:r>
              <a:rPr lang="en-US" altLang="zh-CN" sz="2400" b="1" spc="300" dirty="0">
                <a:solidFill>
                  <a:srgbClr val="E88C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spc="300" dirty="0">
                <a:solidFill>
                  <a:srgbClr val="E88C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战术层级要有大局有逻辑地</a:t>
            </a:r>
            <a:r>
              <a:rPr lang="zh-CN" altLang="en-US" sz="2400" b="1" spc="300" dirty="0">
                <a:solidFill>
                  <a:srgbClr val="E88C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全力施为</a:t>
            </a:r>
            <a:endParaRPr lang="zh-CN" altLang="en-US" sz="2400" b="1" spc="300" dirty="0">
              <a:solidFill>
                <a:srgbClr val="E88C3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3624" y="1523015"/>
            <a:ext cx="8980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zh-CN" altLang="en-US" sz="100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íš1íḑé"/>
          <p:cNvSpPr/>
          <p:nvPr/>
        </p:nvSpPr>
        <p:spPr bwMode="auto">
          <a:xfrm>
            <a:off x="4483576" y="1372163"/>
            <a:ext cx="2508250" cy="449263"/>
          </a:xfrm>
          <a:prstGeom prst="homePlate">
            <a:avLst/>
          </a:prstGeom>
          <a:solidFill>
            <a:srgbClr val="53494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Step 01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íṣļïḍè"/>
          <p:cNvSpPr/>
          <p:nvPr/>
        </p:nvSpPr>
        <p:spPr bwMode="auto">
          <a:xfrm>
            <a:off x="6874351" y="1372163"/>
            <a:ext cx="2508250" cy="449263"/>
          </a:xfrm>
          <a:prstGeom prst="chevron">
            <a:avLst/>
          </a:prstGeom>
          <a:solidFill>
            <a:srgbClr val="B6402D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Step 02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2" name="işḷîḍe"/>
          <p:cNvSpPr/>
          <p:nvPr/>
        </p:nvSpPr>
        <p:spPr bwMode="auto">
          <a:xfrm>
            <a:off x="9266714" y="1372163"/>
            <a:ext cx="2508250" cy="449263"/>
          </a:xfrm>
          <a:prstGeom prst="chevron">
            <a:avLst/>
          </a:prstGeom>
          <a:solidFill>
            <a:srgbClr val="538C9F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Step 03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9263539" y="1821425"/>
            <a:ext cx="0" cy="39240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4483576" y="2084634"/>
            <a:ext cx="2392363" cy="2626676"/>
            <a:chOff x="1409700" y="2025334"/>
            <a:chExt cx="2392363" cy="2626676"/>
          </a:xfrm>
        </p:grpSpPr>
        <p:sp>
          <p:nvSpPr>
            <p:cNvPr id="35" name="TextBox 50"/>
            <p:cNvSpPr txBox="1"/>
            <p:nvPr/>
          </p:nvSpPr>
          <p:spPr>
            <a:xfrm>
              <a:off x="1498600" y="2025334"/>
              <a:ext cx="2008188" cy="27686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目标明确</a:t>
              </a:r>
              <a:endParaRPr lang="zh-CN" altLang="en-US" sz="18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文本框 50"/>
            <p:cNvSpPr txBox="1"/>
            <p:nvPr/>
          </p:nvSpPr>
          <p:spPr>
            <a:xfrm>
              <a:off x="1409700" y="2298700"/>
              <a:ext cx="2392363" cy="23533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短期目标要切合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实际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。依靠客观事实的条件，制定符合自身情况和长期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利益的战术目标。一个合适的目标应当有类似这样的格式，谁</a:t>
              </a:r>
              <a:r>
                <a:rPr lang="en-US" altLang="zh-CN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真实的期望</a:t>
              </a:r>
              <a:r>
                <a:rPr lang="en-US" altLang="zh-CN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追踪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某个指标</a:t>
              </a:r>
              <a:r>
                <a:rPr lang="en-US" altLang="zh-CN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这个指标的期望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93401" y="2662484"/>
            <a:ext cx="2392363" cy="2626676"/>
            <a:chOff x="1409700" y="2025334"/>
            <a:chExt cx="2392363" cy="2626676"/>
          </a:xfrm>
        </p:grpSpPr>
        <p:sp>
          <p:nvSpPr>
            <p:cNvPr id="33" name="TextBox 50"/>
            <p:cNvSpPr txBox="1"/>
            <p:nvPr/>
          </p:nvSpPr>
          <p:spPr>
            <a:xfrm>
              <a:off x="1498600" y="2025334"/>
              <a:ext cx="2008188" cy="27686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计划全面</a:t>
              </a:r>
              <a:endParaRPr lang="zh-CN" altLang="en-US" sz="18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文本框 50"/>
            <p:cNvSpPr txBox="1"/>
            <p:nvPr/>
          </p:nvSpPr>
          <p:spPr>
            <a:xfrm>
              <a:off x="1409700" y="2298700"/>
              <a:ext cx="2392363" cy="23533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短期计划要完整严密，要对各种可能出问题的地方加强注意。对各类问题制定针对计划，可以是预防计划，也可以是修复计划，取决于自身对应风险的承受能力和承受意愿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304814" y="3240334"/>
            <a:ext cx="2392362" cy="1657031"/>
            <a:chOff x="1409700" y="2025334"/>
            <a:chExt cx="2392363" cy="1657031"/>
          </a:xfrm>
        </p:grpSpPr>
        <p:sp>
          <p:nvSpPr>
            <p:cNvPr id="31" name="TextBox 50"/>
            <p:cNvSpPr txBox="1"/>
            <p:nvPr/>
          </p:nvSpPr>
          <p:spPr>
            <a:xfrm>
              <a:off x="1498600" y="2025334"/>
              <a:ext cx="2008188" cy="27686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执行有力</a:t>
              </a:r>
              <a:endParaRPr lang="zh-CN" altLang="en-US" sz="18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文本框 50"/>
            <p:cNvSpPr txBox="1"/>
            <p:nvPr/>
          </p:nvSpPr>
          <p:spPr>
            <a:xfrm>
              <a:off x="1409700" y="2298700"/>
              <a:ext cx="2392363" cy="1383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短期执行要有力。在目标的指引下，严格遵照计划执行。完成后应当回顾目标，反思内化提高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 bwMode="auto">
          <a:xfrm>
            <a:off x="6871176" y="1821425"/>
            <a:ext cx="0" cy="39240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50"/>
          <p:cNvSpPr txBox="1"/>
          <p:nvPr/>
        </p:nvSpPr>
        <p:spPr>
          <a:xfrm>
            <a:off x="4483735" y="205740"/>
            <a:ext cx="729043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短期的现实条件容错低，需要思考制定符合客观条件的目标，依靠全面的分析和严密的逻辑制定高弹性的计划，从而保证执行的结果。短期的护城河就是抵抗风险的能力。</a:t>
            </a:r>
            <a:r>
              <a: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定期回顾复盘对具体技巧的提升极大</a:t>
            </a:r>
            <a:endParaRPr lang="zh-CN" altLang="en-US" sz="1400" dirty="0">
              <a:solidFill>
                <a:srgbClr val="0072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92965" y="1128963"/>
            <a:ext cx="2419321" cy="2419321"/>
            <a:chOff x="2463575" y="1128963"/>
            <a:chExt cx="2419321" cy="2419321"/>
          </a:xfrm>
          <a:solidFill>
            <a:srgbClr val="534941"/>
          </a:solidFill>
        </p:grpSpPr>
        <p:sp>
          <p:nvSpPr>
            <p:cNvPr id="5" name="椭圆 4"/>
            <p:cNvSpPr/>
            <p:nvPr/>
          </p:nvSpPr>
          <p:spPr>
            <a:xfrm>
              <a:off x="2463575" y="1128963"/>
              <a:ext cx="2419321" cy="24193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573777" y="1239165"/>
              <a:ext cx="2198917" cy="219891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8"/>
          <p:cNvSpPr txBox="1"/>
          <p:nvPr/>
        </p:nvSpPr>
        <p:spPr>
          <a:xfrm>
            <a:off x="710325" y="4068001"/>
            <a:ext cx="3784600" cy="99885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solidFill>
                  <a:srgbClr val="5349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时期</a:t>
            </a:r>
            <a:r>
              <a:rPr lang="zh-CN" altLang="en-US" sz="2400" b="1" spc="300" dirty="0">
                <a:solidFill>
                  <a:srgbClr val="5349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里程</a:t>
            </a:r>
            <a:r>
              <a:rPr lang="en-US" altLang="zh-CN" sz="2400" b="1" spc="300" dirty="0">
                <a:solidFill>
                  <a:srgbClr val="5349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spc="300" dirty="0">
                <a:solidFill>
                  <a:srgbClr val="5349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战役层级要持续有力地不断</a:t>
            </a:r>
            <a:r>
              <a:rPr lang="zh-CN" altLang="en-US" sz="2400" b="1" spc="300" dirty="0">
                <a:solidFill>
                  <a:srgbClr val="5349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推进</a:t>
            </a:r>
            <a:endParaRPr lang="zh-CN" altLang="en-US" sz="1600" dirty="0">
              <a:solidFill>
                <a:srgbClr val="53494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3624" y="1523015"/>
            <a:ext cx="8980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zh-CN" altLang="en-US" sz="100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6825" y="1391157"/>
            <a:ext cx="4902200" cy="447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椭圆 2"/>
          <p:cNvSpPr/>
          <p:nvPr/>
        </p:nvSpPr>
        <p:spPr bwMode="auto">
          <a:xfrm>
            <a:off x="11282950" y="2154744"/>
            <a:ext cx="227013" cy="227013"/>
          </a:xfrm>
          <a:prstGeom prst="ellipse">
            <a:avLst/>
          </a:prstGeom>
          <a:solidFill>
            <a:srgbClr val="D31B13"/>
          </a:solidFill>
          <a:ln>
            <a:noFill/>
          </a:ln>
          <a:effectLst>
            <a:outerShdw blurRad="63500" sx="101000" sy="101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0657475" y="3691127"/>
            <a:ext cx="190500" cy="190500"/>
          </a:xfrm>
          <a:prstGeom prst="ellipse">
            <a:avLst/>
          </a:prstGeom>
          <a:solidFill>
            <a:srgbClr val="D31B13"/>
          </a:solidFill>
          <a:ln>
            <a:noFill/>
          </a:ln>
          <a:effectLst>
            <a:outerShdw blurRad="63500" sx="101000" sy="101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9138237" y="5125592"/>
            <a:ext cx="173038" cy="173038"/>
          </a:xfrm>
          <a:prstGeom prst="ellipse">
            <a:avLst/>
          </a:prstGeom>
          <a:solidFill>
            <a:srgbClr val="D31B13"/>
          </a:solidFill>
          <a:ln>
            <a:noFill/>
          </a:ln>
          <a:effectLst>
            <a:outerShdw blurRad="63500" sx="101000" sy="101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252000" y="2083307"/>
            <a:ext cx="1614487" cy="393700"/>
            <a:chOff x="4627563" y="2519363"/>
            <a:chExt cx="1614487" cy="393700"/>
          </a:xfrm>
        </p:grpSpPr>
        <p:sp>
          <p:nvSpPr>
            <p:cNvPr id="13" name="矩形: 圆角 74"/>
            <p:cNvSpPr/>
            <p:nvPr/>
          </p:nvSpPr>
          <p:spPr bwMode="auto">
            <a:xfrm>
              <a:off x="4627563" y="2519363"/>
              <a:ext cx="1614487" cy="393700"/>
            </a:xfrm>
            <a:prstGeom prst="roundRect">
              <a:avLst>
                <a:gd name="adj" fmla="val 50000"/>
              </a:avLst>
            </a:prstGeom>
            <a:solidFill>
              <a:srgbClr val="0084A6"/>
            </a:solidFill>
            <a:ln w="12700" cap="flat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1404" tIns="0" rIns="91404" bIns="360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892675" y="2562225"/>
              <a:ext cx="894080" cy="3067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持续推进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424000" y="3548252"/>
            <a:ext cx="1616075" cy="393700"/>
            <a:chOff x="3362325" y="4389438"/>
            <a:chExt cx="1616075" cy="393700"/>
          </a:xfrm>
        </p:grpSpPr>
        <p:sp>
          <p:nvSpPr>
            <p:cNvPr id="19" name="矩形: 圆角 70"/>
            <p:cNvSpPr/>
            <p:nvPr/>
          </p:nvSpPr>
          <p:spPr bwMode="auto">
            <a:xfrm>
              <a:off x="3362325" y="4389438"/>
              <a:ext cx="1616075" cy="393700"/>
            </a:xfrm>
            <a:prstGeom prst="roundRect">
              <a:avLst>
                <a:gd name="adj" fmla="val 50000"/>
              </a:avLst>
            </a:prstGeom>
            <a:solidFill>
              <a:srgbClr val="0084A6"/>
            </a:solidFill>
            <a:ln w="12700" cap="flat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1404" tIns="0" rIns="91404" bIns="360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endParaRPr>
            </a:p>
          </p:txBody>
        </p:sp>
        <p:sp>
          <p:nvSpPr>
            <p:cNvPr id="20" name="文本框 23"/>
            <p:cNvSpPr txBox="1"/>
            <p:nvPr/>
          </p:nvSpPr>
          <p:spPr>
            <a:xfrm>
              <a:off x="3629025" y="4432300"/>
              <a:ext cx="1082675" cy="30670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制定计划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876000" y="5023992"/>
            <a:ext cx="1614488" cy="393700"/>
            <a:chOff x="2215051" y="5094778"/>
            <a:chExt cx="1614487" cy="393700"/>
          </a:xfrm>
        </p:grpSpPr>
        <p:sp>
          <p:nvSpPr>
            <p:cNvPr id="22" name="矩形: 圆角 68"/>
            <p:cNvSpPr/>
            <p:nvPr/>
          </p:nvSpPr>
          <p:spPr bwMode="auto">
            <a:xfrm>
              <a:off x="2215051" y="5094778"/>
              <a:ext cx="1614487" cy="393700"/>
            </a:xfrm>
            <a:prstGeom prst="roundRect">
              <a:avLst>
                <a:gd name="adj" fmla="val 50000"/>
              </a:avLst>
            </a:prstGeom>
            <a:solidFill>
              <a:srgbClr val="0084A6"/>
            </a:solidFill>
            <a:ln w="12700" cap="flat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1404" tIns="0" rIns="91404" bIns="360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endParaRPr>
            </a:p>
          </p:txBody>
        </p:sp>
        <p:sp>
          <p:nvSpPr>
            <p:cNvPr id="23" name="文本框 24"/>
            <p:cNvSpPr txBox="1"/>
            <p:nvPr/>
          </p:nvSpPr>
          <p:spPr>
            <a:xfrm>
              <a:off x="2479846" y="5137323"/>
              <a:ext cx="1283969" cy="3067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确认目标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037" y="826911"/>
            <a:ext cx="863307" cy="93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文本框 50"/>
          <p:cNvSpPr txBox="1"/>
          <p:nvPr/>
        </p:nvSpPr>
        <p:spPr>
          <a:xfrm>
            <a:off x="6732000" y="1715380"/>
            <a:ext cx="2392363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中期执行在于坚持和积累。每个里程碑都应该为下一阶段带来丰厚的收益，也需要复盘回顾调整计划</a:t>
            </a:r>
            <a:endParaRPr lang="zh-CN" altLang="en-US" sz="1400" dirty="0">
              <a:solidFill>
                <a:srgbClr val="0072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50"/>
          <p:cNvSpPr txBox="1"/>
          <p:nvPr/>
        </p:nvSpPr>
        <p:spPr>
          <a:xfrm>
            <a:off x="5904000" y="3121905"/>
            <a:ext cx="2392363" cy="106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中期计划应当环环相扣，步步为营，同时关注客观现实的变化和计划的包容性</a:t>
            </a:r>
            <a:endParaRPr lang="zh-CN" altLang="en-US" sz="1400" dirty="0">
              <a:solidFill>
                <a:srgbClr val="0072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50"/>
          <p:cNvSpPr txBox="1"/>
          <p:nvPr/>
        </p:nvSpPr>
        <p:spPr>
          <a:xfrm>
            <a:off x="4356000" y="4589390"/>
            <a:ext cx="2392363" cy="106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中期已经可以享受到此前长期</a:t>
            </a:r>
            <a:r>
              <a: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和本时期前段</a:t>
            </a:r>
            <a:r>
              <a: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积累的复利收益，目标应当适当调高</a:t>
            </a:r>
            <a:endParaRPr lang="zh-CN" altLang="en-US" sz="1400" dirty="0">
              <a:solidFill>
                <a:srgbClr val="0072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50"/>
          <p:cNvSpPr txBox="1"/>
          <p:nvPr/>
        </p:nvSpPr>
        <p:spPr>
          <a:xfrm>
            <a:off x="4495165" y="192405"/>
            <a:ext cx="729043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中期的现实条件容错提高，较长的投资期需要开始考虑计划的衔接，计划衔接越顺畅期内回报就越高。中期的护城河是收益的能力。需要定期回顾来避免陷入低收益的泥潭</a:t>
            </a:r>
            <a:endParaRPr lang="zh-CN" altLang="en-US" sz="1400" dirty="0">
              <a:solidFill>
                <a:srgbClr val="0072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92965" y="1128963"/>
            <a:ext cx="2419321" cy="2419321"/>
            <a:chOff x="2463575" y="1128963"/>
            <a:chExt cx="2419321" cy="2419321"/>
          </a:xfrm>
          <a:solidFill>
            <a:srgbClr val="B6402D"/>
          </a:solidFill>
        </p:grpSpPr>
        <p:sp>
          <p:nvSpPr>
            <p:cNvPr id="5" name="椭圆 4"/>
            <p:cNvSpPr/>
            <p:nvPr/>
          </p:nvSpPr>
          <p:spPr>
            <a:xfrm>
              <a:off x="2463575" y="1128963"/>
              <a:ext cx="2419321" cy="24193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573777" y="1239165"/>
              <a:ext cx="2198917" cy="219891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8"/>
          <p:cNvSpPr txBox="1"/>
          <p:nvPr/>
        </p:nvSpPr>
        <p:spPr>
          <a:xfrm>
            <a:off x="710325" y="4068001"/>
            <a:ext cx="3784600" cy="99885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pPr algn="l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solidFill>
                  <a:srgbClr val="B640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生命</a:t>
            </a:r>
            <a:r>
              <a:rPr lang="zh-CN" altLang="en-US" sz="2400" b="1" spc="300" dirty="0">
                <a:solidFill>
                  <a:srgbClr val="B640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</a:t>
            </a:r>
            <a:r>
              <a:rPr lang="en-US" altLang="zh-CN" sz="2400" b="1" spc="300" dirty="0">
                <a:solidFill>
                  <a:srgbClr val="B640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spc="300" dirty="0">
                <a:solidFill>
                  <a:srgbClr val="B640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战略层级要保证前进的</a:t>
            </a:r>
            <a:r>
              <a:rPr lang="zh-CN" altLang="en-US" sz="2400" b="1" spc="300" dirty="0">
                <a:solidFill>
                  <a:srgbClr val="B640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航向</a:t>
            </a:r>
            <a:endParaRPr lang="zh-CN" altLang="en-US" sz="1600" dirty="0">
              <a:solidFill>
                <a:srgbClr val="B6402D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3624" y="1523015"/>
            <a:ext cx="898003" cy="1631216"/>
          </a:xfrm>
          <a:prstGeom prst="rect">
            <a:avLst/>
          </a:prstGeom>
          <a:solidFill>
            <a:srgbClr val="B6402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zh-CN" altLang="en-US" sz="100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8895" y="4216673"/>
            <a:ext cx="5683250" cy="26416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" name="组合 20"/>
          <p:cNvGrpSpPr/>
          <p:nvPr/>
        </p:nvGrpSpPr>
        <p:grpSpPr>
          <a:xfrm>
            <a:off x="5128601" y="1417999"/>
            <a:ext cx="6109180" cy="737235"/>
            <a:chOff x="1317227" y="3295884"/>
            <a:chExt cx="6109186" cy="737235"/>
          </a:xfrm>
        </p:grpSpPr>
        <p:sp>
          <p:nvSpPr>
            <p:cNvPr id="81" name="文本框 57"/>
            <p:cNvSpPr txBox="1"/>
            <p:nvPr/>
          </p:nvSpPr>
          <p:spPr>
            <a:xfrm>
              <a:off x="2013891" y="3295884"/>
              <a:ext cx="5412522" cy="737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长期目标直接决定了最终价值，目标一定要定的高，才能反过来逼迫快速的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持续精进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317227" y="3386519"/>
              <a:ext cx="499110" cy="511175"/>
              <a:chOff x="1317227" y="3386519"/>
              <a:chExt cx="499110" cy="511175"/>
            </a:xfrm>
          </p:grpSpPr>
          <p:sp>
            <p:nvSpPr>
              <p:cNvPr id="23" name="椭圆 22"/>
              <p:cNvSpPr/>
              <p:nvPr/>
            </p:nvSpPr>
            <p:spPr bwMode="auto">
              <a:xfrm>
                <a:off x="1317227" y="3386519"/>
                <a:ext cx="499110" cy="511175"/>
              </a:xfrm>
              <a:prstGeom prst="ellipse">
                <a:avLst/>
              </a:prstGeom>
              <a:solidFill>
                <a:srgbClr val="538C9F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418192" y="3469704"/>
                <a:ext cx="32131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altLang="zh-CN" sz="2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5128598" y="2256914"/>
            <a:ext cx="6109186" cy="1060450"/>
            <a:chOff x="1317227" y="3092684"/>
            <a:chExt cx="6109186" cy="1060450"/>
          </a:xfrm>
        </p:grpSpPr>
        <p:sp>
          <p:nvSpPr>
            <p:cNvPr id="38" name="文本框 57"/>
            <p:cNvSpPr txBox="1"/>
            <p:nvPr/>
          </p:nvSpPr>
          <p:spPr>
            <a:xfrm>
              <a:off x="2013891" y="3092684"/>
              <a:ext cx="5412522" cy="10604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长期计划要反映出对长期目标的支持，目标越高就越依赖复利的指数增长，就越需要靠日积月累来实现自身的护城河，持续瞄准最薄弱之处集中力量出击，实现最大的利率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317227" y="3309684"/>
              <a:ext cx="499210" cy="499210"/>
              <a:chOff x="1317227" y="3309684"/>
              <a:chExt cx="499210" cy="499210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17227" y="3309684"/>
                <a:ext cx="499210" cy="499210"/>
              </a:xfrm>
              <a:prstGeom prst="ellipse">
                <a:avLst/>
              </a:prstGeom>
              <a:solidFill>
                <a:srgbClr val="538C9F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418394" y="3390012"/>
                <a:ext cx="32131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endParaRPr lang="en-US" altLang="zh-CN" sz="2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5128598" y="3400629"/>
            <a:ext cx="6109186" cy="513010"/>
            <a:chOff x="1317227" y="3295884"/>
            <a:chExt cx="6109186" cy="513010"/>
          </a:xfrm>
        </p:grpSpPr>
        <p:sp>
          <p:nvSpPr>
            <p:cNvPr id="43" name="文本框 57"/>
            <p:cNvSpPr txBox="1"/>
            <p:nvPr/>
          </p:nvSpPr>
          <p:spPr>
            <a:xfrm>
              <a:off x="2013891" y="3295884"/>
              <a:ext cx="5412522" cy="414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长期执行要关注复盘回顾，对执行本身反而不必强求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1317227" y="3309684"/>
              <a:ext cx="499210" cy="499210"/>
              <a:chOff x="1317227" y="3309684"/>
              <a:chExt cx="499210" cy="499210"/>
            </a:xfrm>
          </p:grpSpPr>
          <p:sp>
            <p:nvSpPr>
              <p:cNvPr id="45" name="椭圆 44"/>
              <p:cNvSpPr/>
              <p:nvPr/>
            </p:nvSpPr>
            <p:spPr bwMode="auto">
              <a:xfrm>
                <a:off x="1317227" y="3309684"/>
                <a:ext cx="499210" cy="499210"/>
              </a:xfrm>
              <a:prstGeom prst="ellipse">
                <a:avLst/>
              </a:prstGeom>
              <a:solidFill>
                <a:srgbClr val="538C9F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418394" y="3390012"/>
                <a:ext cx="32131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en-US" altLang="zh-CN" sz="2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sp>
        <p:nvSpPr>
          <p:cNvPr id="49" name="文本框 50"/>
          <p:cNvSpPr txBox="1"/>
          <p:nvPr/>
        </p:nvSpPr>
        <p:spPr>
          <a:xfrm>
            <a:off x="4495165" y="178435"/>
            <a:ext cx="729043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长期的现实条件几乎不需要考虑黑天鹅事件，因为在短期已经考虑了，也不太需要考虑灰犀牛，因为时间本身就能抵御灰犀牛。在长期唯一需要关注的就是维持复利增长的模式，这是唯一的护城河。</a:t>
            </a:r>
            <a:endParaRPr lang="zh-CN" altLang="en-US" sz="1400" dirty="0">
              <a:solidFill>
                <a:srgbClr val="0072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7528" y="370599"/>
            <a:ext cx="4702969" cy="491490"/>
            <a:chOff x="357528" y="291985"/>
            <a:chExt cx="4702969" cy="491490"/>
          </a:xfrm>
        </p:grpSpPr>
        <p:grpSp>
          <p:nvGrpSpPr>
            <p:cNvPr id="3" name="组合 2"/>
            <p:cNvGrpSpPr/>
            <p:nvPr/>
          </p:nvGrpSpPr>
          <p:grpSpPr>
            <a:xfrm>
              <a:off x="357528" y="304047"/>
              <a:ext cx="612000" cy="468000"/>
              <a:chOff x="8035925" y="-1063808"/>
              <a:chExt cx="3082603" cy="2332866"/>
            </a:xfrm>
          </p:grpSpPr>
          <p:sp>
            <p:nvSpPr>
              <p:cNvPr id="5" name="椭圆 4"/>
              <p:cNvSpPr/>
              <p:nvPr/>
            </p:nvSpPr>
            <p:spPr bwMode="auto">
              <a:xfrm>
                <a:off x="10070897" y="215506"/>
                <a:ext cx="1047631" cy="1053552"/>
              </a:xfrm>
              <a:prstGeom prst="ellipse">
                <a:avLst/>
              </a:prstGeom>
              <a:solidFill>
                <a:srgbClr val="00A599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 bwMode="auto">
              <a:xfrm>
                <a:off x="9543311" y="-1063808"/>
                <a:ext cx="1047631" cy="1053552"/>
              </a:xfrm>
              <a:prstGeom prst="ellipse">
                <a:avLst/>
              </a:prstGeom>
              <a:solidFill>
                <a:srgbClr val="F5AF3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 bwMode="auto">
              <a:xfrm>
                <a:off x="8714249" y="215506"/>
                <a:ext cx="1047631" cy="1053552"/>
              </a:xfrm>
              <a:prstGeom prst="ellipse">
                <a:avLst/>
              </a:prstGeom>
              <a:solidFill>
                <a:srgbClr val="0084A6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auto">
              <a:xfrm>
                <a:off x="8035925" y="-1063808"/>
                <a:ext cx="1047631" cy="1053552"/>
              </a:xfrm>
              <a:prstGeom prst="ellipse">
                <a:avLst/>
              </a:prstGeom>
              <a:solidFill>
                <a:srgbClr val="CB755D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180647" y="291985"/>
              <a:ext cx="3879850" cy="491490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6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anose="020B0503020204020204" pitchFamily="34" charset="-122"/>
                  <a:cs typeface="+mn-cs"/>
                  <a:sym typeface="+mn-ea"/>
                </a:rPr>
                <a:t>总结</a:t>
              </a:r>
              <a:endParaRPr kumimoji="0" lang="zh-CN" altLang="en-US" sz="2600" b="1" i="0" u="none" strike="noStrike" kern="1200" cap="none" spc="200" normalizeH="0" baseline="0" noProof="0" dirty="0">
                <a:ln>
                  <a:noFill/>
                </a:ln>
                <a:solidFill>
                  <a:srgbClr val="00729A"/>
                </a:solidFill>
                <a:effectLst/>
                <a:uLnTx/>
                <a:uFillTx/>
                <a:latin typeface="方正细等线简体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443344" y="1491517"/>
            <a:ext cx="4605118" cy="1228152"/>
            <a:chOff x="6853229" y="2014248"/>
            <a:chExt cx="4605118" cy="1228765"/>
          </a:xfrm>
        </p:grpSpPr>
        <p:sp>
          <p:nvSpPr>
            <p:cNvPr id="22" name="文本框 50"/>
            <p:cNvSpPr txBox="1"/>
            <p:nvPr/>
          </p:nvSpPr>
          <p:spPr>
            <a:xfrm>
              <a:off x="6853229" y="2505410"/>
              <a:ext cx="4605118" cy="737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周期越短风险承受能力越小，复利模式的优势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不明显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周期越长风险承受能力越大，复利模式收益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越大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6853229" y="2014248"/>
              <a:ext cx="1614487" cy="393897"/>
              <a:chOff x="7970036" y="2014248"/>
              <a:chExt cx="1614487" cy="393897"/>
            </a:xfrm>
          </p:grpSpPr>
          <p:sp>
            <p:nvSpPr>
              <p:cNvPr id="24" name="矩形: 圆角 23"/>
              <p:cNvSpPr/>
              <p:nvPr/>
            </p:nvSpPr>
            <p:spPr bwMode="auto">
              <a:xfrm>
                <a:off x="7970036" y="2014248"/>
                <a:ext cx="1614487" cy="393897"/>
              </a:xfrm>
              <a:prstGeom prst="roundRect">
                <a:avLst>
                  <a:gd name="adj" fmla="val 50000"/>
                </a:avLst>
              </a:prstGeom>
              <a:solidFill>
                <a:srgbClr val="0084A6"/>
              </a:solidFill>
              <a:ln w="12700" cap="flat">
                <a:noFill/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lIns="91404" tIns="0" rIns="91404" bIns="3600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endParaRPr>
              </a:p>
            </p:txBody>
          </p:sp>
          <p:sp>
            <p:nvSpPr>
              <p:cNvPr id="25" name="文本框 13"/>
              <p:cNvSpPr txBox="1"/>
              <p:nvPr/>
            </p:nvSpPr>
            <p:spPr>
              <a:xfrm>
                <a:off x="8235942" y="2057110"/>
                <a:ext cx="894080" cy="3068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周期长短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t="17197" r="23418"/>
          <a:stretch>
            <a:fillRect/>
          </a:stretch>
        </p:blipFill>
        <p:spPr>
          <a:xfrm>
            <a:off x="1068229" y="1274218"/>
            <a:ext cx="4405093" cy="4874094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" name="组合 10"/>
          <p:cNvGrpSpPr/>
          <p:nvPr/>
        </p:nvGrpSpPr>
        <p:grpSpPr>
          <a:xfrm>
            <a:off x="5443344" y="3038694"/>
            <a:ext cx="4605117" cy="905561"/>
            <a:chOff x="6853228" y="2014248"/>
            <a:chExt cx="4605117" cy="904863"/>
          </a:xfrm>
        </p:grpSpPr>
        <p:sp>
          <p:nvSpPr>
            <p:cNvPr id="18" name="文本框 50"/>
            <p:cNvSpPr txBox="1"/>
            <p:nvPr/>
          </p:nvSpPr>
          <p:spPr>
            <a:xfrm>
              <a:off x="6853228" y="2505410"/>
              <a:ext cx="4605117" cy="4137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复盘回顾是确认学习和实践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成果的唯一方法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6853229" y="2014248"/>
              <a:ext cx="1614488" cy="393397"/>
              <a:chOff x="7970036" y="2014248"/>
              <a:chExt cx="1614488" cy="393397"/>
            </a:xfrm>
          </p:grpSpPr>
          <p:sp>
            <p:nvSpPr>
              <p:cNvPr id="20" name="矩形: 圆角 19"/>
              <p:cNvSpPr/>
              <p:nvPr/>
            </p:nvSpPr>
            <p:spPr bwMode="auto">
              <a:xfrm>
                <a:off x="7970036" y="2014248"/>
                <a:ext cx="1614488" cy="393397"/>
              </a:xfrm>
              <a:prstGeom prst="roundRect">
                <a:avLst>
                  <a:gd name="adj" fmla="val 50000"/>
                </a:avLst>
              </a:prstGeom>
              <a:solidFill>
                <a:srgbClr val="0084A6"/>
              </a:solidFill>
              <a:ln w="12700" cap="flat">
                <a:noFill/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lIns="91404" tIns="0" rIns="91404" bIns="3600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endParaRPr>
              </a:p>
            </p:txBody>
          </p:sp>
          <p:sp>
            <p:nvSpPr>
              <p:cNvPr id="21" name="文本框 13"/>
              <p:cNvSpPr txBox="1"/>
              <p:nvPr/>
            </p:nvSpPr>
            <p:spPr>
              <a:xfrm>
                <a:off x="8235942" y="2057110"/>
                <a:ext cx="894080" cy="3064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复盘回顾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5443220" y="4371340"/>
            <a:ext cx="5890895" cy="1551979"/>
            <a:chOff x="6853229" y="2014248"/>
            <a:chExt cx="4605116" cy="1550819"/>
          </a:xfrm>
        </p:grpSpPr>
        <p:sp>
          <p:nvSpPr>
            <p:cNvPr id="14" name="文本框 50"/>
            <p:cNvSpPr txBox="1"/>
            <p:nvPr/>
          </p:nvSpPr>
          <p:spPr>
            <a:xfrm>
              <a:off x="6853229" y="2505410"/>
              <a:ext cx="4605116" cy="10596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世界很大，唯一不变的就是变化，但是换汤不换药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世界很大，什么样的人都能活得下去，但是活得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天差地别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世界很大，活得最好的一定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是那些既能适应变化，又能坚定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原则</a:t>
              </a:r>
              <a:r>
                <a:rPr lang="zh-CN" altLang="en-US" sz="1400" dirty="0">
                  <a:solidFill>
                    <a:srgbClr val="0072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不变的人</a:t>
              </a:r>
              <a:endParaRPr lang="zh-CN" altLang="en-US" sz="1400" dirty="0">
                <a:solidFill>
                  <a:srgbClr val="0072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853229" y="2014248"/>
              <a:ext cx="1614488" cy="393397"/>
              <a:chOff x="7970036" y="2014248"/>
              <a:chExt cx="1614488" cy="393397"/>
            </a:xfrm>
          </p:grpSpPr>
          <p:sp>
            <p:nvSpPr>
              <p:cNvPr id="16" name="矩形: 圆角 15"/>
              <p:cNvSpPr/>
              <p:nvPr/>
            </p:nvSpPr>
            <p:spPr bwMode="auto">
              <a:xfrm>
                <a:off x="7970036" y="2014248"/>
                <a:ext cx="1614488" cy="393397"/>
              </a:xfrm>
              <a:prstGeom prst="roundRect">
                <a:avLst>
                  <a:gd name="adj" fmla="val 50000"/>
                </a:avLst>
              </a:prstGeom>
              <a:solidFill>
                <a:srgbClr val="0084A6"/>
              </a:solidFill>
              <a:ln w="12700" cap="flat">
                <a:noFill/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lIns="91404" tIns="0" rIns="91404" bIns="3600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endParaRPr>
              </a:p>
            </p:txBody>
          </p:sp>
          <p:sp>
            <p:nvSpPr>
              <p:cNvPr id="17" name="文本框 13"/>
              <p:cNvSpPr txBox="1"/>
              <p:nvPr/>
            </p:nvSpPr>
            <p:spPr>
              <a:xfrm>
                <a:off x="8235942" y="2057110"/>
                <a:ext cx="538480" cy="3064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原则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9948274" y="4779452"/>
            <a:ext cx="1385355" cy="1737873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2140" t="1863" r="2140" b="2610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40485" y="862330"/>
            <a:ext cx="5262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spc="200" noProof="0" dirty="0">
                <a:ln>
                  <a:noFill/>
                </a:ln>
                <a:solidFill>
                  <a:srgbClr val="00729A"/>
                </a:solidFill>
                <a:effectLst/>
                <a:uLnTx/>
                <a:uFillTx/>
                <a:latin typeface="方正细等线简体"/>
                <a:ea typeface="微软雅黑" panose="020B0503020204020204" pitchFamily="34" charset="-122"/>
                <a:sym typeface="+mn-ea"/>
              </a:rPr>
              <a:t>现实指导思考，思考指引行动，行动影响现实</a:t>
            </a:r>
            <a:endParaRPr lang="zh-CN" altLang="en-US" b="1" spc="200" noProof="0" dirty="0">
              <a:ln>
                <a:noFill/>
              </a:ln>
              <a:solidFill>
                <a:srgbClr val="00729A"/>
              </a:solidFill>
              <a:effectLst/>
              <a:uLnTx/>
              <a:uFillTx/>
              <a:latin typeface="方正细等线简体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57950" y="1942921"/>
            <a:ext cx="4442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631916"/>
                </a:solidFill>
                <a:latin typeface="汉仪秀英体简" panose="02010609000101010101" pitchFamily="49" charset="-122"/>
                <a:ea typeface="汉仪秀英体简" panose="02010609000101010101" pitchFamily="49" charset="-122"/>
              </a:rPr>
              <a:t>谢谢观赏</a:t>
            </a:r>
            <a:endParaRPr lang="zh-CN" altLang="en-US" sz="7200" dirty="0">
              <a:solidFill>
                <a:srgbClr val="631916"/>
              </a:solidFill>
              <a:latin typeface="汉仪秀英体简" panose="02010609000101010101" pitchFamily="49" charset="-122"/>
              <a:ea typeface="汉仪秀英体简" panose="0201060900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60816" y="359164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7C1915"/>
                </a:solidFill>
                <a:latin typeface="汉仪秀英体简" panose="02010609000101010101" pitchFamily="49" charset="-122"/>
                <a:ea typeface="汉仪秀英体简" panose="02010609000101010101" pitchFamily="49" charset="-122"/>
              </a:rPr>
              <a:t>欢迎常来</a:t>
            </a:r>
            <a:endParaRPr lang="zh-CN" altLang="en-US" sz="4000" dirty="0">
              <a:solidFill>
                <a:srgbClr val="7C1915"/>
              </a:solidFill>
              <a:latin typeface="汉仪秀英体简" panose="02010609000101010101" pitchFamily="49" charset="-122"/>
              <a:ea typeface="汉仪秀英体简" panose="0201060900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湖光山色">
      <a:dk1>
        <a:srgbClr val="000000"/>
      </a:dk1>
      <a:lt1>
        <a:srgbClr val="FFFFFF"/>
      </a:lt1>
      <a:dk2>
        <a:srgbClr val="E5F1ED"/>
      </a:dk2>
      <a:lt2>
        <a:srgbClr val="A3CFE4"/>
      </a:lt2>
      <a:accent1>
        <a:srgbClr val="5CA9D0"/>
      </a:accent1>
      <a:accent2>
        <a:srgbClr val="4687A7"/>
      </a:accent2>
      <a:accent3>
        <a:srgbClr val="006EA1"/>
      </a:accent3>
      <a:accent4>
        <a:srgbClr val="005174"/>
      </a:accent4>
      <a:accent5>
        <a:srgbClr val="013857"/>
      </a:accent5>
      <a:accent6>
        <a:srgbClr val="01283C"/>
      </a:accent6>
      <a:hlink>
        <a:srgbClr val="2E627F"/>
      </a:hlink>
      <a:folHlink>
        <a:srgbClr val="00415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1270</Words>
  <Application>WPS 演示</Application>
  <PresentationFormat>宽屏</PresentationFormat>
  <Paragraphs>123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等线</vt:lpstr>
      <vt:lpstr>微软雅黑</vt:lpstr>
      <vt:lpstr>方正细等线简体</vt:lpstr>
      <vt:lpstr>Segoe Print</vt:lpstr>
      <vt:lpstr>Tahoma</vt:lpstr>
      <vt:lpstr>黑体</vt:lpstr>
      <vt:lpstr>汉仪秀英体简</vt:lpstr>
      <vt:lpstr>Arial Unicode MS</vt:lpstr>
      <vt:lpstr>Calibri Light</vt:lpstr>
      <vt:lpstr>Calibri</vt:lpstr>
      <vt:lpstr>华文细黑</vt:lpstr>
      <vt:lpstr>华文宋体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dongdapeng2012</cp:lastModifiedBy>
  <cp:revision>80</cp:revision>
  <dcterms:created xsi:type="dcterms:W3CDTF">2018-04-21T07:02:00Z</dcterms:created>
  <dcterms:modified xsi:type="dcterms:W3CDTF">2020-04-30T14:48:36Z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