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wmf" ContentType="image/x-wmf"/>
  <Override PartName="/ppt/media/image13.wmf" ContentType="image/x-wmf"/>
  <Override PartName="/ppt/media/image8.wmf" ContentType="image/x-wmf"/>
  <Override PartName="/ppt/media/image12.wmf" ContentType="image/x-wmf"/>
  <Override PartName="/ppt/media/image7.wmf" ContentType="image/x-wmf"/>
  <Override PartName="/ppt/media/image11.wmf" ContentType="image/x-wmf"/>
  <Override PartName="/ppt/media/image6.wmf" ContentType="image/x-wmf"/>
  <Override PartName="/ppt/media/image10.wmf" ContentType="image/x-wmf"/>
  <Override PartName="/ppt/media/image5.wmf" ContentType="image/x-wmf"/>
  <Override PartName="/ppt/media/image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19.wmf" ContentType="image/x-wmf"/>
  <Override PartName="/ppt/media/image1.wmf" ContentType="image/x-wmf"/>
  <Override PartName="/ppt/media/image3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2.wmf" ContentType="image/x-wmf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1096884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7120" y="14904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5480" y="14904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8400" y="39762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7120" y="39762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5480" y="39762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8400" y="608400"/>
            <a:ext cx="10968840" cy="327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1096884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7120" y="14904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5480" y="14904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8400" y="39762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7120" y="39762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5480" y="3976200"/>
            <a:ext cx="353160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8400" y="608400"/>
            <a:ext cx="10968840" cy="327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840" cy="2570040"/>
          </a:xfrm>
          <a:prstGeom prst="rect">
            <a:avLst/>
          </a:prstGeom>
        </p:spPr>
        <p:txBody>
          <a:bodyPr lIns="90000" rIns="90000" tIns="46800" bIns="46800" anchor="b">
            <a:normAutofit/>
          </a:bodyPr>
          <a:p>
            <a:pPr algn="ctr">
              <a:lnSpc>
                <a:spcPct val="100000"/>
              </a:lnSpc>
            </a:pP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单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击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此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处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编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辑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标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题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12000" y="6314400"/>
            <a:ext cx="2699640" cy="31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15880" y="6314400"/>
            <a:ext cx="3959640" cy="31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877600" y="6314400"/>
            <a:ext cx="2699640" cy="31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zh-CN" sz="1800" spc="148" strike="noStrike">
                <a:solidFill>
                  <a:srgbClr val="595959"/>
                </a:solidFill>
                <a:latin typeface="Arial"/>
              </a:rPr>
              <a:t>点击鼠标编辑大纲文字格式</a:t>
            </a:r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609560"/>
              </a:tabLst>
            </a:pPr>
            <a:r>
              <a:rPr b="0" lang="zh-CN" sz="1600" spc="148" strike="noStrike">
                <a:solidFill>
                  <a:srgbClr val="595959"/>
                </a:solidFill>
                <a:latin typeface="Arial"/>
              </a:rPr>
              <a:t>第二个大纲级</a:t>
            </a:r>
            <a:endParaRPr b="0" lang="en-US" sz="1600" spc="148" strike="noStrike">
              <a:solidFill>
                <a:srgbClr val="595959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zh-CN" sz="1400" spc="148" strike="noStrike">
                <a:solidFill>
                  <a:srgbClr val="595959"/>
                </a:solidFill>
                <a:latin typeface="Arial"/>
              </a:rPr>
              <a:t>第三大纲级别</a:t>
            </a:r>
            <a:endParaRPr b="0" lang="en-US" sz="1400" spc="148" strike="noStrike">
              <a:solidFill>
                <a:srgbClr val="595959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609560"/>
              </a:tabLst>
            </a:pPr>
            <a:r>
              <a:rPr b="0" lang="zh-CN" sz="1400" spc="148" strike="noStrike">
                <a:solidFill>
                  <a:srgbClr val="595959"/>
                </a:solidFill>
                <a:latin typeface="Arial"/>
              </a:rPr>
              <a:t>第四大纲级别</a:t>
            </a:r>
            <a:endParaRPr b="0" lang="en-US" sz="1400" spc="148" strike="noStrike">
              <a:solidFill>
                <a:srgbClr val="595959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zh-CN" sz="2000" spc="148" strike="noStrike">
                <a:solidFill>
                  <a:srgbClr val="595959"/>
                </a:solidFill>
                <a:latin typeface="Arial"/>
              </a:rPr>
              <a:t>第五大纲级别</a:t>
            </a:r>
            <a:endParaRPr b="0" lang="en-US" sz="2000" spc="148" strike="noStrike">
              <a:solidFill>
                <a:srgbClr val="595959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zh-CN" sz="2000" spc="148" strike="noStrike">
                <a:solidFill>
                  <a:srgbClr val="595959"/>
                </a:solidFill>
                <a:latin typeface="Arial"/>
              </a:rPr>
              <a:t>第六大纲级别</a:t>
            </a:r>
            <a:endParaRPr b="0" lang="en-US" sz="2000" spc="148" strike="noStrike">
              <a:solidFill>
                <a:srgbClr val="595959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zh-CN" sz="2000" spc="148" strike="noStrike">
                <a:solidFill>
                  <a:srgbClr val="595959"/>
                </a:solidFill>
                <a:latin typeface="Arial"/>
              </a:rPr>
              <a:t>第七大纲级别</a:t>
            </a:r>
            <a:endParaRPr b="0" lang="en-US" sz="2000" spc="148" strike="noStrike">
              <a:solidFill>
                <a:srgbClr val="595959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</p:spPr>
        <p:txBody>
          <a:bodyPr lIns="90000" rIns="90000" tIns="46800" bIns="46800"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单击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此处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编辑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母版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标题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样式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228600" indent="-22824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单击此处编辑母版文本样式</a:t>
            </a:r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  <a:p>
            <a:pPr lvl="1" marL="685800" indent="-228240">
              <a:lnSpc>
                <a:spcPct val="120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600" spc="148" strike="noStrike">
                <a:solidFill>
                  <a:srgbClr val="595959"/>
                </a:solidFill>
                <a:latin typeface="Arial"/>
                <a:ea typeface="微软雅黑"/>
              </a:rPr>
              <a:t>第二级</a:t>
            </a:r>
            <a:endParaRPr b="0" lang="en-US" sz="1600" spc="148" strike="noStrike">
              <a:solidFill>
                <a:srgbClr val="595959"/>
              </a:solidFill>
              <a:latin typeface="Arial"/>
            </a:endParaRPr>
          </a:p>
          <a:p>
            <a:pPr lvl="2" marL="1143000" indent="-228240">
              <a:lnSpc>
                <a:spcPct val="120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600" spc="148" strike="noStrike">
                <a:solidFill>
                  <a:srgbClr val="595959"/>
                </a:solidFill>
                <a:latin typeface="Arial"/>
                <a:ea typeface="微软雅黑"/>
              </a:rPr>
              <a:t>第三级</a:t>
            </a:r>
            <a:endParaRPr b="0" lang="en-US" sz="1600" spc="148" strike="noStrike">
              <a:solidFill>
                <a:srgbClr val="595959"/>
              </a:solidFill>
              <a:latin typeface="Arial"/>
            </a:endParaRPr>
          </a:p>
          <a:p>
            <a:pPr lvl="3" marL="1600200" indent="-228240">
              <a:lnSpc>
                <a:spcPct val="120000"/>
              </a:lnSpc>
              <a:spcAft>
                <a:spcPts val="300"/>
              </a:spcAft>
              <a:buClr>
                <a:srgbClr val="595959"/>
              </a:buClr>
              <a:buFont typeface="Wingdings" charset="2"/>
              <a:buChar char=""/>
              <a:tabLst>
                <a:tab algn="l" pos="1609560"/>
              </a:tabLst>
            </a:pPr>
            <a:r>
              <a:rPr b="0" lang="zh-CN" sz="1400" spc="148" strike="noStrike">
                <a:solidFill>
                  <a:srgbClr val="595959"/>
                </a:solidFill>
                <a:latin typeface="Arial"/>
                <a:ea typeface="微软雅黑"/>
              </a:rPr>
              <a:t>第四级</a:t>
            </a:r>
            <a:endParaRPr b="0" lang="en-US" sz="1400" spc="148" strike="noStrike">
              <a:solidFill>
                <a:srgbClr val="595959"/>
              </a:solidFill>
              <a:latin typeface="Arial"/>
            </a:endParaRPr>
          </a:p>
          <a:p>
            <a:pPr lvl="4" marL="2057400" indent="-228240">
              <a:lnSpc>
                <a:spcPct val="120000"/>
              </a:lnSpc>
              <a:spcAft>
                <a:spcPts val="300"/>
              </a:spcAft>
              <a:buClr>
                <a:srgbClr val="595959"/>
              </a:buClr>
              <a:buFont typeface="Arial"/>
              <a:buChar char="•"/>
              <a:tabLst>
                <a:tab algn="l" pos="1609560"/>
              </a:tabLst>
            </a:pPr>
            <a:r>
              <a:rPr b="0" lang="zh-CN" sz="1400" spc="148" strike="noStrike">
                <a:solidFill>
                  <a:srgbClr val="595959"/>
                </a:solidFill>
                <a:latin typeface="Arial"/>
                <a:ea typeface="微软雅黑"/>
              </a:rPr>
              <a:t>第五级</a:t>
            </a:r>
            <a:endParaRPr b="0" lang="en-US" sz="1400" spc="148" strike="noStrike">
              <a:solidFill>
                <a:srgbClr val="595959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12000" y="6314400"/>
            <a:ext cx="2699640" cy="31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15880" y="6314400"/>
            <a:ext cx="3959640" cy="31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877600" y="6314400"/>
            <a:ext cx="2699640" cy="316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98800" y="914400"/>
            <a:ext cx="9798840" cy="25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D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P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U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之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多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线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程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RI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S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C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V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实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现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方</a:t>
            </a:r>
            <a:r>
              <a:rPr b="1" lang="zh-CN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案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/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D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e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m</a:t>
            </a:r>
            <a:r>
              <a:rPr b="1" lang="en-US" sz="6000" spc="299" strike="noStrike">
                <a:solidFill>
                  <a:srgbClr val="262626"/>
                </a:solidFill>
                <a:latin typeface="Arial"/>
                <a:ea typeface="微软雅黑"/>
              </a:rPr>
              <a:t>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98800" y="3560400"/>
            <a:ext cx="9798840" cy="14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dongd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eji@1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26.co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m.cn, 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tel:18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92377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6605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2021</a:t>
            </a:r>
            <a:r>
              <a:rPr b="0" lang="zh-CN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年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9</a:t>
            </a:r>
            <a:r>
              <a:rPr b="0" lang="zh-CN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月 </a:t>
            </a:r>
            <a:r>
              <a:rPr b="0" lang="en-US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22</a:t>
            </a:r>
            <a:r>
              <a:rPr b="0" lang="zh-CN" sz="2400" spc="199" strike="noStrike">
                <a:solidFill>
                  <a:srgbClr val="595959"/>
                </a:solidFill>
                <a:latin typeface="Arial"/>
                <a:ea typeface="微软雅黑"/>
              </a:rPr>
              <a:t>日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执行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8clock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的自定制指令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IPC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与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thread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个数关系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1211760"/>
            <a:ext cx="121917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根据之前的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级流水及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RR Scheduler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的设计，在都是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RISCV load/store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指令情况下单个线程每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Clock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只能执行一条，需要至少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个线程才能将整个流水无空泡执行，如果是自定义指令需要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8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clock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load/store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多了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7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个，那么在右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8clock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的自定义指令情况下需要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6+7=13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个线程才能将整个流水线无空泡执行，即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IPC=1.0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。下面第一幅截图是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个线程执行自定义指令，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ex_uop_valid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id_uop_valid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0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的两个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clock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即是两个空泡。下面第二幅截图是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thread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的情况，显示流水线中无空泡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19760" y="2627640"/>
            <a:ext cx="11465640" cy="2079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19760" y="4778280"/>
            <a:ext cx="11465640" cy="214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设计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目标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及整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体思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路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49080" y="1438200"/>
            <a:ext cx="4081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目标及思路见如下思维导图，其中遵循的原则：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1.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尽量复用已有成熟模块；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2.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系统软件零投入；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3.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资源占用尽量少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17520" y="2029320"/>
            <a:ext cx="11685240" cy="4859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28160" y="1870560"/>
            <a:ext cx="11874600" cy="498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架构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设计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68840" y="98280"/>
            <a:ext cx="90554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设计要点：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、整个系统指令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RAM/ROM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解码、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EX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执行的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ALU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、访存几处多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thread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共用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、取指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PC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RegFile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WB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几个部分是每个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thread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自己一套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、多线程受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RR Scheduler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的调度，在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F1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F2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EX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WB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这五个周期中每个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thread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最多只能有一个指令在运行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4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、自定义指令在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EX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阶段输出给网络加速器，如果是同步模式指令，需要等待多个周期，直到网络加速器返回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response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，才会进入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WB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阶段写回结果。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351720" y="2128680"/>
            <a:ext cx="25725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WB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阶段给每个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thread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都分配了一个，而不是公用，主要考虑到网络处理器响应周期数不同，可能会出现多个指令在同一个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clock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响应，那么就需要到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arbiter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，同时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thread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越多，该种情况可能就越频繁，会导致性能出现瓶颈。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、另外指令在执行过程中有需要从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bss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段读取有初始化的数据或字符，所以有一条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Read ROM Data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bus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09960" y="2260080"/>
            <a:ext cx="8876520" cy="45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架构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实施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062520" y="490320"/>
            <a:ext cx="88617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实施过程中：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、将包含有自定指令的代码固化到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Instruction ROM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中，读取该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ROM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需要延迟一个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clock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输出，模仿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SRAM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行为。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、实际的网络加速器会根据具体的指令功能需要执行不定长周期个数，在该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demo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中取了简化为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8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clock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延迟，而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rtl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架构是可以适应任意执行周期数的。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09960" y="2260080"/>
            <a:ext cx="8876520" cy="45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RTL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编码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及结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果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08400" y="1490400"/>
            <a:ext cx="10968840" cy="475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marL="228600" indent="-22824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Chisel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代码总行数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848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行，编码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+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调试总时间大概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30~36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个小时，见附件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Thread.scala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。</a:t>
            </a:r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  <a:p>
            <a:pPr marL="228600" indent="-22824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通过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sbt+firrtl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编译后生成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12000+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行代码，见附件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ThreadSocTop.v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。</a:t>
            </a:r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  <a:p>
            <a:pPr marL="228600" indent="-22824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通过在软件上方针，运行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hello world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程序，观察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vcd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波形文件有正确输出对应字符，后面有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vcd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截图解读。</a:t>
            </a:r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  <a:p>
            <a:pPr marL="228600" indent="-22824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运行自定义指令（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8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个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clock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延迟），在大于等于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13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个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thread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的时候可以达到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IPC=1.0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，后面有</a:t>
            </a:r>
            <a:r>
              <a:rPr b="0" lang="en-US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vcd</a:t>
            </a:r>
            <a:r>
              <a:rPr b="0" lang="zh-CN" sz="1800" spc="148" strike="noStrike">
                <a:solidFill>
                  <a:srgbClr val="595959"/>
                </a:solidFill>
                <a:latin typeface="Arial"/>
                <a:ea typeface="微软雅黑"/>
              </a:rPr>
              <a:t>截图解读。</a:t>
            </a:r>
            <a:endParaRPr b="0" lang="en-US" sz="1800" spc="148" strike="noStrike">
              <a:solidFill>
                <a:srgbClr val="595959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76200" y="4989960"/>
            <a:ext cx="971640" cy="9525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219560" y="4989960"/>
            <a:ext cx="971640" cy="95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相同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模块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Chi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sel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与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Veri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log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对比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7800" y="1460520"/>
            <a:ext cx="5894640" cy="49035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6826320" y="1460520"/>
            <a:ext cx="4425480" cy="51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7840" y="1386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Hell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o 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Wor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ld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输出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结果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1412280" y="1141560"/>
          <a:ext cx="9001440" cy="1142640"/>
        </p:xfrm>
        <a:graphic>
          <a:graphicData uri="http://schemas.openxmlformats.org/drawingml/2006/table">
            <a:tbl>
              <a:tblPr/>
              <a:tblGrid>
                <a:gridCol w="1219320"/>
                <a:gridCol w="707040"/>
                <a:gridCol w="707760"/>
                <a:gridCol w="707040"/>
                <a:gridCol w="707040"/>
                <a:gridCol w="707040"/>
                <a:gridCol w="707760"/>
                <a:gridCol w="706680"/>
                <a:gridCol w="707040"/>
                <a:gridCol w="707040"/>
                <a:gridCol w="707760"/>
                <a:gridCol w="709920"/>
              </a:tblGrid>
              <a:tr h="422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96e6"/>
                    </a:solidFill>
                  </a:tcPr>
                </a:tc>
                <a:tc gridSpan="11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Hello world</a:t>
                      </a:r>
                      <a:r>
                        <a:rPr b="1" lang="zh-CN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对应的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ASCII</a:t>
                      </a:r>
                      <a:r>
                        <a:rPr b="1" lang="zh-CN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编码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9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2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字母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空格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</a:tr>
              <a:tr h="422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ASCII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码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3"/>
          <p:cNvSpPr/>
          <p:nvPr/>
        </p:nvSpPr>
        <p:spPr>
          <a:xfrm>
            <a:off x="191160" y="2753280"/>
            <a:ext cx="28800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023520" y="2753280"/>
            <a:ext cx="28800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77840" y="421884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5920200" y="421884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5931360" y="5721840"/>
            <a:ext cx="427680" cy="9435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空格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283320" y="573228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50880" y="2487960"/>
            <a:ext cx="4734720" cy="13730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420600" y="2475360"/>
            <a:ext cx="4651920" cy="14238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727200" y="3924360"/>
            <a:ext cx="4556880" cy="13467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6477480" y="3898800"/>
            <a:ext cx="4639320" cy="13856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711360" y="5283720"/>
            <a:ext cx="4626720" cy="13982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6582240" y="5303520"/>
            <a:ext cx="4626720" cy="137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77840" y="1386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Hello World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输出结果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1412280" y="1141560"/>
          <a:ext cx="9001440" cy="1142640"/>
        </p:xfrm>
        <a:graphic>
          <a:graphicData uri="http://schemas.openxmlformats.org/drawingml/2006/table">
            <a:tbl>
              <a:tblPr/>
              <a:tblGrid>
                <a:gridCol w="1219320"/>
                <a:gridCol w="707040"/>
                <a:gridCol w="707760"/>
                <a:gridCol w="707040"/>
                <a:gridCol w="707040"/>
                <a:gridCol w="707040"/>
                <a:gridCol w="707760"/>
                <a:gridCol w="706680"/>
                <a:gridCol w="707040"/>
                <a:gridCol w="707040"/>
                <a:gridCol w="707760"/>
                <a:gridCol w="709920"/>
              </a:tblGrid>
              <a:tr h="422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96e6"/>
                    </a:solidFill>
                  </a:tcPr>
                </a:tc>
                <a:tc gridSpan="11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Hello world</a:t>
                      </a:r>
                      <a:r>
                        <a:rPr b="1" lang="zh-CN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对应的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ASCII</a:t>
                      </a:r>
                      <a:r>
                        <a:rPr b="1" lang="zh-CN" sz="1800" spc="-1" strike="noStrike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编码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9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2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字母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空格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cf5"/>
                    </a:solidFill>
                  </a:tcPr>
                </a:tc>
              </a:tr>
              <a:tr h="422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ASCII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码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0x64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a"/>
                    </a:solidFill>
                  </a:tcPr>
                </a:tc>
              </a:tr>
            </a:tbl>
          </a:graphicData>
        </a:graphic>
      </p:graphicFrame>
      <p:sp>
        <p:nvSpPr>
          <p:cNvPr id="118" name="CustomShape 3"/>
          <p:cNvSpPr/>
          <p:nvPr/>
        </p:nvSpPr>
        <p:spPr>
          <a:xfrm>
            <a:off x="6300000" y="309888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73560" y="311904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345960" y="441144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397440" y="580572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6277680" y="4518720"/>
            <a:ext cx="427680" cy="5169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01600" y="2581200"/>
            <a:ext cx="4563000" cy="13982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823800" y="2575440"/>
            <a:ext cx="4785480" cy="13658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990720" y="4005000"/>
            <a:ext cx="4772520" cy="13348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6868080" y="4027320"/>
            <a:ext cx="4734720" cy="13658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958680" y="5387400"/>
            <a:ext cx="4753440" cy="136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关于</a:t>
            </a:r>
            <a:r>
              <a:rPr b="1" lang="en-US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Intrinsic</a:t>
            </a:r>
            <a:r>
              <a:rPr b="1" lang="zh-CN" sz="3600" spc="299" strike="noStrike">
                <a:solidFill>
                  <a:srgbClr val="262626"/>
                </a:solidFill>
                <a:latin typeface="Arial"/>
                <a:ea typeface="微软雅黑"/>
              </a:rPr>
              <a:t>定义与使用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664320" y="208800"/>
            <a:ext cx="48668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如下截图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，通过宏直接 定义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Intrinsic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，可以在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中直接调用使用。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如下截图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，通过反汇编工具可以看到被编译到二进制可执行文件中的自定指令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2280" y="1241280"/>
            <a:ext cx="5641920" cy="55551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800680" y="1924200"/>
            <a:ext cx="5468040" cy="487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2019-06-18T10:08:00Z</dcterms:created>
  <dc:creator>63109</dc:creator>
  <dc:description/>
  <dc:language>zh-CN</dc:language>
  <cp:lastModifiedBy/>
  <dcterms:modified xsi:type="dcterms:W3CDTF">2021-12-01T11:45:16Z</dcterms:modified>
  <cp:revision>1</cp:revision>
  <dc:subject/>
  <dc:title>空白演示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ICV">
    <vt:lpwstr>479ff73987d14fd1aa0a7fc2fc709008</vt:lpwstr>
  </property>
  <property fmtid="{D5CDD505-2E9C-101B-9397-08002B2CF9AE}" pid="4" name="KSOProductBuildVer">
    <vt:lpwstr>2052-11.1.0.10667</vt:lpwstr>
  </property>
  <property fmtid="{D5CDD505-2E9C-101B-9397-08002B2CF9AE}" pid="5" name="KSOSaveFontToCloudKey">
    <vt:lpwstr>576655418_embed</vt:lpwstr>
  </property>
  <property fmtid="{D5CDD505-2E9C-101B-9397-08002B2CF9AE}" pid="6" name="LinksUpToDate">
    <vt:bool>0</vt:bool>
  </property>
  <property fmtid="{D5CDD505-2E9C-101B-9397-08002B2CF9AE}" pid="7" name="ScaleCrop">
    <vt:bool>0</vt:bool>
  </property>
</Properties>
</file>