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2" r:id="rId2"/>
    <p:sldMasterId id="2147483656" r:id="rId3"/>
  </p:sldMasterIdLst>
  <p:notesMasterIdLst>
    <p:notesMasterId r:id="rId31"/>
  </p:notesMasterIdLst>
  <p:handoutMasterIdLst>
    <p:handoutMasterId r:id="rId32"/>
  </p:handoutMasterIdLst>
  <p:sldIdLst>
    <p:sldId id="294" r:id="rId4"/>
    <p:sldId id="625" r:id="rId5"/>
    <p:sldId id="739" r:id="rId6"/>
    <p:sldId id="755" r:id="rId7"/>
    <p:sldId id="770" r:id="rId8"/>
    <p:sldId id="771" r:id="rId9"/>
    <p:sldId id="773" r:id="rId10"/>
    <p:sldId id="774" r:id="rId11"/>
    <p:sldId id="750" r:id="rId12"/>
    <p:sldId id="731" r:id="rId13"/>
    <p:sldId id="767" r:id="rId14"/>
    <p:sldId id="776" r:id="rId15"/>
    <p:sldId id="777" r:id="rId16"/>
    <p:sldId id="775" r:id="rId17"/>
    <p:sldId id="778" r:id="rId18"/>
    <p:sldId id="784" r:id="rId19"/>
    <p:sldId id="783" r:id="rId20"/>
    <p:sldId id="780" r:id="rId21"/>
    <p:sldId id="779" r:id="rId22"/>
    <p:sldId id="782" r:id="rId23"/>
    <p:sldId id="781" r:id="rId24"/>
    <p:sldId id="785" r:id="rId25"/>
    <p:sldId id="787" r:id="rId26"/>
    <p:sldId id="786" r:id="rId27"/>
    <p:sldId id="788" r:id="rId28"/>
    <p:sldId id="751" r:id="rId29"/>
    <p:sldId id="650" r:id="rId30"/>
  </p:sldIdLst>
  <p:sldSz cx="12190413" cy="6858000"/>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5365"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193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19913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633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34">
          <p15:clr>
            <a:srgbClr val="A4A3A4"/>
          </p15:clr>
        </p15:guide>
      </p15:sldGuideLst>
    </p:ext>
    <p:ext uri="{2D200454-40CA-4A62-9FC3-DE9A4176ACB9}">
      <p15:notesGuideLst xmlns:p15="http://schemas.microsoft.com/office/powerpoint/2012/main">
        <p15:guide id="1" orient="horz" pos="3127">
          <p15:clr>
            <a:srgbClr val="A4A3A4"/>
          </p15:clr>
        </p15:guide>
        <p15:guide id="2" pos="21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 liu" initials="kl" lastIdx="1" clrIdx="0">
    <p:extLst>
      <p:ext uri="{19B8F6BF-5375-455C-9EA6-DF929625EA0E}">
        <p15:presenceInfo xmlns:p15="http://schemas.microsoft.com/office/powerpoint/2012/main" userId="kai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DAF1"/>
    <a:srgbClr val="FF6600"/>
    <a:srgbClr val="003366"/>
    <a:srgbClr val="B1C1D0"/>
    <a:srgbClr val="BBE0E3"/>
    <a:srgbClr val="B9D1E6"/>
    <a:srgbClr val="003C82"/>
    <a:srgbClr val="006699"/>
    <a:srgbClr val="336699"/>
    <a:srgbClr val="4F62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9111" autoAdjust="0"/>
  </p:normalViewPr>
  <p:slideViewPr>
    <p:cSldViewPr>
      <p:cViewPr varScale="1">
        <p:scale>
          <a:sx n="102" d="100"/>
          <a:sy n="102" d="100"/>
        </p:scale>
        <p:origin x="1098" y="72"/>
      </p:cViewPr>
      <p:guideLst>
        <p:guide orient="horz" pos="2160"/>
        <p:guide pos="3834"/>
      </p:guideLst>
    </p:cSldViewPr>
  </p:slideViewPr>
  <p:notesTextViewPr>
    <p:cViewPr>
      <p:scale>
        <a:sx n="3" d="2"/>
        <a:sy n="3" d="2"/>
      </p:scale>
      <p:origin x="0" y="0"/>
    </p:cViewPr>
  </p:notesTextViewPr>
  <p:sorterViewPr>
    <p:cViewPr>
      <p:scale>
        <a:sx n="200" d="100"/>
        <a:sy n="200" d="100"/>
      </p:scale>
      <p:origin x="0" y="0"/>
    </p:cViewPr>
  </p:sorterViewPr>
  <p:notesViewPr>
    <p:cSldViewPr>
      <p:cViewPr varScale="1">
        <p:scale>
          <a:sx n="60" d="100"/>
          <a:sy n="60" d="100"/>
        </p:scale>
        <p:origin x="3274" y="38"/>
      </p:cViewPr>
      <p:guideLst>
        <p:guide orient="horz" pos="3127"/>
        <p:guide pos="21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38F214EC-9C7E-4C0E-8778-E88194AC4EBB}" type="datetimeFigureOut">
              <a:rPr lang="zh-CN" altLang="en-US"/>
              <a:t>2021/11/13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E05FB0ED-F40C-4304-9A49-FFA226AEB1B4}"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3075" name="Rectangle 3"/>
          <p:cNvSpPr>
            <a:spLocks noGrp="1" noChangeArrowheads="1"/>
          </p:cNvSpPr>
          <p:nvPr>
            <p:ph type="dt"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679768" y="4715907"/>
            <a:ext cx="5438140" cy="4467701"/>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3078" name="Rectangle 6"/>
          <p:cNvSpPr>
            <a:spLocks noGrp="1" noChangeArrowheads="1"/>
          </p:cNvSpPr>
          <p:nvPr>
            <p:ph type="ftr" sz="quarter" idx="4"/>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3079" name="Rectangle 7"/>
          <p:cNvSpPr>
            <a:spLocks noGrp="1" noChangeArrowheads="1"/>
          </p:cNvSpPr>
          <p:nvPr>
            <p:ph type="sldNum" sz="quarter" idx="5"/>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4BFB9E3F-ED4D-4231-B1F3-DCF57C7958F5}"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3765"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0965"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165"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5365" algn="l" defTabSz="457200" rtl="0" eaLnBrk="1" latinLnBrk="0" hangingPunct="1">
      <a:defRPr sz="1200" kern="1200">
        <a:solidFill>
          <a:schemeClr val="tx1"/>
        </a:solidFill>
        <a:latin typeface="+mn-lt"/>
        <a:ea typeface="+mn-ea"/>
        <a:cs typeface="+mn-cs"/>
      </a:defRPr>
    </a:lvl6pPr>
    <a:lvl7pPr marL="2741930" algn="l" defTabSz="457200" rtl="0" eaLnBrk="1" latinLnBrk="0" hangingPunct="1">
      <a:defRPr sz="1200" kern="1200">
        <a:solidFill>
          <a:schemeClr val="tx1"/>
        </a:solidFill>
        <a:latin typeface="+mn-lt"/>
        <a:ea typeface="+mn-ea"/>
        <a:cs typeface="+mn-cs"/>
      </a:defRPr>
    </a:lvl7pPr>
    <a:lvl8pPr marL="3199130" algn="l" defTabSz="457200" rtl="0" eaLnBrk="1" latinLnBrk="0" hangingPunct="1">
      <a:defRPr sz="1200" kern="1200">
        <a:solidFill>
          <a:schemeClr val="tx1"/>
        </a:solidFill>
        <a:latin typeface="+mn-lt"/>
        <a:ea typeface="+mn-ea"/>
        <a:cs typeface="+mn-cs"/>
      </a:defRPr>
    </a:lvl8pPr>
    <a:lvl9pPr marL="365633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B5ACD11-0DDD-4440-B32D-803AE3B685E7}" type="slidenum">
              <a:rPr lang="en-US" altLang="zh-CN" smtClean="0">
                <a:latin typeface="Arial" panose="020B0604020202020204" pitchFamily="34" charset="0"/>
              </a:rPr>
              <a:t>1</a:t>
            </a:fld>
            <a:endParaRPr lang="en-US" altLang="zh-CN">
              <a:latin typeface="Arial" panose="020B0604020202020204" pitchFamily="34" charset="0"/>
            </a:endParaRPr>
          </a:p>
        </p:txBody>
      </p:sp>
      <p:sp>
        <p:nvSpPr>
          <p:cNvPr id="20483" name="Rectangle 2"/>
          <p:cNvSpPr>
            <a:spLocks noGrp="1" noRot="1" noChangeAspect="1" noChangeArrowheads="1" noTextEdit="1"/>
          </p:cNvSpPr>
          <p:nvPr>
            <p:ph type="sldImg"/>
          </p:nvPr>
        </p:nvSpPr>
        <p:spPr>
          <a:xfrm>
            <a:off x="90488" y="744538"/>
            <a:ext cx="6616700" cy="3722687"/>
          </a:xfrm>
        </p:spPr>
      </p:sp>
      <p:sp>
        <p:nvSpPr>
          <p:cNvPr id="20484" name="Rectangle 3"/>
          <p:cNvSpPr>
            <a:spLocks noGrp="1" noChangeArrowheads="1"/>
          </p:cNvSpPr>
          <p:nvPr>
            <p:ph type="body" idx="1"/>
          </p:nvPr>
        </p:nvSpPr>
        <p:spPr>
          <a:noFill/>
        </p:spPr>
        <p:txBody>
          <a:bodyPr/>
          <a:lstStyle/>
          <a:p>
            <a:pPr eaLnBrk="1" hangingPunct="1"/>
            <a:endParaRPr kumimoji="0" lang="en-US"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12</a:t>
            </a:fld>
            <a:endParaRPr lang="en-US" altLang="zh-CN"/>
          </a:p>
        </p:txBody>
      </p:sp>
    </p:spTree>
    <p:extLst>
      <p:ext uri="{BB962C8B-B14F-4D97-AF65-F5344CB8AC3E}">
        <p14:creationId xmlns:p14="http://schemas.microsoft.com/office/powerpoint/2010/main" val="396208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13</a:t>
            </a:fld>
            <a:endParaRPr lang="en-US" altLang="zh-CN"/>
          </a:p>
        </p:txBody>
      </p:sp>
    </p:spTree>
    <p:extLst>
      <p:ext uri="{BB962C8B-B14F-4D97-AF65-F5344CB8AC3E}">
        <p14:creationId xmlns:p14="http://schemas.microsoft.com/office/powerpoint/2010/main" val="368308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14</a:t>
            </a:fld>
            <a:endParaRPr lang="en-US" altLang="zh-CN"/>
          </a:p>
        </p:txBody>
      </p:sp>
    </p:spTree>
    <p:extLst>
      <p:ext uri="{BB962C8B-B14F-4D97-AF65-F5344CB8AC3E}">
        <p14:creationId xmlns:p14="http://schemas.microsoft.com/office/powerpoint/2010/main" val="407538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15</a:t>
            </a:fld>
            <a:endParaRPr lang="en-US" altLang="zh-CN"/>
          </a:p>
        </p:txBody>
      </p:sp>
    </p:spTree>
    <p:extLst>
      <p:ext uri="{BB962C8B-B14F-4D97-AF65-F5344CB8AC3E}">
        <p14:creationId xmlns:p14="http://schemas.microsoft.com/office/powerpoint/2010/main" val="290386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16</a:t>
            </a:fld>
            <a:endParaRPr lang="en-US" altLang="zh-CN"/>
          </a:p>
        </p:txBody>
      </p:sp>
    </p:spTree>
    <p:extLst>
      <p:ext uri="{BB962C8B-B14F-4D97-AF65-F5344CB8AC3E}">
        <p14:creationId xmlns:p14="http://schemas.microsoft.com/office/powerpoint/2010/main" val="389645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17</a:t>
            </a:fld>
            <a:endParaRPr lang="en-US" altLang="zh-CN"/>
          </a:p>
        </p:txBody>
      </p:sp>
    </p:spTree>
    <p:extLst>
      <p:ext uri="{BB962C8B-B14F-4D97-AF65-F5344CB8AC3E}">
        <p14:creationId xmlns:p14="http://schemas.microsoft.com/office/powerpoint/2010/main" val="3616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18</a:t>
            </a:fld>
            <a:endParaRPr lang="en-US" altLang="zh-CN"/>
          </a:p>
        </p:txBody>
      </p:sp>
    </p:spTree>
    <p:extLst>
      <p:ext uri="{BB962C8B-B14F-4D97-AF65-F5344CB8AC3E}">
        <p14:creationId xmlns:p14="http://schemas.microsoft.com/office/powerpoint/2010/main" val="106226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19</a:t>
            </a:fld>
            <a:endParaRPr lang="en-US" altLang="zh-CN"/>
          </a:p>
        </p:txBody>
      </p:sp>
    </p:spTree>
    <p:extLst>
      <p:ext uri="{BB962C8B-B14F-4D97-AF65-F5344CB8AC3E}">
        <p14:creationId xmlns:p14="http://schemas.microsoft.com/office/powerpoint/2010/main" val="95362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20</a:t>
            </a:fld>
            <a:endParaRPr lang="en-US" altLang="zh-CN"/>
          </a:p>
        </p:txBody>
      </p:sp>
    </p:spTree>
    <p:extLst>
      <p:ext uri="{BB962C8B-B14F-4D97-AF65-F5344CB8AC3E}">
        <p14:creationId xmlns:p14="http://schemas.microsoft.com/office/powerpoint/2010/main" val="2989431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21</a:t>
            </a:fld>
            <a:endParaRPr lang="en-US" altLang="zh-CN"/>
          </a:p>
        </p:txBody>
      </p:sp>
    </p:spTree>
    <p:extLst>
      <p:ext uri="{BB962C8B-B14F-4D97-AF65-F5344CB8AC3E}">
        <p14:creationId xmlns:p14="http://schemas.microsoft.com/office/powerpoint/2010/main" val="3077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3</a:t>
            </a:fld>
            <a:endParaRPr lang="en-US" altLang="zh-CN"/>
          </a:p>
        </p:txBody>
      </p:sp>
    </p:spTree>
    <p:extLst>
      <p:ext uri="{BB962C8B-B14F-4D97-AF65-F5344CB8AC3E}">
        <p14:creationId xmlns:p14="http://schemas.microsoft.com/office/powerpoint/2010/main" val="141545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22</a:t>
            </a:fld>
            <a:endParaRPr lang="en-US" altLang="zh-CN"/>
          </a:p>
        </p:txBody>
      </p:sp>
    </p:spTree>
    <p:extLst>
      <p:ext uri="{BB962C8B-B14F-4D97-AF65-F5344CB8AC3E}">
        <p14:creationId xmlns:p14="http://schemas.microsoft.com/office/powerpoint/2010/main" val="3507738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23</a:t>
            </a:fld>
            <a:endParaRPr lang="en-US" altLang="zh-CN"/>
          </a:p>
        </p:txBody>
      </p:sp>
    </p:spTree>
    <p:extLst>
      <p:ext uri="{BB962C8B-B14F-4D97-AF65-F5344CB8AC3E}">
        <p14:creationId xmlns:p14="http://schemas.microsoft.com/office/powerpoint/2010/main" val="2140658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24</a:t>
            </a:fld>
            <a:endParaRPr lang="en-US" altLang="zh-CN"/>
          </a:p>
        </p:txBody>
      </p:sp>
    </p:spTree>
    <p:extLst>
      <p:ext uri="{BB962C8B-B14F-4D97-AF65-F5344CB8AC3E}">
        <p14:creationId xmlns:p14="http://schemas.microsoft.com/office/powerpoint/2010/main" val="88187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25</a:t>
            </a:fld>
            <a:endParaRPr lang="en-US" altLang="zh-CN"/>
          </a:p>
        </p:txBody>
      </p:sp>
    </p:spTree>
    <p:extLst>
      <p:ext uri="{BB962C8B-B14F-4D97-AF65-F5344CB8AC3E}">
        <p14:creationId xmlns:p14="http://schemas.microsoft.com/office/powerpoint/2010/main" val="211412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4</a:t>
            </a:fld>
            <a:endParaRPr lang="en-US" altLang="zh-CN"/>
          </a:p>
        </p:txBody>
      </p:sp>
    </p:spTree>
    <p:extLst>
      <p:ext uri="{BB962C8B-B14F-4D97-AF65-F5344CB8AC3E}">
        <p14:creationId xmlns:p14="http://schemas.microsoft.com/office/powerpoint/2010/main" val="377746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5</a:t>
            </a:fld>
            <a:endParaRPr lang="en-US" altLang="zh-CN"/>
          </a:p>
        </p:txBody>
      </p:sp>
    </p:spTree>
    <p:extLst>
      <p:ext uri="{BB962C8B-B14F-4D97-AF65-F5344CB8AC3E}">
        <p14:creationId xmlns:p14="http://schemas.microsoft.com/office/powerpoint/2010/main" val="58346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6</a:t>
            </a:fld>
            <a:endParaRPr lang="en-US" altLang="zh-CN"/>
          </a:p>
        </p:txBody>
      </p:sp>
    </p:spTree>
    <p:extLst>
      <p:ext uri="{BB962C8B-B14F-4D97-AF65-F5344CB8AC3E}">
        <p14:creationId xmlns:p14="http://schemas.microsoft.com/office/powerpoint/2010/main" val="381423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7</a:t>
            </a:fld>
            <a:endParaRPr lang="en-US" altLang="zh-CN"/>
          </a:p>
        </p:txBody>
      </p:sp>
    </p:spTree>
    <p:extLst>
      <p:ext uri="{BB962C8B-B14F-4D97-AF65-F5344CB8AC3E}">
        <p14:creationId xmlns:p14="http://schemas.microsoft.com/office/powerpoint/2010/main" val="338630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8</a:t>
            </a:fld>
            <a:endParaRPr lang="en-US" altLang="zh-CN"/>
          </a:p>
        </p:txBody>
      </p:sp>
    </p:spTree>
    <p:extLst>
      <p:ext uri="{BB962C8B-B14F-4D97-AF65-F5344CB8AC3E}">
        <p14:creationId xmlns:p14="http://schemas.microsoft.com/office/powerpoint/2010/main" val="73660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FB9E3F-ED4D-4231-B1F3-DCF57C7958F5}" type="slidenum">
              <a:rPr lang="en-US" altLang="zh-CN" smtClean="0"/>
              <a:t>11</a:t>
            </a:fld>
            <a:endParaRPr lang="en-US" altLang="zh-CN"/>
          </a:p>
        </p:txBody>
      </p:sp>
    </p:spTree>
    <p:extLst>
      <p:ext uri="{BB962C8B-B14F-4D97-AF65-F5344CB8AC3E}">
        <p14:creationId xmlns:p14="http://schemas.microsoft.com/office/powerpoint/2010/main" val="361326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R0 G60 B130</a:t>
            </a:r>
            <a:endParaRPr lang="zh-CN" altLang="en-US" sz="1100" dirty="0"/>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R35 G24 B21</a:t>
            </a:r>
            <a:endParaRPr lang="zh-CN" altLang="en-US" sz="1100" dirty="0"/>
          </a:p>
        </p:txBody>
      </p:sp>
      <p:sp>
        <p:nvSpPr>
          <p:cNvPr id="14" name="矩形 13"/>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R187 G27 B30</a:t>
            </a:r>
            <a:endParaRPr lang="zh-CN" altLang="en-US" sz="1100" dirty="0"/>
          </a:p>
        </p:txBody>
      </p:sp>
      <p:sp>
        <p:nvSpPr>
          <p:cNvPr id="16" name="矩形 15"/>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R200 G200 B200</a:t>
            </a:r>
            <a:endParaRPr lang="zh-CN" altLang="en-US" sz="1100" dirty="0">
              <a:solidFill>
                <a:schemeClr val="bg2">
                  <a:lumMod val="50000"/>
                </a:schemeClr>
              </a:solidFill>
            </a:endParaRPr>
          </a:p>
        </p:txBody>
      </p:sp>
      <p:sp>
        <p:nvSpPr>
          <p:cNvPr id="18" name="矩形 17"/>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R221 G226 B230</a:t>
            </a:r>
            <a:endParaRPr lang="zh-CN" altLang="en-US" sz="1100" dirty="0">
              <a:solidFill>
                <a:schemeClr val="bg2">
                  <a:lumMod val="50000"/>
                </a:schemeClr>
              </a:solidFill>
            </a:endParaRPr>
          </a:p>
        </p:txBody>
      </p:sp>
      <p:sp>
        <p:nvSpPr>
          <p:cNvPr id="19" name="矩形 18"/>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R250 G222 B184</a:t>
            </a:r>
            <a:endParaRPr lang="zh-CN" altLang="en-US" sz="1100" dirty="0">
              <a:solidFill>
                <a:schemeClr val="bg2">
                  <a:lumMod val="50000"/>
                </a:schemeClr>
              </a:solidFill>
            </a:endParaRPr>
          </a:p>
        </p:txBody>
      </p:sp>
      <p:sp>
        <p:nvSpPr>
          <p:cNvPr id="20" name="矩形 19"/>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R209 G217 B80</a:t>
            </a:r>
            <a:endParaRPr lang="zh-CN" altLang="en-US" sz="1100" dirty="0">
              <a:solidFill>
                <a:schemeClr val="bg2">
                  <a:lumMod val="50000"/>
                </a:schemeClr>
              </a:solidFill>
            </a:endParaRPr>
          </a:p>
        </p:txBody>
      </p:sp>
      <p:sp>
        <p:nvSpPr>
          <p:cNvPr id="21" name="矩形 20"/>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R185 G209 B230</a:t>
            </a:r>
            <a:endParaRPr lang="zh-CN" altLang="en-US" sz="1100" dirty="0">
              <a:solidFill>
                <a:schemeClr val="bg2">
                  <a:lumMod val="50000"/>
                </a:schemeClr>
              </a:solidFill>
            </a:endParaRPr>
          </a:p>
        </p:txBody>
      </p:sp>
      <p:sp>
        <p:nvSpPr>
          <p:cNvPr id="22" name="矩形 21"/>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zh-CN" altLang="en-US" sz="1100" b="1" dirty="0">
                <a:solidFill>
                  <a:schemeClr val="bg2">
                    <a:lumMod val="50000"/>
                  </a:schemeClr>
                </a:solidFill>
                <a:latin typeface="微软雅黑" panose="020B0503020204020204" pitchFamily="34" charset="-122"/>
                <a:ea typeface="微软雅黑" panose="020B0503020204020204" pitchFamily="34" charset="-122"/>
              </a:rPr>
              <a:t>常用参考色</a:t>
            </a:r>
          </a:p>
        </p:txBody>
      </p:sp>
      <p:grpSp>
        <p:nvGrpSpPr>
          <p:cNvPr id="39" name="Group 44"/>
          <p:cNvGrpSpPr/>
          <p:nvPr userDrawn="1"/>
        </p:nvGrpSpPr>
        <p:grpSpPr>
          <a:xfrm>
            <a:off x="-1" y="2276872"/>
            <a:ext cx="12190413" cy="1809001"/>
            <a:chOff x="0" y="3355046"/>
            <a:chExt cx="9906000" cy="1809001"/>
          </a:xfrm>
        </p:grpSpPr>
        <p:sp>
          <p:nvSpPr>
            <p:cNvPr id="40" name="Rectangle 8"/>
            <p:cNvSpPr>
              <a:spLocks noChangeArrowheads="1"/>
            </p:cNvSpPr>
            <p:nvPr>
              <p:custDataLst>
                <p:tags r:id="rId1"/>
              </p:custDataLst>
            </p:nvPr>
          </p:nvSpPr>
          <p:spPr bwMode="auto">
            <a:xfrm>
              <a:off x="0" y="3360898"/>
              <a:ext cx="9906000" cy="1803149"/>
            </a:xfrm>
            <a:prstGeom prst="rect">
              <a:avLst/>
            </a:prstGeom>
            <a:solidFill>
              <a:srgbClr val="336699"/>
            </a:solidFill>
            <a:ln w="9525">
              <a:noFill/>
              <a:miter lim="800000"/>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ea typeface="+mn-ea"/>
                <a:cs typeface="Arial" panose="020B0604020202020204"/>
              </a:endParaRPr>
            </a:p>
          </p:txBody>
        </p:sp>
        <p:sp>
          <p:nvSpPr>
            <p:cNvPr id="41" name="Line 5"/>
            <p:cNvSpPr>
              <a:spLocks noChangeShapeType="1"/>
            </p:cNvSpPr>
            <p:nvPr>
              <p:custDataLst>
                <p:tags r:id="rId2"/>
              </p:custDataLst>
            </p:nvPr>
          </p:nvSpPr>
          <p:spPr bwMode="auto">
            <a:xfrm>
              <a:off x="0" y="4451259"/>
              <a:ext cx="9906000" cy="0"/>
            </a:xfrm>
            <a:prstGeom prst="line">
              <a:avLst/>
            </a:prstGeom>
            <a:noFill/>
            <a:ln w="15875">
              <a:solidFill>
                <a:srgbClr val="FFFFFF"/>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ea typeface="+mn-ea"/>
                <a:cs typeface="Arial" panose="020B0604020202020204"/>
              </a:endParaRPr>
            </a:p>
          </p:txBody>
        </p:sp>
        <p:sp>
          <p:nvSpPr>
            <p:cNvPr id="44" name="Line 5"/>
            <p:cNvSpPr>
              <a:spLocks noChangeShapeType="1"/>
            </p:cNvSpPr>
            <p:nvPr userDrawn="1">
              <p:custDataLst>
                <p:tags r:id="rId3"/>
              </p:custDataLst>
            </p:nvPr>
          </p:nvSpPr>
          <p:spPr bwMode="auto">
            <a:xfrm>
              <a:off x="994629" y="3355046"/>
              <a:ext cx="0" cy="1800000"/>
            </a:xfrm>
            <a:prstGeom prst="line">
              <a:avLst/>
            </a:prstGeom>
            <a:noFill/>
            <a:ln w="15875">
              <a:solidFill>
                <a:srgbClr val="FFFFFF"/>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ea typeface="+mn-ea"/>
                <a:cs typeface="Arial" panose="020B0604020202020204"/>
              </a:endParaRPr>
            </a:p>
          </p:txBody>
        </p:sp>
      </p:grpSp>
      <p:sp>
        <p:nvSpPr>
          <p:cNvPr id="15" name="Rectangle 7"/>
          <p:cNvSpPr>
            <a:spLocks noGrp="1" noChangeArrowheads="1"/>
          </p:cNvSpPr>
          <p:nvPr>
            <p:ph type="sldNum" sz="quarter" idx="4"/>
          </p:nvPr>
        </p:nvSpPr>
        <p:spPr>
          <a:xfrm>
            <a:off x="11207774" y="6525344"/>
            <a:ext cx="827113" cy="225383"/>
          </a:xfrm>
          <a:prstGeom prst="rect">
            <a:avLst/>
          </a:prstGeom>
        </p:spPr>
        <p:txBody>
          <a:bodyPr lIns="91406" tIns="45702" rIns="91406" bIns="45702"/>
          <a:lstStyle>
            <a:lvl1pPr algn="r">
              <a:defRPr sz="1100">
                <a:solidFill>
                  <a:schemeClr val="bg2">
                    <a:lumMod val="75000"/>
                  </a:schemeClr>
                </a:solidFill>
              </a:defRPr>
            </a:lvl1pPr>
          </a:lstStyle>
          <a:p>
            <a:pPr algn="ctr">
              <a:defRPr/>
            </a:pPr>
            <a:fld id="{B742A8BE-A63A-4B49-8DAD-9C911ED7CEAD}" type="slidenum">
              <a:rPr lang="en-US" altLang="zh-CN" smtClean="0"/>
              <a:pPr algn="ctr">
                <a:defRPr/>
              </a:pPr>
              <a:t>‹#›</a:t>
            </a:fld>
            <a:r>
              <a:rPr lang="en-US" altLang="zh-CN" dirty="0"/>
              <a:t>/34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矩形 2"/>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R0 G60 B130</a:t>
            </a:r>
            <a:endParaRPr lang="zh-CN" altLang="en-US" sz="1100" dirty="0"/>
          </a:p>
        </p:txBody>
      </p:sp>
      <p:sp>
        <p:nvSpPr>
          <p:cNvPr id="4" name="矩形 3"/>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R35 G24 B21</a:t>
            </a:r>
            <a:endParaRPr lang="zh-CN" altLang="en-US" sz="1100" dirty="0"/>
          </a:p>
        </p:txBody>
      </p:sp>
      <p:sp>
        <p:nvSpPr>
          <p:cNvPr id="5" name="矩形 4"/>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R100 G100 B100</a:t>
            </a:r>
            <a:endParaRPr lang="zh-CN" altLang="en-US" sz="1100" dirty="0"/>
          </a:p>
        </p:txBody>
      </p:sp>
      <p:sp>
        <p:nvSpPr>
          <p:cNvPr id="6" name="矩形 5"/>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R187 G27 B30</a:t>
            </a:r>
            <a:endParaRPr lang="zh-CN" altLang="en-US" sz="1100" dirty="0"/>
          </a:p>
        </p:txBody>
      </p:sp>
      <p:sp>
        <p:nvSpPr>
          <p:cNvPr id="7" name="矩形 6"/>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R177 G137 B30</a:t>
            </a:r>
            <a:endParaRPr lang="zh-CN" altLang="en-US" sz="1100" dirty="0"/>
          </a:p>
        </p:txBody>
      </p:sp>
      <p:sp>
        <p:nvSpPr>
          <p:cNvPr id="8" name="矩形 7"/>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R200 G200 B200</a:t>
            </a:r>
            <a:endParaRPr lang="zh-CN" altLang="en-US" sz="1100" dirty="0">
              <a:solidFill>
                <a:schemeClr val="bg2">
                  <a:lumMod val="50000"/>
                </a:schemeClr>
              </a:solidFill>
            </a:endParaRPr>
          </a:p>
        </p:txBody>
      </p:sp>
      <p:sp>
        <p:nvSpPr>
          <p:cNvPr id="9" name="矩形 8"/>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R181 G181 B181</a:t>
            </a:r>
            <a:endParaRPr lang="zh-CN" altLang="en-US" sz="1100" dirty="0">
              <a:solidFill>
                <a:schemeClr val="bg2">
                  <a:lumMod val="50000"/>
                </a:schemeClr>
              </a:solidFill>
            </a:endParaRPr>
          </a:p>
        </p:txBody>
      </p:sp>
      <p:sp>
        <p:nvSpPr>
          <p:cNvPr id="10" name="矩形 9"/>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R221 G226 B230</a:t>
            </a:r>
            <a:endParaRPr lang="zh-CN" altLang="en-US" sz="1100" dirty="0">
              <a:solidFill>
                <a:schemeClr val="bg2">
                  <a:lumMod val="50000"/>
                </a:schemeClr>
              </a:solidFill>
            </a:endParaRPr>
          </a:p>
        </p:txBody>
      </p:sp>
      <p:sp>
        <p:nvSpPr>
          <p:cNvPr id="11" name="矩形 10"/>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R250 G222 B184</a:t>
            </a:r>
            <a:endParaRPr lang="zh-CN" altLang="en-US" sz="1100" dirty="0">
              <a:solidFill>
                <a:schemeClr val="bg2">
                  <a:lumMod val="50000"/>
                </a:schemeClr>
              </a:solidFill>
            </a:endParaRPr>
          </a:p>
        </p:txBody>
      </p:sp>
      <p:sp>
        <p:nvSpPr>
          <p:cNvPr id="13" name="矩形 12"/>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R209 G217 B80</a:t>
            </a:r>
            <a:endParaRPr lang="zh-CN" altLang="en-US" sz="1100" dirty="0">
              <a:solidFill>
                <a:schemeClr val="bg2">
                  <a:lumMod val="50000"/>
                </a:schemeClr>
              </a:solidFill>
            </a:endParaRPr>
          </a:p>
        </p:txBody>
      </p:sp>
      <p:sp>
        <p:nvSpPr>
          <p:cNvPr id="14" name="矩形 13"/>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R185 G209 B230</a:t>
            </a:r>
            <a:endParaRPr lang="zh-CN" altLang="en-US" sz="1100" dirty="0">
              <a:solidFill>
                <a:schemeClr val="bg2">
                  <a:lumMod val="50000"/>
                </a:schemeClr>
              </a:solidFill>
            </a:endParaRPr>
          </a:p>
        </p:txBody>
      </p:sp>
      <p:sp>
        <p:nvSpPr>
          <p:cNvPr id="15" name="矩形 14"/>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zh-CN" altLang="en-US" sz="1100" b="1" dirty="0">
                <a:solidFill>
                  <a:schemeClr val="bg2">
                    <a:lumMod val="50000"/>
                  </a:schemeClr>
                </a:solidFill>
                <a:latin typeface="微软雅黑" panose="020B0503020204020204" pitchFamily="34" charset="-122"/>
                <a:ea typeface="微软雅黑" panose="020B0503020204020204" pitchFamily="34" charset="-122"/>
              </a:rPr>
              <a:t>常用参考色</a:t>
            </a:r>
          </a:p>
        </p:txBody>
      </p:sp>
      <p:sp>
        <p:nvSpPr>
          <p:cNvPr id="17" name="Rectangle 7"/>
          <p:cNvSpPr>
            <a:spLocks noGrp="1" noChangeArrowheads="1"/>
          </p:cNvSpPr>
          <p:nvPr>
            <p:ph type="sldNum" sz="quarter" idx="4"/>
          </p:nvPr>
        </p:nvSpPr>
        <p:spPr>
          <a:xfrm>
            <a:off x="11711835" y="6621543"/>
            <a:ext cx="467073" cy="216000"/>
          </a:xfrm>
          <a:prstGeom prst="rect">
            <a:avLst/>
          </a:prstGeom>
        </p:spPr>
        <p:txBody>
          <a:bodyPr/>
          <a:lstStyle>
            <a:lvl1pPr algn="r">
              <a:defRPr sz="1100">
                <a:solidFill>
                  <a:schemeClr val="bg2">
                    <a:lumMod val="75000"/>
                  </a:schemeClr>
                </a:solidFill>
              </a:defRPr>
            </a:lvl1pPr>
          </a:lstStyle>
          <a:p>
            <a:pPr>
              <a:defRPr/>
            </a:pPr>
            <a:fld id="{B742A8BE-A63A-4B49-8DAD-9C911ED7CEAD}" type="slidenum">
              <a:rPr lang="en-US" altLang="zh-CN" smtClean="0"/>
              <a:t>‹#›</a:t>
            </a:fld>
            <a:endParaRPr lang="en-US" altLang="zh-CN" dirty="0"/>
          </a:p>
        </p:txBody>
      </p:sp>
      <p:cxnSp>
        <p:nvCxnSpPr>
          <p:cNvPr id="16" name="直接连接符 15"/>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a:defRPr/>
            </a:pPr>
            <a:fld id="{B742A8BE-A63A-4B49-8DAD-9C911ED7CEAD}" type="slidenum">
              <a:rPr lang="en-US" altLang="zh-CN" smtClean="0"/>
              <a:t>‹#›</a:t>
            </a:fld>
            <a:endParaRPr lang="en-US" altLang="zh-CN" dirty="0"/>
          </a:p>
        </p:txBody>
      </p:sp>
      <p:cxnSp>
        <p:nvCxnSpPr>
          <p:cNvPr id="3" name="直接连接符 2"/>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6" name="矩形 15"/>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8" name="矩形 17"/>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9" name="矩形 18"/>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0" name="矩形 19"/>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1" name="矩形 20"/>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2" name="矩形 21"/>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grpSp>
        <p:nvGrpSpPr>
          <p:cNvPr id="39" name="Group 44"/>
          <p:cNvGrpSpPr/>
          <p:nvPr userDrawn="1"/>
        </p:nvGrpSpPr>
        <p:grpSpPr>
          <a:xfrm>
            <a:off x="-1" y="1772816"/>
            <a:ext cx="12190413" cy="1809001"/>
            <a:chOff x="0" y="3355046"/>
            <a:chExt cx="9906000" cy="1809001"/>
          </a:xfrm>
        </p:grpSpPr>
        <p:sp>
          <p:nvSpPr>
            <p:cNvPr id="40" name="Rectangle 8"/>
            <p:cNvSpPr>
              <a:spLocks noChangeArrowheads="1"/>
            </p:cNvSpPr>
            <p:nvPr>
              <p:custDataLst>
                <p:tags r:id="rId1"/>
              </p:custDataLst>
            </p:nvPr>
          </p:nvSpPr>
          <p:spPr bwMode="auto">
            <a:xfrm>
              <a:off x="0" y="3360898"/>
              <a:ext cx="9906000" cy="1803149"/>
            </a:xfrm>
            <a:prstGeom prst="rect">
              <a:avLst/>
            </a:prstGeom>
            <a:solidFill>
              <a:srgbClr val="336699"/>
            </a:solidFill>
            <a:ln w="9525">
              <a:noFill/>
              <a:miter lim="800000"/>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sp>
          <p:nvSpPr>
            <p:cNvPr id="41" name="Line 5"/>
            <p:cNvSpPr>
              <a:spLocks noChangeShapeType="1"/>
            </p:cNvSpPr>
            <p:nvPr>
              <p:custDataLst>
                <p:tags r:id="rId2"/>
              </p:custDataLst>
            </p:nvPr>
          </p:nvSpPr>
          <p:spPr bwMode="auto">
            <a:xfrm>
              <a:off x="0" y="4451259"/>
              <a:ext cx="9906000" cy="0"/>
            </a:xfrm>
            <a:prstGeom prst="line">
              <a:avLst/>
            </a:prstGeom>
            <a:noFill/>
            <a:ln w="15875">
              <a:solidFill>
                <a:srgbClr val="FFFFFF"/>
              </a:solidFill>
              <a:round/>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sp>
          <p:nvSpPr>
            <p:cNvPr id="44" name="Line 5"/>
            <p:cNvSpPr>
              <a:spLocks noChangeShapeType="1"/>
            </p:cNvSpPr>
            <p:nvPr userDrawn="1">
              <p:custDataLst>
                <p:tags r:id="rId3"/>
              </p:custDataLst>
            </p:nvPr>
          </p:nvSpPr>
          <p:spPr bwMode="auto">
            <a:xfrm>
              <a:off x="994629" y="3355046"/>
              <a:ext cx="0" cy="1800000"/>
            </a:xfrm>
            <a:prstGeom prst="line">
              <a:avLst/>
            </a:prstGeom>
            <a:noFill/>
            <a:ln w="15875">
              <a:solidFill>
                <a:srgbClr val="FFFFFF"/>
              </a:solidFill>
              <a:round/>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grpSp>
      <p:sp>
        <p:nvSpPr>
          <p:cNvPr id="15"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矩形 2"/>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4" name="矩形 3"/>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5" name="矩形 4"/>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R100 G100 B100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6" name="矩形 5"/>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7" name="矩形 6"/>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R177 G137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8" name="矩形 7"/>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9" name="矩形 8"/>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R181 G181 B181</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0" name="矩形 9"/>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3" name="矩形 12"/>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5" name="矩形 14"/>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sp>
        <p:nvSpPr>
          <p:cNvPr id="17" name="Rectangle 7"/>
          <p:cNvSpPr>
            <a:spLocks noGrp="1" noChangeArrowheads="1"/>
          </p:cNvSpPr>
          <p:nvPr>
            <p:ph type="sldNum" sz="quarter" idx="4"/>
          </p:nvPr>
        </p:nvSpPr>
        <p:spPr>
          <a:xfrm>
            <a:off x="11711835" y="6621543"/>
            <a:ext cx="467073" cy="216000"/>
          </a:xfrm>
          <a:prstGeom prst="rect">
            <a:avLst/>
          </a:prstGeom>
        </p:spPr>
        <p:txBody>
          <a:bodyPr/>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cxnSp>
        <p:nvCxnSpPr>
          <p:cNvPr id="16" name="直接连接符 15"/>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cxnSp>
        <p:nvCxnSpPr>
          <p:cNvPr id="3" name="直接连接符 2"/>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6" name="矩形 15"/>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8" name="矩形 17"/>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9" name="矩形 18"/>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0" name="矩形 19"/>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1" name="矩形 20"/>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2" name="矩形 21"/>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grpSp>
        <p:nvGrpSpPr>
          <p:cNvPr id="39" name="Group 44"/>
          <p:cNvGrpSpPr/>
          <p:nvPr userDrawn="1"/>
        </p:nvGrpSpPr>
        <p:grpSpPr>
          <a:xfrm>
            <a:off x="-1" y="1772816"/>
            <a:ext cx="12190413" cy="1809001"/>
            <a:chOff x="0" y="3355046"/>
            <a:chExt cx="9906000" cy="1809001"/>
          </a:xfrm>
        </p:grpSpPr>
        <p:sp>
          <p:nvSpPr>
            <p:cNvPr id="40" name="Rectangle 8"/>
            <p:cNvSpPr>
              <a:spLocks noChangeArrowheads="1"/>
            </p:cNvSpPr>
            <p:nvPr>
              <p:custDataLst>
                <p:tags r:id="rId1"/>
              </p:custDataLst>
            </p:nvPr>
          </p:nvSpPr>
          <p:spPr bwMode="auto">
            <a:xfrm>
              <a:off x="0" y="3360898"/>
              <a:ext cx="9906000" cy="1803149"/>
            </a:xfrm>
            <a:prstGeom prst="rect">
              <a:avLst/>
            </a:prstGeom>
            <a:solidFill>
              <a:srgbClr val="336699"/>
            </a:solidFill>
            <a:ln w="9525">
              <a:noFill/>
              <a:miter lim="800000"/>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sp>
          <p:nvSpPr>
            <p:cNvPr id="41" name="Line 5"/>
            <p:cNvSpPr>
              <a:spLocks noChangeShapeType="1"/>
            </p:cNvSpPr>
            <p:nvPr>
              <p:custDataLst>
                <p:tags r:id="rId2"/>
              </p:custDataLst>
            </p:nvPr>
          </p:nvSpPr>
          <p:spPr bwMode="auto">
            <a:xfrm>
              <a:off x="0" y="4451259"/>
              <a:ext cx="9906000" cy="0"/>
            </a:xfrm>
            <a:prstGeom prst="line">
              <a:avLst/>
            </a:prstGeom>
            <a:noFill/>
            <a:ln w="15875">
              <a:solidFill>
                <a:srgbClr val="FFFFFF"/>
              </a:solidFill>
              <a:round/>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sp>
          <p:nvSpPr>
            <p:cNvPr id="44" name="Line 5"/>
            <p:cNvSpPr>
              <a:spLocks noChangeShapeType="1"/>
            </p:cNvSpPr>
            <p:nvPr userDrawn="1">
              <p:custDataLst>
                <p:tags r:id="rId3"/>
              </p:custDataLst>
            </p:nvPr>
          </p:nvSpPr>
          <p:spPr bwMode="auto">
            <a:xfrm>
              <a:off x="994629" y="3355046"/>
              <a:ext cx="0" cy="1800000"/>
            </a:xfrm>
            <a:prstGeom prst="line">
              <a:avLst/>
            </a:prstGeom>
            <a:noFill/>
            <a:ln w="15875">
              <a:solidFill>
                <a:srgbClr val="FFFFFF"/>
              </a:solidFill>
              <a:round/>
            </a:ln>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a:endParaRPr>
            </a:p>
          </p:txBody>
        </p:sp>
      </p:grpSp>
      <p:sp>
        <p:nvSpPr>
          <p:cNvPr id="15"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矩形 2"/>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4" name="矩形 3"/>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5" name="矩形 4"/>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R100 G100 B100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6" name="矩形 5"/>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7" name="矩形 6"/>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R177 G137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8" name="矩形 7"/>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9" name="矩形 8"/>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R181 G181 B181</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0" name="矩形 9"/>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3" name="矩形 12"/>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5" name="矩形 14"/>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sp>
        <p:nvSpPr>
          <p:cNvPr id="17" name="Rectangle 7"/>
          <p:cNvSpPr>
            <a:spLocks noGrp="1" noChangeArrowheads="1"/>
          </p:cNvSpPr>
          <p:nvPr>
            <p:ph type="sldNum" sz="quarter" idx="4"/>
          </p:nvPr>
        </p:nvSpPr>
        <p:spPr>
          <a:xfrm>
            <a:off x="11711835" y="6621543"/>
            <a:ext cx="467073" cy="216000"/>
          </a:xfrm>
          <a:prstGeom prst="rect">
            <a:avLst/>
          </a:prstGeom>
        </p:spPr>
        <p:txBody>
          <a:bodyPr/>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cxnSp>
        <p:nvCxnSpPr>
          <p:cNvPr id="16" name="直接连接符 15"/>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cxnSp>
        <p:nvCxnSpPr>
          <p:cNvPr id="3" name="直接连接符 2"/>
          <p:cNvCxnSpPr/>
          <p:nvPr userDrawn="1"/>
        </p:nvCxnSpPr>
        <p:spPr>
          <a:xfrm>
            <a:off x="719317" y="700316"/>
            <a:ext cx="10751795" cy="0"/>
          </a:xfrm>
          <a:prstGeom prst="line">
            <a:avLst/>
          </a:prstGeom>
          <a:ln w="19050">
            <a:solidFill>
              <a:srgbClr val="003C8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R0 G60 B130</a:t>
            </a:r>
            <a:endParaRPr lang="zh-CN" altLang="en-US" sz="1100" dirty="0"/>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R35 G24 B21</a:t>
            </a:r>
            <a:endParaRPr lang="zh-CN" altLang="en-US" sz="1100" dirty="0"/>
          </a:p>
        </p:txBody>
      </p:sp>
      <p:sp>
        <p:nvSpPr>
          <p:cNvPr id="12" name="矩形 11"/>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R100 G100 B100</a:t>
            </a:r>
            <a:endParaRPr lang="zh-CN" altLang="en-US" sz="1100" dirty="0"/>
          </a:p>
        </p:txBody>
      </p:sp>
      <p:sp>
        <p:nvSpPr>
          <p:cNvPr id="13" name="矩形 12"/>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R187 G27 B30</a:t>
            </a:r>
            <a:endParaRPr lang="zh-CN" altLang="en-US" sz="1100" dirty="0"/>
          </a:p>
        </p:txBody>
      </p:sp>
      <p:sp>
        <p:nvSpPr>
          <p:cNvPr id="14" name="矩形 13"/>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t>R177 G137 B30</a:t>
            </a:r>
            <a:endParaRPr lang="zh-CN" altLang="en-US" sz="1100" dirty="0"/>
          </a:p>
        </p:txBody>
      </p:sp>
      <p:sp>
        <p:nvSpPr>
          <p:cNvPr id="15" name="矩形 14"/>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R200 G200 B200</a:t>
            </a:r>
            <a:endParaRPr lang="zh-CN" altLang="en-US" sz="1100" dirty="0">
              <a:solidFill>
                <a:schemeClr val="bg2">
                  <a:lumMod val="50000"/>
                </a:schemeClr>
              </a:solidFill>
            </a:endParaRPr>
          </a:p>
        </p:txBody>
      </p:sp>
      <p:sp>
        <p:nvSpPr>
          <p:cNvPr id="16" name="矩形 15"/>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R181 G181 B181</a:t>
            </a:r>
            <a:endParaRPr lang="zh-CN" altLang="en-US" sz="1100" dirty="0">
              <a:solidFill>
                <a:schemeClr val="bg2">
                  <a:lumMod val="50000"/>
                </a:schemeClr>
              </a:solidFill>
            </a:endParaRPr>
          </a:p>
        </p:txBody>
      </p:sp>
      <p:sp>
        <p:nvSpPr>
          <p:cNvPr id="17" name="矩形 16"/>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R221 G226 B230</a:t>
            </a:r>
            <a:endParaRPr lang="zh-CN" altLang="en-US" sz="1100" dirty="0">
              <a:solidFill>
                <a:schemeClr val="bg2">
                  <a:lumMod val="50000"/>
                </a:schemeClr>
              </a:solidFill>
            </a:endParaRPr>
          </a:p>
        </p:txBody>
      </p:sp>
      <p:sp>
        <p:nvSpPr>
          <p:cNvPr id="18" name="矩形 17"/>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R250 G222 B184</a:t>
            </a:r>
            <a:endParaRPr lang="zh-CN" altLang="en-US" sz="1100" dirty="0">
              <a:solidFill>
                <a:schemeClr val="bg2">
                  <a:lumMod val="50000"/>
                </a:schemeClr>
              </a:solidFill>
            </a:endParaRPr>
          </a:p>
        </p:txBody>
      </p:sp>
      <p:sp>
        <p:nvSpPr>
          <p:cNvPr id="19" name="矩形 18"/>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R209 G217 B80</a:t>
            </a:r>
            <a:endParaRPr lang="zh-CN" altLang="en-US" sz="1100" dirty="0">
              <a:solidFill>
                <a:schemeClr val="bg2">
                  <a:lumMod val="50000"/>
                </a:schemeClr>
              </a:solidFill>
            </a:endParaRPr>
          </a:p>
        </p:txBody>
      </p:sp>
      <p:sp>
        <p:nvSpPr>
          <p:cNvPr id="20" name="矩形 19"/>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en-US" altLang="zh-CN" sz="1100" dirty="0">
                <a:solidFill>
                  <a:schemeClr val="bg2">
                    <a:lumMod val="50000"/>
                  </a:schemeClr>
                </a:solidFill>
              </a:rPr>
              <a:t>R185 G209 B230</a:t>
            </a:r>
            <a:endParaRPr lang="zh-CN" altLang="en-US" sz="1100" dirty="0">
              <a:solidFill>
                <a:schemeClr val="bg2">
                  <a:lumMod val="50000"/>
                </a:schemeClr>
              </a:solidFill>
            </a:endParaRPr>
          </a:p>
        </p:txBody>
      </p:sp>
      <p:sp>
        <p:nvSpPr>
          <p:cNvPr id="21" name="矩形 20"/>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algn="ctr"/>
            <a:r>
              <a:rPr lang="zh-CN" altLang="en-US" sz="1100" b="1" dirty="0">
                <a:solidFill>
                  <a:schemeClr val="bg2">
                    <a:lumMod val="50000"/>
                  </a:schemeClr>
                </a:solidFill>
                <a:latin typeface="微软雅黑" panose="020B0503020204020204" pitchFamily="34" charset="-122"/>
                <a:ea typeface="微软雅黑" panose="020B0503020204020204" pitchFamily="34" charset="-122"/>
              </a:rPr>
              <a:t>常用参考色</a:t>
            </a:r>
          </a:p>
        </p:txBody>
      </p:sp>
      <p:sp>
        <p:nvSpPr>
          <p:cNvPr id="22" name="Rectangle 7">
            <a:extLst>
              <a:ext uri="{FF2B5EF4-FFF2-40B4-BE49-F238E27FC236}">
                <a16:creationId xmlns:a16="http://schemas.microsoft.com/office/drawing/2014/main" id="{FBC1050E-A495-4A50-97FF-78165049AF5C}"/>
              </a:ext>
            </a:extLst>
          </p:cNvPr>
          <p:cNvSpPr>
            <a:spLocks noGrp="1" noChangeArrowheads="1"/>
          </p:cNvSpPr>
          <p:nvPr>
            <p:ph type="sldNum" sz="quarter" idx="4"/>
          </p:nvPr>
        </p:nvSpPr>
        <p:spPr>
          <a:xfrm>
            <a:off x="11207774" y="6525344"/>
            <a:ext cx="827113" cy="225383"/>
          </a:xfrm>
          <a:prstGeom prst="rect">
            <a:avLst/>
          </a:prstGeom>
        </p:spPr>
        <p:txBody>
          <a:bodyPr lIns="91406" tIns="45702" rIns="91406" bIns="45702"/>
          <a:lstStyle>
            <a:lvl1pPr algn="r">
              <a:defRPr sz="1100">
                <a:solidFill>
                  <a:schemeClr val="bg2">
                    <a:lumMod val="75000"/>
                  </a:schemeClr>
                </a:solidFill>
              </a:defRPr>
            </a:lvl1pPr>
          </a:lstStyle>
          <a:p>
            <a:pPr algn="ctr">
              <a:defRPr/>
            </a:pPr>
            <a:fld id="{B742A8BE-A63A-4B49-8DAD-9C911ED7CEAD}" type="slidenum">
              <a:rPr lang="en-US" altLang="zh-CN" smtClean="0"/>
              <a:pPr algn="ctr">
                <a:defRPr/>
              </a:pPr>
              <a:t>‹#›</a:t>
            </a:fld>
            <a:r>
              <a:rPr lang="en-US" altLang="zh-CN" dirty="0"/>
              <a:t>/34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37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09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1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2365"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599565"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6765"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3330" indent="-228600" algn="l" rtl="0" fontAlgn="base">
        <a:spcBef>
          <a:spcPct val="20000"/>
        </a:spcBef>
        <a:spcAft>
          <a:spcPct val="0"/>
        </a:spcAft>
        <a:buChar char="»"/>
        <a:defRPr sz="2000">
          <a:solidFill>
            <a:schemeClr val="tx1"/>
          </a:solidFill>
          <a:latin typeface="+mn-lt"/>
          <a:ea typeface="+mn-ea"/>
          <a:cs typeface="+mn-cs"/>
        </a:defRPr>
      </a:lvl6pPr>
      <a:lvl7pPr marL="2970530" indent="-228600" algn="l" rtl="0" fontAlgn="base">
        <a:spcBef>
          <a:spcPct val="20000"/>
        </a:spcBef>
        <a:spcAft>
          <a:spcPct val="0"/>
        </a:spcAft>
        <a:buChar char="»"/>
        <a:defRPr sz="2000">
          <a:solidFill>
            <a:schemeClr val="tx1"/>
          </a:solidFill>
          <a:latin typeface="+mn-lt"/>
          <a:ea typeface="+mn-ea"/>
          <a:cs typeface="+mn-cs"/>
        </a:defRPr>
      </a:lvl7pPr>
      <a:lvl8pPr marL="3427730" indent="-228600" algn="l" rtl="0" fontAlgn="base">
        <a:spcBef>
          <a:spcPct val="20000"/>
        </a:spcBef>
        <a:spcAft>
          <a:spcPct val="0"/>
        </a:spcAft>
        <a:buChar char="»"/>
        <a:defRPr sz="2000">
          <a:solidFill>
            <a:schemeClr val="tx1"/>
          </a:solidFill>
          <a:latin typeface="+mn-lt"/>
          <a:ea typeface="+mn-ea"/>
          <a:cs typeface="+mn-cs"/>
        </a:defRPr>
      </a:lvl8pPr>
      <a:lvl9pPr marL="388493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3765" algn="l" defTabSz="457200" rtl="0" eaLnBrk="1" latinLnBrk="0" hangingPunct="1">
        <a:defRPr sz="1900" kern="1200">
          <a:solidFill>
            <a:schemeClr val="tx1"/>
          </a:solidFill>
          <a:latin typeface="+mn-lt"/>
          <a:ea typeface="+mn-ea"/>
          <a:cs typeface="+mn-cs"/>
        </a:defRPr>
      </a:lvl3pPr>
      <a:lvl4pPr marL="1370965" algn="l" defTabSz="457200" rtl="0" eaLnBrk="1" latinLnBrk="0" hangingPunct="1">
        <a:defRPr sz="1900" kern="1200">
          <a:solidFill>
            <a:schemeClr val="tx1"/>
          </a:solidFill>
          <a:latin typeface="+mn-lt"/>
          <a:ea typeface="+mn-ea"/>
          <a:cs typeface="+mn-cs"/>
        </a:defRPr>
      </a:lvl4pPr>
      <a:lvl5pPr marL="1828165" algn="l" defTabSz="457200" rtl="0" eaLnBrk="1" latinLnBrk="0" hangingPunct="1">
        <a:defRPr sz="1900" kern="1200">
          <a:solidFill>
            <a:schemeClr val="tx1"/>
          </a:solidFill>
          <a:latin typeface="+mn-lt"/>
          <a:ea typeface="+mn-ea"/>
          <a:cs typeface="+mn-cs"/>
        </a:defRPr>
      </a:lvl5pPr>
      <a:lvl6pPr marL="2285365" algn="l" defTabSz="457200" rtl="0" eaLnBrk="1" latinLnBrk="0" hangingPunct="1">
        <a:defRPr sz="1900" kern="1200">
          <a:solidFill>
            <a:schemeClr val="tx1"/>
          </a:solidFill>
          <a:latin typeface="+mn-lt"/>
          <a:ea typeface="+mn-ea"/>
          <a:cs typeface="+mn-cs"/>
        </a:defRPr>
      </a:lvl6pPr>
      <a:lvl7pPr marL="2741930" algn="l" defTabSz="457200" rtl="0" eaLnBrk="1" latinLnBrk="0" hangingPunct="1">
        <a:defRPr sz="1900" kern="1200">
          <a:solidFill>
            <a:schemeClr val="tx1"/>
          </a:solidFill>
          <a:latin typeface="+mn-lt"/>
          <a:ea typeface="+mn-ea"/>
          <a:cs typeface="+mn-cs"/>
        </a:defRPr>
      </a:lvl7pPr>
      <a:lvl8pPr marL="3199130" algn="l" defTabSz="457200" rtl="0" eaLnBrk="1" latinLnBrk="0" hangingPunct="1">
        <a:defRPr sz="1900" kern="1200">
          <a:solidFill>
            <a:schemeClr val="tx1"/>
          </a:solidFill>
          <a:latin typeface="+mn-lt"/>
          <a:ea typeface="+mn-ea"/>
          <a:cs typeface="+mn-cs"/>
        </a:defRPr>
      </a:lvl8pPr>
      <a:lvl9pPr marL="3656330" algn="l" defTabSz="45720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2" name="矩形 11"/>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R100 G100 B100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3" name="矩形 12"/>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R177 G137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5" name="矩形 14"/>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6" name="矩形 15"/>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R181 G181 B181</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7" name="矩形 16"/>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8" name="矩形 17"/>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9" name="矩形 18"/>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0" name="矩形 19"/>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1" name="矩形 20"/>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37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09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1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2365"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599565"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6765"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3330" indent="-228600" algn="l" rtl="0" fontAlgn="base">
        <a:spcBef>
          <a:spcPct val="20000"/>
        </a:spcBef>
        <a:spcAft>
          <a:spcPct val="0"/>
        </a:spcAft>
        <a:buChar char="»"/>
        <a:defRPr sz="2000">
          <a:solidFill>
            <a:schemeClr val="tx1"/>
          </a:solidFill>
          <a:latin typeface="+mn-lt"/>
          <a:ea typeface="+mn-ea"/>
          <a:cs typeface="+mn-cs"/>
        </a:defRPr>
      </a:lvl6pPr>
      <a:lvl7pPr marL="2970530" indent="-228600" algn="l" rtl="0" fontAlgn="base">
        <a:spcBef>
          <a:spcPct val="20000"/>
        </a:spcBef>
        <a:spcAft>
          <a:spcPct val="0"/>
        </a:spcAft>
        <a:buChar char="»"/>
        <a:defRPr sz="2000">
          <a:solidFill>
            <a:schemeClr val="tx1"/>
          </a:solidFill>
          <a:latin typeface="+mn-lt"/>
          <a:ea typeface="+mn-ea"/>
          <a:cs typeface="+mn-cs"/>
        </a:defRPr>
      </a:lvl7pPr>
      <a:lvl8pPr marL="3427730" indent="-228600" algn="l" rtl="0" fontAlgn="base">
        <a:spcBef>
          <a:spcPct val="20000"/>
        </a:spcBef>
        <a:spcAft>
          <a:spcPct val="0"/>
        </a:spcAft>
        <a:buChar char="»"/>
        <a:defRPr sz="2000">
          <a:solidFill>
            <a:schemeClr val="tx1"/>
          </a:solidFill>
          <a:latin typeface="+mn-lt"/>
          <a:ea typeface="+mn-ea"/>
          <a:cs typeface="+mn-cs"/>
        </a:defRPr>
      </a:lvl8pPr>
      <a:lvl9pPr marL="388493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3765" algn="l" defTabSz="457200" rtl="0" eaLnBrk="1" latinLnBrk="0" hangingPunct="1">
        <a:defRPr sz="1900" kern="1200">
          <a:solidFill>
            <a:schemeClr val="tx1"/>
          </a:solidFill>
          <a:latin typeface="+mn-lt"/>
          <a:ea typeface="+mn-ea"/>
          <a:cs typeface="+mn-cs"/>
        </a:defRPr>
      </a:lvl3pPr>
      <a:lvl4pPr marL="1370965" algn="l" defTabSz="457200" rtl="0" eaLnBrk="1" latinLnBrk="0" hangingPunct="1">
        <a:defRPr sz="1900" kern="1200">
          <a:solidFill>
            <a:schemeClr val="tx1"/>
          </a:solidFill>
          <a:latin typeface="+mn-lt"/>
          <a:ea typeface="+mn-ea"/>
          <a:cs typeface="+mn-cs"/>
        </a:defRPr>
      </a:lvl4pPr>
      <a:lvl5pPr marL="1828165" algn="l" defTabSz="457200" rtl="0" eaLnBrk="1" latinLnBrk="0" hangingPunct="1">
        <a:defRPr sz="1900" kern="1200">
          <a:solidFill>
            <a:schemeClr val="tx1"/>
          </a:solidFill>
          <a:latin typeface="+mn-lt"/>
          <a:ea typeface="+mn-ea"/>
          <a:cs typeface="+mn-cs"/>
        </a:defRPr>
      </a:lvl5pPr>
      <a:lvl6pPr marL="2285365" algn="l" defTabSz="457200" rtl="0" eaLnBrk="1" latinLnBrk="0" hangingPunct="1">
        <a:defRPr sz="1900" kern="1200">
          <a:solidFill>
            <a:schemeClr val="tx1"/>
          </a:solidFill>
          <a:latin typeface="+mn-lt"/>
          <a:ea typeface="+mn-ea"/>
          <a:cs typeface="+mn-cs"/>
        </a:defRPr>
      </a:lvl6pPr>
      <a:lvl7pPr marL="2741930" algn="l" defTabSz="457200" rtl="0" eaLnBrk="1" latinLnBrk="0" hangingPunct="1">
        <a:defRPr sz="1900" kern="1200">
          <a:solidFill>
            <a:schemeClr val="tx1"/>
          </a:solidFill>
          <a:latin typeface="+mn-lt"/>
          <a:ea typeface="+mn-ea"/>
          <a:cs typeface="+mn-cs"/>
        </a:defRPr>
      </a:lvl7pPr>
      <a:lvl8pPr marL="3199130" algn="l" defTabSz="457200" rtl="0" eaLnBrk="1" latinLnBrk="0" hangingPunct="1">
        <a:defRPr sz="1900" kern="1200">
          <a:solidFill>
            <a:schemeClr val="tx1"/>
          </a:solidFill>
          <a:latin typeface="+mn-lt"/>
          <a:ea typeface="+mn-ea"/>
          <a:cs typeface="+mn-cs"/>
        </a:defRPr>
      </a:lvl8pPr>
      <a:lvl9pPr marL="3656330" algn="l" defTabSz="457200"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4"/>
          </p:nvPr>
        </p:nvSpPr>
        <p:spPr>
          <a:xfrm>
            <a:off x="11711835" y="6621543"/>
            <a:ext cx="467073" cy="216000"/>
          </a:xfrm>
          <a:prstGeom prst="rect">
            <a:avLst/>
          </a:prstGeom>
        </p:spPr>
        <p:txBody>
          <a:bodyPr lIns="91406" tIns="45702" rIns="91406" bIns="45702"/>
          <a:lstStyle>
            <a:lvl1pPr algn="r">
              <a:defRPr sz="1100">
                <a:solidFill>
                  <a:schemeClr val="bg2">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42A8BE-A63A-4B49-8DAD-9C911ED7CEAD}" type="slidenum">
              <a:rPr kumimoji="0" lang="en-US" altLang="zh-CN" sz="1100" b="0" i="0" u="none" strike="noStrike" kern="1200" cap="none" spc="0" normalizeH="0" baseline="0" noProof="0" smtClean="0">
                <a:ln>
                  <a:noFill/>
                </a:ln>
                <a:solidFill>
                  <a:srgbClr val="808080">
                    <a:lumMod val="75000"/>
                  </a:srgbClr>
                </a:solidFill>
                <a:effectLst/>
                <a:uLnTx/>
                <a:uFillTx/>
                <a:latin typeface="Arial" panose="020B0604020202020204" pitchFamily="34" charset="0"/>
                <a:ea typeface="宋体" panose="02010600030101010101" pitchFamily="2" charset="-122"/>
              </a:rPr>
              <a:t>‹#›</a:t>
            </a:fld>
            <a:endParaRPr kumimoji="0" lang="en-US" altLang="zh-CN" sz="1100" b="0" i="0" u="none" strike="noStrike" kern="1200" cap="none" spc="0" normalizeH="0" baseline="0" noProof="0" dirty="0">
              <a:ln>
                <a:noFill/>
              </a:ln>
              <a:solidFill>
                <a:srgbClr val="808080">
                  <a:lumMod val="75000"/>
                </a:srgbClr>
              </a:solidFill>
              <a:effectLst/>
              <a:uLnTx/>
              <a:uFillTx/>
              <a:latin typeface="Arial" panose="020B0604020202020204" pitchFamily="34" charset="0"/>
              <a:ea typeface="宋体" panose="02010600030101010101" pitchFamily="2" charset="-122"/>
            </a:endParaRPr>
          </a:p>
        </p:txBody>
      </p:sp>
      <p:sp>
        <p:nvSpPr>
          <p:cNvPr id="9" name="矩形 8"/>
          <p:cNvSpPr/>
          <p:nvPr userDrawn="1"/>
        </p:nvSpPr>
        <p:spPr>
          <a:xfrm>
            <a:off x="-1608312" y="1436548"/>
            <a:ext cx="1584647" cy="432048"/>
          </a:xfrm>
          <a:prstGeom prst="rect">
            <a:avLst/>
          </a:prstGeom>
          <a:solidFill>
            <a:srgbClr val="003C82"/>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R0 G60 B130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1" name="矩形 10"/>
          <p:cNvSpPr/>
          <p:nvPr userDrawn="1"/>
        </p:nvSpPr>
        <p:spPr>
          <a:xfrm>
            <a:off x="-1608312" y="882087"/>
            <a:ext cx="1584647" cy="432048"/>
          </a:xfrm>
          <a:prstGeom prst="rect">
            <a:avLst/>
          </a:prstGeom>
          <a:solidFill>
            <a:srgbClr val="23181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R35 G24 B21</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2" name="矩形 11"/>
          <p:cNvSpPr/>
          <p:nvPr userDrawn="1"/>
        </p:nvSpPr>
        <p:spPr>
          <a:xfrm>
            <a:off x="-1608312" y="1991011"/>
            <a:ext cx="1584647" cy="432048"/>
          </a:xfrm>
          <a:prstGeom prst="rect">
            <a:avLst/>
          </a:prstGeom>
          <a:solidFill>
            <a:srgbClr val="646464"/>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R100 G100 B100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3" name="矩形 12"/>
          <p:cNvSpPr/>
          <p:nvPr userDrawn="1"/>
        </p:nvSpPr>
        <p:spPr>
          <a:xfrm>
            <a:off x="-1608312" y="2545472"/>
            <a:ext cx="1584647" cy="432048"/>
          </a:xfrm>
          <a:prstGeom prst="rect">
            <a:avLst/>
          </a:prstGeom>
          <a:solidFill>
            <a:srgbClr val="BB1B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R187 G27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4" name="矩形 13"/>
          <p:cNvSpPr/>
          <p:nvPr userDrawn="1"/>
        </p:nvSpPr>
        <p:spPr>
          <a:xfrm>
            <a:off x="-1608312" y="3099935"/>
            <a:ext cx="1584647" cy="432048"/>
          </a:xfrm>
          <a:prstGeom prst="rect">
            <a:avLst/>
          </a:prstGeom>
          <a:solidFill>
            <a:srgbClr val="B1891E"/>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rPr>
              <a:t>R177 G137 B30</a:t>
            </a:r>
            <a:endParaRPr kumimoji="0" lang="zh-CN" altLang="en-US" sz="11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endParaRPr>
          </a:p>
        </p:txBody>
      </p:sp>
      <p:sp>
        <p:nvSpPr>
          <p:cNvPr id="15" name="矩形 14"/>
          <p:cNvSpPr/>
          <p:nvPr userDrawn="1"/>
        </p:nvSpPr>
        <p:spPr>
          <a:xfrm>
            <a:off x="-1608312" y="4208857"/>
            <a:ext cx="1584647" cy="432048"/>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R200 G200 B200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6" name="矩形 15"/>
          <p:cNvSpPr/>
          <p:nvPr userDrawn="1"/>
        </p:nvSpPr>
        <p:spPr>
          <a:xfrm>
            <a:off x="-1608312" y="3654396"/>
            <a:ext cx="1584647" cy="432048"/>
          </a:xfrm>
          <a:prstGeom prst="rect">
            <a:avLst/>
          </a:prstGeom>
          <a:solidFill>
            <a:srgbClr val="B5B5B5"/>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R181 G181 B181</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7" name="矩形 16"/>
          <p:cNvSpPr/>
          <p:nvPr userDrawn="1"/>
        </p:nvSpPr>
        <p:spPr>
          <a:xfrm>
            <a:off x="-1608312" y="4763320"/>
            <a:ext cx="1584647" cy="432048"/>
          </a:xfrm>
          <a:prstGeom prst="rect">
            <a:avLst/>
          </a:prstGeom>
          <a:solidFill>
            <a:srgbClr val="DDE2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R221 G226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8" name="矩形 17"/>
          <p:cNvSpPr/>
          <p:nvPr userDrawn="1"/>
        </p:nvSpPr>
        <p:spPr>
          <a:xfrm>
            <a:off x="-1608312" y="5317783"/>
            <a:ext cx="1584647" cy="432048"/>
          </a:xfrm>
          <a:prstGeom prst="rect">
            <a:avLst/>
          </a:prstGeom>
          <a:solidFill>
            <a:srgbClr val="FADEB8"/>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R250 G222 B184</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19" name="矩形 18"/>
          <p:cNvSpPr/>
          <p:nvPr userDrawn="1"/>
        </p:nvSpPr>
        <p:spPr>
          <a:xfrm>
            <a:off x="-1608312" y="5872244"/>
            <a:ext cx="1584647" cy="432048"/>
          </a:xfrm>
          <a:prstGeom prst="rect">
            <a:avLst/>
          </a:prstGeom>
          <a:solidFill>
            <a:srgbClr val="D1D950"/>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R209 G217 B80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0" name="矩形 19"/>
          <p:cNvSpPr/>
          <p:nvPr userDrawn="1"/>
        </p:nvSpPr>
        <p:spPr>
          <a:xfrm>
            <a:off x="-1608312" y="6426703"/>
            <a:ext cx="1584647" cy="432048"/>
          </a:xfrm>
          <a:prstGeom prst="rect">
            <a:avLst/>
          </a:prstGeom>
          <a:solidFill>
            <a:srgbClr val="B9D1E6"/>
          </a:solid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rPr>
              <a:t>R185 G209 B230</a:t>
            </a:r>
            <a:endParaRPr kumimoji="0" lang="zh-CN" altLang="en-US" sz="1100" b="0" i="0" u="none" strike="noStrike" kern="1200" cap="none" spc="0" normalizeH="0" baseline="0" noProof="0" dirty="0">
              <a:ln>
                <a:noFill/>
              </a:ln>
              <a:solidFill>
                <a:srgbClr val="808080">
                  <a:lumMod val="50000"/>
                </a:srgbClr>
              </a:solidFill>
              <a:effectLst/>
              <a:uLnTx/>
              <a:uFillTx/>
              <a:latin typeface="Arial" panose="020B0604020202020204"/>
              <a:ea typeface="宋体" panose="02010600030101010101" pitchFamily="2" charset="-122"/>
            </a:endParaRPr>
          </a:p>
        </p:txBody>
      </p:sp>
      <p:sp>
        <p:nvSpPr>
          <p:cNvPr id="21" name="矩形 20"/>
          <p:cNvSpPr/>
          <p:nvPr userDrawn="1"/>
        </p:nvSpPr>
        <p:spPr>
          <a:xfrm>
            <a:off x="-1584639" y="404664"/>
            <a:ext cx="1584647"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06" tIns="45702" rIns="91406" bIns="45702"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1" i="0" u="none" strike="noStrike" kern="1200" cap="none" spc="0" normalizeH="0" baseline="0" noProof="0" dirty="0">
                <a:ln>
                  <a:noFill/>
                </a:ln>
                <a:solidFill>
                  <a:srgbClr val="808080">
                    <a:lumMod val="50000"/>
                  </a:srgbClr>
                </a:solidFill>
                <a:effectLst/>
                <a:uLnTx/>
                <a:uFillTx/>
                <a:latin typeface="微软雅黑" panose="020B0503020204020204" pitchFamily="34" charset="-122"/>
                <a:ea typeface="微软雅黑" panose="020B0503020204020204" pitchFamily="34" charset="-122"/>
              </a:rPr>
              <a:t>常用参考色</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37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09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1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2365"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599565"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6765"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3330" indent="-228600" algn="l" rtl="0" fontAlgn="base">
        <a:spcBef>
          <a:spcPct val="20000"/>
        </a:spcBef>
        <a:spcAft>
          <a:spcPct val="0"/>
        </a:spcAft>
        <a:buChar char="»"/>
        <a:defRPr sz="2000">
          <a:solidFill>
            <a:schemeClr val="tx1"/>
          </a:solidFill>
          <a:latin typeface="+mn-lt"/>
          <a:ea typeface="+mn-ea"/>
          <a:cs typeface="+mn-cs"/>
        </a:defRPr>
      </a:lvl6pPr>
      <a:lvl7pPr marL="2970530" indent="-228600" algn="l" rtl="0" fontAlgn="base">
        <a:spcBef>
          <a:spcPct val="20000"/>
        </a:spcBef>
        <a:spcAft>
          <a:spcPct val="0"/>
        </a:spcAft>
        <a:buChar char="»"/>
        <a:defRPr sz="2000">
          <a:solidFill>
            <a:schemeClr val="tx1"/>
          </a:solidFill>
          <a:latin typeface="+mn-lt"/>
          <a:ea typeface="+mn-ea"/>
          <a:cs typeface="+mn-cs"/>
        </a:defRPr>
      </a:lvl7pPr>
      <a:lvl8pPr marL="3427730" indent="-228600" algn="l" rtl="0" fontAlgn="base">
        <a:spcBef>
          <a:spcPct val="20000"/>
        </a:spcBef>
        <a:spcAft>
          <a:spcPct val="0"/>
        </a:spcAft>
        <a:buChar char="»"/>
        <a:defRPr sz="2000">
          <a:solidFill>
            <a:schemeClr val="tx1"/>
          </a:solidFill>
          <a:latin typeface="+mn-lt"/>
          <a:ea typeface="+mn-ea"/>
          <a:cs typeface="+mn-cs"/>
        </a:defRPr>
      </a:lvl8pPr>
      <a:lvl9pPr marL="388493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3765" algn="l" defTabSz="457200" rtl="0" eaLnBrk="1" latinLnBrk="0" hangingPunct="1">
        <a:defRPr sz="1900" kern="1200">
          <a:solidFill>
            <a:schemeClr val="tx1"/>
          </a:solidFill>
          <a:latin typeface="+mn-lt"/>
          <a:ea typeface="+mn-ea"/>
          <a:cs typeface="+mn-cs"/>
        </a:defRPr>
      </a:lvl3pPr>
      <a:lvl4pPr marL="1370965" algn="l" defTabSz="457200" rtl="0" eaLnBrk="1" latinLnBrk="0" hangingPunct="1">
        <a:defRPr sz="1900" kern="1200">
          <a:solidFill>
            <a:schemeClr val="tx1"/>
          </a:solidFill>
          <a:latin typeface="+mn-lt"/>
          <a:ea typeface="+mn-ea"/>
          <a:cs typeface="+mn-cs"/>
        </a:defRPr>
      </a:lvl4pPr>
      <a:lvl5pPr marL="1828165" algn="l" defTabSz="457200" rtl="0" eaLnBrk="1" latinLnBrk="0" hangingPunct="1">
        <a:defRPr sz="1900" kern="1200">
          <a:solidFill>
            <a:schemeClr val="tx1"/>
          </a:solidFill>
          <a:latin typeface="+mn-lt"/>
          <a:ea typeface="+mn-ea"/>
          <a:cs typeface="+mn-cs"/>
        </a:defRPr>
      </a:lvl5pPr>
      <a:lvl6pPr marL="2285365" algn="l" defTabSz="457200" rtl="0" eaLnBrk="1" latinLnBrk="0" hangingPunct="1">
        <a:defRPr sz="1900" kern="1200">
          <a:solidFill>
            <a:schemeClr val="tx1"/>
          </a:solidFill>
          <a:latin typeface="+mn-lt"/>
          <a:ea typeface="+mn-ea"/>
          <a:cs typeface="+mn-cs"/>
        </a:defRPr>
      </a:lvl6pPr>
      <a:lvl7pPr marL="2741930" algn="l" defTabSz="457200" rtl="0" eaLnBrk="1" latinLnBrk="0" hangingPunct="1">
        <a:defRPr sz="1900" kern="1200">
          <a:solidFill>
            <a:schemeClr val="tx1"/>
          </a:solidFill>
          <a:latin typeface="+mn-lt"/>
          <a:ea typeface="+mn-ea"/>
          <a:cs typeface="+mn-cs"/>
        </a:defRPr>
      </a:lvl7pPr>
      <a:lvl8pPr marL="3199130" algn="l" defTabSz="457200" rtl="0" eaLnBrk="1" latinLnBrk="0" hangingPunct="1">
        <a:defRPr sz="1900" kern="1200">
          <a:solidFill>
            <a:schemeClr val="tx1"/>
          </a:solidFill>
          <a:latin typeface="+mn-lt"/>
          <a:ea typeface="+mn-ea"/>
          <a:cs typeface="+mn-cs"/>
        </a:defRPr>
      </a:lvl8pPr>
      <a:lvl9pPr marL="3656330" algn="l" defTabSz="4572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3" Type="http://schemas.openxmlformats.org/officeDocument/2006/relationships/notesSlide" Target="../notesSlides/notesSlide10.xml"/><Relationship Id="rId7" Type="http://schemas.openxmlformats.org/officeDocument/2006/relationships/image" Target="../media/image8.wmf"/><Relationship Id="rId12" Type="http://schemas.openxmlformats.org/officeDocument/2006/relationships/oleObject" Target="../embeddings/oleObject5.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6.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774726" y="2627888"/>
            <a:ext cx="9793088" cy="646294"/>
          </a:xfrm>
          <a:prstGeom prst="rect">
            <a:avLst/>
          </a:prstGeom>
          <a:noFill/>
          <a:ln w="9525">
            <a:noFill/>
            <a:miter lim="800000"/>
          </a:ln>
        </p:spPr>
        <p:txBody>
          <a:bodyPr wrap="square" lIns="91406" tIns="45702" rIns="91406" bIns="45702">
            <a:spAutoFit/>
          </a:bodyPr>
          <a:lstStyle/>
          <a:p>
            <a:pPr algn="ctr"/>
            <a:r>
              <a:rPr lang="en-US" altLang="zh-CN" sz="3600" b="1" dirty="0">
                <a:solidFill>
                  <a:schemeClr val="bg1"/>
                </a:solidFill>
                <a:latin typeface="+mn-lt"/>
                <a:ea typeface="微软雅黑" panose="020B0503020204020204" pitchFamily="34" charset="-122"/>
              </a:rPr>
              <a:t>Transformer</a:t>
            </a:r>
            <a:r>
              <a:rPr lang="zh-CN" altLang="en-US" sz="3600" b="1" dirty="0">
                <a:solidFill>
                  <a:schemeClr val="bg1"/>
                </a:solidFill>
                <a:latin typeface="+mn-lt"/>
                <a:ea typeface="微软雅黑" panose="020B0503020204020204" pitchFamily="34" charset="-122"/>
              </a:rPr>
              <a:t>及其应用</a:t>
            </a:r>
          </a:p>
        </p:txBody>
      </p:sp>
      <p:sp>
        <p:nvSpPr>
          <p:cNvPr id="22" name="副标题 2"/>
          <p:cNvSpPr txBox="1"/>
          <p:nvPr/>
        </p:nvSpPr>
        <p:spPr>
          <a:xfrm>
            <a:off x="2566950" y="4221088"/>
            <a:ext cx="7056511" cy="1617674"/>
          </a:xfrm>
          <a:prstGeom prst="rect">
            <a:avLst/>
          </a:prstGeom>
        </p:spPr>
        <p:txBody>
          <a:bodyPr>
            <a:normAutofit/>
          </a:bodyPr>
          <a:lstStyle/>
          <a:p>
            <a:pPr marL="342900" marR="0" lvl="0" indent="-342900" algn="l" defTabSz="952500" rtl="0" eaLnBrk="1" fontAlgn="auto" latinLnBrk="0" hangingPunct="1">
              <a:lnSpc>
                <a:spcPct val="100000"/>
              </a:lnSpc>
              <a:spcBef>
                <a:spcPct val="0"/>
              </a:spcBef>
              <a:spcAft>
                <a:spcPts val="0"/>
              </a:spcAft>
              <a:buClrTx/>
              <a:buSzTx/>
              <a:defRPr/>
            </a:pPr>
            <a:endParaRPr kumimoji="0" lang="zh-CN" altLang="en-US" sz="17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ctr" defTabSz="9525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rPr>
              <a:t>汇报人：宫彦</a:t>
            </a:r>
            <a:endParaRPr kumimoji="0" lang="en-US" altLang="zh-CN" sz="2400" b="1" i="0" u="none" strike="noStrike" kern="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endParaRPr>
          </a:p>
          <a:p>
            <a:pPr marL="342900" marR="0" lvl="0" indent="-342900" algn="ctr" defTabSz="952500" rtl="0" eaLnBrk="1" fontAlgn="auto" latinLnBrk="0" hangingPunct="1">
              <a:lnSpc>
                <a:spcPct val="100000"/>
              </a:lnSpc>
              <a:spcBef>
                <a:spcPct val="0"/>
              </a:spcBef>
              <a:spcAft>
                <a:spcPts val="0"/>
              </a:spcAft>
              <a:buClrTx/>
              <a:buSzTx/>
              <a:buFont typeface="Arial" panose="020B0604020202020204" pitchFamily="34" charset="0"/>
              <a:buNone/>
              <a:defRPr/>
            </a:pPr>
            <a:fld id="{8D349C26-065C-46D7-8D05-73BCE3C29F38}" type="datetime2">
              <a:rPr kumimoji="0" lang="zh-CN" altLang="en-US" sz="2400" b="1" i="0" u="none" strike="noStrike" kern="0" cap="none" spc="0" normalizeH="0" baseline="0" noProof="0" smtClean="0">
                <a:ln>
                  <a:noFill/>
                </a:ln>
                <a:solidFill>
                  <a:srgbClr val="003366"/>
                </a:solidFill>
                <a:effectLst/>
                <a:uLnTx/>
                <a:uFillTx/>
                <a:latin typeface="微软雅黑" panose="020B0503020204020204" pitchFamily="34" charset="-122"/>
                <a:ea typeface="微软雅黑" panose="020B0503020204020204" pitchFamily="34" charset="-122"/>
              </a:rPr>
              <a:t>2021年11月13日</a:t>
            </a:fld>
            <a:endParaRPr kumimoji="0" lang="zh-CN" altLang="en-US" sz="2400" b="1" i="0" u="none" strike="noStrike" kern="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F8035E6A-F4E6-4883-BC60-92AAFABB2B2D}"/>
              </a:ext>
            </a:extLst>
          </p:cNvPr>
          <p:cNvSpPr>
            <a:spLocks noGrp="1"/>
          </p:cNvSpPr>
          <p:nvPr>
            <p:ph type="sldNum" sz="quarter" idx="4"/>
          </p:nvPr>
        </p:nvSpPr>
        <p:spPr/>
        <p:txBody>
          <a:bodyPr/>
          <a:lstStyle/>
          <a:p>
            <a:pPr>
              <a:defRPr/>
            </a:pPr>
            <a:fld id="{B742A8BE-A63A-4B49-8DAD-9C911ED7CEAD}" type="slidenum">
              <a:rPr lang="en-US" altLang="zh-CN" smtClean="0"/>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、主要算法</a:t>
            </a:r>
            <a:endParaRPr lang="zh-CN" altLang="en-US" sz="2400" b="1" dirty="0">
              <a:solidFill>
                <a:srgbClr val="003366"/>
              </a:solidFill>
              <a:ea typeface="微软雅黑" panose="020B0503020204020204" pitchFamily="34" charset="-122"/>
            </a:endParaRPr>
          </a:p>
        </p:txBody>
      </p:sp>
      <p:sp>
        <p:nvSpPr>
          <p:cNvPr id="4" name="Text Box 5"/>
          <p:cNvSpPr txBox="1">
            <a:spLocks noChangeArrowheads="1"/>
          </p:cNvSpPr>
          <p:nvPr/>
        </p:nvSpPr>
        <p:spPr bwMode="auto">
          <a:xfrm>
            <a:off x="417065" y="690531"/>
            <a:ext cx="10868247" cy="430795"/>
          </a:xfrm>
          <a:prstGeom prst="rect">
            <a:avLst/>
          </a:prstGeom>
          <a:noFill/>
          <a:ln w="9525">
            <a:noFill/>
            <a:miter lim="800000"/>
          </a:ln>
        </p:spPr>
        <p:txBody>
          <a:bodyPr wrap="square" lIns="91394" tIns="45696" rIns="91394" bIns="45696">
            <a:spAutoFit/>
          </a:bodyPr>
          <a:lstStyle/>
          <a:p>
            <a:pPr>
              <a:defRPr/>
            </a:pPr>
            <a:r>
              <a:rPr lang="en-US" altLang="zh-CN" sz="2200" b="1" dirty="0">
                <a:solidFill>
                  <a:srgbClr val="003366"/>
                </a:solidFill>
                <a:latin typeface="Arial" panose="020B0604020202020204"/>
                <a:ea typeface="微软雅黑" panose="020B0503020204020204" pitchFamily="34" charset="-122"/>
              </a:rPr>
              <a:t> 2.1</a:t>
            </a:r>
            <a:r>
              <a:rPr lang="zh-CN" altLang="en-US" sz="2200" b="1" dirty="0">
                <a:solidFill>
                  <a:srgbClr val="003366"/>
                </a:solidFill>
                <a:latin typeface="Arial" panose="020B0604020202020204"/>
                <a:ea typeface="微软雅黑" panose="020B0503020204020204" pitchFamily="34" charset="-122"/>
              </a:rPr>
              <a:t> </a:t>
            </a:r>
            <a:r>
              <a:rPr lang="en-US" altLang="zh-CN" sz="2200" b="1" dirty="0">
                <a:solidFill>
                  <a:srgbClr val="003366"/>
                </a:solidFill>
                <a:latin typeface="Arial" panose="020B0604020202020204"/>
                <a:ea typeface="微软雅黑" panose="020B0503020204020204" pitchFamily="34" charset="-122"/>
              </a:rPr>
              <a:t>Attention</a:t>
            </a:r>
            <a:r>
              <a:rPr lang="zh-CN" altLang="en-US" sz="2200" b="1" dirty="0">
                <a:solidFill>
                  <a:srgbClr val="003366"/>
                </a:solidFill>
                <a:latin typeface="Arial" panose="020B0604020202020204"/>
                <a:ea typeface="微软雅黑" panose="020B0503020204020204" pitchFamily="34" charset="-122"/>
              </a:rPr>
              <a:t> </a:t>
            </a:r>
            <a:r>
              <a:rPr lang="en-US" altLang="zh-CN" sz="2200" b="1" dirty="0">
                <a:solidFill>
                  <a:srgbClr val="003366"/>
                </a:solidFill>
                <a:latin typeface="Arial" panose="020B0604020202020204"/>
                <a:ea typeface="微软雅黑" panose="020B0503020204020204" pitchFamily="34" charset="-122"/>
              </a:rPr>
              <a:t>Timeline</a:t>
            </a:r>
            <a:endParaRPr lang="zh-CN" altLang="en-US" sz="2200" b="1" dirty="0">
              <a:solidFill>
                <a:srgbClr val="003366"/>
              </a:solidFill>
              <a:latin typeface="Arial" panose="020B0604020202020204"/>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4CA699FD-397E-48F7-AE48-13756C62EE51}"/>
              </a:ext>
            </a:extLst>
          </p:cNvPr>
          <p:cNvCxnSpPr>
            <a:cxnSpLocks/>
          </p:cNvCxnSpPr>
          <p:nvPr/>
        </p:nvCxnSpPr>
        <p:spPr>
          <a:xfrm>
            <a:off x="716068" y="3716618"/>
            <a:ext cx="10437614"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8" name="文本框 7">
            <a:extLst>
              <a:ext uri="{FF2B5EF4-FFF2-40B4-BE49-F238E27FC236}">
                <a16:creationId xmlns:a16="http://schemas.microsoft.com/office/drawing/2014/main" id="{ADD66CFC-5F89-4091-9766-48EAE92DE10D}"/>
              </a:ext>
            </a:extLst>
          </p:cNvPr>
          <p:cNvSpPr txBox="1"/>
          <p:nvPr/>
        </p:nvSpPr>
        <p:spPr>
          <a:xfrm>
            <a:off x="2062758" y="2119211"/>
            <a:ext cx="1351354" cy="923330"/>
          </a:xfrm>
          <a:prstGeom prst="rect">
            <a:avLst/>
          </a:prstGeom>
          <a:noFill/>
        </p:spPr>
        <p:txBody>
          <a:bodyPr wrap="square" rtlCol="0">
            <a:spAutoFit/>
          </a:bodyPr>
          <a:lstStyle/>
          <a:p>
            <a:pPr algn="ctr"/>
            <a:r>
              <a:rPr lang="en-US" altLang="zh-CN" b="0" i="0" dirty="0" err="1">
                <a:solidFill>
                  <a:srgbClr val="000000"/>
                </a:solidFill>
                <a:effectLst/>
                <a:latin typeface="Lucida Grande"/>
              </a:rPr>
              <a:t>Transfomer</a:t>
            </a:r>
            <a:endParaRPr lang="en-US" altLang="zh-CN" dirty="0">
              <a:solidFill>
                <a:srgbClr val="000000"/>
              </a:solidFill>
              <a:latin typeface="Lucida Grande"/>
            </a:endParaRPr>
          </a:p>
          <a:p>
            <a:pPr algn="ctr"/>
            <a:r>
              <a:rPr lang="en-US" altLang="zh-CN" b="0" i="0" dirty="0">
                <a:solidFill>
                  <a:srgbClr val="000000"/>
                </a:solidFill>
                <a:effectLst/>
                <a:latin typeface="Lucida Grande"/>
              </a:rPr>
              <a:t>Cite:30537</a:t>
            </a:r>
            <a:endParaRPr lang="en-US" altLang="zh-CN" dirty="0">
              <a:solidFill>
                <a:srgbClr val="000000"/>
              </a:solidFill>
              <a:latin typeface="Lucida Grande"/>
            </a:endParaRPr>
          </a:p>
          <a:p>
            <a:pPr algn="ctr"/>
            <a:r>
              <a:rPr lang="en-US" altLang="zh-CN" b="0" i="0" dirty="0">
                <a:solidFill>
                  <a:srgbClr val="000000"/>
                </a:solidFill>
                <a:effectLst/>
                <a:latin typeface="Lucida Grande"/>
              </a:rPr>
              <a:t>NIPS2017</a:t>
            </a:r>
          </a:p>
        </p:txBody>
      </p:sp>
      <p:sp>
        <p:nvSpPr>
          <p:cNvPr id="2" name="等腰三角形 1">
            <a:extLst>
              <a:ext uri="{FF2B5EF4-FFF2-40B4-BE49-F238E27FC236}">
                <a16:creationId xmlns:a16="http://schemas.microsoft.com/office/drawing/2014/main" id="{F1C04A83-92C7-48F0-83BB-69C5FACA001E}"/>
              </a:ext>
            </a:extLst>
          </p:cNvPr>
          <p:cNvSpPr/>
          <p:nvPr/>
        </p:nvSpPr>
        <p:spPr>
          <a:xfrm>
            <a:off x="7402978" y="3494409"/>
            <a:ext cx="414046" cy="306700"/>
          </a:xfrm>
          <a:prstGeom prst="triangle">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2" name="等腰三角形 11">
            <a:extLst>
              <a:ext uri="{FF2B5EF4-FFF2-40B4-BE49-F238E27FC236}">
                <a16:creationId xmlns:a16="http://schemas.microsoft.com/office/drawing/2014/main" id="{6CC3C18A-6243-4DDF-898C-584D8185F370}"/>
              </a:ext>
            </a:extLst>
          </p:cNvPr>
          <p:cNvSpPr/>
          <p:nvPr/>
        </p:nvSpPr>
        <p:spPr>
          <a:xfrm>
            <a:off x="3204916" y="3494409"/>
            <a:ext cx="414046" cy="306700"/>
          </a:xfrm>
          <a:prstGeom prst="triangle">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4" name="等腰三角形 13">
            <a:extLst>
              <a:ext uri="{FF2B5EF4-FFF2-40B4-BE49-F238E27FC236}">
                <a16:creationId xmlns:a16="http://schemas.microsoft.com/office/drawing/2014/main" id="{9DBE2EB5-C1FE-4BB6-92EE-CDDE5266DB4D}"/>
              </a:ext>
            </a:extLst>
          </p:cNvPr>
          <p:cNvSpPr/>
          <p:nvPr/>
        </p:nvSpPr>
        <p:spPr>
          <a:xfrm>
            <a:off x="5312874" y="3494409"/>
            <a:ext cx="414046" cy="306700"/>
          </a:xfrm>
          <a:prstGeom prst="triangle">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1" name="等腰三角形 20">
            <a:extLst>
              <a:ext uri="{FF2B5EF4-FFF2-40B4-BE49-F238E27FC236}">
                <a16:creationId xmlns:a16="http://schemas.microsoft.com/office/drawing/2014/main" id="{5F1491E0-F8D9-4852-B01B-ED662ECD3263}"/>
              </a:ext>
            </a:extLst>
          </p:cNvPr>
          <p:cNvSpPr/>
          <p:nvPr/>
        </p:nvSpPr>
        <p:spPr>
          <a:xfrm>
            <a:off x="1206867" y="3494409"/>
            <a:ext cx="414046" cy="306700"/>
          </a:xfrm>
          <a:prstGeom prst="triangle">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2" name="等腰三角形 21">
            <a:extLst>
              <a:ext uri="{FF2B5EF4-FFF2-40B4-BE49-F238E27FC236}">
                <a16:creationId xmlns:a16="http://schemas.microsoft.com/office/drawing/2014/main" id="{FF94602F-59B0-4225-927F-B2FCE0CAF40A}"/>
              </a:ext>
            </a:extLst>
          </p:cNvPr>
          <p:cNvSpPr/>
          <p:nvPr/>
        </p:nvSpPr>
        <p:spPr>
          <a:xfrm>
            <a:off x="9419123" y="3494409"/>
            <a:ext cx="414046" cy="306700"/>
          </a:xfrm>
          <a:prstGeom prst="triangle">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1CCBA6E6-E038-4E7D-8FA9-7E124E2A41D6}"/>
              </a:ext>
            </a:extLst>
          </p:cNvPr>
          <p:cNvSpPr txBox="1"/>
          <p:nvPr/>
        </p:nvSpPr>
        <p:spPr>
          <a:xfrm>
            <a:off x="1044849" y="3897134"/>
            <a:ext cx="864096" cy="369332"/>
          </a:xfrm>
          <a:prstGeom prst="rect">
            <a:avLst/>
          </a:prstGeom>
          <a:noFill/>
        </p:spPr>
        <p:txBody>
          <a:bodyPr wrap="square">
            <a:spAutoFit/>
          </a:bodyPr>
          <a:lstStyle/>
          <a:p>
            <a:r>
              <a:rPr lang="en-US" altLang="zh-CN" b="0" i="0" dirty="0">
                <a:solidFill>
                  <a:srgbClr val="000000"/>
                </a:solidFill>
                <a:effectLst/>
                <a:latin typeface="Lucida Grande"/>
              </a:rPr>
              <a:t>2017</a:t>
            </a:r>
            <a:endParaRPr lang="zh-CN" altLang="en-US" dirty="0"/>
          </a:p>
        </p:txBody>
      </p:sp>
      <p:sp>
        <p:nvSpPr>
          <p:cNvPr id="24" name="文本框 23">
            <a:extLst>
              <a:ext uri="{FF2B5EF4-FFF2-40B4-BE49-F238E27FC236}">
                <a16:creationId xmlns:a16="http://schemas.microsoft.com/office/drawing/2014/main" id="{F914B29B-12AD-42E7-9FC9-0DAD0F00683C}"/>
              </a:ext>
            </a:extLst>
          </p:cNvPr>
          <p:cNvSpPr txBox="1"/>
          <p:nvPr/>
        </p:nvSpPr>
        <p:spPr>
          <a:xfrm>
            <a:off x="3182708" y="3897134"/>
            <a:ext cx="864096" cy="369332"/>
          </a:xfrm>
          <a:prstGeom prst="rect">
            <a:avLst/>
          </a:prstGeom>
          <a:noFill/>
        </p:spPr>
        <p:txBody>
          <a:bodyPr wrap="square">
            <a:spAutoFit/>
          </a:bodyPr>
          <a:lstStyle/>
          <a:p>
            <a:r>
              <a:rPr lang="en-US" altLang="zh-CN" b="0" i="0" dirty="0">
                <a:solidFill>
                  <a:srgbClr val="000000"/>
                </a:solidFill>
                <a:effectLst/>
                <a:latin typeface="Lucida Grande"/>
              </a:rPr>
              <a:t>2018</a:t>
            </a:r>
            <a:endParaRPr lang="zh-CN" altLang="en-US" dirty="0"/>
          </a:p>
        </p:txBody>
      </p:sp>
      <p:sp>
        <p:nvSpPr>
          <p:cNvPr id="25" name="文本框 24">
            <a:extLst>
              <a:ext uri="{FF2B5EF4-FFF2-40B4-BE49-F238E27FC236}">
                <a16:creationId xmlns:a16="http://schemas.microsoft.com/office/drawing/2014/main" id="{D03B78A0-1CD3-4538-B64C-C7BE137F711F}"/>
              </a:ext>
            </a:extLst>
          </p:cNvPr>
          <p:cNvSpPr txBox="1"/>
          <p:nvPr/>
        </p:nvSpPr>
        <p:spPr>
          <a:xfrm>
            <a:off x="5122630" y="3897134"/>
            <a:ext cx="864096" cy="369332"/>
          </a:xfrm>
          <a:prstGeom prst="rect">
            <a:avLst/>
          </a:prstGeom>
          <a:noFill/>
        </p:spPr>
        <p:txBody>
          <a:bodyPr wrap="square">
            <a:spAutoFit/>
          </a:bodyPr>
          <a:lstStyle/>
          <a:p>
            <a:r>
              <a:rPr lang="en-US" altLang="zh-CN" b="0" i="0" dirty="0">
                <a:solidFill>
                  <a:srgbClr val="000000"/>
                </a:solidFill>
                <a:effectLst/>
                <a:latin typeface="Lucida Grande"/>
              </a:rPr>
              <a:t>2019</a:t>
            </a:r>
            <a:endParaRPr lang="zh-CN" altLang="en-US" dirty="0"/>
          </a:p>
        </p:txBody>
      </p:sp>
      <p:sp>
        <p:nvSpPr>
          <p:cNvPr id="26" name="文本框 25">
            <a:extLst>
              <a:ext uri="{FF2B5EF4-FFF2-40B4-BE49-F238E27FC236}">
                <a16:creationId xmlns:a16="http://schemas.microsoft.com/office/drawing/2014/main" id="{3C1306DA-1A5C-44FB-9961-1F11F8526D11}"/>
              </a:ext>
            </a:extLst>
          </p:cNvPr>
          <p:cNvSpPr txBox="1"/>
          <p:nvPr/>
        </p:nvSpPr>
        <p:spPr>
          <a:xfrm>
            <a:off x="7347019" y="3897134"/>
            <a:ext cx="864096" cy="369332"/>
          </a:xfrm>
          <a:prstGeom prst="rect">
            <a:avLst/>
          </a:prstGeom>
          <a:noFill/>
        </p:spPr>
        <p:txBody>
          <a:bodyPr wrap="square">
            <a:spAutoFit/>
          </a:bodyPr>
          <a:lstStyle/>
          <a:p>
            <a:r>
              <a:rPr lang="en-US" altLang="zh-CN" b="0" i="0" dirty="0">
                <a:solidFill>
                  <a:srgbClr val="000000"/>
                </a:solidFill>
                <a:effectLst/>
                <a:latin typeface="Lucida Grande"/>
              </a:rPr>
              <a:t>2020</a:t>
            </a:r>
            <a:endParaRPr lang="zh-CN" altLang="en-US" dirty="0"/>
          </a:p>
        </p:txBody>
      </p:sp>
      <p:sp>
        <p:nvSpPr>
          <p:cNvPr id="27" name="文本框 26">
            <a:extLst>
              <a:ext uri="{FF2B5EF4-FFF2-40B4-BE49-F238E27FC236}">
                <a16:creationId xmlns:a16="http://schemas.microsoft.com/office/drawing/2014/main" id="{39F30258-4E88-45F2-B70B-9FD3A943AB36}"/>
              </a:ext>
            </a:extLst>
          </p:cNvPr>
          <p:cNvSpPr txBox="1"/>
          <p:nvPr/>
        </p:nvSpPr>
        <p:spPr>
          <a:xfrm>
            <a:off x="9354608" y="3897134"/>
            <a:ext cx="864096" cy="369332"/>
          </a:xfrm>
          <a:prstGeom prst="rect">
            <a:avLst/>
          </a:prstGeom>
          <a:noFill/>
        </p:spPr>
        <p:txBody>
          <a:bodyPr wrap="square">
            <a:spAutoFit/>
          </a:bodyPr>
          <a:lstStyle/>
          <a:p>
            <a:r>
              <a:rPr lang="en-US" altLang="zh-CN" b="0" i="0" dirty="0">
                <a:solidFill>
                  <a:srgbClr val="000000"/>
                </a:solidFill>
                <a:effectLst/>
                <a:latin typeface="Lucida Grande"/>
              </a:rPr>
              <a:t>2021</a:t>
            </a:r>
            <a:endParaRPr lang="zh-CN" altLang="en-US" dirty="0"/>
          </a:p>
        </p:txBody>
      </p:sp>
      <p:cxnSp>
        <p:nvCxnSpPr>
          <p:cNvPr id="9" name="直接箭头连接符 8">
            <a:extLst>
              <a:ext uri="{FF2B5EF4-FFF2-40B4-BE49-F238E27FC236}">
                <a16:creationId xmlns:a16="http://schemas.microsoft.com/office/drawing/2014/main" id="{C56E2602-8C3D-46B5-BD20-F6BA70B4F1BA}"/>
              </a:ext>
            </a:extLst>
          </p:cNvPr>
          <p:cNvCxnSpPr>
            <a:cxnSpLocks/>
            <a:stCxn id="8" idx="2"/>
          </p:cNvCxnSpPr>
          <p:nvPr/>
        </p:nvCxnSpPr>
        <p:spPr>
          <a:xfrm>
            <a:off x="2738435" y="3042541"/>
            <a:ext cx="0" cy="753589"/>
          </a:xfrm>
          <a:prstGeom prst="straightConnector1">
            <a:avLst/>
          </a:prstGeom>
          <a:ln>
            <a:solidFill>
              <a:srgbClr val="FF6600"/>
            </a:solidFill>
            <a:tailEnd type="triangle"/>
          </a:ln>
        </p:spPr>
        <p:style>
          <a:lnRef idx="2">
            <a:schemeClr val="accent4"/>
          </a:lnRef>
          <a:fillRef idx="0">
            <a:schemeClr val="accent4"/>
          </a:fillRef>
          <a:effectRef idx="1">
            <a:schemeClr val="accent4"/>
          </a:effectRef>
          <a:fontRef idx="minor">
            <a:schemeClr val="tx1"/>
          </a:fontRef>
        </p:style>
      </p:cxnSp>
      <p:sp>
        <p:nvSpPr>
          <p:cNvPr id="5" name="灯片编号占位符 4">
            <a:extLst>
              <a:ext uri="{FF2B5EF4-FFF2-40B4-BE49-F238E27FC236}">
                <a16:creationId xmlns:a16="http://schemas.microsoft.com/office/drawing/2014/main" id="{ABE3D12C-5B7B-4CC9-A060-D8C93DB921BA}"/>
              </a:ext>
            </a:extLst>
          </p:cNvPr>
          <p:cNvSpPr>
            <a:spLocks noGrp="1"/>
          </p:cNvSpPr>
          <p:nvPr>
            <p:ph type="sldNum" sz="quarter" idx="4"/>
          </p:nvPr>
        </p:nvSpPr>
        <p:spPr/>
        <p:txBody>
          <a:bodyPr/>
          <a:lstStyle/>
          <a:p>
            <a:pPr>
              <a:defRPr/>
            </a:pPr>
            <a:fld id="{B742A8BE-A63A-4B49-8DAD-9C911ED7CEAD}" type="slidenum">
              <a:rPr lang="en-US" altLang="zh-CN" smtClean="0"/>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11</a:t>
            </a:fld>
            <a:endParaRPr lang="en-US" altLang="zh-CN" dirty="0"/>
          </a:p>
        </p:txBody>
      </p:sp>
      <p:pic>
        <p:nvPicPr>
          <p:cNvPr id="7170" name="Picture 2">
            <a:extLst>
              <a:ext uri="{FF2B5EF4-FFF2-40B4-BE49-F238E27FC236}">
                <a16:creationId xmlns:a16="http://schemas.microsoft.com/office/drawing/2014/main" id="{81BF5B59-FED1-46F3-9DC8-F89796FA7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96" y="1270273"/>
            <a:ext cx="6480720" cy="489719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0ED45A9F-A421-49EF-949A-6FBC6089ED53}"/>
              </a:ext>
            </a:extLst>
          </p:cNvPr>
          <p:cNvSpPr txBox="1"/>
          <p:nvPr/>
        </p:nvSpPr>
        <p:spPr>
          <a:xfrm>
            <a:off x="7133477" y="2119896"/>
            <a:ext cx="4259597" cy="1477328"/>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apple-system"/>
              </a:rPr>
              <a:t>输入</a:t>
            </a:r>
            <a:r>
              <a:rPr lang="en-US" altLang="zh-CN" b="1" dirty="0">
                <a:latin typeface="-apple-system"/>
              </a:rPr>
              <a:t>Sequence x1~x4</a:t>
            </a:r>
            <a:r>
              <a:rPr lang="zh-CN" altLang="en-US" b="1" dirty="0">
                <a:latin typeface="-apple-system"/>
              </a:rPr>
              <a:t>，通过乘上一个</a:t>
            </a:r>
            <a:r>
              <a:rPr lang="en-US" altLang="zh-CN" b="1" dirty="0">
                <a:latin typeface="-apple-system"/>
              </a:rPr>
              <a:t>W matrix </a:t>
            </a:r>
            <a:r>
              <a:rPr lang="zh-CN" altLang="en-US" b="1" dirty="0">
                <a:latin typeface="-apple-system"/>
              </a:rPr>
              <a:t>来得到</a:t>
            </a:r>
            <a:r>
              <a:rPr lang="en-US" altLang="zh-CN" b="1" dirty="0">
                <a:latin typeface="-apple-system"/>
              </a:rPr>
              <a:t>embedding a1~a4</a:t>
            </a:r>
            <a:r>
              <a:rPr lang="zh-CN" altLang="en-US" b="1" dirty="0">
                <a:latin typeface="-apple-system"/>
              </a:rPr>
              <a:t>，丢入</a:t>
            </a:r>
            <a:r>
              <a:rPr lang="en-US" altLang="zh-CN" b="1" dirty="0">
                <a:latin typeface="-apple-system"/>
              </a:rPr>
              <a:t>Self-attention</a:t>
            </a:r>
            <a:r>
              <a:rPr lang="zh-CN" altLang="en-US" b="1" dirty="0">
                <a:latin typeface="-apple-system"/>
              </a:rPr>
              <a:t>。每一个输入都分别乘上三个不同的</a:t>
            </a:r>
            <a:r>
              <a:rPr lang="en-US" altLang="zh-CN" b="1" dirty="0">
                <a:latin typeface="-apple-system"/>
              </a:rPr>
              <a:t>transformation matrix</a:t>
            </a:r>
            <a:r>
              <a:rPr lang="zh-CN" altLang="en-US" b="1" dirty="0">
                <a:latin typeface="-apple-system"/>
              </a:rPr>
              <a:t>，产生三个不同的</a:t>
            </a:r>
            <a:r>
              <a:rPr lang="en-US" altLang="zh-CN" b="1" dirty="0">
                <a:latin typeface="-apple-system"/>
              </a:rPr>
              <a:t>vector q</a:t>
            </a:r>
            <a:r>
              <a:rPr lang="zh-CN" altLang="en-US" b="1" dirty="0">
                <a:latin typeface="-apple-system"/>
              </a:rPr>
              <a:t>，</a:t>
            </a:r>
            <a:r>
              <a:rPr lang="en-US" altLang="zh-CN" b="1" dirty="0">
                <a:latin typeface="-apple-system"/>
              </a:rPr>
              <a:t>k</a:t>
            </a:r>
            <a:r>
              <a:rPr lang="zh-CN" altLang="en-US" b="1" dirty="0">
                <a:latin typeface="-apple-system"/>
              </a:rPr>
              <a:t>，</a:t>
            </a:r>
            <a:r>
              <a:rPr lang="en-US" altLang="zh-CN" b="1" dirty="0">
                <a:latin typeface="-apple-system"/>
              </a:rPr>
              <a:t>v</a:t>
            </a:r>
            <a:r>
              <a:rPr lang="zh-CN" altLang="en-US" b="1" dirty="0">
                <a:latin typeface="-apple-system"/>
              </a:rPr>
              <a:t>。</a:t>
            </a:r>
            <a:endParaRPr lang="zh-CN" altLang="en-US" dirty="0"/>
          </a:p>
        </p:txBody>
      </p:sp>
      <p:sp>
        <p:nvSpPr>
          <p:cNvPr id="11" name="文本框 10">
            <a:extLst>
              <a:ext uri="{FF2B5EF4-FFF2-40B4-BE49-F238E27FC236}">
                <a16:creationId xmlns:a16="http://schemas.microsoft.com/office/drawing/2014/main" id="{D2E7EF00-F892-4DEC-B33E-447300478EF4}"/>
              </a:ext>
            </a:extLst>
          </p:cNvPr>
          <p:cNvSpPr txBox="1"/>
          <p:nvPr/>
        </p:nvSpPr>
        <p:spPr>
          <a:xfrm>
            <a:off x="437235" y="4555238"/>
            <a:ext cx="576064" cy="369332"/>
          </a:xfrm>
          <a:prstGeom prst="rect">
            <a:avLst/>
          </a:prstGeom>
          <a:noFill/>
        </p:spPr>
        <p:txBody>
          <a:bodyPr wrap="square" rtlCol="0">
            <a:spAutoFit/>
          </a:bodyPr>
          <a:lstStyle/>
          <a:p>
            <a:r>
              <a:rPr lang="en-US" altLang="zh-CN" i="1" dirty="0" err="1">
                <a:latin typeface="Times New Roman" panose="02020603050405020304" pitchFamily="18" charset="0"/>
                <a:cs typeface="Times New Roman" panose="02020603050405020304" pitchFamily="18" charset="0"/>
              </a:rPr>
              <a:t>W</a:t>
            </a:r>
            <a:r>
              <a:rPr lang="en-US" altLang="zh-CN" i="1" baseline="30000" dirty="0" err="1">
                <a:latin typeface="Times New Roman" panose="02020603050405020304" pitchFamily="18" charset="0"/>
                <a:cs typeface="Times New Roman" panose="02020603050405020304" pitchFamily="18" charset="0"/>
              </a:rPr>
              <a:t>q</a:t>
            </a:r>
            <a:endParaRPr lang="zh-CN" altLang="en-US" i="1" baseline="30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5A6F28D-AA1E-45F8-8F85-7EDBBC3A45AB}"/>
              </a:ext>
            </a:extLst>
          </p:cNvPr>
          <p:cNvSpPr txBox="1"/>
          <p:nvPr/>
        </p:nvSpPr>
        <p:spPr>
          <a:xfrm>
            <a:off x="885660" y="4555238"/>
            <a:ext cx="576064" cy="369332"/>
          </a:xfrm>
          <a:prstGeom prst="rect">
            <a:avLst/>
          </a:prstGeom>
          <a:noFill/>
        </p:spPr>
        <p:txBody>
          <a:bodyPr wrap="square" rtlCol="0">
            <a:spAutoFit/>
          </a:bodyPr>
          <a:lstStyle/>
          <a:p>
            <a:r>
              <a:rPr lang="en-US" altLang="zh-CN" i="1" dirty="0" err="1">
                <a:latin typeface="Times New Roman" panose="02020603050405020304" pitchFamily="18" charset="0"/>
                <a:cs typeface="Times New Roman" panose="02020603050405020304" pitchFamily="18" charset="0"/>
              </a:rPr>
              <a:t>W</a:t>
            </a:r>
            <a:r>
              <a:rPr lang="en-US" altLang="zh-CN" i="1" baseline="30000" dirty="0" err="1">
                <a:latin typeface="Times New Roman" panose="02020603050405020304" pitchFamily="18" charset="0"/>
                <a:cs typeface="Times New Roman" panose="02020603050405020304" pitchFamily="18" charset="0"/>
              </a:rPr>
              <a:t>k</a:t>
            </a:r>
            <a:endParaRPr lang="zh-CN" altLang="en-US" i="1" baseline="30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6BA1ADC-410F-4B84-9708-57F23F6EF77E}"/>
              </a:ext>
            </a:extLst>
          </p:cNvPr>
          <p:cNvSpPr txBox="1"/>
          <p:nvPr/>
        </p:nvSpPr>
        <p:spPr>
          <a:xfrm>
            <a:off x="1454722" y="4545299"/>
            <a:ext cx="576064"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W</a:t>
            </a:r>
            <a:r>
              <a:rPr lang="en-US" altLang="zh-CN" i="1" baseline="30000" dirty="0">
                <a:latin typeface="Times New Roman" panose="02020603050405020304" pitchFamily="18" charset="0"/>
                <a:cs typeface="Times New Roman" panose="02020603050405020304" pitchFamily="18" charset="0"/>
              </a:rPr>
              <a:t>v</a:t>
            </a:r>
            <a:endParaRPr lang="zh-CN" altLang="en-US" i="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79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6974285"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12</a:t>
            </a:fld>
            <a:endParaRPr lang="en-US" altLang="zh-CN" dirty="0"/>
          </a:p>
        </p:txBody>
      </p:sp>
      <p:sp>
        <p:nvSpPr>
          <p:cNvPr id="18" name="文本框 17">
            <a:extLst>
              <a:ext uri="{FF2B5EF4-FFF2-40B4-BE49-F238E27FC236}">
                <a16:creationId xmlns:a16="http://schemas.microsoft.com/office/drawing/2014/main" id="{EE83F69D-5DB5-4584-8DDD-BB80778B55C1}"/>
              </a:ext>
            </a:extLst>
          </p:cNvPr>
          <p:cNvSpPr txBox="1"/>
          <p:nvPr/>
        </p:nvSpPr>
        <p:spPr>
          <a:xfrm>
            <a:off x="7946440" y="2052325"/>
            <a:ext cx="4259597"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拿每个 </a:t>
            </a:r>
            <a:r>
              <a:rPr lang="en-US" altLang="zh-CN" dirty="0"/>
              <a:t>query </a:t>
            </a:r>
            <a:r>
              <a:rPr lang="zh-CN" altLang="en-US" dirty="0"/>
              <a:t>对每个 </a:t>
            </a:r>
            <a:r>
              <a:rPr lang="en-US" altLang="zh-CN" dirty="0"/>
              <a:t>key </a:t>
            </a:r>
            <a:r>
              <a:rPr lang="zh-CN" altLang="en-US" dirty="0"/>
              <a:t>作 </a:t>
            </a:r>
            <a:r>
              <a:rPr lang="en-US" altLang="zh-CN" dirty="0"/>
              <a:t>Attention</a:t>
            </a:r>
          </a:p>
          <a:p>
            <a:pPr marL="285750" indent="-285750">
              <a:buFont typeface="Arial" panose="020B0604020202020204" pitchFamily="34" charset="0"/>
              <a:buChar char="•"/>
            </a:pPr>
            <a:r>
              <a:rPr lang="en-US" altLang="zh-CN" dirty="0"/>
              <a:t>d</a:t>
            </a:r>
            <a:r>
              <a:rPr lang="zh-CN" altLang="en-US" dirty="0"/>
              <a:t>是</a:t>
            </a:r>
            <a:r>
              <a:rPr lang="en-US" altLang="zh-CN" dirty="0"/>
              <a:t>q</a:t>
            </a:r>
            <a:r>
              <a:rPr lang="zh-CN" altLang="en-US" dirty="0"/>
              <a:t>和</a:t>
            </a:r>
            <a:r>
              <a:rPr lang="en-US" altLang="zh-CN" dirty="0"/>
              <a:t>k</a:t>
            </a:r>
            <a:r>
              <a:rPr lang="zh-CN" altLang="en-US" dirty="0"/>
              <a:t>的维度，除</a:t>
            </a:r>
            <a:r>
              <a:rPr lang="en-US" altLang="zh-CN" dirty="0"/>
              <a:t>d</a:t>
            </a:r>
            <a:r>
              <a:rPr lang="zh-CN" altLang="en-US" dirty="0"/>
              <a:t>的原因：</a:t>
            </a:r>
            <a:r>
              <a:rPr lang="en-US" altLang="zh-CN" dirty="0"/>
              <a:t>q</a:t>
            </a:r>
            <a:r>
              <a:rPr lang="zh-CN" altLang="en-US" dirty="0"/>
              <a:t>和</a:t>
            </a:r>
            <a:r>
              <a:rPr lang="en-US" altLang="zh-CN" dirty="0"/>
              <a:t>k</a:t>
            </a:r>
            <a:r>
              <a:rPr lang="zh-CN" altLang="en-US" dirty="0"/>
              <a:t>做内积</a:t>
            </a:r>
            <a:r>
              <a:rPr lang="en-US" altLang="zh-CN" dirty="0"/>
              <a:t>/</a:t>
            </a:r>
            <a:r>
              <a:rPr lang="zh-CN" altLang="en-US" dirty="0"/>
              <a:t>点积的数值会随着维度增大，它的</a:t>
            </a:r>
            <a:r>
              <a:rPr lang="en-US" altLang="zh-CN" dirty="0"/>
              <a:t>variance</a:t>
            </a:r>
            <a:r>
              <a:rPr lang="zh-CN" altLang="en-US" dirty="0"/>
              <a:t>越大，</a:t>
            </a:r>
          </a:p>
        </p:txBody>
      </p:sp>
      <p:grpSp>
        <p:nvGrpSpPr>
          <p:cNvPr id="7216" name="组合 7215">
            <a:extLst>
              <a:ext uri="{FF2B5EF4-FFF2-40B4-BE49-F238E27FC236}">
                <a16:creationId xmlns:a16="http://schemas.microsoft.com/office/drawing/2014/main" id="{ABA4743D-2473-473C-821D-E8013DA1811E}"/>
              </a:ext>
            </a:extLst>
          </p:cNvPr>
          <p:cNvGrpSpPr/>
          <p:nvPr/>
        </p:nvGrpSpPr>
        <p:grpSpPr>
          <a:xfrm>
            <a:off x="9047534" y="1094248"/>
            <a:ext cx="1940152" cy="972135"/>
            <a:chOff x="7967414" y="1144446"/>
            <a:chExt cx="1940152" cy="972135"/>
          </a:xfrm>
        </p:grpSpPr>
        <p:graphicFrame>
          <p:nvGraphicFramePr>
            <p:cNvPr id="7" name="对象 6">
              <a:extLst>
                <a:ext uri="{FF2B5EF4-FFF2-40B4-BE49-F238E27FC236}">
                  <a16:creationId xmlns:a16="http://schemas.microsoft.com/office/drawing/2014/main" id="{F53EB6EA-6CF5-4E1E-99C9-4097A108BF2A}"/>
                </a:ext>
              </a:extLst>
            </p:cNvPr>
            <p:cNvGraphicFramePr>
              <a:graphicFrameLocks noChangeAspect="1"/>
            </p:cNvGraphicFramePr>
            <p:nvPr>
              <p:extLst>
                <p:ext uri="{D42A27DB-BD31-4B8C-83A1-F6EECF244321}">
                  <p14:modId xmlns:p14="http://schemas.microsoft.com/office/powerpoint/2010/main" val="3270549005"/>
                </p:ext>
              </p:extLst>
            </p:nvPr>
          </p:nvGraphicFramePr>
          <p:xfrm>
            <a:off x="7967414" y="1611610"/>
            <a:ext cx="1940152" cy="504971"/>
          </p:xfrm>
          <a:graphic>
            <a:graphicData uri="http://schemas.openxmlformats.org/presentationml/2006/ole">
              <mc:AlternateContent xmlns:mc="http://schemas.openxmlformats.org/markup-compatibility/2006">
                <mc:Choice xmlns:v="urn:schemas-microsoft-com:vml" Requires="v">
                  <p:oleObj spid="_x0000_s21681" name="Equation" r:id="rId4" imgW="927000" imgH="241200" progId="Equation.DSMT4">
                    <p:embed/>
                  </p:oleObj>
                </mc:Choice>
                <mc:Fallback>
                  <p:oleObj name="Equation" r:id="rId4" imgW="927000" imgH="241200" progId="Equation.DSMT4">
                    <p:embed/>
                    <p:pic>
                      <p:nvPicPr>
                        <p:cNvPr id="0" name=""/>
                        <p:cNvPicPr/>
                        <p:nvPr/>
                      </p:nvPicPr>
                      <p:blipFill>
                        <a:blip r:embed="rId5"/>
                        <a:stretch>
                          <a:fillRect/>
                        </a:stretch>
                      </p:blipFill>
                      <p:spPr>
                        <a:xfrm>
                          <a:off x="7967414" y="1611610"/>
                          <a:ext cx="1940152" cy="504971"/>
                        </a:xfrm>
                        <a:prstGeom prst="rect">
                          <a:avLst/>
                        </a:prstGeom>
                      </p:spPr>
                    </p:pic>
                  </p:oleObj>
                </mc:Fallback>
              </mc:AlternateContent>
            </a:graphicData>
          </a:graphic>
        </p:graphicFrame>
        <p:sp>
          <p:nvSpPr>
            <p:cNvPr id="27" name="左大括号 26">
              <a:extLst>
                <a:ext uri="{FF2B5EF4-FFF2-40B4-BE49-F238E27FC236}">
                  <a16:creationId xmlns:a16="http://schemas.microsoft.com/office/drawing/2014/main" id="{ECECD722-6E40-48E7-89FE-82D6766C3D52}"/>
                </a:ext>
              </a:extLst>
            </p:cNvPr>
            <p:cNvSpPr/>
            <p:nvPr/>
          </p:nvSpPr>
          <p:spPr>
            <a:xfrm rot="5400000">
              <a:off x="8846935" y="1234186"/>
              <a:ext cx="181110" cy="7200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33FD421-EBE8-44CD-BAA1-5D431312F3C0}"/>
                </a:ext>
              </a:extLst>
            </p:cNvPr>
            <p:cNvSpPr txBox="1"/>
            <p:nvPr/>
          </p:nvSpPr>
          <p:spPr>
            <a:xfrm>
              <a:off x="8327454" y="1144446"/>
              <a:ext cx="14061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dot product</a:t>
              </a:r>
              <a:endParaRPr lang="zh-CN" altLang="en-US" dirty="0">
                <a:latin typeface="Times New Roman" panose="02020603050405020304" pitchFamily="18" charset="0"/>
                <a:cs typeface="Times New Roman" panose="02020603050405020304" pitchFamily="18" charset="0"/>
              </a:endParaRPr>
            </a:p>
          </p:txBody>
        </p:sp>
      </p:grpSp>
      <p:sp>
        <p:nvSpPr>
          <p:cNvPr id="29" name="矩形 28">
            <a:extLst>
              <a:ext uri="{FF2B5EF4-FFF2-40B4-BE49-F238E27FC236}">
                <a16:creationId xmlns:a16="http://schemas.microsoft.com/office/drawing/2014/main" id="{87D027FB-C43E-4CEE-908D-E9A6C0F2096A}"/>
              </a:ext>
            </a:extLst>
          </p:cNvPr>
          <p:cNvSpPr/>
          <p:nvPr/>
        </p:nvSpPr>
        <p:spPr>
          <a:xfrm>
            <a:off x="803778" y="6266648"/>
            <a:ext cx="432048" cy="432048"/>
          </a:xfrm>
          <a:prstGeom prst="rect">
            <a:avLst/>
          </a:prstGeom>
          <a:solidFill>
            <a:schemeClr val="accent5">
              <a:lumMod val="75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X</a:t>
            </a:r>
            <a:r>
              <a:rPr lang="en-US" altLang="zh-CN" baseline="30000" dirty="0">
                <a:solidFill>
                  <a:schemeClr val="tx1"/>
                </a:solidFill>
              </a:rPr>
              <a:t>1</a:t>
            </a:r>
            <a:endParaRPr lang="zh-CN" altLang="en-US" baseline="30000" dirty="0">
              <a:solidFill>
                <a:schemeClr val="tx1"/>
              </a:solidFill>
            </a:endParaRPr>
          </a:p>
        </p:txBody>
      </p:sp>
      <p:sp>
        <p:nvSpPr>
          <p:cNvPr id="34" name="矩形 33">
            <a:extLst>
              <a:ext uri="{FF2B5EF4-FFF2-40B4-BE49-F238E27FC236}">
                <a16:creationId xmlns:a16="http://schemas.microsoft.com/office/drawing/2014/main" id="{E1536F8E-5FAD-4434-B645-8B657712A3C2}"/>
              </a:ext>
            </a:extLst>
          </p:cNvPr>
          <p:cNvSpPr/>
          <p:nvPr/>
        </p:nvSpPr>
        <p:spPr>
          <a:xfrm>
            <a:off x="803778" y="5595527"/>
            <a:ext cx="432048" cy="432048"/>
          </a:xfrm>
          <a:prstGeom prst="rect">
            <a:avLst/>
          </a:prstGeom>
          <a:solidFill>
            <a:srgbClr val="92D05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1</a:t>
            </a:r>
            <a:endParaRPr lang="zh-CN" altLang="en-US" baseline="30000" dirty="0">
              <a:solidFill>
                <a:schemeClr val="tx1"/>
              </a:solidFill>
            </a:endParaRPr>
          </a:p>
        </p:txBody>
      </p:sp>
      <p:sp>
        <p:nvSpPr>
          <p:cNvPr id="35" name="矩形 34">
            <a:extLst>
              <a:ext uri="{FF2B5EF4-FFF2-40B4-BE49-F238E27FC236}">
                <a16:creationId xmlns:a16="http://schemas.microsoft.com/office/drawing/2014/main" id="{2B830098-97BF-4E3E-9424-CA226F200245}"/>
              </a:ext>
            </a:extLst>
          </p:cNvPr>
          <p:cNvSpPr/>
          <p:nvPr/>
        </p:nvSpPr>
        <p:spPr>
          <a:xfrm>
            <a:off x="212837" y="4759826"/>
            <a:ext cx="432048" cy="432048"/>
          </a:xfrm>
          <a:prstGeom prst="rect">
            <a:avLst/>
          </a:prstGeom>
          <a:solidFill>
            <a:srgbClr val="FF66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q</a:t>
            </a:r>
            <a:r>
              <a:rPr lang="en-US" altLang="zh-CN" baseline="30000" dirty="0">
                <a:solidFill>
                  <a:schemeClr val="tx1"/>
                </a:solidFill>
              </a:rPr>
              <a:t>1</a:t>
            </a:r>
            <a:endParaRPr lang="zh-CN" altLang="en-US" baseline="30000" dirty="0">
              <a:solidFill>
                <a:schemeClr val="tx1"/>
              </a:solidFill>
            </a:endParaRPr>
          </a:p>
        </p:txBody>
      </p:sp>
      <p:sp>
        <p:nvSpPr>
          <p:cNvPr id="36" name="矩形 35">
            <a:extLst>
              <a:ext uri="{FF2B5EF4-FFF2-40B4-BE49-F238E27FC236}">
                <a16:creationId xmlns:a16="http://schemas.microsoft.com/office/drawing/2014/main" id="{CE99FBEE-93DE-4D1B-BEFD-EE6A7C8E7194}"/>
              </a:ext>
            </a:extLst>
          </p:cNvPr>
          <p:cNvSpPr/>
          <p:nvPr/>
        </p:nvSpPr>
        <p:spPr>
          <a:xfrm>
            <a:off x="806979" y="4759826"/>
            <a:ext cx="432048" cy="432048"/>
          </a:xfrm>
          <a:prstGeom prst="rect">
            <a:avLst/>
          </a:prstGeom>
          <a:solidFill>
            <a:srgbClr val="FFC0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k</a:t>
            </a:r>
            <a:r>
              <a:rPr lang="en-US" altLang="zh-CN" baseline="30000" dirty="0">
                <a:solidFill>
                  <a:schemeClr val="tx1"/>
                </a:solidFill>
              </a:rPr>
              <a:t>1</a:t>
            </a:r>
            <a:endParaRPr lang="zh-CN" altLang="en-US" baseline="30000" dirty="0">
              <a:solidFill>
                <a:schemeClr val="tx1"/>
              </a:solidFill>
            </a:endParaRPr>
          </a:p>
        </p:txBody>
      </p:sp>
      <p:sp>
        <p:nvSpPr>
          <p:cNvPr id="37" name="矩形 36">
            <a:extLst>
              <a:ext uri="{FF2B5EF4-FFF2-40B4-BE49-F238E27FC236}">
                <a16:creationId xmlns:a16="http://schemas.microsoft.com/office/drawing/2014/main" id="{DA4E2B6E-2D06-42BE-9A6F-97CBCBC8BF67}"/>
              </a:ext>
            </a:extLst>
          </p:cNvPr>
          <p:cNvSpPr/>
          <p:nvPr/>
        </p:nvSpPr>
        <p:spPr>
          <a:xfrm>
            <a:off x="1424348" y="4759826"/>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v</a:t>
            </a:r>
            <a:r>
              <a:rPr lang="en-US" altLang="zh-CN" baseline="30000" dirty="0">
                <a:solidFill>
                  <a:schemeClr val="tx1"/>
                </a:solidFill>
              </a:rPr>
              <a:t>1</a:t>
            </a:r>
            <a:endParaRPr lang="zh-CN" altLang="en-US" baseline="30000" dirty="0">
              <a:solidFill>
                <a:schemeClr val="tx1"/>
              </a:solidFill>
            </a:endParaRPr>
          </a:p>
        </p:txBody>
      </p:sp>
      <p:cxnSp>
        <p:nvCxnSpPr>
          <p:cNvPr id="31" name="直接箭头连接符 30">
            <a:extLst>
              <a:ext uri="{FF2B5EF4-FFF2-40B4-BE49-F238E27FC236}">
                <a16:creationId xmlns:a16="http://schemas.microsoft.com/office/drawing/2014/main" id="{B60751D9-96D8-490E-B7E5-737347D08A08}"/>
              </a:ext>
            </a:extLst>
          </p:cNvPr>
          <p:cNvCxnSpPr>
            <a:stCxn id="29" idx="0"/>
            <a:endCxn id="34" idx="2"/>
          </p:cNvCxnSpPr>
          <p:nvPr/>
        </p:nvCxnSpPr>
        <p:spPr>
          <a:xfrm flipV="1">
            <a:off x="1019802" y="6027575"/>
            <a:ext cx="0" cy="23907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接箭头连接符 39">
            <a:extLst>
              <a:ext uri="{FF2B5EF4-FFF2-40B4-BE49-F238E27FC236}">
                <a16:creationId xmlns:a16="http://schemas.microsoft.com/office/drawing/2014/main" id="{D691352D-86B9-4F04-983D-C6FE9A9CD06F}"/>
              </a:ext>
            </a:extLst>
          </p:cNvPr>
          <p:cNvCxnSpPr>
            <a:cxnSpLocks/>
            <a:stCxn id="34" idx="0"/>
            <a:endCxn id="36" idx="2"/>
          </p:cNvCxnSpPr>
          <p:nvPr/>
        </p:nvCxnSpPr>
        <p:spPr>
          <a:xfrm flipV="1">
            <a:off x="1019802" y="5191874"/>
            <a:ext cx="3201" cy="40365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连接符: 肘形 38">
            <a:extLst>
              <a:ext uri="{FF2B5EF4-FFF2-40B4-BE49-F238E27FC236}">
                <a16:creationId xmlns:a16="http://schemas.microsoft.com/office/drawing/2014/main" id="{2ED13D7E-06D2-459E-8A52-595A1CA5C83F}"/>
              </a:ext>
            </a:extLst>
          </p:cNvPr>
          <p:cNvCxnSpPr>
            <a:stCxn id="34" idx="0"/>
            <a:endCxn id="35" idx="2"/>
          </p:cNvCxnSpPr>
          <p:nvPr/>
        </p:nvCxnSpPr>
        <p:spPr>
          <a:xfrm rot="16200000" flipV="1">
            <a:off x="522506" y="5098230"/>
            <a:ext cx="403653" cy="590941"/>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连接符: 肘形 41">
            <a:extLst>
              <a:ext uri="{FF2B5EF4-FFF2-40B4-BE49-F238E27FC236}">
                <a16:creationId xmlns:a16="http://schemas.microsoft.com/office/drawing/2014/main" id="{AD6BB6F2-F7F4-48D9-9B4A-87ED2B06958A}"/>
              </a:ext>
            </a:extLst>
          </p:cNvPr>
          <p:cNvCxnSpPr>
            <a:stCxn id="34" idx="0"/>
            <a:endCxn id="37" idx="2"/>
          </p:cNvCxnSpPr>
          <p:nvPr/>
        </p:nvCxnSpPr>
        <p:spPr>
          <a:xfrm rot="5400000" flipH="1" flipV="1">
            <a:off x="1128261" y="5083416"/>
            <a:ext cx="403653" cy="620570"/>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EF12FBF2-5FD1-4089-A4FD-34C405501292}"/>
              </a:ext>
            </a:extLst>
          </p:cNvPr>
          <p:cNvSpPr/>
          <p:nvPr/>
        </p:nvSpPr>
        <p:spPr>
          <a:xfrm>
            <a:off x="2775879" y="6266648"/>
            <a:ext cx="432048" cy="432048"/>
          </a:xfrm>
          <a:prstGeom prst="rect">
            <a:avLst/>
          </a:prstGeom>
          <a:solidFill>
            <a:schemeClr val="accent5">
              <a:lumMod val="75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X</a:t>
            </a:r>
            <a:r>
              <a:rPr lang="en-US" altLang="zh-CN" baseline="30000" dirty="0">
                <a:solidFill>
                  <a:schemeClr val="tx1"/>
                </a:solidFill>
              </a:rPr>
              <a:t>2</a:t>
            </a:r>
            <a:endParaRPr lang="zh-CN" altLang="en-US" baseline="30000" dirty="0">
              <a:solidFill>
                <a:schemeClr val="tx1"/>
              </a:solidFill>
            </a:endParaRPr>
          </a:p>
        </p:txBody>
      </p:sp>
      <p:sp>
        <p:nvSpPr>
          <p:cNvPr id="49" name="矩形 48">
            <a:extLst>
              <a:ext uri="{FF2B5EF4-FFF2-40B4-BE49-F238E27FC236}">
                <a16:creationId xmlns:a16="http://schemas.microsoft.com/office/drawing/2014/main" id="{B0B8E2FE-86FD-44A8-9338-FC08A9DBA94D}"/>
              </a:ext>
            </a:extLst>
          </p:cNvPr>
          <p:cNvSpPr/>
          <p:nvPr/>
        </p:nvSpPr>
        <p:spPr>
          <a:xfrm>
            <a:off x="2775879" y="5595527"/>
            <a:ext cx="432048" cy="432048"/>
          </a:xfrm>
          <a:prstGeom prst="rect">
            <a:avLst/>
          </a:prstGeom>
          <a:solidFill>
            <a:srgbClr val="92D05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2</a:t>
            </a:r>
            <a:endParaRPr lang="zh-CN" altLang="en-US" baseline="30000" dirty="0">
              <a:solidFill>
                <a:schemeClr val="tx1"/>
              </a:solidFill>
            </a:endParaRPr>
          </a:p>
        </p:txBody>
      </p:sp>
      <p:sp>
        <p:nvSpPr>
          <p:cNvPr id="50" name="矩形 49">
            <a:extLst>
              <a:ext uri="{FF2B5EF4-FFF2-40B4-BE49-F238E27FC236}">
                <a16:creationId xmlns:a16="http://schemas.microsoft.com/office/drawing/2014/main" id="{8F37D839-9F7B-4972-B9C5-D49DDD0EE533}"/>
              </a:ext>
            </a:extLst>
          </p:cNvPr>
          <p:cNvSpPr/>
          <p:nvPr/>
        </p:nvSpPr>
        <p:spPr>
          <a:xfrm>
            <a:off x="2184938" y="4759826"/>
            <a:ext cx="432048" cy="432048"/>
          </a:xfrm>
          <a:prstGeom prst="rect">
            <a:avLst/>
          </a:prstGeom>
          <a:solidFill>
            <a:srgbClr val="FF66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q</a:t>
            </a:r>
            <a:r>
              <a:rPr lang="en-US" altLang="zh-CN" baseline="30000" dirty="0">
                <a:solidFill>
                  <a:schemeClr val="tx1"/>
                </a:solidFill>
              </a:rPr>
              <a:t>2</a:t>
            </a:r>
            <a:endParaRPr lang="zh-CN" altLang="en-US" baseline="30000" dirty="0">
              <a:solidFill>
                <a:schemeClr val="tx1"/>
              </a:solidFill>
            </a:endParaRPr>
          </a:p>
        </p:txBody>
      </p:sp>
      <p:sp>
        <p:nvSpPr>
          <p:cNvPr id="51" name="矩形 50">
            <a:extLst>
              <a:ext uri="{FF2B5EF4-FFF2-40B4-BE49-F238E27FC236}">
                <a16:creationId xmlns:a16="http://schemas.microsoft.com/office/drawing/2014/main" id="{D5D8FFB6-C0F6-48EE-90B8-741882E9478E}"/>
              </a:ext>
            </a:extLst>
          </p:cNvPr>
          <p:cNvSpPr/>
          <p:nvPr/>
        </p:nvSpPr>
        <p:spPr>
          <a:xfrm>
            <a:off x="2779080" y="4759826"/>
            <a:ext cx="432048" cy="432048"/>
          </a:xfrm>
          <a:prstGeom prst="rect">
            <a:avLst/>
          </a:prstGeom>
          <a:solidFill>
            <a:srgbClr val="FFC0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k</a:t>
            </a:r>
            <a:r>
              <a:rPr lang="en-US" altLang="zh-CN" baseline="30000" dirty="0">
                <a:solidFill>
                  <a:schemeClr val="tx1"/>
                </a:solidFill>
              </a:rPr>
              <a:t>2</a:t>
            </a:r>
            <a:endParaRPr lang="zh-CN" altLang="en-US" baseline="30000" dirty="0">
              <a:solidFill>
                <a:schemeClr val="tx1"/>
              </a:solidFill>
            </a:endParaRPr>
          </a:p>
        </p:txBody>
      </p:sp>
      <p:sp>
        <p:nvSpPr>
          <p:cNvPr id="52" name="矩形 51">
            <a:extLst>
              <a:ext uri="{FF2B5EF4-FFF2-40B4-BE49-F238E27FC236}">
                <a16:creationId xmlns:a16="http://schemas.microsoft.com/office/drawing/2014/main" id="{8F02E34A-ABAA-4FEB-BCD4-5599A2326019}"/>
              </a:ext>
            </a:extLst>
          </p:cNvPr>
          <p:cNvSpPr/>
          <p:nvPr/>
        </p:nvSpPr>
        <p:spPr>
          <a:xfrm>
            <a:off x="3396449" y="4759826"/>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v</a:t>
            </a:r>
            <a:r>
              <a:rPr lang="en-US" altLang="zh-CN" baseline="30000" dirty="0">
                <a:solidFill>
                  <a:schemeClr val="tx1"/>
                </a:solidFill>
              </a:rPr>
              <a:t>2</a:t>
            </a:r>
            <a:endParaRPr lang="zh-CN" altLang="en-US" baseline="30000" dirty="0">
              <a:solidFill>
                <a:schemeClr val="tx1"/>
              </a:solidFill>
            </a:endParaRPr>
          </a:p>
        </p:txBody>
      </p:sp>
      <p:cxnSp>
        <p:nvCxnSpPr>
          <p:cNvPr id="53" name="直接箭头连接符 52">
            <a:extLst>
              <a:ext uri="{FF2B5EF4-FFF2-40B4-BE49-F238E27FC236}">
                <a16:creationId xmlns:a16="http://schemas.microsoft.com/office/drawing/2014/main" id="{8366D3F2-AA53-45CB-AC10-D71310792102}"/>
              </a:ext>
            </a:extLst>
          </p:cNvPr>
          <p:cNvCxnSpPr>
            <a:stCxn id="48" idx="0"/>
            <a:endCxn id="49" idx="2"/>
          </p:cNvCxnSpPr>
          <p:nvPr/>
        </p:nvCxnSpPr>
        <p:spPr>
          <a:xfrm flipV="1">
            <a:off x="2991903" y="6027575"/>
            <a:ext cx="0" cy="23907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1FCEC8-5831-4886-B4AD-92B3BAD7416D}"/>
              </a:ext>
            </a:extLst>
          </p:cNvPr>
          <p:cNvCxnSpPr>
            <a:cxnSpLocks/>
            <a:stCxn id="49" idx="0"/>
            <a:endCxn id="51" idx="2"/>
          </p:cNvCxnSpPr>
          <p:nvPr/>
        </p:nvCxnSpPr>
        <p:spPr>
          <a:xfrm flipV="1">
            <a:off x="2991903" y="5191874"/>
            <a:ext cx="3201" cy="40365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连接符: 肘形 54">
            <a:extLst>
              <a:ext uri="{FF2B5EF4-FFF2-40B4-BE49-F238E27FC236}">
                <a16:creationId xmlns:a16="http://schemas.microsoft.com/office/drawing/2014/main" id="{8C0D3111-0F5D-4772-AFC7-BC237759731E}"/>
              </a:ext>
            </a:extLst>
          </p:cNvPr>
          <p:cNvCxnSpPr>
            <a:stCxn id="49" idx="0"/>
            <a:endCxn id="50" idx="2"/>
          </p:cNvCxnSpPr>
          <p:nvPr/>
        </p:nvCxnSpPr>
        <p:spPr>
          <a:xfrm rot="16200000" flipV="1">
            <a:off x="2494607" y="5098230"/>
            <a:ext cx="403653" cy="590941"/>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连接符: 肘形 55">
            <a:extLst>
              <a:ext uri="{FF2B5EF4-FFF2-40B4-BE49-F238E27FC236}">
                <a16:creationId xmlns:a16="http://schemas.microsoft.com/office/drawing/2014/main" id="{5FD13B8C-3785-4ED1-B7B2-D4C996DB07EE}"/>
              </a:ext>
            </a:extLst>
          </p:cNvPr>
          <p:cNvCxnSpPr>
            <a:cxnSpLocks/>
            <a:stCxn id="49" idx="0"/>
            <a:endCxn id="52" idx="2"/>
          </p:cNvCxnSpPr>
          <p:nvPr/>
        </p:nvCxnSpPr>
        <p:spPr>
          <a:xfrm rot="5400000" flipH="1" flipV="1">
            <a:off x="3100362" y="5083416"/>
            <a:ext cx="403653" cy="620570"/>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矩形 58">
            <a:extLst>
              <a:ext uri="{FF2B5EF4-FFF2-40B4-BE49-F238E27FC236}">
                <a16:creationId xmlns:a16="http://schemas.microsoft.com/office/drawing/2014/main" id="{AA5E9B27-9FFB-4628-89C6-C60C12A916E3}"/>
              </a:ext>
            </a:extLst>
          </p:cNvPr>
          <p:cNvSpPr/>
          <p:nvPr/>
        </p:nvSpPr>
        <p:spPr>
          <a:xfrm>
            <a:off x="4713501" y="6266648"/>
            <a:ext cx="432048" cy="432048"/>
          </a:xfrm>
          <a:prstGeom prst="rect">
            <a:avLst/>
          </a:prstGeom>
          <a:solidFill>
            <a:schemeClr val="accent5">
              <a:lumMod val="75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X</a:t>
            </a:r>
            <a:r>
              <a:rPr lang="en-US" altLang="zh-CN" baseline="30000" dirty="0">
                <a:solidFill>
                  <a:schemeClr val="tx1"/>
                </a:solidFill>
              </a:rPr>
              <a:t>4</a:t>
            </a:r>
            <a:endParaRPr lang="zh-CN" altLang="en-US" baseline="30000" dirty="0">
              <a:solidFill>
                <a:schemeClr val="tx1"/>
              </a:solidFill>
            </a:endParaRPr>
          </a:p>
        </p:txBody>
      </p:sp>
      <p:sp>
        <p:nvSpPr>
          <p:cNvPr id="60" name="矩形 59">
            <a:extLst>
              <a:ext uri="{FF2B5EF4-FFF2-40B4-BE49-F238E27FC236}">
                <a16:creationId xmlns:a16="http://schemas.microsoft.com/office/drawing/2014/main" id="{C22C82FF-7D1A-4ACE-9A04-8D03727F0C52}"/>
              </a:ext>
            </a:extLst>
          </p:cNvPr>
          <p:cNvSpPr/>
          <p:nvPr/>
        </p:nvSpPr>
        <p:spPr>
          <a:xfrm>
            <a:off x="4713501" y="5595527"/>
            <a:ext cx="432048" cy="432048"/>
          </a:xfrm>
          <a:prstGeom prst="rect">
            <a:avLst/>
          </a:prstGeom>
          <a:solidFill>
            <a:srgbClr val="92D05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3</a:t>
            </a:r>
            <a:endParaRPr lang="zh-CN" altLang="en-US" baseline="30000" dirty="0">
              <a:solidFill>
                <a:schemeClr val="tx1"/>
              </a:solidFill>
            </a:endParaRPr>
          </a:p>
        </p:txBody>
      </p:sp>
      <p:sp>
        <p:nvSpPr>
          <p:cNvPr id="61" name="矩形 60">
            <a:extLst>
              <a:ext uri="{FF2B5EF4-FFF2-40B4-BE49-F238E27FC236}">
                <a16:creationId xmlns:a16="http://schemas.microsoft.com/office/drawing/2014/main" id="{F34CB485-B417-4347-AE40-271187A7319C}"/>
              </a:ext>
            </a:extLst>
          </p:cNvPr>
          <p:cNvSpPr/>
          <p:nvPr/>
        </p:nvSpPr>
        <p:spPr>
          <a:xfrm>
            <a:off x="4122560" y="4759826"/>
            <a:ext cx="432048" cy="432048"/>
          </a:xfrm>
          <a:prstGeom prst="rect">
            <a:avLst/>
          </a:prstGeom>
          <a:solidFill>
            <a:srgbClr val="FF66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q</a:t>
            </a:r>
            <a:r>
              <a:rPr lang="en-US" altLang="zh-CN" baseline="30000" dirty="0">
                <a:solidFill>
                  <a:schemeClr val="tx1"/>
                </a:solidFill>
              </a:rPr>
              <a:t>3</a:t>
            </a:r>
            <a:endParaRPr lang="zh-CN" altLang="en-US" baseline="30000" dirty="0">
              <a:solidFill>
                <a:schemeClr val="tx1"/>
              </a:solidFill>
            </a:endParaRPr>
          </a:p>
        </p:txBody>
      </p:sp>
      <p:sp>
        <p:nvSpPr>
          <p:cNvPr id="62" name="矩形 61">
            <a:extLst>
              <a:ext uri="{FF2B5EF4-FFF2-40B4-BE49-F238E27FC236}">
                <a16:creationId xmlns:a16="http://schemas.microsoft.com/office/drawing/2014/main" id="{5CC4544E-3BB8-45F9-8466-F37286E76BE9}"/>
              </a:ext>
            </a:extLst>
          </p:cNvPr>
          <p:cNvSpPr/>
          <p:nvPr/>
        </p:nvSpPr>
        <p:spPr>
          <a:xfrm>
            <a:off x="4716702" y="4759826"/>
            <a:ext cx="432048" cy="432048"/>
          </a:xfrm>
          <a:prstGeom prst="rect">
            <a:avLst/>
          </a:prstGeom>
          <a:solidFill>
            <a:srgbClr val="FFC0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k</a:t>
            </a:r>
            <a:r>
              <a:rPr lang="en-US" altLang="zh-CN" baseline="30000" dirty="0">
                <a:solidFill>
                  <a:schemeClr val="tx1"/>
                </a:solidFill>
              </a:rPr>
              <a:t>3</a:t>
            </a:r>
            <a:endParaRPr lang="zh-CN" altLang="en-US" baseline="30000" dirty="0">
              <a:solidFill>
                <a:schemeClr val="tx1"/>
              </a:solidFill>
            </a:endParaRPr>
          </a:p>
        </p:txBody>
      </p:sp>
      <p:sp>
        <p:nvSpPr>
          <p:cNvPr id="63" name="矩形 62">
            <a:extLst>
              <a:ext uri="{FF2B5EF4-FFF2-40B4-BE49-F238E27FC236}">
                <a16:creationId xmlns:a16="http://schemas.microsoft.com/office/drawing/2014/main" id="{62839213-5F68-4854-930A-1C56D988FEB0}"/>
              </a:ext>
            </a:extLst>
          </p:cNvPr>
          <p:cNvSpPr/>
          <p:nvPr/>
        </p:nvSpPr>
        <p:spPr>
          <a:xfrm>
            <a:off x="5334071" y="4759826"/>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v</a:t>
            </a:r>
            <a:r>
              <a:rPr lang="en-US" altLang="zh-CN" baseline="30000" dirty="0">
                <a:solidFill>
                  <a:schemeClr val="tx1"/>
                </a:solidFill>
              </a:rPr>
              <a:t>3</a:t>
            </a:r>
            <a:endParaRPr lang="zh-CN" altLang="en-US" baseline="30000" dirty="0">
              <a:solidFill>
                <a:schemeClr val="tx1"/>
              </a:solidFill>
            </a:endParaRPr>
          </a:p>
        </p:txBody>
      </p:sp>
      <p:cxnSp>
        <p:nvCxnSpPr>
          <p:cNvPr id="64" name="直接箭头连接符 63">
            <a:extLst>
              <a:ext uri="{FF2B5EF4-FFF2-40B4-BE49-F238E27FC236}">
                <a16:creationId xmlns:a16="http://schemas.microsoft.com/office/drawing/2014/main" id="{947966E1-098D-4C5F-8211-D01B995F4013}"/>
              </a:ext>
            </a:extLst>
          </p:cNvPr>
          <p:cNvCxnSpPr>
            <a:stCxn id="59" idx="0"/>
            <a:endCxn id="60" idx="2"/>
          </p:cNvCxnSpPr>
          <p:nvPr/>
        </p:nvCxnSpPr>
        <p:spPr>
          <a:xfrm flipV="1">
            <a:off x="4929525" y="6027575"/>
            <a:ext cx="0" cy="23907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接箭头连接符 64">
            <a:extLst>
              <a:ext uri="{FF2B5EF4-FFF2-40B4-BE49-F238E27FC236}">
                <a16:creationId xmlns:a16="http://schemas.microsoft.com/office/drawing/2014/main" id="{300CDC93-67D4-4A69-A831-77613B3EF368}"/>
              </a:ext>
            </a:extLst>
          </p:cNvPr>
          <p:cNvCxnSpPr>
            <a:cxnSpLocks/>
            <a:stCxn id="60" idx="0"/>
            <a:endCxn id="62" idx="2"/>
          </p:cNvCxnSpPr>
          <p:nvPr/>
        </p:nvCxnSpPr>
        <p:spPr>
          <a:xfrm flipV="1">
            <a:off x="4929525" y="5191874"/>
            <a:ext cx="3201" cy="40365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连接符: 肘形 65">
            <a:extLst>
              <a:ext uri="{FF2B5EF4-FFF2-40B4-BE49-F238E27FC236}">
                <a16:creationId xmlns:a16="http://schemas.microsoft.com/office/drawing/2014/main" id="{19E072E0-E097-4F3D-B698-763B56F6C338}"/>
              </a:ext>
            </a:extLst>
          </p:cNvPr>
          <p:cNvCxnSpPr>
            <a:stCxn id="60" idx="0"/>
            <a:endCxn id="61" idx="2"/>
          </p:cNvCxnSpPr>
          <p:nvPr/>
        </p:nvCxnSpPr>
        <p:spPr>
          <a:xfrm rot="16200000" flipV="1">
            <a:off x="4432229" y="5098230"/>
            <a:ext cx="403653" cy="590941"/>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连接符: 肘形 66">
            <a:extLst>
              <a:ext uri="{FF2B5EF4-FFF2-40B4-BE49-F238E27FC236}">
                <a16:creationId xmlns:a16="http://schemas.microsoft.com/office/drawing/2014/main" id="{C4171586-BF71-4D94-BBAD-8AD98A0F7C5A}"/>
              </a:ext>
            </a:extLst>
          </p:cNvPr>
          <p:cNvCxnSpPr>
            <a:cxnSpLocks/>
            <a:stCxn id="60" idx="0"/>
            <a:endCxn id="63" idx="2"/>
          </p:cNvCxnSpPr>
          <p:nvPr/>
        </p:nvCxnSpPr>
        <p:spPr>
          <a:xfrm rot="5400000" flipH="1" flipV="1">
            <a:off x="5037984" y="5083416"/>
            <a:ext cx="403653" cy="620570"/>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8" name="矩形 67">
            <a:extLst>
              <a:ext uri="{FF2B5EF4-FFF2-40B4-BE49-F238E27FC236}">
                <a16:creationId xmlns:a16="http://schemas.microsoft.com/office/drawing/2014/main" id="{ACAFC23E-A56A-4F93-8EF5-80B5F1953C54}"/>
              </a:ext>
            </a:extLst>
          </p:cNvPr>
          <p:cNvSpPr/>
          <p:nvPr/>
        </p:nvSpPr>
        <p:spPr>
          <a:xfrm>
            <a:off x="6642478" y="6266647"/>
            <a:ext cx="432048" cy="432048"/>
          </a:xfrm>
          <a:prstGeom prst="rect">
            <a:avLst/>
          </a:prstGeom>
          <a:solidFill>
            <a:schemeClr val="accent5">
              <a:lumMod val="75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X</a:t>
            </a:r>
            <a:r>
              <a:rPr lang="en-US" altLang="zh-CN" baseline="30000" dirty="0">
                <a:solidFill>
                  <a:schemeClr val="tx1"/>
                </a:solidFill>
              </a:rPr>
              <a:t>4</a:t>
            </a:r>
            <a:endParaRPr lang="zh-CN" altLang="en-US" baseline="30000" dirty="0">
              <a:solidFill>
                <a:schemeClr val="tx1"/>
              </a:solidFill>
            </a:endParaRPr>
          </a:p>
        </p:txBody>
      </p:sp>
      <p:sp>
        <p:nvSpPr>
          <p:cNvPr id="69" name="矩形 68">
            <a:extLst>
              <a:ext uri="{FF2B5EF4-FFF2-40B4-BE49-F238E27FC236}">
                <a16:creationId xmlns:a16="http://schemas.microsoft.com/office/drawing/2014/main" id="{DFCF263F-1859-4693-8913-67F8762763EB}"/>
              </a:ext>
            </a:extLst>
          </p:cNvPr>
          <p:cNvSpPr/>
          <p:nvPr/>
        </p:nvSpPr>
        <p:spPr>
          <a:xfrm>
            <a:off x="6642478" y="5595526"/>
            <a:ext cx="432048" cy="432048"/>
          </a:xfrm>
          <a:prstGeom prst="rect">
            <a:avLst/>
          </a:prstGeom>
          <a:solidFill>
            <a:srgbClr val="92D05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4</a:t>
            </a:r>
            <a:endParaRPr lang="zh-CN" altLang="en-US" baseline="30000" dirty="0">
              <a:solidFill>
                <a:schemeClr val="tx1"/>
              </a:solidFill>
            </a:endParaRPr>
          </a:p>
        </p:txBody>
      </p:sp>
      <p:sp>
        <p:nvSpPr>
          <p:cNvPr id="70" name="矩形 69">
            <a:extLst>
              <a:ext uri="{FF2B5EF4-FFF2-40B4-BE49-F238E27FC236}">
                <a16:creationId xmlns:a16="http://schemas.microsoft.com/office/drawing/2014/main" id="{F54D642C-5F80-4A8A-B64F-5D9BC77ADAF5}"/>
              </a:ext>
            </a:extLst>
          </p:cNvPr>
          <p:cNvSpPr/>
          <p:nvPr/>
        </p:nvSpPr>
        <p:spPr>
          <a:xfrm>
            <a:off x="6051537" y="4759825"/>
            <a:ext cx="432048" cy="432048"/>
          </a:xfrm>
          <a:prstGeom prst="rect">
            <a:avLst/>
          </a:prstGeom>
          <a:solidFill>
            <a:srgbClr val="FF66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q</a:t>
            </a:r>
            <a:r>
              <a:rPr lang="en-US" altLang="zh-CN" baseline="30000" dirty="0">
                <a:solidFill>
                  <a:schemeClr val="tx1"/>
                </a:solidFill>
              </a:rPr>
              <a:t>4</a:t>
            </a:r>
            <a:endParaRPr lang="zh-CN" altLang="en-US" baseline="30000" dirty="0">
              <a:solidFill>
                <a:schemeClr val="tx1"/>
              </a:solidFill>
            </a:endParaRPr>
          </a:p>
        </p:txBody>
      </p:sp>
      <p:sp>
        <p:nvSpPr>
          <p:cNvPr id="71" name="矩形 70">
            <a:extLst>
              <a:ext uri="{FF2B5EF4-FFF2-40B4-BE49-F238E27FC236}">
                <a16:creationId xmlns:a16="http://schemas.microsoft.com/office/drawing/2014/main" id="{23CCF3FE-C300-45EB-8B19-86A9A12CC810}"/>
              </a:ext>
            </a:extLst>
          </p:cNvPr>
          <p:cNvSpPr/>
          <p:nvPr/>
        </p:nvSpPr>
        <p:spPr>
          <a:xfrm>
            <a:off x="6645679" y="4759825"/>
            <a:ext cx="432048" cy="432048"/>
          </a:xfrm>
          <a:prstGeom prst="rect">
            <a:avLst/>
          </a:prstGeom>
          <a:solidFill>
            <a:srgbClr val="FFC0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k</a:t>
            </a:r>
            <a:r>
              <a:rPr lang="en-US" altLang="zh-CN" baseline="30000" dirty="0">
                <a:solidFill>
                  <a:schemeClr val="tx1"/>
                </a:solidFill>
              </a:rPr>
              <a:t>4</a:t>
            </a:r>
            <a:endParaRPr lang="zh-CN" altLang="en-US" baseline="30000" dirty="0">
              <a:solidFill>
                <a:schemeClr val="tx1"/>
              </a:solidFill>
            </a:endParaRPr>
          </a:p>
        </p:txBody>
      </p:sp>
      <p:sp>
        <p:nvSpPr>
          <p:cNvPr id="72" name="矩形 71">
            <a:extLst>
              <a:ext uri="{FF2B5EF4-FFF2-40B4-BE49-F238E27FC236}">
                <a16:creationId xmlns:a16="http://schemas.microsoft.com/office/drawing/2014/main" id="{89D6C79C-6053-41FD-ADAA-910CCCF08BAC}"/>
              </a:ext>
            </a:extLst>
          </p:cNvPr>
          <p:cNvSpPr/>
          <p:nvPr/>
        </p:nvSpPr>
        <p:spPr>
          <a:xfrm>
            <a:off x="7263048" y="4759825"/>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v</a:t>
            </a:r>
            <a:r>
              <a:rPr lang="en-US" altLang="zh-CN" baseline="30000" dirty="0">
                <a:solidFill>
                  <a:schemeClr val="tx1"/>
                </a:solidFill>
              </a:rPr>
              <a:t>4</a:t>
            </a:r>
            <a:endParaRPr lang="zh-CN" altLang="en-US" baseline="30000" dirty="0">
              <a:solidFill>
                <a:schemeClr val="tx1"/>
              </a:solidFill>
            </a:endParaRPr>
          </a:p>
        </p:txBody>
      </p:sp>
      <p:cxnSp>
        <p:nvCxnSpPr>
          <p:cNvPr id="73" name="直接箭头连接符 72">
            <a:extLst>
              <a:ext uri="{FF2B5EF4-FFF2-40B4-BE49-F238E27FC236}">
                <a16:creationId xmlns:a16="http://schemas.microsoft.com/office/drawing/2014/main" id="{8796B976-05AD-4C1E-9FF8-CD993EE8D2DC}"/>
              </a:ext>
            </a:extLst>
          </p:cNvPr>
          <p:cNvCxnSpPr>
            <a:stCxn id="68" idx="0"/>
            <a:endCxn id="69" idx="2"/>
          </p:cNvCxnSpPr>
          <p:nvPr/>
        </p:nvCxnSpPr>
        <p:spPr>
          <a:xfrm flipV="1">
            <a:off x="6858502" y="6027574"/>
            <a:ext cx="0" cy="23907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563C8554-D89D-4203-8F15-2FE919219D2E}"/>
              </a:ext>
            </a:extLst>
          </p:cNvPr>
          <p:cNvCxnSpPr>
            <a:cxnSpLocks/>
            <a:stCxn id="69" idx="0"/>
            <a:endCxn id="71" idx="2"/>
          </p:cNvCxnSpPr>
          <p:nvPr/>
        </p:nvCxnSpPr>
        <p:spPr>
          <a:xfrm flipV="1">
            <a:off x="6858502" y="5191873"/>
            <a:ext cx="3201" cy="40365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连接符: 肘形 74">
            <a:extLst>
              <a:ext uri="{FF2B5EF4-FFF2-40B4-BE49-F238E27FC236}">
                <a16:creationId xmlns:a16="http://schemas.microsoft.com/office/drawing/2014/main" id="{07E252E9-1D8C-493B-A6D2-3259D5CD2DB9}"/>
              </a:ext>
            </a:extLst>
          </p:cNvPr>
          <p:cNvCxnSpPr>
            <a:stCxn id="69" idx="0"/>
            <a:endCxn id="70" idx="2"/>
          </p:cNvCxnSpPr>
          <p:nvPr/>
        </p:nvCxnSpPr>
        <p:spPr>
          <a:xfrm rot="16200000" flipV="1">
            <a:off x="6361206" y="5098229"/>
            <a:ext cx="403653" cy="590941"/>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连接符: 肘形 75">
            <a:extLst>
              <a:ext uri="{FF2B5EF4-FFF2-40B4-BE49-F238E27FC236}">
                <a16:creationId xmlns:a16="http://schemas.microsoft.com/office/drawing/2014/main" id="{C1DE46CC-B7C7-49BD-94EB-23AE8DA59A58}"/>
              </a:ext>
            </a:extLst>
          </p:cNvPr>
          <p:cNvCxnSpPr>
            <a:cxnSpLocks/>
            <a:stCxn id="69" idx="0"/>
            <a:endCxn id="72" idx="2"/>
          </p:cNvCxnSpPr>
          <p:nvPr/>
        </p:nvCxnSpPr>
        <p:spPr>
          <a:xfrm rot="5400000" flipH="1" flipV="1">
            <a:off x="6966961" y="5083415"/>
            <a:ext cx="403653" cy="620570"/>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文本框 45">
            <a:extLst>
              <a:ext uri="{FF2B5EF4-FFF2-40B4-BE49-F238E27FC236}">
                <a16:creationId xmlns:a16="http://schemas.microsoft.com/office/drawing/2014/main" id="{1B009BAC-2B66-4CAF-8C9F-F847009B8814}"/>
              </a:ext>
            </a:extLst>
          </p:cNvPr>
          <p:cNvSpPr txBox="1"/>
          <p:nvPr/>
        </p:nvSpPr>
        <p:spPr>
          <a:xfrm>
            <a:off x="537701" y="3671411"/>
            <a:ext cx="548562" cy="369332"/>
          </a:xfrm>
          <a:prstGeom prst="rect">
            <a:avLst/>
          </a:prstGeom>
          <a:noFill/>
        </p:spPr>
        <p:txBody>
          <a:bodyPr wrap="square" rtlCol="0">
            <a:spAutoFit/>
          </a:bodyPr>
          <a:lstStyle/>
          <a:p>
            <a:r>
              <a:rPr lang="el-GR" altLang="zh-CN" dirty="0"/>
              <a:t>α</a:t>
            </a:r>
            <a:r>
              <a:rPr lang="en-US" altLang="zh-CN" baseline="-25000" dirty="0"/>
              <a:t>1,1</a:t>
            </a:r>
            <a:endParaRPr lang="zh-CN" altLang="en-US" baseline="-25000" dirty="0"/>
          </a:p>
        </p:txBody>
      </p:sp>
      <p:sp>
        <p:nvSpPr>
          <p:cNvPr id="78" name="文本框 77">
            <a:extLst>
              <a:ext uri="{FF2B5EF4-FFF2-40B4-BE49-F238E27FC236}">
                <a16:creationId xmlns:a16="http://schemas.microsoft.com/office/drawing/2014/main" id="{29E4E846-C446-4F1E-B0BA-EC7D37470869}"/>
              </a:ext>
            </a:extLst>
          </p:cNvPr>
          <p:cNvSpPr txBox="1"/>
          <p:nvPr/>
        </p:nvSpPr>
        <p:spPr>
          <a:xfrm>
            <a:off x="2386982" y="3671411"/>
            <a:ext cx="548562" cy="369332"/>
          </a:xfrm>
          <a:prstGeom prst="rect">
            <a:avLst/>
          </a:prstGeom>
          <a:noFill/>
        </p:spPr>
        <p:txBody>
          <a:bodyPr wrap="square" rtlCol="0">
            <a:spAutoFit/>
          </a:bodyPr>
          <a:lstStyle/>
          <a:p>
            <a:r>
              <a:rPr lang="el-GR" altLang="zh-CN" dirty="0"/>
              <a:t>α</a:t>
            </a:r>
            <a:r>
              <a:rPr lang="en-US" altLang="zh-CN" baseline="-25000" dirty="0"/>
              <a:t>1,2</a:t>
            </a:r>
            <a:endParaRPr lang="zh-CN" altLang="en-US" baseline="-25000" dirty="0"/>
          </a:p>
        </p:txBody>
      </p:sp>
      <p:sp>
        <p:nvSpPr>
          <p:cNvPr id="79" name="文本框 78">
            <a:extLst>
              <a:ext uri="{FF2B5EF4-FFF2-40B4-BE49-F238E27FC236}">
                <a16:creationId xmlns:a16="http://schemas.microsoft.com/office/drawing/2014/main" id="{9C3E1AEE-7C27-4B16-9257-A3A17D71FA69}"/>
              </a:ext>
            </a:extLst>
          </p:cNvPr>
          <p:cNvSpPr txBox="1"/>
          <p:nvPr/>
        </p:nvSpPr>
        <p:spPr>
          <a:xfrm>
            <a:off x="4363889" y="3671411"/>
            <a:ext cx="548562" cy="369332"/>
          </a:xfrm>
          <a:prstGeom prst="rect">
            <a:avLst/>
          </a:prstGeom>
          <a:noFill/>
        </p:spPr>
        <p:txBody>
          <a:bodyPr wrap="square" rtlCol="0">
            <a:spAutoFit/>
          </a:bodyPr>
          <a:lstStyle/>
          <a:p>
            <a:r>
              <a:rPr lang="el-GR" altLang="zh-CN" dirty="0"/>
              <a:t>α</a:t>
            </a:r>
            <a:r>
              <a:rPr lang="en-US" altLang="zh-CN" baseline="-25000" dirty="0"/>
              <a:t>1,3</a:t>
            </a:r>
            <a:endParaRPr lang="zh-CN" altLang="en-US" baseline="-25000" dirty="0"/>
          </a:p>
        </p:txBody>
      </p:sp>
      <p:sp>
        <p:nvSpPr>
          <p:cNvPr id="80" name="文本框 79">
            <a:extLst>
              <a:ext uri="{FF2B5EF4-FFF2-40B4-BE49-F238E27FC236}">
                <a16:creationId xmlns:a16="http://schemas.microsoft.com/office/drawing/2014/main" id="{4C8019DD-8297-44B6-B917-9B4B28A83128}"/>
              </a:ext>
            </a:extLst>
          </p:cNvPr>
          <p:cNvSpPr txBox="1"/>
          <p:nvPr/>
        </p:nvSpPr>
        <p:spPr>
          <a:xfrm>
            <a:off x="6185820" y="3671411"/>
            <a:ext cx="548562" cy="369332"/>
          </a:xfrm>
          <a:prstGeom prst="rect">
            <a:avLst/>
          </a:prstGeom>
          <a:noFill/>
        </p:spPr>
        <p:txBody>
          <a:bodyPr wrap="square" rtlCol="0">
            <a:spAutoFit/>
          </a:bodyPr>
          <a:lstStyle/>
          <a:p>
            <a:r>
              <a:rPr lang="el-GR" altLang="zh-CN" dirty="0"/>
              <a:t>α</a:t>
            </a:r>
            <a:r>
              <a:rPr lang="en-US" altLang="zh-CN" baseline="-25000" dirty="0"/>
              <a:t>1,4</a:t>
            </a:r>
            <a:endParaRPr lang="zh-CN" altLang="en-US" baseline="-25000" dirty="0"/>
          </a:p>
        </p:txBody>
      </p:sp>
      <p:cxnSp>
        <p:nvCxnSpPr>
          <p:cNvPr id="57" name="直接箭头连接符 56">
            <a:extLst>
              <a:ext uri="{FF2B5EF4-FFF2-40B4-BE49-F238E27FC236}">
                <a16:creationId xmlns:a16="http://schemas.microsoft.com/office/drawing/2014/main" id="{59A692E1-06B4-4D1A-B92E-715F3584F946}"/>
              </a:ext>
            </a:extLst>
          </p:cNvPr>
          <p:cNvCxnSpPr>
            <a:stCxn id="35" idx="0"/>
            <a:endCxn id="46" idx="2"/>
          </p:cNvCxnSpPr>
          <p:nvPr/>
        </p:nvCxnSpPr>
        <p:spPr>
          <a:xfrm flipV="1">
            <a:off x="428861" y="4040743"/>
            <a:ext cx="383121"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7168" name="直接箭头连接符 7167">
            <a:extLst>
              <a:ext uri="{FF2B5EF4-FFF2-40B4-BE49-F238E27FC236}">
                <a16:creationId xmlns:a16="http://schemas.microsoft.com/office/drawing/2014/main" id="{BCDED7AE-91F4-44B3-A7C9-050573167071}"/>
              </a:ext>
            </a:extLst>
          </p:cNvPr>
          <p:cNvCxnSpPr>
            <a:stCxn id="36" idx="0"/>
            <a:endCxn id="46" idx="2"/>
          </p:cNvCxnSpPr>
          <p:nvPr/>
        </p:nvCxnSpPr>
        <p:spPr>
          <a:xfrm flipH="1" flipV="1">
            <a:off x="811982" y="4040743"/>
            <a:ext cx="211021"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7171" name="直接箭头连接符 7170">
            <a:extLst>
              <a:ext uri="{FF2B5EF4-FFF2-40B4-BE49-F238E27FC236}">
                <a16:creationId xmlns:a16="http://schemas.microsoft.com/office/drawing/2014/main" id="{8414FB3B-4FEF-4D90-B35E-4F422AE9C580}"/>
              </a:ext>
            </a:extLst>
          </p:cNvPr>
          <p:cNvCxnSpPr>
            <a:stCxn id="35" idx="0"/>
            <a:endCxn id="78" idx="2"/>
          </p:cNvCxnSpPr>
          <p:nvPr/>
        </p:nvCxnSpPr>
        <p:spPr>
          <a:xfrm flipV="1">
            <a:off x="428861" y="4040743"/>
            <a:ext cx="2232402"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87" name="直接箭头连接符 86">
            <a:extLst>
              <a:ext uri="{FF2B5EF4-FFF2-40B4-BE49-F238E27FC236}">
                <a16:creationId xmlns:a16="http://schemas.microsoft.com/office/drawing/2014/main" id="{37E40B76-D090-40D3-BD25-1867E313FA50}"/>
              </a:ext>
            </a:extLst>
          </p:cNvPr>
          <p:cNvCxnSpPr>
            <a:cxnSpLocks/>
            <a:stCxn id="35" idx="0"/>
            <a:endCxn id="79" idx="2"/>
          </p:cNvCxnSpPr>
          <p:nvPr/>
        </p:nvCxnSpPr>
        <p:spPr>
          <a:xfrm flipV="1">
            <a:off x="428861" y="4040743"/>
            <a:ext cx="4209309"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90" name="直接箭头连接符 89">
            <a:extLst>
              <a:ext uri="{FF2B5EF4-FFF2-40B4-BE49-F238E27FC236}">
                <a16:creationId xmlns:a16="http://schemas.microsoft.com/office/drawing/2014/main" id="{85AD103F-1636-43E0-AB98-8E95E89FE585}"/>
              </a:ext>
            </a:extLst>
          </p:cNvPr>
          <p:cNvCxnSpPr>
            <a:cxnSpLocks/>
            <a:endCxn id="80" idx="2"/>
          </p:cNvCxnSpPr>
          <p:nvPr/>
        </p:nvCxnSpPr>
        <p:spPr>
          <a:xfrm flipV="1">
            <a:off x="556671" y="4040743"/>
            <a:ext cx="5903430" cy="71908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93" name="直接箭头连接符 92">
            <a:extLst>
              <a:ext uri="{FF2B5EF4-FFF2-40B4-BE49-F238E27FC236}">
                <a16:creationId xmlns:a16="http://schemas.microsoft.com/office/drawing/2014/main" id="{6747E9C2-66C2-4E40-9217-EE3166296325}"/>
              </a:ext>
            </a:extLst>
          </p:cNvPr>
          <p:cNvCxnSpPr>
            <a:cxnSpLocks/>
            <a:stCxn id="51" idx="0"/>
            <a:endCxn id="78" idx="2"/>
          </p:cNvCxnSpPr>
          <p:nvPr/>
        </p:nvCxnSpPr>
        <p:spPr>
          <a:xfrm flipH="1" flipV="1">
            <a:off x="2661263" y="4040743"/>
            <a:ext cx="333841"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96" name="直接箭头连接符 95">
            <a:extLst>
              <a:ext uri="{FF2B5EF4-FFF2-40B4-BE49-F238E27FC236}">
                <a16:creationId xmlns:a16="http://schemas.microsoft.com/office/drawing/2014/main" id="{89D1FB02-DF82-4790-948B-388705279E12}"/>
              </a:ext>
            </a:extLst>
          </p:cNvPr>
          <p:cNvCxnSpPr>
            <a:cxnSpLocks/>
            <a:stCxn id="62" idx="0"/>
            <a:endCxn id="79" idx="2"/>
          </p:cNvCxnSpPr>
          <p:nvPr/>
        </p:nvCxnSpPr>
        <p:spPr>
          <a:xfrm flipH="1" flipV="1">
            <a:off x="4638170" y="4040743"/>
            <a:ext cx="294556" cy="71908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99" name="直接箭头连接符 98">
            <a:extLst>
              <a:ext uri="{FF2B5EF4-FFF2-40B4-BE49-F238E27FC236}">
                <a16:creationId xmlns:a16="http://schemas.microsoft.com/office/drawing/2014/main" id="{629FC910-3945-48E9-A1C6-56B79DF15FE1}"/>
              </a:ext>
            </a:extLst>
          </p:cNvPr>
          <p:cNvCxnSpPr>
            <a:cxnSpLocks/>
            <a:stCxn id="71" idx="0"/>
            <a:endCxn id="80" idx="2"/>
          </p:cNvCxnSpPr>
          <p:nvPr/>
        </p:nvCxnSpPr>
        <p:spPr>
          <a:xfrm flipH="1" flipV="1">
            <a:off x="6460101" y="4040743"/>
            <a:ext cx="401602" cy="71908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06" name="直接箭头连接符 105">
            <a:extLst>
              <a:ext uri="{FF2B5EF4-FFF2-40B4-BE49-F238E27FC236}">
                <a16:creationId xmlns:a16="http://schemas.microsoft.com/office/drawing/2014/main" id="{E97B8795-99A3-41D6-8A1C-94B5118F665C}"/>
              </a:ext>
            </a:extLst>
          </p:cNvPr>
          <p:cNvCxnSpPr>
            <a:cxnSpLocks/>
            <a:stCxn id="46" idx="0"/>
          </p:cNvCxnSpPr>
          <p:nvPr/>
        </p:nvCxnSpPr>
        <p:spPr>
          <a:xfrm flipV="1">
            <a:off x="811982" y="3401992"/>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10" name="直接箭头连接符 109">
            <a:extLst>
              <a:ext uri="{FF2B5EF4-FFF2-40B4-BE49-F238E27FC236}">
                <a16:creationId xmlns:a16="http://schemas.microsoft.com/office/drawing/2014/main" id="{D6790DA9-A248-48C5-A47B-76E90A5C41B4}"/>
              </a:ext>
            </a:extLst>
          </p:cNvPr>
          <p:cNvCxnSpPr>
            <a:cxnSpLocks/>
            <a:stCxn id="78" idx="0"/>
          </p:cNvCxnSpPr>
          <p:nvPr/>
        </p:nvCxnSpPr>
        <p:spPr>
          <a:xfrm flipV="1">
            <a:off x="2661263" y="3401992"/>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13" name="直接箭头连接符 112">
            <a:extLst>
              <a:ext uri="{FF2B5EF4-FFF2-40B4-BE49-F238E27FC236}">
                <a16:creationId xmlns:a16="http://schemas.microsoft.com/office/drawing/2014/main" id="{F4B425D1-3EF2-42F8-AC96-20D931125205}"/>
              </a:ext>
            </a:extLst>
          </p:cNvPr>
          <p:cNvCxnSpPr>
            <a:cxnSpLocks/>
          </p:cNvCxnSpPr>
          <p:nvPr/>
        </p:nvCxnSpPr>
        <p:spPr>
          <a:xfrm flipV="1">
            <a:off x="4634055" y="3429000"/>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14" name="直接箭头连接符 113">
            <a:extLst>
              <a:ext uri="{FF2B5EF4-FFF2-40B4-BE49-F238E27FC236}">
                <a16:creationId xmlns:a16="http://schemas.microsoft.com/office/drawing/2014/main" id="{C5BCBB43-53F5-4CA3-B69A-EF4325905FD4}"/>
              </a:ext>
            </a:extLst>
          </p:cNvPr>
          <p:cNvCxnSpPr>
            <a:cxnSpLocks/>
          </p:cNvCxnSpPr>
          <p:nvPr/>
        </p:nvCxnSpPr>
        <p:spPr>
          <a:xfrm flipV="1">
            <a:off x="6439319" y="3418609"/>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graphicFrame>
        <p:nvGraphicFramePr>
          <p:cNvPr id="7190" name="对象 7189">
            <a:extLst>
              <a:ext uri="{FF2B5EF4-FFF2-40B4-BE49-F238E27FC236}">
                <a16:creationId xmlns:a16="http://schemas.microsoft.com/office/drawing/2014/main" id="{D02E4F9F-690B-45BD-8342-BAC9641D0F1C}"/>
              </a:ext>
            </a:extLst>
          </p:cNvPr>
          <p:cNvGraphicFramePr>
            <a:graphicFrameLocks noChangeAspect="1"/>
          </p:cNvGraphicFramePr>
          <p:nvPr>
            <p:extLst>
              <p:ext uri="{D42A27DB-BD31-4B8C-83A1-F6EECF244321}">
                <p14:modId xmlns:p14="http://schemas.microsoft.com/office/powerpoint/2010/main" val="2356371551"/>
              </p:ext>
            </p:extLst>
          </p:nvPr>
        </p:nvGraphicFramePr>
        <p:xfrm>
          <a:off x="610624" y="2204503"/>
          <a:ext cx="386308" cy="386308"/>
        </p:xfrm>
        <a:graphic>
          <a:graphicData uri="http://schemas.openxmlformats.org/presentationml/2006/ole">
            <mc:AlternateContent xmlns:mc="http://schemas.openxmlformats.org/markup-compatibility/2006">
              <mc:Choice xmlns:v="urn:schemas-microsoft-com:vml" Requires="v">
                <p:oleObj spid="_x0000_s21682" name="Equation" r:id="rId6" imgW="215640" imgH="215640" progId="Equation.DSMT4">
                  <p:embed/>
                </p:oleObj>
              </mc:Choice>
              <mc:Fallback>
                <p:oleObj name="Equation" r:id="rId6" imgW="215640" imgH="215640" progId="Equation.DSMT4">
                  <p:embed/>
                  <p:pic>
                    <p:nvPicPr>
                      <p:cNvPr id="0" name=""/>
                      <p:cNvPicPr/>
                      <p:nvPr/>
                    </p:nvPicPr>
                    <p:blipFill>
                      <a:blip r:embed="rId7"/>
                      <a:stretch>
                        <a:fillRect/>
                      </a:stretch>
                    </p:blipFill>
                    <p:spPr>
                      <a:xfrm>
                        <a:off x="610624" y="2204503"/>
                        <a:ext cx="386308" cy="386308"/>
                      </a:xfrm>
                      <a:prstGeom prst="rect">
                        <a:avLst/>
                      </a:prstGeom>
                    </p:spPr>
                  </p:pic>
                </p:oleObj>
              </mc:Fallback>
            </mc:AlternateContent>
          </a:graphicData>
        </a:graphic>
      </p:graphicFrame>
      <p:graphicFrame>
        <p:nvGraphicFramePr>
          <p:cNvPr id="7192" name="对象 7191">
            <a:extLst>
              <a:ext uri="{FF2B5EF4-FFF2-40B4-BE49-F238E27FC236}">
                <a16:creationId xmlns:a16="http://schemas.microsoft.com/office/drawing/2014/main" id="{709B6599-B762-4954-87AC-C56DC59C5204}"/>
              </a:ext>
            </a:extLst>
          </p:cNvPr>
          <p:cNvGraphicFramePr>
            <a:graphicFrameLocks noChangeAspect="1"/>
          </p:cNvGraphicFramePr>
          <p:nvPr>
            <p:extLst>
              <p:ext uri="{D42A27DB-BD31-4B8C-83A1-F6EECF244321}">
                <p14:modId xmlns:p14="http://schemas.microsoft.com/office/powerpoint/2010/main" val="3785626017"/>
              </p:ext>
            </p:extLst>
          </p:nvPr>
        </p:nvGraphicFramePr>
        <p:xfrm>
          <a:off x="2468109" y="2204324"/>
          <a:ext cx="409032" cy="386308"/>
        </p:xfrm>
        <a:graphic>
          <a:graphicData uri="http://schemas.openxmlformats.org/presentationml/2006/ole">
            <mc:AlternateContent xmlns:mc="http://schemas.openxmlformats.org/markup-compatibility/2006">
              <mc:Choice xmlns:v="urn:schemas-microsoft-com:vml" Requires="v">
                <p:oleObj spid="_x0000_s21683" name="Equation" r:id="rId8" imgW="228600" imgH="215640" progId="Equation.DSMT4">
                  <p:embed/>
                </p:oleObj>
              </mc:Choice>
              <mc:Fallback>
                <p:oleObj name="Equation" r:id="rId8" imgW="228600" imgH="215640" progId="Equation.DSMT4">
                  <p:embed/>
                  <p:pic>
                    <p:nvPicPr>
                      <p:cNvPr id="0" name=""/>
                      <p:cNvPicPr/>
                      <p:nvPr/>
                    </p:nvPicPr>
                    <p:blipFill>
                      <a:blip r:embed="rId9"/>
                      <a:stretch>
                        <a:fillRect/>
                      </a:stretch>
                    </p:blipFill>
                    <p:spPr>
                      <a:xfrm>
                        <a:off x="2468109" y="2204324"/>
                        <a:ext cx="409032" cy="386308"/>
                      </a:xfrm>
                      <a:prstGeom prst="rect">
                        <a:avLst/>
                      </a:prstGeom>
                    </p:spPr>
                  </p:pic>
                </p:oleObj>
              </mc:Fallback>
            </mc:AlternateContent>
          </a:graphicData>
        </a:graphic>
      </p:graphicFrame>
      <p:graphicFrame>
        <p:nvGraphicFramePr>
          <p:cNvPr id="7193" name="对象 7192">
            <a:extLst>
              <a:ext uri="{FF2B5EF4-FFF2-40B4-BE49-F238E27FC236}">
                <a16:creationId xmlns:a16="http://schemas.microsoft.com/office/drawing/2014/main" id="{C67341EA-F9A7-4CB0-8AAD-48CDCB598D86}"/>
              </a:ext>
            </a:extLst>
          </p:cNvPr>
          <p:cNvGraphicFramePr>
            <a:graphicFrameLocks noChangeAspect="1"/>
          </p:cNvGraphicFramePr>
          <p:nvPr>
            <p:extLst>
              <p:ext uri="{D42A27DB-BD31-4B8C-83A1-F6EECF244321}">
                <p14:modId xmlns:p14="http://schemas.microsoft.com/office/powerpoint/2010/main" val="2135876683"/>
              </p:ext>
            </p:extLst>
          </p:nvPr>
        </p:nvGraphicFramePr>
        <p:xfrm>
          <a:off x="4429539" y="2204186"/>
          <a:ext cx="409032" cy="386308"/>
        </p:xfrm>
        <a:graphic>
          <a:graphicData uri="http://schemas.openxmlformats.org/presentationml/2006/ole">
            <mc:AlternateContent xmlns:mc="http://schemas.openxmlformats.org/markup-compatibility/2006">
              <mc:Choice xmlns:v="urn:schemas-microsoft-com:vml" Requires="v">
                <p:oleObj spid="_x0000_s21684" name="Equation" r:id="rId10" imgW="228600" imgH="215640" progId="Equation.DSMT4">
                  <p:embed/>
                </p:oleObj>
              </mc:Choice>
              <mc:Fallback>
                <p:oleObj name="Equation" r:id="rId10" imgW="228600" imgH="215640" progId="Equation.DSMT4">
                  <p:embed/>
                  <p:pic>
                    <p:nvPicPr>
                      <p:cNvPr id="0" name=""/>
                      <p:cNvPicPr/>
                      <p:nvPr/>
                    </p:nvPicPr>
                    <p:blipFill>
                      <a:blip r:embed="rId11"/>
                      <a:stretch>
                        <a:fillRect/>
                      </a:stretch>
                    </p:blipFill>
                    <p:spPr>
                      <a:xfrm>
                        <a:off x="4429539" y="2204186"/>
                        <a:ext cx="409032" cy="386308"/>
                      </a:xfrm>
                      <a:prstGeom prst="rect">
                        <a:avLst/>
                      </a:prstGeom>
                    </p:spPr>
                  </p:pic>
                </p:oleObj>
              </mc:Fallback>
            </mc:AlternateContent>
          </a:graphicData>
        </a:graphic>
      </p:graphicFrame>
      <p:graphicFrame>
        <p:nvGraphicFramePr>
          <p:cNvPr id="7194" name="对象 7193">
            <a:extLst>
              <a:ext uri="{FF2B5EF4-FFF2-40B4-BE49-F238E27FC236}">
                <a16:creationId xmlns:a16="http://schemas.microsoft.com/office/drawing/2014/main" id="{B53E1D7F-078A-4F3B-B56F-9AA335A7FF4E}"/>
              </a:ext>
            </a:extLst>
          </p:cNvPr>
          <p:cNvGraphicFramePr>
            <a:graphicFrameLocks noChangeAspect="1"/>
          </p:cNvGraphicFramePr>
          <p:nvPr>
            <p:extLst>
              <p:ext uri="{D42A27DB-BD31-4B8C-83A1-F6EECF244321}">
                <p14:modId xmlns:p14="http://schemas.microsoft.com/office/powerpoint/2010/main" val="38619216"/>
              </p:ext>
            </p:extLst>
          </p:nvPr>
        </p:nvGraphicFramePr>
        <p:xfrm>
          <a:off x="6228017" y="2203064"/>
          <a:ext cx="409032" cy="386308"/>
        </p:xfrm>
        <a:graphic>
          <a:graphicData uri="http://schemas.openxmlformats.org/presentationml/2006/ole">
            <mc:AlternateContent xmlns:mc="http://schemas.openxmlformats.org/markup-compatibility/2006">
              <mc:Choice xmlns:v="urn:schemas-microsoft-com:vml" Requires="v">
                <p:oleObj spid="_x0000_s21685" name="Equation" r:id="rId12" imgW="228600" imgH="215640" progId="Equation.DSMT4">
                  <p:embed/>
                </p:oleObj>
              </mc:Choice>
              <mc:Fallback>
                <p:oleObj name="Equation" r:id="rId12" imgW="228600" imgH="215640" progId="Equation.DSMT4">
                  <p:embed/>
                  <p:pic>
                    <p:nvPicPr>
                      <p:cNvPr id="0" name=""/>
                      <p:cNvPicPr/>
                      <p:nvPr/>
                    </p:nvPicPr>
                    <p:blipFill>
                      <a:blip r:embed="rId13"/>
                      <a:stretch>
                        <a:fillRect/>
                      </a:stretch>
                    </p:blipFill>
                    <p:spPr>
                      <a:xfrm>
                        <a:off x="6228017" y="2203064"/>
                        <a:ext cx="409032" cy="386308"/>
                      </a:xfrm>
                      <a:prstGeom prst="rect">
                        <a:avLst/>
                      </a:prstGeom>
                    </p:spPr>
                  </p:pic>
                </p:oleObj>
              </mc:Fallback>
            </mc:AlternateContent>
          </a:graphicData>
        </a:graphic>
      </p:graphicFrame>
      <p:cxnSp>
        <p:nvCxnSpPr>
          <p:cNvPr id="121" name="直接箭头连接符 120">
            <a:extLst>
              <a:ext uri="{FF2B5EF4-FFF2-40B4-BE49-F238E27FC236}">
                <a16:creationId xmlns:a16="http://schemas.microsoft.com/office/drawing/2014/main" id="{480B8C24-E9EA-4372-B670-3A25ABBE137F}"/>
              </a:ext>
            </a:extLst>
          </p:cNvPr>
          <p:cNvCxnSpPr>
            <a:cxnSpLocks/>
          </p:cNvCxnSpPr>
          <p:nvPr/>
        </p:nvCxnSpPr>
        <p:spPr>
          <a:xfrm flipV="1">
            <a:off x="784705" y="2560286"/>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22" name="直接箭头连接符 121">
            <a:extLst>
              <a:ext uri="{FF2B5EF4-FFF2-40B4-BE49-F238E27FC236}">
                <a16:creationId xmlns:a16="http://schemas.microsoft.com/office/drawing/2014/main" id="{EF2CC078-8F92-4D7C-ACBD-EEC42809812E}"/>
              </a:ext>
            </a:extLst>
          </p:cNvPr>
          <p:cNvCxnSpPr>
            <a:cxnSpLocks/>
          </p:cNvCxnSpPr>
          <p:nvPr/>
        </p:nvCxnSpPr>
        <p:spPr>
          <a:xfrm flipV="1">
            <a:off x="2656577" y="2560285"/>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23" name="直接箭头连接符 122">
            <a:extLst>
              <a:ext uri="{FF2B5EF4-FFF2-40B4-BE49-F238E27FC236}">
                <a16:creationId xmlns:a16="http://schemas.microsoft.com/office/drawing/2014/main" id="{8C1AC8A0-89AD-4FA1-970A-152ACEE15C13}"/>
              </a:ext>
            </a:extLst>
          </p:cNvPr>
          <p:cNvCxnSpPr>
            <a:cxnSpLocks/>
          </p:cNvCxnSpPr>
          <p:nvPr/>
        </p:nvCxnSpPr>
        <p:spPr>
          <a:xfrm flipV="1">
            <a:off x="4634055" y="2571004"/>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24" name="直接箭头连接符 123">
            <a:extLst>
              <a:ext uri="{FF2B5EF4-FFF2-40B4-BE49-F238E27FC236}">
                <a16:creationId xmlns:a16="http://schemas.microsoft.com/office/drawing/2014/main" id="{BB74D0BC-B608-4CBD-9F45-6E6389445139}"/>
              </a:ext>
            </a:extLst>
          </p:cNvPr>
          <p:cNvCxnSpPr>
            <a:cxnSpLocks/>
          </p:cNvCxnSpPr>
          <p:nvPr/>
        </p:nvCxnSpPr>
        <p:spPr>
          <a:xfrm flipV="1">
            <a:off x="6432533" y="2547413"/>
            <a:ext cx="0" cy="26941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26" name="矩形 125">
            <a:extLst>
              <a:ext uri="{FF2B5EF4-FFF2-40B4-BE49-F238E27FC236}">
                <a16:creationId xmlns:a16="http://schemas.microsoft.com/office/drawing/2014/main" id="{90956EC1-A530-4EE4-93C2-0909A7AFA5A7}"/>
              </a:ext>
            </a:extLst>
          </p:cNvPr>
          <p:cNvSpPr/>
          <p:nvPr/>
        </p:nvSpPr>
        <p:spPr>
          <a:xfrm>
            <a:off x="1409807" y="1790898"/>
            <a:ext cx="432048" cy="432048"/>
          </a:xfrm>
          <a:prstGeom prst="rect">
            <a:avLst/>
          </a:prstGeom>
          <a:noFill/>
          <a:ln w="6350">
            <a:no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300" dirty="0">
                <a:solidFill>
                  <a:schemeClr val="tx1"/>
                </a:solidFill>
                <a:latin typeface="等线" panose="02010600030101010101" pitchFamily="2" charset="-122"/>
                <a:ea typeface="等线" panose="02010600030101010101" pitchFamily="2" charset="-122"/>
              </a:rPr>
              <a:t>⊙</a:t>
            </a:r>
            <a:endParaRPr lang="zh-CN" altLang="en-US" sz="2300" dirty="0">
              <a:solidFill>
                <a:schemeClr val="tx1"/>
              </a:solidFill>
            </a:endParaRPr>
          </a:p>
        </p:txBody>
      </p:sp>
      <p:cxnSp>
        <p:nvCxnSpPr>
          <p:cNvPr id="7197" name="连接符: 肘形 7196">
            <a:extLst>
              <a:ext uri="{FF2B5EF4-FFF2-40B4-BE49-F238E27FC236}">
                <a16:creationId xmlns:a16="http://schemas.microsoft.com/office/drawing/2014/main" id="{78C1AE70-AF61-4AF0-A99C-46E537FBE880}"/>
              </a:ext>
            </a:extLst>
          </p:cNvPr>
          <p:cNvCxnSpPr>
            <a:cxnSpLocks/>
            <a:stCxn id="7190" idx="0"/>
            <a:endCxn id="126" idx="1"/>
          </p:cNvCxnSpPr>
          <p:nvPr/>
        </p:nvCxnSpPr>
        <p:spPr>
          <a:xfrm rot="5400000" flipH="1" flipV="1">
            <a:off x="1008002" y="1802699"/>
            <a:ext cx="197581" cy="606029"/>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7201" name="直接箭头连接符 7200">
            <a:extLst>
              <a:ext uri="{FF2B5EF4-FFF2-40B4-BE49-F238E27FC236}">
                <a16:creationId xmlns:a16="http://schemas.microsoft.com/office/drawing/2014/main" id="{6B3C2A2D-A21B-4F58-9FD1-E84E7B3DB5A5}"/>
              </a:ext>
            </a:extLst>
          </p:cNvPr>
          <p:cNvCxnSpPr>
            <a:cxnSpLocks/>
            <a:stCxn id="37" idx="0"/>
            <a:endCxn id="126" idx="2"/>
          </p:cNvCxnSpPr>
          <p:nvPr/>
        </p:nvCxnSpPr>
        <p:spPr>
          <a:xfrm flipH="1" flipV="1">
            <a:off x="1625831" y="2222946"/>
            <a:ext cx="14541" cy="25368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34" name="矩形 133">
            <a:extLst>
              <a:ext uri="{FF2B5EF4-FFF2-40B4-BE49-F238E27FC236}">
                <a16:creationId xmlns:a16="http://schemas.microsoft.com/office/drawing/2014/main" id="{47EF080D-23BC-4814-9A70-7320BC41914B}"/>
              </a:ext>
            </a:extLst>
          </p:cNvPr>
          <p:cNvSpPr/>
          <p:nvPr/>
        </p:nvSpPr>
        <p:spPr>
          <a:xfrm>
            <a:off x="3391905" y="1790898"/>
            <a:ext cx="432048" cy="432048"/>
          </a:xfrm>
          <a:prstGeom prst="rect">
            <a:avLst/>
          </a:prstGeom>
          <a:noFill/>
          <a:ln w="6350">
            <a:no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300" dirty="0">
                <a:solidFill>
                  <a:schemeClr val="tx1"/>
                </a:solidFill>
                <a:latin typeface="等线" panose="02010600030101010101" pitchFamily="2" charset="-122"/>
                <a:ea typeface="等线" panose="02010600030101010101" pitchFamily="2" charset="-122"/>
              </a:rPr>
              <a:t>⊙</a:t>
            </a:r>
            <a:endParaRPr lang="zh-CN" altLang="en-US" sz="2300" dirty="0">
              <a:solidFill>
                <a:schemeClr val="tx1"/>
              </a:solidFill>
            </a:endParaRPr>
          </a:p>
        </p:txBody>
      </p:sp>
      <p:sp>
        <p:nvSpPr>
          <p:cNvPr id="135" name="矩形 134">
            <a:extLst>
              <a:ext uri="{FF2B5EF4-FFF2-40B4-BE49-F238E27FC236}">
                <a16:creationId xmlns:a16="http://schemas.microsoft.com/office/drawing/2014/main" id="{686CD737-28F7-4A85-A122-C42E3F7BE5D1}"/>
              </a:ext>
            </a:extLst>
          </p:cNvPr>
          <p:cNvSpPr/>
          <p:nvPr/>
        </p:nvSpPr>
        <p:spPr>
          <a:xfrm>
            <a:off x="5320225" y="1790898"/>
            <a:ext cx="432048" cy="432048"/>
          </a:xfrm>
          <a:prstGeom prst="rect">
            <a:avLst/>
          </a:prstGeom>
          <a:noFill/>
          <a:ln w="6350">
            <a:no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300" dirty="0">
                <a:solidFill>
                  <a:schemeClr val="tx1"/>
                </a:solidFill>
                <a:latin typeface="等线" panose="02010600030101010101" pitchFamily="2" charset="-122"/>
                <a:ea typeface="等线" panose="02010600030101010101" pitchFamily="2" charset="-122"/>
              </a:rPr>
              <a:t>⊙</a:t>
            </a:r>
            <a:endParaRPr lang="zh-CN" altLang="en-US" sz="2300" dirty="0">
              <a:solidFill>
                <a:schemeClr val="tx1"/>
              </a:solidFill>
            </a:endParaRPr>
          </a:p>
        </p:txBody>
      </p:sp>
      <p:sp>
        <p:nvSpPr>
          <p:cNvPr id="136" name="矩形 135">
            <a:extLst>
              <a:ext uri="{FF2B5EF4-FFF2-40B4-BE49-F238E27FC236}">
                <a16:creationId xmlns:a16="http://schemas.microsoft.com/office/drawing/2014/main" id="{45A6D6D0-0E21-4130-8A32-8691F5512846}"/>
              </a:ext>
            </a:extLst>
          </p:cNvPr>
          <p:cNvSpPr/>
          <p:nvPr/>
        </p:nvSpPr>
        <p:spPr>
          <a:xfrm>
            <a:off x="7255774" y="1790898"/>
            <a:ext cx="432048" cy="432048"/>
          </a:xfrm>
          <a:prstGeom prst="rect">
            <a:avLst/>
          </a:prstGeom>
          <a:noFill/>
          <a:ln w="6350">
            <a:no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300" dirty="0">
                <a:solidFill>
                  <a:schemeClr val="tx1"/>
                </a:solidFill>
                <a:latin typeface="等线" panose="02010600030101010101" pitchFamily="2" charset="-122"/>
                <a:ea typeface="等线" panose="02010600030101010101" pitchFamily="2" charset="-122"/>
              </a:rPr>
              <a:t>⊙</a:t>
            </a:r>
            <a:endParaRPr lang="zh-CN" altLang="en-US" sz="2300" dirty="0">
              <a:solidFill>
                <a:schemeClr val="tx1"/>
              </a:solidFill>
            </a:endParaRPr>
          </a:p>
        </p:txBody>
      </p:sp>
      <p:cxnSp>
        <p:nvCxnSpPr>
          <p:cNvPr id="137" name="连接符: 肘形 136">
            <a:extLst>
              <a:ext uri="{FF2B5EF4-FFF2-40B4-BE49-F238E27FC236}">
                <a16:creationId xmlns:a16="http://schemas.microsoft.com/office/drawing/2014/main" id="{30098B55-BFE9-462B-AE04-88FCD2B36142}"/>
              </a:ext>
            </a:extLst>
          </p:cNvPr>
          <p:cNvCxnSpPr>
            <a:cxnSpLocks/>
            <a:stCxn id="7192" idx="0"/>
            <a:endCxn id="134" idx="1"/>
          </p:cNvCxnSpPr>
          <p:nvPr/>
        </p:nvCxnSpPr>
        <p:spPr>
          <a:xfrm rot="5400000" flipH="1" flipV="1">
            <a:off x="2933564" y="1745983"/>
            <a:ext cx="197402" cy="719280"/>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141" name="连接符: 肘形 140">
            <a:extLst>
              <a:ext uri="{FF2B5EF4-FFF2-40B4-BE49-F238E27FC236}">
                <a16:creationId xmlns:a16="http://schemas.microsoft.com/office/drawing/2014/main" id="{AF6148E2-74A5-4A6E-843B-B9D1358DCB77}"/>
              </a:ext>
            </a:extLst>
          </p:cNvPr>
          <p:cNvCxnSpPr>
            <a:cxnSpLocks/>
            <a:stCxn id="7193" idx="0"/>
            <a:endCxn id="135" idx="1"/>
          </p:cNvCxnSpPr>
          <p:nvPr/>
        </p:nvCxnSpPr>
        <p:spPr>
          <a:xfrm rot="5400000" flipH="1" flipV="1">
            <a:off x="4878508" y="1762469"/>
            <a:ext cx="197264" cy="686170"/>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144" name="连接符: 肘形 143">
            <a:extLst>
              <a:ext uri="{FF2B5EF4-FFF2-40B4-BE49-F238E27FC236}">
                <a16:creationId xmlns:a16="http://schemas.microsoft.com/office/drawing/2014/main" id="{B111E1D3-48C0-4B91-9CE8-84DF22FC2E48}"/>
              </a:ext>
            </a:extLst>
          </p:cNvPr>
          <p:cNvCxnSpPr>
            <a:cxnSpLocks/>
            <a:stCxn id="7194" idx="0"/>
            <a:endCxn id="136" idx="1"/>
          </p:cNvCxnSpPr>
          <p:nvPr/>
        </p:nvCxnSpPr>
        <p:spPr>
          <a:xfrm rot="5400000" flipH="1" flipV="1">
            <a:off x="6746082" y="1693373"/>
            <a:ext cx="196142" cy="823241"/>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147" name="直接箭头连接符 146">
            <a:extLst>
              <a:ext uri="{FF2B5EF4-FFF2-40B4-BE49-F238E27FC236}">
                <a16:creationId xmlns:a16="http://schemas.microsoft.com/office/drawing/2014/main" id="{A2783880-F73A-436A-94F2-BF6235E00539}"/>
              </a:ext>
            </a:extLst>
          </p:cNvPr>
          <p:cNvCxnSpPr>
            <a:cxnSpLocks/>
            <a:stCxn id="52" idx="0"/>
            <a:endCxn id="134" idx="2"/>
          </p:cNvCxnSpPr>
          <p:nvPr/>
        </p:nvCxnSpPr>
        <p:spPr>
          <a:xfrm flipH="1" flipV="1">
            <a:off x="3607929" y="2222946"/>
            <a:ext cx="4544" cy="25368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0" name="直接箭头连接符 149">
            <a:extLst>
              <a:ext uri="{FF2B5EF4-FFF2-40B4-BE49-F238E27FC236}">
                <a16:creationId xmlns:a16="http://schemas.microsoft.com/office/drawing/2014/main" id="{E4849D6B-CA69-40D7-9708-C41E42BBBFF3}"/>
              </a:ext>
            </a:extLst>
          </p:cNvPr>
          <p:cNvCxnSpPr>
            <a:cxnSpLocks/>
            <a:stCxn id="63" idx="0"/>
            <a:endCxn id="135" idx="2"/>
          </p:cNvCxnSpPr>
          <p:nvPr/>
        </p:nvCxnSpPr>
        <p:spPr>
          <a:xfrm flipH="1" flipV="1">
            <a:off x="5536249" y="2222946"/>
            <a:ext cx="13846" cy="25368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3" name="直接箭头连接符 152">
            <a:extLst>
              <a:ext uri="{FF2B5EF4-FFF2-40B4-BE49-F238E27FC236}">
                <a16:creationId xmlns:a16="http://schemas.microsoft.com/office/drawing/2014/main" id="{63693609-05F6-44D3-A3ED-480A3428BDD6}"/>
              </a:ext>
            </a:extLst>
          </p:cNvPr>
          <p:cNvCxnSpPr>
            <a:cxnSpLocks/>
            <a:stCxn id="72" idx="0"/>
            <a:endCxn id="136" idx="2"/>
          </p:cNvCxnSpPr>
          <p:nvPr/>
        </p:nvCxnSpPr>
        <p:spPr>
          <a:xfrm flipH="1" flipV="1">
            <a:off x="7471798" y="2222946"/>
            <a:ext cx="7274" cy="253687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7184" name="矩形: 圆角 7183">
            <a:extLst>
              <a:ext uri="{FF2B5EF4-FFF2-40B4-BE49-F238E27FC236}">
                <a16:creationId xmlns:a16="http://schemas.microsoft.com/office/drawing/2014/main" id="{F9A56A52-E1CF-4EA5-923B-45D34B67C313}"/>
              </a:ext>
            </a:extLst>
          </p:cNvPr>
          <p:cNvSpPr/>
          <p:nvPr/>
        </p:nvSpPr>
        <p:spPr>
          <a:xfrm>
            <a:off x="489802" y="2829705"/>
            <a:ext cx="7205289" cy="572287"/>
          </a:xfrm>
          <a:prstGeom prst="roundRect">
            <a:avLst/>
          </a:prstGeom>
          <a:solidFill>
            <a:schemeClr val="bg1">
              <a:lumMod val="8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Soft-max</a:t>
            </a:r>
            <a:endParaRPr lang="zh-CN" altLang="en-US" dirty="0">
              <a:solidFill>
                <a:schemeClr val="tx1"/>
              </a:solidFill>
            </a:endParaRPr>
          </a:p>
        </p:txBody>
      </p:sp>
      <p:sp>
        <p:nvSpPr>
          <p:cNvPr id="157" name="矩形 156">
            <a:extLst>
              <a:ext uri="{FF2B5EF4-FFF2-40B4-BE49-F238E27FC236}">
                <a16:creationId xmlns:a16="http://schemas.microsoft.com/office/drawing/2014/main" id="{016AC262-A786-488F-92AB-C44632DBBF3A}"/>
              </a:ext>
            </a:extLst>
          </p:cNvPr>
          <p:cNvSpPr/>
          <p:nvPr/>
        </p:nvSpPr>
        <p:spPr>
          <a:xfrm>
            <a:off x="321677" y="1193615"/>
            <a:ext cx="432048" cy="432048"/>
          </a:xfrm>
          <a:prstGeom prst="rect">
            <a:avLst/>
          </a:prstGeom>
          <a:solidFill>
            <a:srgbClr val="2FDAF1"/>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r>
              <a:rPr lang="en-US" altLang="zh-CN" baseline="30000" dirty="0">
                <a:solidFill>
                  <a:schemeClr val="tx1"/>
                </a:solidFill>
              </a:rPr>
              <a:t>1</a:t>
            </a:r>
            <a:endParaRPr lang="zh-CN" altLang="en-US" baseline="30000" dirty="0">
              <a:solidFill>
                <a:schemeClr val="tx1"/>
              </a:solidFill>
            </a:endParaRPr>
          </a:p>
        </p:txBody>
      </p:sp>
      <p:cxnSp>
        <p:nvCxnSpPr>
          <p:cNvPr id="7228" name="连接符: 肘形 7227">
            <a:extLst>
              <a:ext uri="{FF2B5EF4-FFF2-40B4-BE49-F238E27FC236}">
                <a16:creationId xmlns:a16="http://schemas.microsoft.com/office/drawing/2014/main" id="{EC4432E9-F662-4BC2-B5FF-F5AFA11BEDE1}"/>
              </a:ext>
            </a:extLst>
          </p:cNvPr>
          <p:cNvCxnSpPr>
            <a:stCxn id="136" idx="0"/>
            <a:endCxn id="157" idx="3"/>
          </p:cNvCxnSpPr>
          <p:nvPr/>
        </p:nvCxnSpPr>
        <p:spPr>
          <a:xfrm rot="16200000" flipV="1">
            <a:off x="3951261" y="-1729639"/>
            <a:ext cx="381259" cy="6659816"/>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7230" name="直接箭头连接符 7229">
            <a:extLst>
              <a:ext uri="{FF2B5EF4-FFF2-40B4-BE49-F238E27FC236}">
                <a16:creationId xmlns:a16="http://schemas.microsoft.com/office/drawing/2014/main" id="{EF6192BF-7BA0-4BFB-B0DD-89A41AEB68B8}"/>
              </a:ext>
            </a:extLst>
          </p:cNvPr>
          <p:cNvCxnSpPr>
            <a:stCxn id="126" idx="0"/>
          </p:cNvCxnSpPr>
          <p:nvPr/>
        </p:nvCxnSpPr>
        <p:spPr>
          <a:xfrm flipV="1">
            <a:off x="1625831" y="1409639"/>
            <a:ext cx="0" cy="3812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77" name="直接箭头连接符 76">
            <a:extLst>
              <a:ext uri="{FF2B5EF4-FFF2-40B4-BE49-F238E27FC236}">
                <a16:creationId xmlns:a16="http://schemas.microsoft.com/office/drawing/2014/main" id="{985A6566-7957-41F0-B9D7-741A36DB5554}"/>
              </a:ext>
            </a:extLst>
          </p:cNvPr>
          <p:cNvCxnSpPr>
            <a:stCxn id="134" idx="0"/>
          </p:cNvCxnSpPr>
          <p:nvPr/>
        </p:nvCxnSpPr>
        <p:spPr>
          <a:xfrm flipV="1">
            <a:off x="3607929" y="1409639"/>
            <a:ext cx="0" cy="3812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82" name="直接箭头连接符 81">
            <a:extLst>
              <a:ext uri="{FF2B5EF4-FFF2-40B4-BE49-F238E27FC236}">
                <a16:creationId xmlns:a16="http://schemas.microsoft.com/office/drawing/2014/main" id="{E428B57D-99AC-4A20-B469-408419A96E6F}"/>
              </a:ext>
            </a:extLst>
          </p:cNvPr>
          <p:cNvCxnSpPr>
            <a:stCxn id="135" idx="0"/>
          </p:cNvCxnSpPr>
          <p:nvPr/>
        </p:nvCxnSpPr>
        <p:spPr>
          <a:xfrm flipV="1">
            <a:off x="5536249" y="1409639"/>
            <a:ext cx="0" cy="3812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graphicFrame>
        <p:nvGraphicFramePr>
          <p:cNvPr id="83" name="对象 82">
            <a:extLst>
              <a:ext uri="{FF2B5EF4-FFF2-40B4-BE49-F238E27FC236}">
                <a16:creationId xmlns:a16="http://schemas.microsoft.com/office/drawing/2014/main" id="{1F15C3FA-F815-44EB-953D-6E874A67D747}"/>
              </a:ext>
            </a:extLst>
          </p:cNvPr>
          <p:cNvGraphicFramePr>
            <a:graphicFrameLocks noChangeAspect="1"/>
          </p:cNvGraphicFramePr>
          <p:nvPr>
            <p:extLst>
              <p:ext uri="{D42A27DB-BD31-4B8C-83A1-F6EECF244321}">
                <p14:modId xmlns:p14="http://schemas.microsoft.com/office/powerpoint/2010/main" val="514575801"/>
              </p:ext>
            </p:extLst>
          </p:nvPr>
        </p:nvGraphicFramePr>
        <p:xfrm>
          <a:off x="8644307" y="3367159"/>
          <a:ext cx="2817152" cy="608504"/>
        </p:xfrm>
        <a:graphic>
          <a:graphicData uri="http://schemas.openxmlformats.org/presentationml/2006/ole">
            <mc:AlternateContent xmlns:mc="http://schemas.openxmlformats.org/markup-compatibility/2006">
              <mc:Choice xmlns:v="urn:schemas-microsoft-com:vml" Requires="v">
                <p:oleObj spid="_x0000_s21686" name="Equation" r:id="rId14" imgW="1587240" imgH="342720" progId="Equation.DSMT4">
                  <p:embed/>
                </p:oleObj>
              </mc:Choice>
              <mc:Fallback>
                <p:oleObj name="Equation" r:id="rId14" imgW="1587240" imgH="342720" progId="Equation.DSMT4">
                  <p:embed/>
                  <p:pic>
                    <p:nvPicPr>
                      <p:cNvPr id="0" name=""/>
                      <p:cNvPicPr/>
                      <p:nvPr/>
                    </p:nvPicPr>
                    <p:blipFill>
                      <a:blip r:embed="rId15"/>
                      <a:stretch>
                        <a:fillRect/>
                      </a:stretch>
                    </p:blipFill>
                    <p:spPr>
                      <a:xfrm>
                        <a:off x="8644307" y="3367159"/>
                        <a:ext cx="2817152" cy="608504"/>
                      </a:xfrm>
                      <a:prstGeom prst="rect">
                        <a:avLst/>
                      </a:prstGeom>
                    </p:spPr>
                  </p:pic>
                </p:oleObj>
              </mc:Fallback>
            </mc:AlternateContent>
          </a:graphicData>
        </a:graphic>
      </p:graphicFrame>
      <p:graphicFrame>
        <p:nvGraphicFramePr>
          <p:cNvPr id="84" name="对象 83">
            <a:extLst>
              <a:ext uri="{FF2B5EF4-FFF2-40B4-BE49-F238E27FC236}">
                <a16:creationId xmlns:a16="http://schemas.microsoft.com/office/drawing/2014/main" id="{8F52E6A5-78C9-4B51-B980-50B6F1B87CB2}"/>
              </a:ext>
            </a:extLst>
          </p:cNvPr>
          <p:cNvGraphicFramePr>
            <a:graphicFrameLocks noChangeAspect="1"/>
          </p:cNvGraphicFramePr>
          <p:nvPr>
            <p:extLst>
              <p:ext uri="{D42A27DB-BD31-4B8C-83A1-F6EECF244321}">
                <p14:modId xmlns:p14="http://schemas.microsoft.com/office/powerpoint/2010/main" val="3874889173"/>
              </p:ext>
            </p:extLst>
          </p:nvPr>
        </p:nvGraphicFramePr>
        <p:xfrm>
          <a:off x="9304061" y="4147895"/>
          <a:ext cx="1338710" cy="608504"/>
        </p:xfrm>
        <a:graphic>
          <a:graphicData uri="http://schemas.openxmlformats.org/presentationml/2006/ole">
            <mc:AlternateContent xmlns:mc="http://schemas.openxmlformats.org/markup-compatibility/2006">
              <mc:Choice xmlns:v="urn:schemas-microsoft-com:vml" Requires="v">
                <p:oleObj spid="_x0000_s21687" name="Equation" r:id="rId16" imgW="698400" imgH="317160" progId="Equation.DSMT4">
                  <p:embed/>
                </p:oleObj>
              </mc:Choice>
              <mc:Fallback>
                <p:oleObj name="Equation" r:id="rId16" imgW="698400" imgH="317160" progId="Equation.DSMT4">
                  <p:embed/>
                  <p:pic>
                    <p:nvPicPr>
                      <p:cNvPr id="0" name=""/>
                      <p:cNvPicPr/>
                      <p:nvPr/>
                    </p:nvPicPr>
                    <p:blipFill>
                      <a:blip r:embed="rId17"/>
                      <a:stretch>
                        <a:fillRect/>
                      </a:stretch>
                    </p:blipFill>
                    <p:spPr>
                      <a:xfrm>
                        <a:off x="9304061" y="4147895"/>
                        <a:ext cx="1338710" cy="608504"/>
                      </a:xfrm>
                      <a:prstGeom prst="rect">
                        <a:avLst/>
                      </a:prstGeom>
                    </p:spPr>
                  </p:pic>
                </p:oleObj>
              </mc:Fallback>
            </mc:AlternateContent>
          </a:graphicData>
        </a:graphic>
      </p:graphicFrame>
      <p:sp>
        <p:nvSpPr>
          <p:cNvPr id="178" name="文本框 177">
            <a:extLst>
              <a:ext uri="{FF2B5EF4-FFF2-40B4-BE49-F238E27FC236}">
                <a16:creationId xmlns:a16="http://schemas.microsoft.com/office/drawing/2014/main" id="{9D9AF606-A108-4516-8686-21C8D6CBE509}"/>
              </a:ext>
            </a:extLst>
          </p:cNvPr>
          <p:cNvSpPr txBox="1"/>
          <p:nvPr/>
        </p:nvSpPr>
        <p:spPr>
          <a:xfrm>
            <a:off x="7946440" y="4995361"/>
            <a:ext cx="4259597"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t>b</a:t>
            </a:r>
            <a:r>
              <a:rPr lang="en-US" altLang="zh-CN" baseline="30000" dirty="0"/>
              <a:t>1</a:t>
            </a:r>
            <a:r>
              <a:rPr lang="en-US" altLang="zh-CN" dirty="0"/>
              <a:t>,b</a:t>
            </a:r>
            <a:r>
              <a:rPr lang="en-US" altLang="zh-CN" baseline="30000" dirty="0"/>
              <a:t>2</a:t>
            </a:r>
            <a:r>
              <a:rPr lang="en-US" altLang="zh-CN" dirty="0"/>
              <a:t>,b</a:t>
            </a:r>
            <a:r>
              <a:rPr lang="en-US" altLang="zh-CN" baseline="30000" dirty="0"/>
              <a:t>3</a:t>
            </a:r>
            <a:r>
              <a:rPr lang="en-US" altLang="zh-CN" dirty="0"/>
              <a:t>,b</a:t>
            </a:r>
            <a:r>
              <a:rPr lang="en-US" altLang="zh-CN" baseline="30000" dirty="0"/>
              <a:t>4</a:t>
            </a:r>
            <a:r>
              <a:rPr lang="en-US" altLang="zh-CN" dirty="0"/>
              <a:t> </a:t>
            </a:r>
            <a:r>
              <a:rPr lang="zh-CN" altLang="en-US" dirty="0"/>
              <a:t>可以并行计算</a:t>
            </a:r>
          </a:p>
        </p:txBody>
      </p:sp>
    </p:spTree>
    <p:extLst>
      <p:ext uri="{BB962C8B-B14F-4D97-AF65-F5344CB8AC3E}">
        <p14:creationId xmlns:p14="http://schemas.microsoft.com/office/powerpoint/2010/main" val="398504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6974285"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pic>
        <p:nvPicPr>
          <p:cNvPr id="5" name="图片 4">
            <a:extLst>
              <a:ext uri="{FF2B5EF4-FFF2-40B4-BE49-F238E27FC236}">
                <a16:creationId xmlns:a16="http://schemas.microsoft.com/office/drawing/2014/main" id="{83A077ED-6815-4FE9-BAC3-CB673037104A}"/>
              </a:ext>
            </a:extLst>
          </p:cNvPr>
          <p:cNvPicPr>
            <a:picLocks noChangeAspect="1"/>
          </p:cNvPicPr>
          <p:nvPr/>
        </p:nvPicPr>
        <p:blipFill>
          <a:blip r:embed="rId3"/>
          <a:stretch>
            <a:fillRect/>
          </a:stretch>
        </p:blipFill>
        <p:spPr>
          <a:xfrm>
            <a:off x="634189" y="1566930"/>
            <a:ext cx="3240360" cy="2719041"/>
          </a:xfrm>
          <a:prstGeom prst="rect">
            <a:avLst/>
          </a:prstGeom>
        </p:spPr>
      </p:pic>
      <p:pic>
        <p:nvPicPr>
          <p:cNvPr id="8" name="图片 7">
            <a:extLst>
              <a:ext uri="{FF2B5EF4-FFF2-40B4-BE49-F238E27FC236}">
                <a16:creationId xmlns:a16="http://schemas.microsoft.com/office/drawing/2014/main" id="{B3DD3222-A53C-4D07-A0A0-3651EC8E3A0E}"/>
              </a:ext>
            </a:extLst>
          </p:cNvPr>
          <p:cNvPicPr>
            <a:picLocks noChangeAspect="1"/>
          </p:cNvPicPr>
          <p:nvPr/>
        </p:nvPicPr>
        <p:blipFill>
          <a:blip r:embed="rId4"/>
          <a:stretch>
            <a:fillRect/>
          </a:stretch>
        </p:blipFill>
        <p:spPr>
          <a:xfrm>
            <a:off x="4412086" y="2002010"/>
            <a:ext cx="7064739" cy="1901214"/>
          </a:xfrm>
          <a:prstGeom prst="rect">
            <a:avLst/>
          </a:prstGeom>
        </p:spPr>
      </p:pic>
      <p:pic>
        <p:nvPicPr>
          <p:cNvPr id="10" name="图片 9">
            <a:extLst>
              <a:ext uri="{FF2B5EF4-FFF2-40B4-BE49-F238E27FC236}">
                <a16:creationId xmlns:a16="http://schemas.microsoft.com/office/drawing/2014/main" id="{048505CD-5800-4E22-9893-CB81284A7580}"/>
              </a:ext>
            </a:extLst>
          </p:cNvPr>
          <p:cNvPicPr>
            <a:picLocks noChangeAspect="1"/>
          </p:cNvPicPr>
          <p:nvPr/>
        </p:nvPicPr>
        <p:blipFill>
          <a:blip r:embed="rId5"/>
          <a:stretch>
            <a:fillRect/>
          </a:stretch>
        </p:blipFill>
        <p:spPr>
          <a:xfrm>
            <a:off x="589254" y="4431387"/>
            <a:ext cx="3330229" cy="998307"/>
          </a:xfrm>
          <a:prstGeom prst="rect">
            <a:avLst/>
          </a:prstGeom>
        </p:spPr>
      </p:pic>
      <p:sp>
        <p:nvSpPr>
          <p:cNvPr id="11" name="文本框 10">
            <a:extLst>
              <a:ext uri="{FF2B5EF4-FFF2-40B4-BE49-F238E27FC236}">
                <a16:creationId xmlns:a16="http://schemas.microsoft.com/office/drawing/2014/main" id="{D117FE74-424B-43DC-970D-5FE9780EAE15}"/>
              </a:ext>
            </a:extLst>
          </p:cNvPr>
          <p:cNvSpPr txBox="1"/>
          <p:nvPr/>
        </p:nvSpPr>
        <p:spPr>
          <a:xfrm>
            <a:off x="4583038" y="4745874"/>
            <a:ext cx="3960440" cy="369332"/>
          </a:xfrm>
          <a:prstGeom prst="rect">
            <a:avLst/>
          </a:prstGeom>
          <a:noFill/>
        </p:spPr>
        <p:txBody>
          <a:bodyPr wrap="square" rtlCol="0">
            <a:spAutoFit/>
          </a:bodyPr>
          <a:lstStyle/>
          <a:p>
            <a:r>
              <a:rPr lang="zh-CN" altLang="en-US" b="1" dirty="0">
                <a:latin typeface="-apple-system"/>
              </a:rPr>
              <a:t>一堆矩阵乘法，可用</a:t>
            </a:r>
            <a:r>
              <a:rPr lang="en-US" altLang="zh-CN" b="1" dirty="0">
                <a:latin typeface="-apple-system"/>
              </a:rPr>
              <a:t>GPU</a:t>
            </a:r>
            <a:r>
              <a:rPr lang="zh-CN" altLang="en-US" b="1" dirty="0">
                <a:latin typeface="-apple-system"/>
              </a:rPr>
              <a:t>加速。</a:t>
            </a:r>
          </a:p>
        </p:txBody>
      </p:sp>
    </p:spTree>
    <p:extLst>
      <p:ext uri="{BB962C8B-B14F-4D97-AF65-F5344CB8AC3E}">
        <p14:creationId xmlns:p14="http://schemas.microsoft.com/office/powerpoint/2010/main" val="350186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14</a:t>
            </a:fld>
            <a:endParaRPr lang="en-US" altLang="zh-CN" dirty="0"/>
          </a:p>
        </p:txBody>
      </p:sp>
      <p:pic>
        <p:nvPicPr>
          <p:cNvPr id="9226" name="Picture 10">
            <a:extLst>
              <a:ext uri="{FF2B5EF4-FFF2-40B4-BE49-F238E27FC236}">
                <a16:creationId xmlns:a16="http://schemas.microsoft.com/office/drawing/2014/main" id="{2BBFF1DA-98CC-44FC-8F00-668947F24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65" y="1149945"/>
            <a:ext cx="6526688" cy="4980636"/>
          </a:xfrm>
          <a:prstGeom prst="rect">
            <a:avLst/>
          </a:prstGeom>
          <a:noFill/>
          <a:extLst>
            <a:ext uri="{909E8E84-426E-40DD-AFC4-6F175D3DCCD1}">
              <a14:hiddenFill xmlns:a14="http://schemas.microsoft.com/office/drawing/2010/main">
                <a:solidFill>
                  <a:srgbClr val="FFFFFF"/>
                </a:solidFill>
              </a14:hiddenFill>
            </a:ext>
          </a:extLst>
        </p:spPr>
      </p:pic>
      <p:sp>
        <p:nvSpPr>
          <p:cNvPr id="93" name="文本框 92">
            <a:extLst>
              <a:ext uri="{FF2B5EF4-FFF2-40B4-BE49-F238E27FC236}">
                <a16:creationId xmlns:a16="http://schemas.microsoft.com/office/drawing/2014/main" id="{A82BE085-7AA3-48E8-943B-1824D82BA74D}"/>
              </a:ext>
            </a:extLst>
          </p:cNvPr>
          <p:cNvSpPr txBox="1"/>
          <p:nvPr/>
        </p:nvSpPr>
        <p:spPr>
          <a:xfrm>
            <a:off x="7218667" y="1149945"/>
            <a:ext cx="4974062" cy="1477328"/>
          </a:xfrm>
          <a:prstGeom prst="rect">
            <a:avLst/>
          </a:prstGeom>
          <a:noFill/>
        </p:spPr>
        <p:txBody>
          <a:bodyPr wrap="square">
            <a:spAutoFit/>
          </a:bodyPr>
          <a:lstStyle/>
          <a:p>
            <a:r>
              <a:rPr lang="zh-CN" altLang="en-US" b="1" dirty="0">
                <a:latin typeface="-apple-system"/>
              </a:rPr>
              <a:t>为什么要设置不同的</a:t>
            </a:r>
            <a:r>
              <a:rPr lang="en-US" altLang="zh-CN" b="1" dirty="0">
                <a:latin typeface="-apple-system"/>
              </a:rPr>
              <a:t>head</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不同的</a:t>
            </a:r>
            <a:r>
              <a:rPr lang="en-US" altLang="zh-CN" b="1" dirty="0">
                <a:latin typeface="-apple-system"/>
              </a:rPr>
              <a:t>head</a:t>
            </a:r>
            <a:r>
              <a:rPr lang="zh-CN" altLang="en-US" b="1" dirty="0">
                <a:latin typeface="-apple-system"/>
              </a:rPr>
              <a:t>关注的信息可能是不同的，有的</a:t>
            </a:r>
            <a:r>
              <a:rPr lang="en-US" altLang="zh-CN" b="1" dirty="0">
                <a:latin typeface="-apple-system"/>
              </a:rPr>
              <a:t>head</a:t>
            </a:r>
            <a:r>
              <a:rPr lang="zh-CN" altLang="en-US" b="1" dirty="0">
                <a:latin typeface="-apple-system"/>
              </a:rPr>
              <a:t>关注的是局部信息，有的关注的是较长距离的信息</a:t>
            </a:r>
            <a:r>
              <a:rPr lang="en-US" altLang="zh-CN" b="1" dirty="0">
                <a:latin typeface="-apple-system"/>
              </a:rPr>
              <a:t>(</a:t>
            </a:r>
            <a:r>
              <a:rPr lang="zh-CN" altLang="en-US" b="1" dirty="0">
                <a:latin typeface="-apple-system"/>
              </a:rPr>
              <a:t>类似分组卷积，同样使用多个卷积核</a:t>
            </a:r>
            <a:r>
              <a:rPr lang="en-US" altLang="zh-CN" b="1" dirty="0">
                <a:latin typeface="-apple-system"/>
              </a:rPr>
              <a:t>)</a:t>
            </a:r>
            <a:r>
              <a:rPr lang="zh-CN" altLang="en-US" b="1" dirty="0">
                <a:latin typeface="-apple-system"/>
              </a:rPr>
              <a:t>。</a:t>
            </a:r>
            <a:endParaRPr lang="en-US" altLang="zh-CN" b="1" dirty="0">
              <a:latin typeface="-apple-system"/>
            </a:endParaRPr>
          </a:p>
        </p:txBody>
      </p:sp>
      <p:pic>
        <p:nvPicPr>
          <p:cNvPr id="7" name="图片 6">
            <a:extLst>
              <a:ext uri="{FF2B5EF4-FFF2-40B4-BE49-F238E27FC236}">
                <a16:creationId xmlns:a16="http://schemas.microsoft.com/office/drawing/2014/main" id="{73D9331E-6CA3-42BE-B203-786311EEE108}"/>
              </a:ext>
            </a:extLst>
          </p:cNvPr>
          <p:cNvPicPr>
            <a:picLocks noChangeAspect="1"/>
          </p:cNvPicPr>
          <p:nvPr/>
        </p:nvPicPr>
        <p:blipFill>
          <a:blip r:embed="rId5"/>
          <a:stretch>
            <a:fillRect/>
          </a:stretch>
        </p:blipFill>
        <p:spPr>
          <a:xfrm>
            <a:off x="7747159" y="3065657"/>
            <a:ext cx="2202371" cy="1165961"/>
          </a:xfrm>
          <a:prstGeom prst="rect">
            <a:avLst/>
          </a:prstGeom>
        </p:spPr>
      </p:pic>
      <p:sp>
        <p:nvSpPr>
          <p:cNvPr id="95" name="文本框 94">
            <a:extLst>
              <a:ext uri="{FF2B5EF4-FFF2-40B4-BE49-F238E27FC236}">
                <a16:creationId xmlns:a16="http://schemas.microsoft.com/office/drawing/2014/main" id="{ED3DD6B8-7730-4947-AEBB-40530E6B34D5}"/>
              </a:ext>
            </a:extLst>
          </p:cNvPr>
          <p:cNvSpPr txBox="1"/>
          <p:nvPr/>
        </p:nvSpPr>
        <p:spPr>
          <a:xfrm>
            <a:off x="7200615" y="4363800"/>
            <a:ext cx="4974062" cy="1200329"/>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apple-system"/>
              </a:rPr>
              <a:t>将</a:t>
            </a:r>
            <a:r>
              <a:rPr lang="en-US" altLang="zh-CN" b="1" dirty="0">
                <a:latin typeface="-apple-system"/>
              </a:rPr>
              <a:t>b</a:t>
            </a:r>
            <a:r>
              <a:rPr lang="en-US" altLang="zh-CN" b="1" baseline="30000" dirty="0">
                <a:latin typeface="-apple-system"/>
              </a:rPr>
              <a:t>i,1</a:t>
            </a:r>
            <a:r>
              <a:rPr lang="zh-CN" altLang="en-US" b="1" dirty="0">
                <a:latin typeface="-apple-system"/>
              </a:rPr>
              <a:t> ，</a:t>
            </a:r>
            <a:r>
              <a:rPr lang="en-US" altLang="zh-CN" b="1" dirty="0">
                <a:latin typeface="-apple-system"/>
              </a:rPr>
              <a:t>b</a:t>
            </a:r>
            <a:r>
              <a:rPr lang="en-US" altLang="zh-CN" b="1" baseline="30000" dirty="0">
                <a:latin typeface="-apple-system"/>
              </a:rPr>
              <a:t>i,2</a:t>
            </a:r>
            <a:r>
              <a:rPr lang="zh-CN" altLang="en-US" b="1" dirty="0">
                <a:latin typeface="-apple-system"/>
              </a:rPr>
              <a:t>作</a:t>
            </a:r>
            <a:r>
              <a:rPr lang="en-US" altLang="zh-CN" b="1" dirty="0">
                <a:latin typeface="-apple-system"/>
              </a:rPr>
              <a:t>concatenate</a:t>
            </a:r>
            <a:r>
              <a:rPr lang="zh-CN" altLang="en-US" b="1" dirty="0">
                <a:latin typeface="-apple-system"/>
              </a:rPr>
              <a:t>操作，并乘权重生成</a:t>
            </a:r>
            <a:r>
              <a:rPr lang="en-US" altLang="zh-CN" b="1" dirty="0">
                <a:latin typeface="-apple-system"/>
              </a:rPr>
              <a:t>b</a:t>
            </a:r>
            <a:r>
              <a:rPr lang="en-US" altLang="zh-CN" b="1" baseline="30000" dirty="0">
                <a:latin typeface="-apple-system"/>
              </a:rPr>
              <a:t>i</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使用</a:t>
            </a:r>
            <a:r>
              <a:rPr lang="en-US" altLang="zh-CN" b="1" dirty="0">
                <a:latin typeface="-apple-system"/>
              </a:rPr>
              <a:t> Multi-head</a:t>
            </a:r>
            <a:r>
              <a:rPr lang="zh-CN" altLang="en-US" b="1" dirty="0">
                <a:latin typeface="-apple-system"/>
              </a:rPr>
              <a:t>的数目为 </a:t>
            </a:r>
            <a:r>
              <a:rPr lang="en-US" altLang="zh-CN" b="1" dirty="0">
                <a:latin typeface="-apple-system"/>
              </a:rPr>
              <a:t>h</a:t>
            </a:r>
            <a:r>
              <a:rPr lang="zh-CN" altLang="en-US" b="1" dirty="0">
                <a:latin typeface="-apple-system"/>
              </a:rPr>
              <a:t>，若单头的维度为</a:t>
            </a:r>
            <a:r>
              <a:rPr lang="en-US" altLang="zh-CN" b="1" dirty="0">
                <a:latin typeface="-apple-system"/>
              </a:rPr>
              <a:t>d</a:t>
            </a:r>
            <a:r>
              <a:rPr lang="zh-CN" altLang="en-US" b="1" dirty="0">
                <a:latin typeface="-apple-system"/>
              </a:rPr>
              <a:t>，则多头中每个头的维度为 </a:t>
            </a:r>
            <a:r>
              <a:rPr lang="en-US" altLang="zh-CN" b="1" dirty="0">
                <a:latin typeface="-apple-system"/>
              </a:rPr>
              <a:t>d/n</a:t>
            </a:r>
            <a:r>
              <a:rPr lang="zh-CN" altLang="en-US" b="1" dirty="0">
                <a:latin typeface="-apple-system"/>
              </a:rPr>
              <a:t>。</a:t>
            </a:r>
            <a:endParaRPr lang="en-US" altLang="zh-CN" b="1" dirty="0">
              <a:latin typeface="-apple-system"/>
            </a:endParaRPr>
          </a:p>
        </p:txBody>
      </p:sp>
      <p:graphicFrame>
        <p:nvGraphicFramePr>
          <p:cNvPr id="8" name="对象 7">
            <a:extLst>
              <a:ext uri="{FF2B5EF4-FFF2-40B4-BE49-F238E27FC236}">
                <a16:creationId xmlns:a16="http://schemas.microsoft.com/office/drawing/2014/main" id="{91303476-9823-4C82-B118-CD3715BFA1B2}"/>
              </a:ext>
            </a:extLst>
          </p:cNvPr>
          <p:cNvGraphicFramePr>
            <a:graphicFrameLocks noChangeAspect="1"/>
          </p:cNvGraphicFramePr>
          <p:nvPr>
            <p:extLst>
              <p:ext uri="{D42A27DB-BD31-4B8C-83A1-F6EECF244321}">
                <p14:modId xmlns:p14="http://schemas.microsoft.com/office/powerpoint/2010/main" val="1054658586"/>
              </p:ext>
            </p:extLst>
          </p:nvPr>
        </p:nvGraphicFramePr>
        <p:xfrm>
          <a:off x="4927600" y="2667000"/>
          <a:ext cx="914400" cy="185738"/>
        </p:xfrm>
        <a:graphic>
          <a:graphicData uri="http://schemas.openxmlformats.org/presentationml/2006/ole">
            <mc:AlternateContent xmlns:mc="http://schemas.openxmlformats.org/markup-compatibility/2006">
              <mc:Choice xmlns:v="urn:schemas-microsoft-com:vml" Requires="v">
                <p:oleObj spid="_x0000_s9648" name="Equation" r:id="rId6" imgW="914400" imgH="185760" progId="Equation.DSMT4">
                  <p:embed/>
                </p:oleObj>
              </mc:Choice>
              <mc:Fallback>
                <p:oleObj name="Equation" r:id="rId6" imgW="914400" imgH="185760" progId="Equation.DSMT4">
                  <p:embed/>
                  <p:pic>
                    <p:nvPicPr>
                      <p:cNvPr id="0" name=""/>
                      <p:cNvPicPr/>
                      <p:nvPr/>
                    </p:nvPicPr>
                    <p:blipFill>
                      <a:blip r:embed="rId7"/>
                      <a:stretch>
                        <a:fillRect/>
                      </a:stretch>
                    </p:blipFill>
                    <p:spPr>
                      <a:xfrm>
                        <a:off x="4927600" y="2667000"/>
                        <a:ext cx="914400" cy="185738"/>
                      </a:xfrm>
                      <a:prstGeom prst="rect">
                        <a:avLst/>
                      </a:prstGeom>
                    </p:spPr>
                  </p:pic>
                </p:oleObj>
              </mc:Fallback>
            </mc:AlternateContent>
          </a:graphicData>
        </a:graphic>
      </p:graphicFrame>
    </p:spTree>
    <p:extLst>
      <p:ext uri="{BB962C8B-B14F-4D97-AF65-F5344CB8AC3E}">
        <p14:creationId xmlns:p14="http://schemas.microsoft.com/office/powerpoint/2010/main" val="347185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Add 8. Norm &#10;reed &#10;Forward &#10;Nx &#10;Add Norm &#10;Positional &#10;Encoding &#10;Figure l: &#10;Multi-Head &#10;Attention &#10;Input &#10;Embedding &#10;Inputs &#10;Output &#10;Probabilities &#10;Softmax &#10;Linear &#10;Add &amp; Norm &#10;Feed &#10;Forward &#10;Add 8 Norm &#10;Multi -Head &#10;Attention &#10;Add Norm &#10;Masked &#10;Multi-Head &#10;Attention &#10;Positional &#10;Encoding &#10;Output &#10;Embedding &#10;Outputs &#10;(shifted right) &#10;The Transformer - model architecture. ">
            <a:extLst>
              <a:ext uri="{FF2B5EF4-FFF2-40B4-BE49-F238E27FC236}">
                <a16:creationId xmlns:a16="http://schemas.microsoft.com/office/drawing/2014/main" id="{D1E2DF35-2551-4A07-A09E-90AFB9095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10"/>
          <a:stretch/>
        </p:blipFill>
        <p:spPr bwMode="auto">
          <a:xfrm>
            <a:off x="305961" y="1050314"/>
            <a:ext cx="4024412" cy="58369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15</a:t>
            </a:fld>
            <a:endParaRPr lang="en-US" altLang="zh-CN" dirty="0"/>
          </a:p>
        </p:txBody>
      </p:sp>
      <p:sp>
        <p:nvSpPr>
          <p:cNvPr id="11" name="文本框 10">
            <a:extLst>
              <a:ext uri="{FF2B5EF4-FFF2-40B4-BE49-F238E27FC236}">
                <a16:creationId xmlns:a16="http://schemas.microsoft.com/office/drawing/2014/main" id="{729971D4-3C5F-470B-8E93-6381BBBFB0FA}"/>
              </a:ext>
            </a:extLst>
          </p:cNvPr>
          <p:cNvSpPr txBox="1"/>
          <p:nvPr/>
        </p:nvSpPr>
        <p:spPr>
          <a:xfrm>
            <a:off x="5735166" y="1288444"/>
            <a:ext cx="5815368" cy="4247317"/>
          </a:xfrm>
          <a:prstGeom prst="rect">
            <a:avLst/>
          </a:prstGeom>
          <a:noFill/>
        </p:spPr>
        <p:txBody>
          <a:bodyPr wrap="square">
            <a:spAutoFit/>
          </a:bodyPr>
          <a:lstStyle/>
          <a:p>
            <a:r>
              <a:rPr lang="zh-CN" altLang="zh-CN" b="1" dirty="0">
                <a:solidFill>
                  <a:srgbClr val="FF0000"/>
                </a:solidFill>
                <a:latin typeface="-apple-system"/>
              </a:rPr>
              <a:t>Transformer</a:t>
            </a:r>
            <a:r>
              <a:rPr lang="en-US" altLang="zh-CN" b="1" dirty="0">
                <a:solidFill>
                  <a:srgbClr val="FF0000"/>
                </a:solidFill>
                <a:latin typeface="-apple-system"/>
              </a:rPr>
              <a:t> </a:t>
            </a:r>
            <a:r>
              <a:rPr lang="zh-CN" altLang="zh-CN" b="1" dirty="0">
                <a:solidFill>
                  <a:srgbClr val="FF0000"/>
                </a:solidFill>
                <a:latin typeface="-apple-system"/>
              </a:rPr>
              <a:t>是第一个完全依赖自注意力来计算其输入和输出表示而不是使用序列对齐的RNN和CNN。</a:t>
            </a:r>
            <a:endParaRPr lang="en-US" altLang="zh-CN" b="1" dirty="0">
              <a:solidFill>
                <a:srgbClr val="FF0000"/>
              </a:solidFill>
              <a:latin typeface="-apple-system"/>
            </a:endParaRPr>
          </a:p>
          <a:p>
            <a:endParaRPr lang="en-US" altLang="zh-CN" b="1" dirty="0">
              <a:latin typeface="-apple-system"/>
            </a:endParaRPr>
          </a:p>
          <a:p>
            <a:r>
              <a:rPr lang="zh-CN" altLang="en-US" b="1" dirty="0">
                <a:latin typeface="-apple-system"/>
              </a:rPr>
              <a:t>编码器：</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N=6</a:t>
            </a:r>
            <a:r>
              <a:rPr lang="zh-CN" altLang="en-US" b="1" dirty="0">
                <a:latin typeface="-apple-system"/>
              </a:rPr>
              <a:t>个相同</a:t>
            </a:r>
            <a:r>
              <a:rPr lang="en-US" altLang="zh-CN" b="1" dirty="0">
                <a:latin typeface="-apple-system"/>
              </a:rPr>
              <a:t>block</a:t>
            </a:r>
            <a:r>
              <a:rPr lang="zh-CN" altLang="en-US" b="1" dirty="0">
                <a:latin typeface="-apple-system"/>
              </a:rPr>
              <a:t>，每个</a:t>
            </a:r>
            <a:r>
              <a:rPr lang="en-US" altLang="zh-CN" b="1" dirty="0">
                <a:latin typeface="-apple-system"/>
              </a:rPr>
              <a:t>block</a:t>
            </a:r>
            <a:r>
              <a:rPr lang="zh-CN" altLang="en-US" b="1" dirty="0">
                <a:latin typeface="-apple-system"/>
              </a:rPr>
              <a:t>包括两个层，每个子层采用残差连接，并添加层归一化。</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每个子层的输出是</a:t>
            </a:r>
            <a:r>
              <a:rPr lang="en-US" altLang="zh-CN" b="1" dirty="0" err="1">
                <a:latin typeface="-apple-system"/>
              </a:rPr>
              <a:t>LayerNorm</a:t>
            </a:r>
            <a:r>
              <a:rPr lang="en-US" altLang="zh-CN" b="1" dirty="0">
                <a:latin typeface="-apple-system"/>
              </a:rPr>
              <a:t>(</a:t>
            </a:r>
            <a:r>
              <a:rPr lang="en-US" altLang="zh-CN" b="1" dirty="0" err="1">
                <a:latin typeface="-apple-system"/>
              </a:rPr>
              <a:t>x+Sublayer</a:t>
            </a:r>
            <a:r>
              <a:rPr lang="en-US" altLang="zh-CN" b="1" dirty="0">
                <a:latin typeface="-apple-system"/>
              </a:rPr>
              <a:t>(x))</a:t>
            </a:r>
            <a:r>
              <a:rPr lang="zh-CN" altLang="en-US" b="1" dirty="0">
                <a:latin typeface="-apple-system"/>
              </a:rPr>
              <a:t>，其中 </a:t>
            </a:r>
            <a:r>
              <a:rPr lang="en-US" altLang="zh-CN" b="1" dirty="0">
                <a:latin typeface="-apple-system"/>
              </a:rPr>
              <a:t>Sublayer</a:t>
            </a:r>
            <a:r>
              <a:rPr lang="zh-CN" altLang="en-US" b="1" dirty="0">
                <a:latin typeface="-apple-system"/>
              </a:rPr>
              <a:t> 是子层自己的实现函数。</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为促进残差连接，每个子层和嵌入层产出</a:t>
            </a:r>
            <a:r>
              <a:rPr lang="en-US" altLang="zh-CN" b="1" dirty="0" err="1">
                <a:latin typeface="-apple-system"/>
              </a:rPr>
              <a:t>d</a:t>
            </a:r>
            <a:r>
              <a:rPr lang="en-US" altLang="zh-CN" b="1" baseline="-25000" dirty="0" err="1">
                <a:latin typeface="-apple-system"/>
              </a:rPr>
              <a:t>model</a:t>
            </a:r>
            <a:r>
              <a:rPr lang="en-US" altLang="zh-CN" b="1" dirty="0">
                <a:latin typeface="-apple-system"/>
              </a:rPr>
              <a:t>=512</a:t>
            </a:r>
          </a:p>
          <a:p>
            <a:endParaRPr lang="en-US" altLang="zh-CN" b="1" dirty="0">
              <a:latin typeface="-apple-system"/>
            </a:endParaRPr>
          </a:p>
          <a:p>
            <a:r>
              <a:rPr lang="zh-CN" altLang="en-US" b="1" dirty="0">
                <a:latin typeface="-apple-system"/>
              </a:rPr>
              <a:t>解码器：</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N=6</a:t>
            </a:r>
            <a:r>
              <a:rPr lang="zh-CN" altLang="en-US" b="1" dirty="0">
                <a:latin typeface="-apple-system"/>
              </a:rPr>
              <a:t>个相同</a:t>
            </a:r>
            <a:r>
              <a:rPr lang="en-US" altLang="zh-CN" b="1" dirty="0">
                <a:latin typeface="-apple-system"/>
              </a:rPr>
              <a:t>block</a:t>
            </a:r>
            <a:r>
              <a:rPr lang="zh-CN" altLang="en-US" b="1" dirty="0">
                <a:latin typeface="-apple-system"/>
              </a:rPr>
              <a:t>，每个</a:t>
            </a:r>
            <a:r>
              <a:rPr lang="en-US" altLang="zh-CN" b="1" dirty="0">
                <a:latin typeface="-apple-system"/>
              </a:rPr>
              <a:t>block</a:t>
            </a:r>
            <a:r>
              <a:rPr lang="zh-CN" altLang="en-US" b="1" dirty="0">
                <a:latin typeface="-apple-system"/>
              </a:rPr>
              <a:t>包括三个层，添加</a:t>
            </a:r>
            <a:r>
              <a:rPr lang="zh-CN" altLang="zh-CN" b="1" dirty="0">
                <a:latin typeface="-apple-system"/>
              </a:rPr>
              <a:t>对编码器堆栈输出执行multi-head</a:t>
            </a:r>
            <a:r>
              <a:rPr lang="en-US" altLang="zh-CN" b="1" dirty="0">
                <a:latin typeface="-apple-system"/>
              </a:rPr>
              <a:t> </a:t>
            </a:r>
            <a:r>
              <a:rPr lang="zh-CN" altLang="zh-CN" b="1" dirty="0">
                <a:latin typeface="-apple-system"/>
              </a:rPr>
              <a:t>attention</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修改了解码器堆栈中的 </a:t>
            </a:r>
            <a:r>
              <a:rPr lang="en-US" altLang="zh-CN" b="1" dirty="0">
                <a:latin typeface="-apple-system"/>
              </a:rPr>
              <a:t>self-attention </a:t>
            </a:r>
            <a:r>
              <a:rPr lang="zh-CN" altLang="en-US" b="1" dirty="0">
                <a:latin typeface="-apple-system"/>
              </a:rPr>
              <a:t>子层，以防止位置关注后续位置。</a:t>
            </a:r>
            <a:endParaRPr lang="en-US" altLang="zh-CN" b="1" dirty="0">
              <a:latin typeface="-apple-system"/>
            </a:endParaRPr>
          </a:p>
        </p:txBody>
      </p:sp>
    </p:spTree>
    <p:extLst>
      <p:ext uri="{BB962C8B-B14F-4D97-AF65-F5344CB8AC3E}">
        <p14:creationId xmlns:p14="http://schemas.microsoft.com/office/powerpoint/2010/main" val="101081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caled Dot-Product Attention &#10;Multi-Head Attention &#10;v &#10;K &#10;Q &#10;Figure 2: (left) Scaled Dot-Product Attention. (right) Multi-Head Attention consists of several &#10;attention layers running in parallel. ">
            <a:extLst>
              <a:ext uri="{FF2B5EF4-FFF2-40B4-BE49-F238E27FC236}">
                <a16:creationId xmlns:a16="http://schemas.microsoft.com/office/drawing/2014/main" id="{ECC18670-30F0-4492-8B87-4829148E78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7"/>
          <a:stretch/>
        </p:blipFill>
        <p:spPr bwMode="auto">
          <a:xfrm>
            <a:off x="93520" y="1515957"/>
            <a:ext cx="6704444" cy="38164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16</a:t>
            </a:fld>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F9F0D9D-9A53-40D4-B7FB-0E3E794E5720}"/>
                  </a:ext>
                </a:extLst>
              </p:cNvPr>
              <p:cNvSpPr txBox="1"/>
              <p:nvPr/>
            </p:nvSpPr>
            <p:spPr>
              <a:xfrm>
                <a:off x="6541592" y="1152147"/>
                <a:ext cx="5675783" cy="808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Attention</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𝐾</m:t>
                          </m:r>
                          <m:r>
                            <a:rPr lang="zh-CN" altLang="en-US" i="0">
                              <a:latin typeface="Cambria Math" panose="02040503050406030204" pitchFamily="18" charset="0"/>
                            </a:rPr>
                            <m:t>,</m:t>
                          </m:r>
                          <m:r>
                            <a:rPr lang="zh-CN" altLang="en-US" i="1">
                              <a:latin typeface="Cambria Math" panose="02040503050406030204" pitchFamily="18" charset="0"/>
                            </a:rPr>
                            <m:t>𝑉</m:t>
                          </m:r>
                        </m:e>
                      </m:d>
                      <m:r>
                        <a:rPr lang="zh-CN" altLang="en-US" i="0">
                          <a:latin typeface="Cambria Math" panose="02040503050406030204" pitchFamily="18" charset="0"/>
                        </a:rPr>
                        <m:t>=</m:t>
                      </m:r>
                      <m:r>
                        <m:rPr>
                          <m:sty m:val="p"/>
                        </m:rPr>
                        <a:rPr lang="zh-CN" altLang="en-US" i="0">
                          <a:latin typeface="Cambria Math" panose="02040503050406030204" pitchFamily="18" charset="0"/>
                        </a:rPr>
                        <m:t>softmax</m:t>
                      </m:r>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𝑄</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𝐾</m:t>
                                  </m:r>
                                </m:e>
                                <m:sup>
                                  <m:r>
                                    <a:rPr lang="zh-CN" altLang="en-US" i="1">
                                      <a:latin typeface="Cambria Math" panose="02040503050406030204" pitchFamily="18" charset="0"/>
                                    </a:rPr>
                                    <m:t>𝑇</m:t>
                                  </m:r>
                                </m:sup>
                              </m:sSup>
                            </m:num>
                            <m:den>
                              <m:rad>
                                <m:radPr>
                                  <m:degHide m:val="on"/>
                                  <m:ctrlPr>
                                    <a:rPr lang="zh-CN" altLang="en-US" i="1">
                                      <a:solidFill>
                                        <a:srgbClr val="836967"/>
                                      </a:solidFill>
                                      <a:latin typeface="Cambria Math" panose="02040503050406030204" pitchFamily="18" charset="0"/>
                                    </a:rPr>
                                  </m:ctrlPr>
                                </m:radPr>
                                <m:deg/>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𝑘</m:t>
                                      </m:r>
                                    </m:sub>
                                  </m:sSub>
                                </m:e>
                              </m:rad>
                            </m:den>
                          </m:f>
                        </m:e>
                      </m:d>
                      <m:r>
                        <a:rPr lang="zh-CN" altLang="en-US" i="1">
                          <a:latin typeface="Cambria Math" panose="02040503050406030204" pitchFamily="18" charset="0"/>
                        </a:rPr>
                        <m:t>𝑉</m:t>
                      </m:r>
                    </m:oMath>
                  </m:oMathPara>
                </a14:m>
                <a:endParaRPr lang="zh-CN" altLang="en-US" dirty="0"/>
              </a:p>
            </p:txBody>
          </p:sp>
        </mc:Choice>
        <mc:Fallback xmlns="">
          <p:sp>
            <p:nvSpPr>
              <p:cNvPr id="9" name="文本框 8">
                <a:extLst>
                  <a:ext uri="{FF2B5EF4-FFF2-40B4-BE49-F238E27FC236}">
                    <a16:creationId xmlns:a16="http://schemas.microsoft.com/office/drawing/2014/main" id="{8F9F0D9D-9A53-40D4-B7FB-0E3E794E5720}"/>
                  </a:ext>
                </a:extLst>
              </p:cNvPr>
              <p:cNvSpPr txBox="1">
                <a:spLocks noRot="1" noChangeAspect="1" noMove="1" noResize="1" noEditPoints="1" noAdjustHandles="1" noChangeArrowheads="1" noChangeShapeType="1" noTextEdit="1"/>
              </p:cNvSpPr>
              <p:nvPr/>
            </p:nvSpPr>
            <p:spPr>
              <a:xfrm>
                <a:off x="6541592" y="1152147"/>
                <a:ext cx="5675783" cy="808235"/>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84DCCE0-BD14-46D9-9CC7-A7FEE1F7AF06}"/>
              </a:ext>
            </a:extLst>
          </p:cNvPr>
          <p:cNvSpPr txBox="1"/>
          <p:nvPr/>
        </p:nvSpPr>
        <p:spPr>
          <a:xfrm>
            <a:off x="6724548" y="1920152"/>
            <a:ext cx="5465865" cy="4247317"/>
          </a:xfrm>
          <a:prstGeom prst="rect">
            <a:avLst/>
          </a:prstGeom>
          <a:noFill/>
        </p:spPr>
        <p:txBody>
          <a:bodyPr wrap="square">
            <a:spAutoFit/>
          </a:bodyPr>
          <a:lstStyle/>
          <a:p>
            <a:r>
              <a:rPr lang="zh-CN" altLang="zh-CN" b="1" dirty="0">
                <a:latin typeface="-apple-system"/>
              </a:rPr>
              <a:t>Scaled</a:t>
            </a:r>
            <a:r>
              <a:rPr lang="en-US" altLang="zh-CN" b="1" dirty="0">
                <a:latin typeface="-apple-system"/>
              </a:rPr>
              <a:t> </a:t>
            </a:r>
            <a:r>
              <a:rPr lang="zh-CN" altLang="zh-CN" b="1" dirty="0">
                <a:latin typeface="-apple-system"/>
              </a:rPr>
              <a:t>Dot-product</a:t>
            </a:r>
            <a:r>
              <a:rPr lang="en-US" altLang="zh-CN" b="1" dirty="0">
                <a:latin typeface="-apple-system"/>
              </a:rPr>
              <a:t> </a:t>
            </a:r>
            <a:r>
              <a:rPr lang="zh-CN" altLang="zh-CN" b="1" dirty="0">
                <a:latin typeface="-apple-system"/>
              </a:rPr>
              <a:t>Attention</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两个常用的attention函数是加法和乘法，除了scaling</a:t>
            </a:r>
            <a:r>
              <a:rPr lang="en-US" altLang="zh-CN" b="1" dirty="0">
                <a:latin typeface="-apple-system"/>
              </a:rPr>
              <a:t> </a:t>
            </a:r>
            <a:r>
              <a:rPr lang="zh-CN" altLang="zh-CN" b="1" dirty="0">
                <a:latin typeface="-apple-system"/>
              </a:rPr>
              <a:t>factor，我们的方法和点积相似。加法注意力计算兼容函数通过单个隐藏层的feed</a:t>
            </a:r>
            <a:r>
              <a:rPr lang="en-US" altLang="zh-CN" b="1" dirty="0">
                <a:latin typeface="-apple-system"/>
              </a:rPr>
              <a:t>-forward network</a:t>
            </a:r>
            <a:r>
              <a:rPr lang="zh-CN" altLang="zh-CN" b="1" dirty="0">
                <a:latin typeface="-apple-system"/>
              </a:rPr>
              <a:t>。虽然两者理论上复杂性相似，但是在实践中，点积attention的速度更快，更节省空间，因为它可以使用高度优化的矩阵乘法进行实现。</a:t>
            </a:r>
            <a:endParaRPr lang="en-US" altLang="zh-CN" b="1" dirty="0">
              <a:latin typeface="-apple-system"/>
            </a:endParaRPr>
          </a:p>
          <a:p>
            <a:pPr marL="285750" indent="-285750">
              <a:buFont typeface="Arial" panose="020B0604020202020204" pitchFamily="34" charset="0"/>
              <a:buChar char="•"/>
            </a:pPr>
            <a:endParaRPr lang="en-US" altLang="zh-CN" b="1" dirty="0">
              <a:latin typeface="-apple-system"/>
            </a:endParaRPr>
          </a:p>
          <a:p>
            <a:r>
              <a:rPr lang="en-US" altLang="zh-CN" b="1" dirty="0">
                <a:latin typeface="-apple-system"/>
              </a:rPr>
              <a:t>Multi-Head attention</a:t>
            </a:r>
          </a:p>
          <a:p>
            <a:pPr marL="285750" indent="-285750">
              <a:buFont typeface="Arial" panose="020B0604020202020204" pitchFamily="34" charset="0"/>
              <a:buChar char="•"/>
            </a:pPr>
            <a:r>
              <a:rPr lang="zh-CN" altLang="zh-CN" b="1" dirty="0">
                <a:latin typeface="-apple-system"/>
              </a:rPr>
              <a:t>发现将query、key和value分别用不同的、学习到的线性投影到</a:t>
            </a:r>
            <a:r>
              <a:rPr lang="en-US" altLang="zh-CN" b="1" dirty="0">
                <a:latin typeface="-apple-system"/>
              </a:rPr>
              <a:t> </a:t>
            </a:r>
            <a:r>
              <a:rPr lang="zh-CN" altLang="zh-CN" b="1" dirty="0">
                <a:latin typeface="-apple-system"/>
              </a:rPr>
              <a:t>d</a:t>
            </a:r>
            <a:r>
              <a:rPr lang="zh-CN" altLang="zh-CN" b="1" baseline="-25000" dirty="0">
                <a:latin typeface="-apple-system"/>
              </a:rPr>
              <a:t>k</a:t>
            </a:r>
            <a:r>
              <a:rPr lang="zh-CN" altLang="zh-CN" b="1" dirty="0">
                <a:latin typeface="-apple-system"/>
              </a:rPr>
              <a:t>，d</a:t>
            </a:r>
            <a:r>
              <a:rPr lang="zh-CN" altLang="zh-CN" b="1" baseline="-25000" dirty="0">
                <a:latin typeface="-apple-system"/>
              </a:rPr>
              <a:t>k</a:t>
            </a:r>
            <a:r>
              <a:rPr lang="en-US" altLang="zh-CN" b="1" dirty="0">
                <a:latin typeface="-apple-system"/>
              </a:rPr>
              <a:t> </a:t>
            </a:r>
            <a:r>
              <a:rPr lang="zh-CN" altLang="zh-CN" b="1" dirty="0">
                <a:latin typeface="-apple-system"/>
              </a:rPr>
              <a:t>和</a:t>
            </a:r>
            <a:r>
              <a:rPr lang="en-US" altLang="zh-CN" b="1" dirty="0">
                <a:latin typeface="-apple-system"/>
              </a:rPr>
              <a:t> </a:t>
            </a:r>
            <a:r>
              <a:rPr lang="zh-CN" altLang="zh-CN" b="1" dirty="0">
                <a:latin typeface="-apple-system"/>
              </a:rPr>
              <a:t>d</a:t>
            </a:r>
            <a:r>
              <a:rPr lang="zh-CN" altLang="zh-CN" b="1" baseline="-25000" dirty="0">
                <a:latin typeface="-apple-system"/>
              </a:rPr>
              <a:t>v</a:t>
            </a:r>
            <a:r>
              <a:rPr lang="en-US" altLang="zh-CN" b="1" dirty="0">
                <a:latin typeface="-apple-system"/>
              </a:rPr>
              <a:t> </a:t>
            </a:r>
            <a:r>
              <a:rPr lang="zh-CN" altLang="zh-CN" b="1" dirty="0">
                <a:latin typeface="-apple-system"/>
              </a:rPr>
              <a:t>维比用d</a:t>
            </a:r>
            <a:r>
              <a:rPr lang="zh-CN" altLang="zh-CN" b="1" baseline="-25000" dirty="0">
                <a:latin typeface="-apple-system"/>
              </a:rPr>
              <a:t>model</a:t>
            </a:r>
            <a:r>
              <a:rPr lang="zh-CN" altLang="zh-CN" b="1" dirty="0">
                <a:latin typeface="-apple-system"/>
              </a:rPr>
              <a:t>维的执行单个attention函数效果更好。</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本文</a:t>
            </a:r>
            <a:r>
              <a:rPr lang="zh-CN" altLang="zh-CN" b="1" dirty="0">
                <a:latin typeface="-apple-system"/>
              </a:rPr>
              <a:t>使用</a:t>
            </a:r>
            <a:r>
              <a:rPr lang="en-US" altLang="zh-CN" b="1" dirty="0">
                <a:latin typeface="-apple-system"/>
              </a:rPr>
              <a:t> </a:t>
            </a:r>
            <a:r>
              <a:rPr lang="zh-CN" altLang="zh-CN" b="1" dirty="0">
                <a:latin typeface="-apple-system"/>
              </a:rPr>
              <a:t>h</a:t>
            </a:r>
            <a:r>
              <a:rPr lang="en-US" altLang="zh-CN" b="1" dirty="0">
                <a:latin typeface="-apple-system"/>
              </a:rPr>
              <a:t>=8 </a:t>
            </a:r>
            <a:r>
              <a:rPr lang="zh-CN" altLang="zh-CN" b="1" dirty="0">
                <a:latin typeface="-apple-system"/>
              </a:rPr>
              <a:t>个并行的heads</a:t>
            </a:r>
            <a:r>
              <a:rPr lang="zh-CN" altLang="en-US" b="1" dirty="0">
                <a:latin typeface="-apple-system"/>
              </a:rPr>
              <a:t>，</a:t>
            </a:r>
            <a:r>
              <a:rPr lang="zh-CN" altLang="zh-CN" b="1" dirty="0">
                <a:latin typeface="-apple-system"/>
              </a:rPr>
              <a:t>d</a:t>
            </a:r>
            <a:r>
              <a:rPr lang="zh-CN" altLang="zh-CN" b="1" baseline="-25000" dirty="0">
                <a:latin typeface="-apple-system"/>
              </a:rPr>
              <a:t>k</a:t>
            </a:r>
            <a:r>
              <a:rPr lang="en-US" altLang="zh-CN" b="1" dirty="0">
                <a:latin typeface="-apple-system"/>
              </a:rPr>
              <a:t>=</a:t>
            </a:r>
            <a:r>
              <a:rPr lang="zh-CN" altLang="zh-CN" b="1" dirty="0">
                <a:latin typeface="-apple-system"/>
              </a:rPr>
              <a:t>d</a:t>
            </a:r>
            <a:r>
              <a:rPr lang="zh-CN" altLang="zh-CN" b="1" baseline="-25000" dirty="0">
                <a:latin typeface="-apple-system"/>
              </a:rPr>
              <a:t>v</a:t>
            </a:r>
            <a:r>
              <a:rPr lang="en-US" altLang="zh-CN" b="1" dirty="0">
                <a:latin typeface="-apple-system"/>
              </a:rPr>
              <a:t>=</a:t>
            </a:r>
            <a:r>
              <a:rPr lang="zh-CN" altLang="zh-CN" b="1" dirty="0">
                <a:latin typeface="-apple-system"/>
              </a:rPr>
              <a:t>d</a:t>
            </a:r>
            <a:r>
              <a:rPr lang="zh-CN" altLang="zh-CN" b="1" baseline="-25000" dirty="0">
                <a:latin typeface="-apple-system"/>
              </a:rPr>
              <a:t>model</a:t>
            </a:r>
            <a:r>
              <a:rPr lang="en-US" altLang="zh-CN" b="1" dirty="0">
                <a:latin typeface="-apple-system"/>
              </a:rPr>
              <a:t>/</a:t>
            </a:r>
            <a:r>
              <a:rPr lang="zh-CN" altLang="zh-CN" b="1" dirty="0">
                <a:latin typeface="-apple-system"/>
              </a:rPr>
              <a:t>h</a:t>
            </a:r>
            <a:r>
              <a:rPr lang="en-US" altLang="zh-CN" b="1" dirty="0">
                <a:latin typeface="-apple-system"/>
              </a:rPr>
              <a:t>=64</a:t>
            </a:r>
            <a:r>
              <a:rPr lang="zh-CN" altLang="zh-CN"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由于每个头部的维度减少，总计算成本类似于具有全维的single</a:t>
            </a:r>
            <a:r>
              <a:rPr lang="en-US" altLang="zh-CN" b="1" dirty="0">
                <a:latin typeface="-apple-system"/>
              </a:rPr>
              <a:t>-</a:t>
            </a:r>
            <a:r>
              <a:rPr lang="zh-CN" altLang="zh-CN" b="1" dirty="0">
                <a:latin typeface="-apple-system"/>
              </a:rPr>
              <a:t>head</a:t>
            </a:r>
            <a:r>
              <a:rPr lang="en-US" altLang="zh-CN" b="1" dirty="0">
                <a:latin typeface="-apple-system"/>
              </a:rPr>
              <a:t> </a:t>
            </a:r>
            <a:r>
              <a:rPr lang="zh-CN" altLang="zh-CN" b="1" dirty="0">
                <a:latin typeface="-apple-system"/>
              </a:rPr>
              <a:t>attention。</a:t>
            </a:r>
            <a:endParaRPr lang="zh-CN" altLang="en-US" b="1" dirty="0">
              <a:latin typeface="-apple-system"/>
            </a:endParaRPr>
          </a:p>
        </p:txBody>
      </p:sp>
    </p:spTree>
    <p:extLst>
      <p:ext uri="{BB962C8B-B14F-4D97-AF65-F5344CB8AC3E}">
        <p14:creationId xmlns:p14="http://schemas.microsoft.com/office/powerpoint/2010/main" val="423295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dd 8. Norm &#10;reed &#10;Forward &#10;Nx &#10;Add Norm &#10;Positional &#10;Encoding &#10;Figure l: &#10;Multi-Head &#10;Attention &#10;Input &#10;Embedding &#10;Inputs &#10;Output &#10;Probabilities &#10;Softmax &#10;Linear &#10;Add &amp; Norm &#10;Feed &#10;Forward &#10;Add 8 Norm &#10;Multi -Head &#10;Attention &#10;Add Norm &#10;Masked &#10;Multi-Head &#10;Attention &#10;Positional &#10;Encoding &#10;Output &#10;Embedding &#10;Outputs &#10;(shifted right) &#10;The Transformer - model architecture. ">
            <a:extLst>
              <a:ext uri="{FF2B5EF4-FFF2-40B4-BE49-F238E27FC236}">
                <a16:creationId xmlns:a16="http://schemas.microsoft.com/office/drawing/2014/main" id="{53AEB3DC-C284-4DE1-A3DE-E17F9DC099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10"/>
          <a:stretch/>
        </p:blipFill>
        <p:spPr bwMode="auto">
          <a:xfrm>
            <a:off x="417065" y="1021076"/>
            <a:ext cx="4024412" cy="58369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17</a:t>
            </a:fld>
            <a:endParaRPr lang="en-US" altLang="zh-CN"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56B74B2-028F-4643-8C9D-E9192A0B0460}"/>
                  </a:ext>
                </a:extLst>
              </p:cNvPr>
              <p:cNvSpPr txBox="1"/>
              <p:nvPr/>
            </p:nvSpPr>
            <p:spPr>
              <a:xfrm>
                <a:off x="5015086" y="2060848"/>
                <a:ext cx="6326883" cy="2862322"/>
              </a:xfrm>
              <a:prstGeom prst="rect">
                <a:avLst/>
              </a:prstGeom>
              <a:noFill/>
            </p:spPr>
            <p:txBody>
              <a:bodyPr wrap="square">
                <a:spAutoFit/>
              </a:bodyPr>
              <a:lstStyle/>
              <a:p>
                <a:r>
                  <a:rPr lang="zh-CN" altLang="zh-CN" b="1" dirty="0">
                    <a:latin typeface="-apple-system"/>
                  </a:rPr>
                  <a:t>Position</a:t>
                </a:r>
                <a:r>
                  <a:rPr lang="en-US" altLang="zh-CN" b="1" dirty="0">
                    <a:latin typeface="-apple-system"/>
                  </a:rPr>
                  <a:t>-</a:t>
                </a:r>
                <a:r>
                  <a:rPr lang="zh-CN" altLang="zh-CN" b="1" dirty="0">
                    <a:latin typeface="-apple-system"/>
                  </a:rPr>
                  <a:t>wise</a:t>
                </a:r>
                <a:r>
                  <a:rPr lang="en-US" altLang="zh-CN" b="1" dirty="0">
                    <a:latin typeface="-apple-system"/>
                  </a:rPr>
                  <a:t> </a:t>
                </a:r>
                <a:r>
                  <a:rPr lang="zh-CN" altLang="zh-CN" b="1" dirty="0">
                    <a:latin typeface="-apple-system"/>
                  </a:rPr>
                  <a:t>Feed-Forward</a:t>
                </a:r>
                <a:r>
                  <a:rPr lang="en-US" altLang="zh-CN" b="1" dirty="0">
                    <a:latin typeface="-apple-system"/>
                  </a:rPr>
                  <a:t> </a:t>
                </a:r>
                <a:r>
                  <a:rPr lang="zh-CN" altLang="zh-CN" b="1" dirty="0">
                    <a:latin typeface="-apple-system"/>
                  </a:rPr>
                  <a:t>Networks</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我们</a:t>
                </a:r>
                <a:r>
                  <a:rPr lang="zh-CN" altLang="en-US" b="1" dirty="0">
                    <a:latin typeface="-apple-system"/>
                  </a:rPr>
                  <a:t>在</a:t>
                </a:r>
                <a:r>
                  <a:rPr lang="zh-CN" altLang="zh-CN" b="1" dirty="0">
                    <a:latin typeface="-apple-system"/>
                  </a:rPr>
                  <a:t>Encoder和Decoder中方每一层都包含一个</a:t>
                </a:r>
                <a:r>
                  <a:rPr lang="en-US" altLang="zh-CN" b="1" dirty="0">
                    <a:latin typeface="-apple-system"/>
                  </a:rPr>
                  <a:t> </a:t>
                </a:r>
                <a:r>
                  <a:rPr lang="zh-CN" altLang="zh-CN" b="1" dirty="0">
                    <a:latin typeface="-apple-system"/>
                  </a:rPr>
                  <a:t>fully</a:t>
                </a:r>
                <a:r>
                  <a:rPr lang="en-US" altLang="zh-CN" b="1" dirty="0">
                    <a:latin typeface="-apple-system"/>
                  </a:rPr>
                  <a:t> </a:t>
                </a:r>
                <a:r>
                  <a:rPr lang="zh-CN" altLang="zh-CN" b="1" dirty="0">
                    <a:latin typeface="-apple-system"/>
                  </a:rPr>
                  <a:t>connected</a:t>
                </a:r>
                <a:r>
                  <a:rPr lang="en-US" altLang="zh-CN" b="1" dirty="0">
                    <a:latin typeface="-apple-system"/>
                  </a:rPr>
                  <a:t> </a:t>
                </a:r>
                <a:r>
                  <a:rPr lang="zh-CN" altLang="zh-CN" b="1" dirty="0">
                    <a:latin typeface="-apple-system"/>
                  </a:rPr>
                  <a:t>feed</a:t>
                </a:r>
                <a:r>
                  <a:rPr lang="en-US" altLang="zh-CN" b="1" dirty="0">
                    <a:latin typeface="-apple-system"/>
                  </a:rPr>
                  <a:t>-</a:t>
                </a:r>
                <a:r>
                  <a:rPr lang="zh-CN" altLang="zh-CN" b="1" dirty="0">
                    <a:latin typeface="-apple-system"/>
                  </a:rPr>
                  <a:t>forward</a:t>
                </a:r>
                <a:r>
                  <a:rPr lang="en-US" altLang="zh-CN" b="1" dirty="0">
                    <a:latin typeface="-apple-system"/>
                  </a:rPr>
                  <a:t> </a:t>
                </a:r>
                <a:r>
                  <a:rPr lang="zh-CN" altLang="zh-CN" b="1" dirty="0">
                    <a:latin typeface="-apple-system"/>
                  </a:rPr>
                  <a:t>network，该网络被单独且相同的应用于每个位置。这由两个线性变化组成（两个FC层），中间有一个ReLU激活。</a:t>
                </a:r>
              </a:p>
              <a:p>
                <a:pPr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x-IV_mathan" altLang="zh-CN" sz="1800">
                          <a:effectLst/>
                          <a:latin typeface="Cambria Math" panose="02040503050406030204" pitchFamily="18" charset="0"/>
                          <a:ea typeface="Cambria Math" panose="02040503050406030204" pitchFamily="18" charset="0"/>
                        </a:rPr>
                        <m:t>FFN</m:t>
                      </m:r>
                      <m:d>
                        <m:dPr>
                          <m:ctrlPr>
                            <a:rPr lang="x-IV_mathan" altLang="zh-CN" sz="1800" i="1">
                              <a:effectLst/>
                              <a:latin typeface="Cambria Math" panose="02040503050406030204" pitchFamily="18" charset="0"/>
                              <a:ea typeface="Cambria Math" panose="02040503050406030204" pitchFamily="18" charset="0"/>
                            </a:rPr>
                          </m:ctrlPr>
                        </m:dPr>
                        <m:e>
                          <m:r>
                            <a:rPr lang="x-IV_mathan" altLang="zh-CN" sz="1800">
                              <a:effectLst/>
                              <a:latin typeface="Cambria Math" panose="02040503050406030204" pitchFamily="18" charset="0"/>
                              <a:ea typeface="Cambria Math" panose="02040503050406030204" pitchFamily="18" charset="0"/>
                            </a:rPr>
                            <m:t>𝑥</m:t>
                          </m:r>
                        </m:e>
                      </m:d>
                      <m:r>
                        <a:rPr lang="x-IV_mathan" altLang="zh-CN" sz="1800">
                          <a:effectLst/>
                          <a:latin typeface="Cambria Math" panose="02040503050406030204" pitchFamily="18" charset="0"/>
                          <a:ea typeface="Cambria Math" panose="02040503050406030204" pitchFamily="18" charset="0"/>
                        </a:rPr>
                        <m:t>=</m:t>
                      </m:r>
                      <m:r>
                        <m:rPr>
                          <m:sty m:val="p"/>
                        </m:rPr>
                        <a:rPr lang="x-IV_mathan" altLang="zh-CN" sz="1800">
                          <a:effectLst/>
                          <a:latin typeface="Cambria Math" panose="02040503050406030204" pitchFamily="18" charset="0"/>
                          <a:ea typeface="Cambria Math" panose="02040503050406030204" pitchFamily="18" charset="0"/>
                        </a:rPr>
                        <m:t>max</m:t>
                      </m:r>
                      <m:d>
                        <m:dPr>
                          <m:ctrlPr>
                            <a:rPr lang="x-IV_mathan" altLang="zh-CN" sz="1800" i="1">
                              <a:effectLst/>
                              <a:latin typeface="Cambria Math" panose="02040503050406030204" pitchFamily="18" charset="0"/>
                              <a:ea typeface="Cambria Math" panose="02040503050406030204" pitchFamily="18" charset="0"/>
                            </a:rPr>
                          </m:ctrlPr>
                        </m:dPr>
                        <m:e>
                          <m:r>
                            <a:rPr lang="x-IV_mathan" altLang="zh-CN" sz="1800">
                              <a:effectLst/>
                              <a:latin typeface="Cambria Math" panose="02040503050406030204" pitchFamily="18" charset="0"/>
                              <a:ea typeface="Cambria Math" panose="02040503050406030204" pitchFamily="18" charset="0"/>
                            </a:rPr>
                            <m:t>0,</m:t>
                          </m:r>
                          <m:r>
                            <a:rPr lang="x-IV_mathan" altLang="zh-CN" sz="1800">
                              <a:effectLst/>
                              <a:latin typeface="Cambria Math" panose="02040503050406030204" pitchFamily="18" charset="0"/>
                              <a:ea typeface="Cambria Math" panose="02040503050406030204" pitchFamily="18" charset="0"/>
                            </a:rPr>
                            <m:t>𝑥</m:t>
                          </m:r>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𝑊</m:t>
                              </m:r>
                            </m:e>
                            <m:sub>
                              <m:r>
                                <a:rPr lang="x-IV_mathan" altLang="zh-CN" sz="1800">
                                  <a:effectLst/>
                                  <a:latin typeface="Cambria Math" panose="02040503050406030204" pitchFamily="18" charset="0"/>
                                  <a:ea typeface="Cambria Math" panose="02040503050406030204" pitchFamily="18" charset="0"/>
                                </a:rPr>
                                <m:t>1</m:t>
                              </m:r>
                            </m:sub>
                          </m:sSub>
                          <m:r>
                            <a:rPr lang="x-IV_mathan" altLang="zh-CN" sz="1800">
                              <a:effectLst/>
                              <a:latin typeface="Cambria Math" panose="02040503050406030204" pitchFamily="18" charset="0"/>
                              <a:ea typeface="Cambria Math" panose="02040503050406030204" pitchFamily="18" charset="0"/>
                            </a:rPr>
                            <m:t>+</m:t>
                          </m:r>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𝑏</m:t>
                              </m:r>
                            </m:e>
                            <m:sub>
                              <m:r>
                                <a:rPr lang="x-IV_mathan" altLang="zh-CN" sz="1800">
                                  <a:effectLst/>
                                  <a:latin typeface="Cambria Math" panose="02040503050406030204" pitchFamily="18" charset="0"/>
                                  <a:ea typeface="Cambria Math" panose="02040503050406030204" pitchFamily="18" charset="0"/>
                                </a:rPr>
                                <m:t>1</m:t>
                              </m:r>
                            </m:sub>
                          </m:sSub>
                        </m:e>
                      </m:d>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𝑊</m:t>
                          </m:r>
                        </m:e>
                        <m:sub>
                          <m:r>
                            <a:rPr lang="x-IV_mathan" altLang="zh-CN" sz="1800">
                              <a:effectLst/>
                              <a:latin typeface="Cambria Math" panose="02040503050406030204" pitchFamily="18" charset="0"/>
                              <a:ea typeface="Cambria Math" panose="02040503050406030204" pitchFamily="18" charset="0"/>
                            </a:rPr>
                            <m:t>2</m:t>
                          </m:r>
                        </m:sub>
                      </m:sSub>
                      <m:r>
                        <a:rPr lang="x-IV_mathan" altLang="zh-CN" sz="1800">
                          <a:effectLst/>
                          <a:latin typeface="Cambria Math" panose="02040503050406030204" pitchFamily="18" charset="0"/>
                          <a:ea typeface="Cambria Math" panose="02040503050406030204" pitchFamily="18" charset="0"/>
                        </a:rPr>
                        <m:t>+</m:t>
                      </m:r>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𝑏</m:t>
                          </m:r>
                        </m:e>
                        <m:sub>
                          <m:r>
                            <a:rPr lang="x-IV_mathan" altLang="zh-CN" sz="1800">
                              <a:effectLst/>
                              <a:latin typeface="Cambria Math" panose="02040503050406030204" pitchFamily="18" charset="0"/>
                              <a:ea typeface="Cambria Math" panose="02040503050406030204" pitchFamily="18" charset="0"/>
                            </a:rPr>
                            <m:t>2</m:t>
                          </m:r>
                        </m:sub>
                      </m:sSub>
                    </m:oMath>
                  </m:oMathPara>
                </a14:m>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另外一种方式是使用内核大小为</a:t>
                </a:r>
                <a:r>
                  <a:rPr lang="en-US" altLang="zh-CN" b="1" dirty="0">
                    <a:latin typeface="-apple-system"/>
                  </a:rPr>
                  <a:t>1</a:t>
                </a:r>
                <a:r>
                  <a:rPr lang="zh-CN" altLang="zh-CN" b="1" dirty="0">
                    <a:latin typeface="-apple-system"/>
                  </a:rPr>
                  <a:t>的两个卷积。输入和输出的维度是</a:t>
                </a:r>
                <a:r>
                  <a:rPr lang="en-US" altLang="zh-CN" b="1" dirty="0">
                    <a:latin typeface="-apple-system"/>
                  </a:rPr>
                  <a:t>512</a:t>
                </a:r>
                <a:r>
                  <a:rPr lang="zh-CN" altLang="zh-CN" b="1" dirty="0">
                    <a:latin typeface="-apple-system"/>
                  </a:rPr>
                  <a:t>，内层维度是</a:t>
                </a:r>
                <a:r>
                  <a:rPr lang="en-US" altLang="zh-CN" b="1" dirty="0">
                    <a:latin typeface="-apple-system"/>
                  </a:rPr>
                  <a:t>2048</a:t>
                </a:r>
                <a:r>
                  <a:rPr lang="zh-CN" altLang="zh-CN" b="1" dirty="0">
                    <a:latin typeface="-apple-system"/>
                  </a:rPr>
                  <a:t>。</a:t>
                </a:r>
                <a:endParaRPr lang="en-US" altLang="zh-CN" b="1" dirty="0">
                  <a:latin typeface="-apple-system"/>
                </a:endParaRPr>
              </a:p>
              <a:p>
                <a:pPr marL="285750" indent="-285750">
                  <a:buFont typeface="Arial" panose="020B0604020202020204" pitchFamily="34" charset="0"/>
                  <a:buChar char="•"/>
                </a:pPr>
                <a:endParaRPr lang="en-US" altLang="zh-CN" b="1" dirty="0">
                  <a:latin typeface="-apple-system"/>
                </a:endParaRPr>
              </a:p>
              <a:p>
                <a:endParaRPr lang="en-US" altLang="zh-CN" b="1" dirty="0">
                  <a:latin typeface="-apple-system"/>
                </a:endParaRPr>
              </a:p>
            </p:txBody>
          </p:sp>
        </mc:Choice>
        <mc:Fallback xmlns="">
          <p:sp>
            <p:nvSpPr>
              <p:cNvPr id="10" name="文本框 9">
                <a:extLst>
                  <a:ext uri="{FF2B5EF4-FFF2-40B4-BE49-F238E27FC236}">
                    <a16:creationId xmlns:a16="http://schemas.microsoft.com/office/drawing/2014/main" id="{256B74B2-028F-4643-8C9D-E9192A0B0460}"/>
                  </a:ext>
                </a:extLst>
              </p:cNvPr>
              <p:cNvSpPr txBox="1">
                <a:spLocks noRot="1" noChangeAspect="1" noMove="1" noResize="1" noEditPoints="1" noAdjustHandles="1" noChangeArrowheads="1" noChangeShapeType="1" noTextEdit="1"/>
              </p:cNvSpPr>
              <p:nvPr/>
            </p:nvSpPr>
            <p:spPr>
              <a:xfrm>
                <a:off x="5015086" y="2060848"/>
                <a:ext cx="6326883" cy="2862322"/>
              </a:xfrm>
              <a:prstGeom prst="rect">
                <a:avLst/>
              </a:prstGeom>
              <a:blipFill>
                <a:blip r:embed="rId4"/>
                <a:stretch>
                  <a:fillRect l="-867" t="-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449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9CAF766A-7DC5-4BC6-B647-FE91DE5EEB80}"/>
              </a:ext>
            </a:extLst>
          </p:cNvPr>
          <p:cNvGrpSpPr/>
          <p:nvPr/>
        </p:nvGrpSpPr>
        <p:grpSpPr>
          <a:xfrm>
            <a:off x="10214859" y="2996952"/>
            <a:ext cx="1730512" cy="1592942"/>
            <a:chOff x="9840575" y="3348091"/>
            <a:chExt cx="1730512" cy="1592942"/>
          </a:xfrm>
        </p:grpSpPr>
        <p:pic>
          <p:nvPicPr>
            <p:cNvPr id="27" name="图片 26">
              <a:extLst>
                <a:ext uri="{FF2B5EF4-FFF2-40B4-BE49-F238E27FC236}">
                  <a16:creationId xmlns:a16="http://schemas.microsoft.com/office/drawing/2014/main" id="{8269DFF5-7C71-4772-BFC4-CD780BA0528D}"/>
                </a:ext>
              </a:extLst>
            </p:cNvPr>
            <p:cNvPicPr>
              <a:picLocks noChangeAspect="1"/>
            </p:cNvPicPr>
            <p:nvPr/>
          </p:nvPicPr>
          <p:blipFill>
            <a:blip r:embed="rId4"/>
            <a:stretch>
              <a:fillRect/>
            </a:stretch>
          </p:blipFill>
          <p:spPr>
            <a:xfrm>
              <a:off x="9840575" y="3477866"/>
              <a:ext cx="1585097" cy="1463167"/>
            </a:xfrm>
            <a:prstGeom prst="rect">
              <a:avLst/>
            </a:prstGeom>
          </p:spPr>
        </p:pic>
        <p:pic>
          <p:nvPicPr>
            <p:cNvPr id="33" name="图片 32">
              <a:extLst>
                <a:ext uri="{FF2B5EF4-FFF2-40B4-BE49-F238E27FC236}">
                  <a16:creationId xmlns:a16="http://schemas.microsoft.com/office/drawing/2014/main" id="{3DDFD1E8-AFBC-450A-AF36-9AE07F36769A}"/>
                </a:ext>
              </a:extLst>
            </p:cNvPr>
            <p:cNvPicPr>
              <a:picLocks noChangeAspect="1"/>
            </p:cNvPicPr>
            <p:nvPr/>
          </p:nvPicPr>
          <p:blipFill>
            <a:blip r:embed="rId5"/>
            <a:stretch>
              <a:fillRect/>
            </a:stretch>
          </p:blipFill>
          <p:spPr>
            <a:xfrm>
              <a:off x="10999537" y="3348091"/>
              <a:ext cx="571550" cy="739204"/>
            </a:xfrm>
            <a:prstGeom prst="rect">
              <a:avLst/>
            </a:prstGeom>
          </p:spPr>
        </p:pic>
      </p:grpSp>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18</a:t>
            </a:fld>
            <a:endParaRPr lang="en-US" altLang="zh-CN" dirty="0"/>
          </a:p>
        </p:txBody>
      </p:sp>
      <p:sp>
        <p:nvSpPr>
          <p:cNvPr id="10" name="文本框 9">
            <a:extLst>
              <a:ext uri="{FF2B5EF4-FFF2-40B4-BE49-F238E27FC236}">
                <a16:creationId xmlns:a16="http://schemas.microsoft.com/office/drawing/2014/main" id="{5082AC02-229F-4E52-8CA8-25311E0A04B7}"/>
              </a:ext>
            </a:extLst>
          </p:cNvPr>
          <p:cNvSpPr txBox="1"/>
          <p:nvPr/>
        </p:nvSpPr>
        <p:spPr>
          <a:xfrm>
            <a:off x="5851188" y="1161903"/>
            <a:ext cx="4974062" cy="1477328"/>
          </a:xfrm>
          <a:prstGeom prst="rect">
            <a:avLst/>
          </a:prstGeom>
          <a:noFill/>
        </p:spPr>
        <p:txBody>
          <a:bodyPr wrap="square">
            <a:spAutoFit/>
          </a:bodyPr>
          <a:lstStyle/>
          <a:p>
            <a:r>
              <a:rPr lang="en-US" altLang="zh-CN" b="1" dirty="0">
                <a:latin typeface="-apple-system"/>
              </a:rPr>
              <a:t>Positional Encoding </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Self-attention</a:t>
            </a:r>
            <a:r>
              <a:rPr lang="zh-CN" altLang="en-US" b="1" dirty="0">
                <a:latin typeface="-apple-system"/>
              </a:rPr>
              <a:t>中没有用到位置信息 </a:t>
            </a:r>
            <a:r>
              <a:rPr lang="en-US" altLang="zh-CN" b="1" dirty="0">
                <a:latin typeface="-apple-system"/>
              </a:rPr>
              <a:t>(</a:t>
            </a:r>
            <a:r>
              <a:rPr lang="zh-CN" altLang="en-US" b="1" dirty="0">
                <a:latin typeface="-apple-system"/>
              </a:rPr>
              <a:t>注入相对位置信息或绝对位置信息</a:t>
            </a:r>
            <a:r>
              <a:rPr lang="en-US" altLang="zh-CN" b="1" dirty="0">
                <a:latin typeface="-apple-system"/>
              </a:rPr>
              <a:t>)</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最原始的文章中手动设置</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换句话说，</a:t>
            </a:r>
            <a:r>
              <a:rPr lang="en-US" altLang="zh-CN" b="1" dirty="0">
                <a:latin typeface="-apple-system"/>
              </a:rPr>
              <a:t>X</a:t>
            </a:r>
            <a:r>
              <a:rPr lang="en-US" altLang="zh-CN" b="1" baseline="30000" dirty="0">
                <a:latin typeface="-apple-system"/>
              </a:rPr>
              <a:t>i</a:t>
            </a:r>
            <a:r>
              <a:rPr lang="zh-CN" altLang="en-US" b="1" dirty="0">
                <a:latin typeface="-apple-system"/>
              </a:rPr>
              <a:t>使用</a:t>
            </a:r>
            <a:r>
              <a:rPr lang="en-US" altLang="zh-CN" b="1" dirty="0">
                <a:latin typeface="-apple-system"/>
              </a:rPr>
              <a:t>one-hot</a:t>
            </a:r>
            <a:r>
              <a:rPr lang="zh-CN" altLang="en-US" b="1" dirty="0">
                <a:latin typeface="-apple-system"/>
              </a:rPr>
              <a:t>编码。</a:t>
            </a:r>
            <a:endParaRPr lang="en-US" altLang="zh-CN" b="1" dirty="0">
              <a:latin typeface="-apple-system"/>
            </a:endParaRPr>
          </a:p>
        </p:txBody>
      </p:sp>
      <p:sp>
        <p:nvSpPr>
          <p:cNvPr id="11" name="矩形 10">
            <a:extLst>
              <a:ext uri="{FF2B5EF4-FFF2-40B4-BE49-F238E27FC236}">
                <a16:creationId xmlns:a16="http://schemas.microsoft.com/office/drawing/2014/main" id="{DE4ACFF8-6F88-4410-8664-0FFC23C1F762}"/>
              </a:ext>
            </a:extLst>
          </p:cNvPr>
          <p:cNvSpPr/>
          <p:nvPr/>
        </p:nvSpPr>
        <p:spPr>
          <a:xfrm>
            <a:off x="3142878" y="3777402"/>
            <a:ext cx="432048" cy="432048"/>
          </a:xfrm>
          <a:prstGeom prst="rect">
            <a:avLst/>
          </a:prstGeom>
          <a:solidFill>
            <a:schemeClr val="accent5">
              <a:lumMod val="75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X</a:t>
            </a:r>
            <a:r>
              <a:rPr lang="en-US" altLang="zh-CN" baseline="30000" dirty="0">
                <a:solidFill>
                  <a:schemeClr val="tx1"/>
                </a:solidFill>
              </a:rPr>
              <a:t>i</a:t>
            </a:r>
            <a:endParaRPr lang="zh-CN" altLang="en-US" baseline="30000" dirty="0">
              <a:solidFill>
                <a:schemeClr val="tx1"/>
              </a:solidFill>
            </a:endParaRPr>
          </a:p>
        </p:txBody>
      </p:sp>
      <p:sp>
        <p:nvSpPr>
          <p:cNvPr id="12" name="矩形 11">
            <a:extLst>
              <a:ext uri="{FF2B5EF4-FFF2-40B4-BE49-F238E27FC236}">
                <a16:creationId xmlns:a16="http://schemas.microsoft.com/office/drawing/2014/main" id="{A7F21815-80EF-4108-9FE7-4E77B2FB4CE4}"/>
              </a:ext>
            </a:extLst>
          </p:cNvPr>
          <p:cNvSpPr/>
          <p:nvPr/>
        </p:nvSpPr>
        <p:spPr>
          <a:xfrm>
            <a:off x="3142878" y="2996952"/>
            <a:ext cx="432048" cy="432048"/>
          </a:xfrm>
          <a:prstGeom prst="rect">
            <a:avLst/>
          </a:prstGeom>
          <a:solidFill>
            <a:srgbClr val="92D05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i</a:t>
            </a:r>
            <a:endParaRPr lang="zh-CN" altLang="en-US" baseline="30000" dirty="0">
              <a:solidFill>
                <a:schemeClr val="tx1"/>
              </a:solidFill>
            </a:endParaRPr>
          </a:p>
        </p:txBody>
      </p:sp>
      <p:sp>
        <p:nvSpPr>
          <p:cNvPr id="14" name="矩形 13">
            <a:extLst>
              <a:ext uri="{FF2B5EF4-FFF2-40B4-BE49-F238E27FC236}">
                <a16:creationId xmlns:a16="http://schemas.microsoft.com/office/drawing/2014/main" id="{9E467DE4-316E-409C-9C1A-2166D43DC1B6}"/>
              </a:ext>
            </a:extLst>
          </p:cNvPr>
          <p:cNvSpPr/>
          <p:nvPr/>
        </p:nvSpPr>
        <p:spPr>
          <a:xfrm>
            <a:off x="2551937" y="2161251"/>
            <a:ext cx="432048" cy="432048"/>
          </a:xfrm>
          <a:prstGeom prst="rect">
            <a:avLst/>
          </a:prstGeom>
          <a:solidFill>
            <a:srgbClr val="FF66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q</a:t>
            </a:r>
            <a:r>
              <a:rPr lang="en-US" altLang="zh-CN" baseline="30000" dirty="0">
                <a:solidFill>
                  <a:schemeClr val="tx1"/>
                </a:solidFill>
              </a:rPr>
              <a:t>i</a:t>
            </a:r>
            <a:endParaRPr lang="zh-CN" altLang="en-US" baseline="30000" dirty="0">
              <a:solidFill>
                <a:schemeClr val="tx1"/>
              </a:solidFill>
            </a:endParaRPr>
          </a:p>
        </p:txBody>
      </p:sp>
      <p:sp>
        <p:nvSpPr>
          <p:cNvPr id="15" name="矩形 14">
            <a:extLst>
              <a:ext uri="{FF2B5EF4-FFF2-40B4-BE49-F238E27FC236}">
                <a16:creationId xmlns:a16="http://schemas.microsoft.com/office/drawing/2014/main" id="{07CF4CE7-890C-4B01-A135-A13848AB99E5}"/>
              </a:ext>
            </a:extLst>
          </p:cNvPr>
          <p:cNvSpPr/>
          <p:nvPr/>
        </p:nvSpPr>
        <p:spPr>
          <a:xfrm>
            <a:off x="3146079" y="2161251"/>
            <a:ext cx="432048" cy="432048"/>
          </a:xfrm>
          <a:prstGeom prst="rect">
            <a:avLst/>
          </a:prstGeom>
          <a:solidFill>
            <a:srgbClr val="FFC000"/>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k</a:t>
            </a:r>
            <a:r>
              <a:rPr lang="en-US" altLang="zh-CN" baseline="30000" dirty="0">
                <a:solidFill>
                  <a:schemeClr val="tx1"/>
                </a:solidFill>
              </a:rPr>
              <a:t>i</a:t>
            </a:r>
            <a:endParaRPr lang="zh-CN" altLang="en-US" baseline="30000" dirty="0">
              <a:solidFill>
                <a:schemeClr val="tx1"/>
              </a:solidFill>
            </a:endParaRPr>
          </a:p>
        </p:txBody>
      </p:sp>
      <p:sp>
        <p:nvSpPr>
          <p:cNvPr id="16" name="矩形 15">
            <a:extLst>
              <a:ext uri="{FF2B5EF4-FFF2-40B4-BE49-F238E27FC236}">
                <a16:creationId xmlns:a16="http://schemas.microsoft.com/office/drawing/2014/main" id="{C1813B07-9BBF-4317-BAE7-932A24A2A678}"/>
              </a:ext>
            </a:extLst>
          </p:cNvPr>
          <p:cNvSpPr/>
          <p:nvPr/>
        </p:nvSpPr>
        <p:spPr>
          <a:xfrm>
            <a:off x="3763448" y="2161251"/>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v</a:t>
            </a:r>
            <a:r>
              <a:rPr lang="en-US" altLang="zh-CN" baseline="30000" dirty="0">
                <a:solidFill>
                  <a:schemeClr val="tx1"/>
                </a:solidFill>
              </a:rPr>
              <a:t>i</a:t>
            </a:r>
            <a:endParaRPr lang="zh-CN" altLang="en-US" baseline="30000" dirty="0">
              <a:solidFill>
                <a:schemeClr val="tx1"/>
              </a:solidFill>
            </a:endParaRPr>
          </a:p>
        </p:txBody>
      </p:sp>
      <p:cxnSp>
        <p:nvCxnSpPr>
          <p:cNvPr id="17" name="直接箭头连接符 16">
            <a:extLst>
              <a:ext uri="{FF2B5EF4-FFF2-40B4-BE49-F238E27FC236}">
                <a16:creationId xmlns:a16="http://schemas.microsoft.com/office/drawing/2014/main" id="{7DF23653-DEEE-4895-8999-ECFDA1CBC875}"/>
              </a:ext>
            </a:extLst>
          </p:cNvPr>
          <p:cNvCxnSpPr>
            <a:stCxn id="11" idx="0"/>
            <a:endCxn id="12" idx="2"/>
          </p:cNvCxnSpPr>
          <p:nvPr/>
        </p:nvCxnSpPr>
        <p:spPr>
          <a:xfrm flipV="1">
            <a:off x="3358902" y="3429000"/>
            <a:ext cx="0" cy="34840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17">
            <a:extLst>
              <a:ext uri="{FF2B5EF4-FFF2-40B4-BE49-F238E27FC236}">
                <a16:creationId xmlns:a16="http://schemas.microsoft.com/office/drawing/2014/main" id="{7B0C6A87-3059-4898-B43B-C7E65B145A9A}"/>
              </a:ext>
            </a:extLst>
          </p:cNvPr>
          <p:cNvCxnSpPr>
            <a:cxnSpLocks/>
            <a:stCxn id="12" idx="0"/>
            <a:endCxn id="15" idx="2"/>
          </p:cNvCxnSpPr>
          <p:nvPr/>
        </p:nvCxnSpPr>
        <p:spPr>
          <a:xfrm flipV="1">
            <a:off x="3358902" y="2593299"/>
            <a:ext cx="3201" cy="40365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连接符: 肘形 18">
            <a:extLst>
              <a:ext uri="{FF2B5EF4-FFF2-40B4-BE49-F238E27FC236}">
                <a16:creationId xmlns:a16="http://schemas.microsoft.com/office/drawing/2014/main" id="{C4001D43-9E6B-4001-80BB-D873A05E9D95}"/>
              </a:ext>
            </a:extLst>
          </p:cNvPr>
          <p:cNvCxnSpPr>
            <a:stCxn id="12" idx="0"/>
            <a:endCxn id="14" idx="2"/>
          </p:cNvCxnSpPr>
          <p:nvPr/>
        </p:nvCxnSpPr>
        <p:spPr>
          <a:xfrm rot="16200000" flipV="1">
            <a:off x="2861606" y="2499655"/>
            <a:ext cx="403653" cy="590941"/>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连接符: 肘形 19">
            <a:extLst>
              <a:ext uri="{FF2B5EF4-FFF2-40B4-BE49-F238E27FC236}">
                <a16:creationId xmlns:a16="http://schemas.microsoft.com/office/drawing/2014/main" id="{2D42BFFF-57CC-4FBA-A69E-220626CBFCFF}"/>
              </a:ext>
            </a:extLst>
          </p:cNvPr>
          <p:cNvCxnSpPr>
            <a:stCxn id="12" idx="0"/>
            <a:endCxn id="16" idx="2"/>
          </p:cNvCxnSpPr>
          <p:nvPr/>
        </p:nvCxnSpPr>
        <p:spPr>
          <a:xfrm rot="5400000" flipH="1" flipV="1">
            <a:off x="3467361" y="2484841"/>
            <a:ext cx="403653" cy="620570"/>
          </a:xfrm>
          <a:prstGeom prst="bent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425CE725-971D-408D-8C5D-5DAAB9FA7FF5}"/>
              </a:ext>
            </a:extLst>
          </p:cNvPr>
          <p:cNvSpPr/>
          <p:nvPr/>
        </p:nvSpPr>
        <p:spPr>
          <a:xfrm>
            <a:off x="2121207" y="2996952"/>
            <a:ext cx="432048" cy="432048"/>
          </a:xfrm>
          <a:prstGeom prst="rect">
            <a:avLst/>
          </a:prstGeom>
          <a:solidFill>
            <a:schemeClr val="accent6">
              <a:lumMod val="40000"/>
              <a:lumOff val="60000"/>
            </a:schemeClr>
          </a:solidFill>
          <a:ln w="63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solidFill>
                  <a:schemeClr val="tx1"/>
                </a:solidFill>
              </a:rPr>
              <a:t>e</a:t>
            </a:r>
            <a:r>
              <a:rPr lang="en-US" altLang="zh-CN" baseline="30000" dirty="0" err="1">
                <a:solidFill>
                  <a:schemeClr val="tx1"/>
                </a:solidFill>
              </a:rPr>
              <a:t>i</a:t>
            </a:r>
            <a:endParaRPr lang="zh-CN" altLang="en-US" baseline="30000" dirty="0">
              <a:solidFill>
                <a:schemeClr val="tx1"/>
              </a:solidFill>
            </a:endParaRPr>
          </a:p>
        </p:txBody>
      </p:sp>
      <p:sp>
        <p:nvSpPr>
          <p:cNvPr id="6" name="文本框 5">
            <a:extLst>
              <a:ext uri="{FF2B5EF4-FFF2-40B4-BE49-F238E27FC236}">
                <a16:creationId xmlns:a16="http://schemas.microsoft.com/office/drawing/2014/main" id="{D73E0A14-53FF-4619-8699-167EC129EFCB}"/>
              </a:ext>
            </a:extLst>
          </p:cNvPr>
          <p:cNvSpPr txBox="1"/>
          <p:nvPr/>
        </p:nvSpPr>
        <p:spPr>
          <a:xfrm>
            <a:off x="2632635" y="3009973"/>
            <a:ext cx="432048"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a:t>
            </a:r>
            <a:endParaRPr lang="zh-CN" altLang="en-US" dirty="0"/>
          </a:p>
        </p:txBody>
      </p:sp>
      <p:graphicFrame>
        <p:nvGraphicFramePr>
          <p:cNvPr id="23" name="对象 22">
            <a:extLst>
              <a:ext uri="{FF2B5EF4-FFF2-40B4-BE49-F238E27FC236}">
                <a16:creationId xmlns:a16="http://schemas.microsoft.com/office/drawing/2014/main" id="{7CA6FFC6-9904-4AA2-985D-68EE82E47FAB}"/>
              </a:ext>
            </a:extLst>
          </p:cNvPr>
          <p:cNvGraphicFramePr>
            <a:graphicFrameLocks noChangeAspect="1"/>
          </p:cNvGraphicFramePr>
          <p:nvPr>
            <p:extLst>
              <p:ext uri="{D42A27DB-BD31-4B8C-83A1-F6EECF244321}">
                <p14:modId xmlns:p14="http://schemas.microsoft.com/office/powerpoint/2010/main" val="2723727819"/>
              </p:ext>
            </p:extLst>
          </p:nvPr>
        </p:nvGraphicFramePr>
        <p:xfrm>
          <a:off x="5851188" y="3006564"/>
          <a:ext cx="3989387" cy="747713"/>
        </p:xfrm>
        <a:graphic>
          <a:graphicData uri="http://schemas.openxmlformats.org/presentationml/2006/ole">
            <mc:AlternateContent xmlns:mc="http://schemas.openxmlformats.org/markup-compatibility/2006">
              <mc:Choice xmlns:v="urn:schemas-microsoft-com:vml" Requires="v">
                <p:oleObj spid="_x0000_s12807" name="Equation" r:id="rId6" imgW="2374560" imgH="444240" progId="Equation.DSMT4">
                  <p:embed/>
                </p:oleObj>
              </mc:Choice>
              <mc:Fallback>
                <p:oleObj name="Equation" r:id="rId6" imgW="2374560" imgH="444240" progId="Equation.DSMT4">
                  <p:embed/>
                  <p:pic>
                    <p:nvPicPr>
                      <p:cNvPr id="0" name=""/>
                      <p:cNvPicPr/>
                      <p:nvPr/>
                    </p:nvPicPr>
                    <p:blipFill>
                      <a:blip r:embed="rId7"/>
                      <a:stretch>
                        <a:fillRect/>
                      </a:stretch>
                    </p:blipFill>
                    <p:spPr>
                      <a:xfrm>
                        <a:off x="5851188" y="3006564"/>
                        <a:ext cx="3989387" cy="747713"/>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879FEB69-0431-45CB-958C-18ACB9E23E10}"/>
              </a:ext>
            </a:extLst>
          </p:cNvPr>
          <p:cNvSpPr txBox="1"/>
          <p:nvPr/>
        </p:nvSpPr>
        <p:spPr>
          <a:xfrm>
            <a:off x="5851188" y="3754277"/>
            <a:ext cx="4032448" cy="923330"/>
          </a:xfrm>
          <a:prstGeom prst="rect">
            <a:avLst/>
          </a:prstGeom>
          <a:noFill/>
        </p:spPr>
        <p:txBody>
          <a:bodyPr wrap="square">
            <a:spAutoFit/>
          </a:bodyPr>
          <a:lstStyle/>
          <a:p>
            <a:r>
              <a:rPr lang="zh-CN" altLang="en-US" b="1" dirty="0">
                <a:latin typeface="-apple-system"/>
              </a:rPr>
              <a:t>为啥用</a:t>
            </a:r>
            <a:r>
              <a:rPr lang="en-US" altLang="zh-CN" b="1" dirty="0">
                <a:latin typeface="-apple-system"/>
              </a:rPr>
              <a:t>add</a:t>
            </a:r>
            <a:r>
              <a:rPr lang="zh-CN" altLang="en-US" b="1" dirty="0">
                <a:latin typeface="-apple-system"/>
              </a:rPr>
              <a:t>而不用</a:t>
            </a:r>
            <a:r>
              <a:rPr lang="en-US" altLang="zh-CN" b="1" dirty="0">
                <a:latin typeface="-apple-system"/>
              </a:rPr>
              <a:t>concatenate</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通过矩阵变化，意义一样</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W</a:t>
            </a:r>
            <a:r>
              <a:rPr lang="en-US" altLang="zh-CN" b="1" baseline="30000" dirty="0">
                <a:latin typeface="-apple-system"/>
              </a:rPr>
              <a:t>p</a:t>
            </a:r>
            <a:r>
              <a:rPr lang="zh-CN" altLang="en-US" b="1" dirty="0">
                <a:latin typeface="-apple-system"/>
              </a:rPr>
              <a:t>是人工设置。</a:t>
            </a:r>
            <a:endParaRPr lang="en-US" altLang="zh-CN" b="1" dirty="0">
              <a:latin typeface="-apple-system"/>
            </a:endParaRPr>
          </a:p>
        </p:txBody>
      </p:sp>
      <p:graphicFrame>
        <p:nvGraphicFramePr>
          <p:cNvPr id="25" name="对象 24">
            <a:extLst>
              <a:ext uri="{FF2B5EF4-FFF2-40B4-BE49-F238E27FC236}">
                <a16:creationId xmlns:a16="http://schemas.microsoft.com/office/drawing/2014/main" id="{C1743942-6252-4879-98ED-406C41DB69DF}"/>
              </a:ext>
            </a:extLst>
          </p:cNvPr>
          <p:cNvGraphicFramePr>
            <a:graphicFrameLocks noChangeAspect="1"/>
          </p:cNvGraphicFramePr>
          <p:nvPr>
            <p:extLst>
              <p:ext uri="{D42A27DB-BD31-4B8C-83A1-F6EECF244321}">
                <p14:modId xmlns:p14="http://schemas.microsoft.com/office/powerpoint/2010/main" val="2283576744"/>
              </p:ext>
            </p:extLst>
          </p:nvPr>
        </p:nvGraphicFramePr>
        <p:xfrm>
          <a:off x="1499319" y="5435424"/>
          <a:ext cx="3468114" cy="923329"/>
        </p:xfrm>
        <a:graphic>
          <a:graphicData uri="http://schemas.openxmlformats.org/presentationml/2006/ole">
            <mc:AlternateContent xmlns:mc="http://schemas.openxmlformats.org/markup-compatibility/2006">
              <mc:Choice xmlns:v="urn:schemas-microsoft-com:vml" Requires="v">
                <p:oleObj spid="_x0000_s12808" name="Equation" r:id="rId8" imgW="1955520" imgH="520560" progId="Equation.DSMT4">
                  <p:embed/>
                </p:oleObj>
              </mc:Choice>
              <mc:Fallback>
                <p:oleObj name="Equation" r:id="rId8" imgW="1955520" imgH="520560" progId="Equation.DSMT4">
                  <p:embed/>
                  <p:pic>
                    <p:nvPicPr>
                      <p:cNvPr id="0" name=""/>
                      <p:cNvPicPr/>
                      <p:nvPr/>
                    </p:nvPicPr>
                    <p:blipFill>
                      <a:blip r:embed="rId9"/>
                      <a:stretch>
                        <a:fillRect/>
                      </a:stretch>
                    </p:blipFill>
                    <p:spPr>
                      <a:xfrm>
                        <a:off x="1499319" y="5435424"/>
                        <a:ext cx="3468114" cy="923329"/>
                      </a:xfrm>
                      <a:prstGeom prst="rect">
                        <a:avLst/>
                      </a:prstGeom>
                    </p:spPr>
                  </p:pic>
                </p:oleObj>
              </mc:Fallback>
            </mc:AlternateContent>
          </a:graphicData>
        </a:graphic>
      </p:graphicFrame>
      <p:sp>
        <p:nvSpPr>
          <p:cNvPr id="31" name="文本框 30">
            <a:extLst>
              <a:ext uri="{FF2B5EF4-FFF2-40B4-BE49-F238E27FC236}">
                <a16:creationId xmlns:a16="http://schemas.microsoft.com/office/drawing/2014/main" id="{AD4D3A6D-8957-44AD-AFCB-04F3C642102D}"/>
              </a:ext>
            </a:extLst>
          </p:cNvPr>
          <p:cNvSpPr txBox="1"/>
          <p:nvPr/>
        </p:nvSpPr>
        <p:spPr>
          <a:xfrm>
            <a:off x="5591150" y="5296925"/>
            <a:ext cx="5831695" cy="1200329"/>
          </a:xfrm>
          <a:prstGeom prst="rect">
            <a:avLst/>
          </a:prstGeom>
          <a:noFill/>
        </p:spPr>
        <p:txBody>
          <a:bodyPr wrap="square">
            <a:spAutoFit/>
          </a:bodyPr>
          <a:lstStyle/>
          <a:p>
            <a:r>
              <a:rPr lang="zh-CN" altLang="en-US" b="1" dirty="0">
                <a:latin typeface="-apple-system"/>
              </a:rPr>
              <a:t>本文使用不同频率的正弦和余弦函数：</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Pos</a:t>
            </a:r>
            <a:r>
              <a:rPr lang="zh-CN" altLang="en-US" b="1" dirty="0">
                <a:latin typeface="-apple-system"/>
              </a:rPr>
              <a:t>是位置，</a:t>
            </a:r>
            <a:r>
              <a:rPr lang="en-US" altLang="zh-CN" b="1" dirty="0" err="1">
                <a:latin typeface="-apple-system"/>
              </a:rPr>
              <a:t>i</a:t>
            </a:r>
            <a:r>
              <a:rPr lang="zh-CN" altLang="en-US" b="1" dirty="0">
                <a:latin typeface="-apple-system"/>
              </a:rPr>
              <a:t>是维度。位置编码的每个维度对应一个正弦曲线。波长形成从 </a:t>
            </a:r>
            <a:r>
              <a:rPr lang="en-US" altLang="zh-CN" b="1" dirty="0">
                <a:latin typeface="-apple-system"/>
              </a:rPr>
              <a:t>2 </a:t>
            </a:r>
            <a:r>
              <a:rPr lang="zh-CN" altLang="en-US" b="1" dirty="0">
                <a:latin typeface="-apple-system"/>
              </a:rPr>
              <a:t>到 </a:t>
            </a:r>
            <a:r>
              <a:rPr lang="en-US" altLang="zh-CN" b="1" dirty="0">
                <a:latin typeface="-apple-system"/>
              </a:rPr>
              <a:t>10000 2 </a:t>
            </a:r>
            <a:r>
              <a:rPr lang="zh-CN" altLang="en-US" b="1" dirty="0">
                <a:latin typeface="-apple-system"/>
              </a:rPr>
              <a:t>的几何级数。</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Sin/cos</a:t>
            </a:r>
            <a:r>
              <a:rPr lang="zh-CN" altLang="en-US" b="1" dirty="0">
                <a:latin typeface="-apple-system"/>
              </a:rPr>
              <a:t>的效果</a:t>
            </a:r>
            <a:r>
              <a:rPr lang="en-US" altLang="zh-CN" b="1" dirty="0">
                <a:latin typeface="-apple-system"/>
              </a:rPr>
              <a:t>==</a:t>
            </a:r>
            <a:r>
              <a:rPr lang="zh-CN" altLang="en-US" b="1" dirty="0">
                <a:latin typeface="-apple-system"/>
              </a:rPr>
              <a:t>学习位置嵌入。</a:t>
            </a:r>
            <a:endParaRPr lang="en-US" altLang="zh-CN" b="1" dirty="0">
              <a:latin typeface="-apple-system"/>
            </a:endParaRPr>
          </a:p>
        </p:txBody>
      </p:sp>
    </p:spTree>
    <p:extLst>
      <p:ext uri="{BB962C8B-B14F-4D97-AF65-F5344CB8AC3E}">
        <p14:creationId xmlns:p14="http://schemas.microsoft.com/office/powerpoint/2010/main" val="139609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62216D-0F91-4B1E-8187-F2B8FDE58845}"/>
              </a:ext>
            </a:extLst>
          </p:cNvPr>
          <p:cNvPicPr>
            <a:picLocks noChangeAspect="1"/>
          </p:cNvPicPr>
          <p:nvPr/>
        </p:nvPicPr>
        <p:blipFill>
          <a:blip r:embed="rId3"/>
          <a:stretch>
            <a:fillRect/>
          </a:stretch>
        </p:blipFill>
        <p:spPr>
          <a:xfrm>
            <a:off x="626144" y="1052736"/>
            <a:ext cx="5894525" cy="5216655"/>
          </a:xfrm>
          <a:prstGeom prst="rect">
            <a:avLst/>
          </a:prstGeom>
        </p:spPr>
      </p:pic>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19</a:t>
            </a:fld>
            <a:endParaRPr lang="en-US" altLang="zh-CN" dirty="0"/>
          </a:p>
        </p:txBody>
      </p:sp>
      <p:sp>
        <p:nvSpPr>
          <p:cNvPr id="6" name="文本框 5">
            <a:extLst>
              <a:ext uri="{FF2B5EF4-FFF2-40B4-BE49-F238E27FC236}">
                <a16:creationId xmlns:a16="http://schemas.microsoft.com/office/drawing/2014/main" id="{1D8C8B02-1A6D-4A10-A0DD-0E3091628F6B}"/>
              </a:ext>
            </a:extLst>
          </p:cNvPr>
          <p:cNvSpPr txBox="1"/>
          <p:nvPr/>
        </p:nvSpPr>
        <p:spPr>
          <a:xfrm>
            <a:off x="3070870" y="6252211"/>
            <a:ext cx="1512168" cy="369332"/>
          </a:xfrm>
          <a:prstGeom prst="rect">
            <a:avLst/>
          </a:prstGeom>
          <a:noFill/>
        </p:spPr>
        <p:txBody>
          <a:bodyPr wrap="square" rtlCol="0">
            <a:spAutoFit/>
          </a:bodyPr>
          <a:lstStyle/>
          <a:p>
            <a:r>
              <a:rPr lang="zh-CN" altLang="en-US" dirty="0"/>
              <a:t>动图示例</a:t>
            </a:r>
          </a:p>
        </p:txBody>
      </p:sp>
      <p:sp>
        <p:nvSpPr>
          <p:cNvPr id="14" name="文本框 13">
            <a:extLst>
              <a:ext uri="{FF2B5EF4-FFF2-40B4-BE49-F238E27FC236}">
                <a16:creationId xmlns:a16="http://schemas.microsoft.com/office/drawing/2014/main" id="{859316FC-45BF-4FC2-8C6D-0BD22491B1DF}"/>
              </a:ext>
            </a:extLst>
          </p:cNvPr>
          <p:cNvSpPr txBox="1"/>
          <p:nvPr/>
        </p:nvSpPr>
        <p:spPr>
          <a:xfrm>
            <a:off x="6787297" y="1894941"/>
            <a:ext cx="4924538" cy="3970318"/>
          </a:xfrm>
          <a:prstGeom prst="rect">
            <a:avLst/>
          </a:prstGeom>
          <a:noFill/>
        </p:spPr>
        <p:txBody>
          <a:bodyPr wrap="square">
            <a:spAutoFit/>
          </a:bodyPr>
          <a:lstStyle/>
          <a:p>
            <a:r>
              <a:rPr lang="zh-CN" altLang="en-US" b="1" dirty="0">
                <a:latin typeface="-apple-system"/>
              </a:rPr>
              <a:t>注意力在我们模型中的应用在三个方面：</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Encoder</a:t>
            </a:r>
            <a:r>
              <a:rPr lang="zh-CN" altLang="en-US" b="1" dirty="0">
                <a:latin typeface="-apple-system"/>
              </a:rPr>
              <a:t>给</a:t>
            </a:r>
            <a:r>
              <a:rPr lang="en-US" altLang="zh-CN" b="1" dirty="0" err="1">
                <a:latin typeface="-apple-system"/>
              </a:rPr>
              <a:t>Deocder</a:t>
            </a:r>
            <a:r>
              <a:rPr lang="zh-CN" altLang="en-US" b="1" dirty="0">
                <a:latin typeface="-apple-system"/>
              </a:rPr>
              <a:t>：</a:t>
            </a:r>
            <a:r>
              <a:rPr lang="en-US" altLang="zh-CN" b="1" dirty="0">
                <a:latin typeface="-apple-system"/>
              </a:rPr>
              <a:t>query</a:t>
            </a:r>
            <a:r>
              <a:rPr lang="zh-CN" altLang="en-US" b="1" dirty="0">
                <a:latin typeface="-apple-system"/>
              </a:rPr>
              <a:t>来自以前的</a:t>
            </a:r>
            <a:r>
              <a:rPr lang="en-US" altLang="zh-CN" b="1" dirty="0">
                <a:latin typeface="-apple-system"/>
              </a:rPr>
              <a:t>decoder layer</a:t>
            </a:r>
            <a:r>
              <a:rPr lang="zh-CN" altLang="en-US" b="1" dirty="0">
                <a:latin typeface="-apple-system"/>
              </a:rPr>
              <a:t>，而</a:t>
            </a:r>
            <a:r>
              <a:rPr lang="en-US" altLang="zh-CN" b="1" dirty="0">
                <a:latin typeface="-apple-system"/>
              </a:rPr>
              <a:t>key</a:t>
            </a:r>
            <a:r>
              <a:rPr lang="zh-CN" altLang="en-US" b="1" dirty="0">
                <a:latin typeface="-apple-system"/>
              </a:rPr>
              <a:t>和</a:t>
            </a:r>
            <a:r>
              <a:rPr lang="en-US" altLang="zh-CN" b="1" dirty="0">
                <a:latin typeface="-apple-system"/>
              </a:rPr>
              <a:t>value</a:t>
            </a:r>
            <a:r>
              <a:rPr lang="zh-CN" altLang="en-US" b="1" dirty="0">
                <a:latin typeface="-apple-system"/>
              </a:rPr>
              <a:t>来自</a:t>
            </a:r>
            <a:r>
              <a:rPr lang="en-US" altLang="zh-CN" b="1" dirty="0">
                <a:latin typeface="-apple-system"/>
              </a:rPr>
              <a:t>encoder</a:t>
            </a:r>
            <a:r>
              <a:rPr lang="zh-CN" altLang="en-US" b="1" dirty="0">
                <a:latin typeface="-apple-system"/>
              </a:rPr>
              <a:t>的输出。</a:t>
            </a:r>
            <a:r>
              <a:rPr lang="en-US" altLang="zh-CN" b="1" dirty="0">
                <a:latin typeface="-apple-system"/>
              </a:rPr>
              <a:t>Decoder</a:t>
            </a:r>
            <a:r>
              <a:rPr lang="zh-CN" altLang="en-US" b="1" dirty="0">
                <a:latin typeface="-apple-system"/>
              </a:rPr>
              <a:t>中的每个位置参与到输入序列中的所有位置，模仿经典的</a:t>
            </a:r>
            <a:r>
              <a:rPr lang="en-US" altLang="zh-CN" b="1" dirty="0">
                <a:latin typeface="-apple-system"/>
              </a:rPr>
              <a:t>Encoder-Decoder</a:t>
            </a:r>
            <a:r>
              <a:rPr lang="zh-CN" altLang="en-US" b="1" dirty="0">
                <a:latin typeface="-apple-system"/>
              </a:rPr>
              <a:t>结构中的注意力机制。</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Encoder</a:t>
            </a:r>
            <a:r>
              <a:rPr lang="zh-CN" altLang="en-US" b="1" dirty="0">
                <a:latin typeface="-apple-system"/>
              </a:rPr>
              <a:t>之间。在自注意力层中，所有的键、值和查询都来自同一个地方，编码器中的每个位置都可以参与编码器前一层中的所有位置。</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Decoder</a:t>
            </a:r>
            <a:r>
              <a:rPr lang="zh-CN" altLang="en-US" b="1" dirty="0">
                <a:latin typeface="-apple-system"/>
              </a:rPr>
              <a:t>之间。解码器中的自注意力层允许解码器中的每个位置关注解码器中直到并包括该位置的所有位置。防止解码器中的左向信息流以保留自回归特性。</a:t>
            </a:r>
            <a:endParaRPr lang="en-US" altLang="zh-CN" b="1" dirty="0">
              <a:latin typeface="-apple-system"/>
            </a:endParaRPr>
          </a:p>
        </p:txBody>
      </p:sp>
    </p:spTree>
    <p:extLst>
      <p:ext uri="{BB962C8B-B14F-4D97-AF65-F5344CB8AC3E}">
        <p14:creationId xmlns:p14="http://schemas.microsoft.com/office/powerpoint/2010/main" val="371464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nvSpPr>
        <p:spPr bwMode="auto">
          <a:xfrm>
            <a:off x="1346118" y="2636912"/>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2</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9" name="矩形 1"/>
          <p:cNvSpPr>
            <a:spLocks noChangeArrowheads="1"/>
          </p:cNvSpPr>
          <p:nvPr/>
        </p:nvSpPr>
        <p:spPr bwMode="auto">
          <a:xfrm>
            <a:off x="1986375" y="2636912"/>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defRPr/>
            </a:pPr>
            <a:r>
              <a:rPr lang="zh-CN" altLang="en-US" sz="2800" b="1" kern="0" dirty="0">
                <a:solidFill>
                  <a:srgbClr val="FFFFFF"/>
                </a:solidFill>
                <a:ea typeface="微软雅黑" panose="020B0503020204020204" pitchFamily="34" charset="-122"/>
                <a:cs typeface="Arial" panose="020B0604020202020204" pitchFamily="34" charset="0"/>
              </a:rPr>
              <a:t>主要算法</a:t>
            </a:r>
          </a:p>
        </p:txBody>
      </p:sp>
      <p:sp>
        <p:nvSpPr>
          <p:cNvPr id="13" name="矩形 4"/>
          <p:cNvSpPr>
            <a:spLocks noChangeArrowheads="1"/>
          </p:cNvSpPr>
          <p:nvPr/>
        </p:nvSpPr>
        <p:spPr bwMode="auto">
          <a:xfrm>
            <a:off x="1350493" y="1321914"/>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0000"/>
                </a:solidFill>
                <a:latin typeface="+mn-lt"/>
                <a:ea typeface="微软雅黑" panose="020B0503020204020204" pitchFamily="34" charset="-122"/>
                <a:cs typeface="Arial" panose="020B0604020202020204" pitchFamily="34" charset="0"/>
              </a:rPr>
              <a:t>1</a:t>
            </a:r>
            <a:endParaRPr lang="zh-CN" altLang="en-US" sz="2800" b="1" kern="0" dirty="0">
              <a:solidFill>
                <a:srgbClr val="FF0000"/>
              </a:solidFill>
              <a:latin typeface="+mn-lt"/>
              <a:ea typeface="微软雅黑" panose="020B0503020204020204" pitchFamily="34" charset="-122"/>
              <a:cs typeface="Arial" panose="020B0604020202020204" pitchFamily="34" charset="0"/>
            </a:endParaRPr>
          </a:p>
        </p:txBody>
      </p:sp>
      <p:sp>
        <p:nvSpPr>
          <p:cNvPr id="14" name="矩形 1"/>
          <p:cNvSpPr>
            <a:spLocks noChangeArrowheads="1"/>
          </p:cNvSpPr>
          <p:nvPr/>
        </p:nvSpPr>
        <p:spPr bwMode="auto">
          <a:xfrm>
            <a:off x="1990750" y="1321914"/>
            <a:ext cx="884917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0000"/>
                </a:solidFill>
                <a:ea typeface="微软雅黑" panose="020B0503020204020204" pitchFamily="34" charset="-122"/>
                <a:cs typeface="Arial" panose="020B0604020202020204" pitchFamily="34" charset="0"/>
              </a:rPr>
              <a:t>研究背景</a:t>
            </a:r>
          </a:p>
        </p:txBody>
      </p:sp>
      <p:sp>
        <p:nvSpPr>
          <p:cNvPr id="16" name="Text Box 5"/>
          <p:cNvSpPr txBox="1">
            <a:spLocks noChangeArrowheads="1"/>
          </p:cNvSpPr>
          <p:nvPr/>
        </p:nvSpPr>
        <p:spPr bwMode="auto">
          <a:xfrm>
            <a:off x="745600" y="231068"/>
            <a:ext cx="3117358" cy="461628"/>
          </a:xfrm>
          <a:prstGeom prst="rect">
            <a:avLst/>
          </a:prstGeom>
          <a:noFill/>
          <a:ln w="9525">
            <a:noFill/>
            <a:miter lim="800000"/>
          </a:ln>
        </p:spPr>
        <p:txBody>
          <a:bodyPr wrap="square" lIns="91406" tIns="45702" rIns="91406" bIns="45702">
            <a:spAutoFit/>
          </a:bodyPr>
          <a:lstStyle/>
          <a:p>
            <a:r>
              <a:rPr lang="zh-CN" altLang="en-US" sz="2400" b="1" dirty="0">
                <a:solidFill>
                  <a:srgbClr val="003366"/>
                </a:solidFill>
                <a:latin typeface="+mn-lt"/>
                <a:ea typeface="微软雅黑" panose="020B0503020204020204" pitchFamily="34" charset="-122"/>
              </a:rPr>
              <a:t>报告内容</a:t>
            </a:r>
          </a:p>
        </p:txBody>
      </p:sp>
      <p:sp>
        <p:nvSpPr>
          <p:cNvPr id="12" name="矩形 4">
            <a:extLst>
              <a:ext uri="{FF2B5EF4-FFF2-40B4-BE49-F238E27FC236}">
                <a16:creationId xmlns:a16="http://schemas.microsoft.com/office/drawing/2014/main" id="{CD9D1EB4-34D7-4B89-B2BB-A5C6041677BA}"/>
              </a:ext>
            </a:extLst>
          </p:cNvPr>
          <p:cNvSpPr>
            <a:spLocks noChangeArrowheads="1"/>
          </p:cNvSpPr>
          <p:nvPr/>
        </p:nvSpPr>
        <p:spPr bwMode="auto">
          <a:xfrm>
            <a:off x="1359920" y="3942483"/>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3</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17" name="矩形 1">
            <a:extLst>
              <a:ext uri="{FF2B5EF4-FFF2-40B4-BE49-F238E27FC236}">
                <a16:creationId xmlns:a16="http://schemas.microsoft.com/office/drawing/2014/main" id="{5C013845-D495-4B18-9DED-86F04FA36901}"/>
              </a:ext>
            </a:extLst>
          </p:cNvPr>
          <p:cNvSpPr>
            <a:spLocks noChangeArrowheads="1"/>
          </p:cNvSpPr>
          <p:nvPr/>
        </p:nvSpPr>
        <p:spPr bwMode="auto">
          <a:xfrm>
            <a:off x="2000177" y="3942483"/>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FFFF"/>
                </a:solidFill>
                <a:ea typeface="微软雅黑" panose="020B0503020204020204" pitchFamily="34" charset="-122"/>
                <a:cs typeface="Arial" panose="020B0604020202020204" pitchFamily="34" charset="0"/>
              </a:rPr>
              <a:t>应用</a:t>
            </a:r>
          </a:p>
        </p:txBody>
      </p:sp>
      <p:sp>
        <p:nvSpPr>
          <p:cNvPr id="2" name="灯片编号占位符 1">
            <a:extLst>
              <a:ext uri="{FF2B5EF4-FFF2-40B4-BE49-F238E27FC236}">
                <a16:creationId xmlns:a16="http://schemas.microsoft.com/office/drawing/2014/main" id="{571C8891-AA7F-4148-983F-6F313A4FFD14}"/>
              </a:ext>
            </a:extLst>
          </p:cNvPr>
          <p:cNvSpPr>
            <a:spLocks noGrp="1"/>
          </p:cNvSpPr>
          <p:nvPr>
            <p:ph type="sldNum" sz="quarter" idx="4"/>
          </p:nvPr>
        </p:nvSpPr>
        <p:spPr/>
        <p:txBody>
          <a:bodyPr/>
          <a:lstStyle/>
          <a:p>
            <a:pPr>
              <a:defRPr/>
            </a:pPr>
            <a:fld id="{B742A8BE-A63A-4B49-8DAD-9C911ED7CEAD}" type="slidenum">
              <a:rPr lang="en-US" altLang="zh-CN" smtClean="0"/>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20</a:t>
            </a:fld>
            <a:endParaRPr lang="en-US" altLang="zh-CN" dirty="0"/>
          </a:p>
        </p:txBody>
      </p:sp>
      <p:pic>
        <p:nvPicPr>
          <p:cNvPr id="18436" name="Picture 4" descr="Table l: Maximum path lengths, per-layer complexity and minimum number of sequential operations &#10;for different layer types. n is the sequence length, d is the representation dimension, k is the kernel &#10;size of convolutions and r the size of the neighborhood in restricted self-attention. &#10;Layer Type &#10;Self-Attention &#10;Recurrent &#10;Convolutional &#10;Self-Attention (restricted) &#10;Complexity per Layer Sequential Maximum Path Length &#10;O(n2 • d) &#10;• (12) &#10;• • (12) &#10;Operations &#10;0(1) &#10;0(1) &#10;0(1) &#10;0(1) &#10;o (109k ">
            <a:extLst>
              <a:ext uri="{FF2B5EF4-FFF2-40B4-BE49-F238E27FC236}">
                <a16:creationId xmlns:a16="http://schemas.microsoft.com/office/drawing/2014/main" id="{2A24887E-E15C-4033-AA4C-DE7FCF9CD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396" y="1219429"/>
            <a:ext cx="8957157" cy="280831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9BBCDE3-7152-4F9A-950B-62AC2D650125}"/>
              </a:ext>
            </a:extLst>
          </p:cNvPr>
          <p:cNvSpPr txBox="1"/>
          <p:nvPr/>
        </p:nvSpPr>
        <p:spPr>
          <a:xfrm>
            <a:off x="984410" y="3933056"/>
            <a:ext cx="10153128"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apple-system"/>
              </a:rPr>
              <a:t>Self-Attention</a:t>
            </a:r>
            <a:r>
              <a:rPr lang="zh-CN" altLang="en-US" b="1" dirty="0">
                <a:latin typeface="-apple-system"/>
              </a:rPr>
              <a:t>建立</a:t>
            </a:r>
            <a:r>
              <a:rPr lang="en-US" altLang="zh-CN" b="1" dirty="0">
                <a:latin typeface="-apple-system"/>
              </a:rPr>
              <a:t>n</a:t>
            </a:r>
            <a:r>
              <a:rPr lang="zh-CN" altLang="en-US" b="1" dirty="0">
                <a:latin typeface="-apple-system"/>
              </a:rPr>
              <a:t>个单词之间的联系，而且</a:t>
            </a:r>
            <a:r>
              <a:rPr lang="en-US" altLang="zh-CN" b="1" dirty="0">
                <a:latin typeface="-apple-system"/>
              </a:rPr>
              <a:t>Self-Attention(restricted)</a:t>
            </a:r>
            <a:r>
              <a:rPr lang="zh-CN" altLang="en-US" b="1" dirty="0">
                <a:latin typeface="-apple-system"/>
              </a:rPr>
              <a:t>建立</a:t>
            </a:r>
            <a:r>
              <a:rPr lang="en-US" altLang="zh-CN" b="1" dirty="0">
                <a:latin typeface="-apple-system"/>
              </a:rPr>
              <a:t>r</a:t>
            </a:r>
            <a:r>
              <a:rPr lang="zh-CN" altLang="en-US" b="1" dirty="0">
                <a:latin typeface="-apple-system"/>
              </a:rPr>
              <a:t>个单词之间的关系。</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对于</a:t>
            </a:r>
            <a:r>
              <a:rPr lang="en-US" altLang="zh-CN" b="1" dirty="0" err="1">
                <a:latin typeface="-apple-system"/>
              </a:rPr>
              <a:t>Sequenital</a:t>
            </a:r>
            <a:r>
              <a:rPr lang="en-US" altLang="zh-CN" b="1" dirty="0">
                <a:latin typeface="-apple-system"/>
              </a:rPr>
              <a:t> Operations</a:t>
            </a:r>
            <a:r>
              <a:rPr lang="zh-CN" altLang="en-US" b="1" dirty="0">
                <a:latin typeface="-apple-system"/>
              </a:rPr>
              <a:t>，</a:t>
            </a:r>
            <a:r>
              <a:rPr lang="en-US" altLang="zh-CN" b="1" dirty="0">
                <a:latin typeface="-apple-system"/>
              </a:rPr>
              <a:t>Self-Attention</a:t>
            </a:r>
            <a:r>
              <a:rPr lang="zh-CN" altLang="en-US" b="1" dirty="0">
                <a:latin typeface="-apple-system"/>
              </a:rPr>
              <a:t>和</a:t>
            </a:r>
            <a:r>
              <a:rPr lang="en-US" altLang="zh-CN" b="1" dirty="0">
                <a:latin typeface="-apple-system"/>
              </a:rPr>
              <a:t>CNN</a:t>
            </a:r>
            <a:r>
              <a:rPr lang="zh-CN" altLang="en-US" b="1" dirty="0">
                <a:latin typeface="-apple-system"/>
              </a:rPr>
              <a:t>可并行计算，而</a:t>
            </a:r>
            <a:r>
              <a:rPr lang="en-US" altLang="zh-CN" b="1" dirty="0">
                <a:latin typeface="-apple-system"/>
              </a:rPr>
              <a:t>RNN</a:t>
            </a:r>
            <a:r>
              <a:rPr lang="zh-CN" altLang="en-US" b="1" dirty="0">
                <a:latin typeface="-apple-system"/>
              </a:rPr>
              <a:t>依赖于前面的输出。</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对于</a:t>
            </a:r>
            <a:r>
              <a:rPr lang="en-US" altLang="zh-CN" b="1" dirty="0">
                <a:latin typeface="-apple-system"/>
              </a:rPr>
              <a:t>Complexity per layer</a:t>
            </a:r>
            <a:r>
              <a:rPr lang="zh-CN" altLang="en-US" b="1" dirty="0">
                <a:latin typeface="-apple-system"/>
              </a:rPr>
              <a:t>，</a:t>
            </a:r>
            <a:r>
              <a:rPr lang="en-US" altLang="zh-CN" b="1" dirty="0">
                <a:latin typeface="-apple-system"/>
              </a:rPr>
              <a:t>Self-Attention</a:t>
            </a:r>
            <a:r>
              <a:rPr lang="zh-CN" altLang="en-US" b="1" dirty="0">
                <a:latin typeface="-apple-system"/>
              </a:rPr>
              <a:t>建立了</a:t>
            </a:r>
            <a:r>
              <a:rPr lang="en-US" altLang="zh-CN" b="1" dirty="0">
                <a:latin typeface="-apple-system"/>
              </a:rPr>
              <a:t>n</a:t>
            </a:r>
            <a:r>
              <a:rPr lang="zh-CN" altLang="en-US" b="1" dirty="0">
                <a:latin typeface="-apple-system"/>
              </a:rPr>
              <a:t>个单词之间的联系，彼此相连，故为</a:t>
            </a:r>
            <a:r>
              <a:rPr lang="en-US" altLang="zh-CN" b="1" dirty="0">
                <a:latin typeface="-apple-system"/>
              </a:rPr>
              <a:t>n</a:t>
            </a:r>
            <a:r>
              <a:rPr lang="en-US" altLang="zh-CN" b="1" baseline="30000" dirty="0">
                <a:latin typeface="-apple-system"/>
              </a:rPr>
              <a:t>2</a:t>
            </a:r>
            <a:r>
              <a:rPr lang="zh-CN" altLang="en-US" b="1" dirty="0">
                <a:latin typeface="-apple-system"/>
              </a:rPr>
              <a:t>，现在每个单词映射到</a:t>
            </a:r>
            <a:r>
              <a:rPr lang="en-US" altLang="zh-CN" b="1" dirty="0">
                <a:latin typeface="-apple-system"/>
              </a:rPr>
              <a:t>d</a:t>
            </a:r>
            <a:r>
              <a:rPr lang="zh-CN" altLang="en-US" b="1" dirty="0">
                <a:latin typeface="-apple-system"/>
              </a:rPr>
              <a:t>维度，所有是</a:t>
            </a:r>
            <a:r>
              <a:rPr lang="en-US" altLang="zh-CN" b="1" dirty="0">
                <a:latin typeface="-apple-system"/>
              </a:rPr>
              <a:t>n</a:t>
            </a:r>
            <a:r>
              <a:rPr lang="en-US" altLang="zh-CN" b="1" baseline="30000" dirty="0">
                <a:latin typeface="-apple-system"/>
              </a:rPr>
              <a:t>2</a:t>
            </a:r>
            <a:r>
              <a:rPr lang="zh-CN" altLang="en-US" b="1" dirty="0">
                <a:latin typeface="-apple-system"/>
              </a:rPr>
              <a:t>*</a:t>
            </a:r>
            <a:r>
              <a:rPr lang="en-US" altLang="zh-CN" b="1" dirty="0">
                <a:latin typeface="-apple-system"/>
              </a:rPr>
              <a:t>d</a:t>
            </a:r>
            <a:r>
              <a:rPr lang="zh-CN" altLang="en-US" b="1" dirty="0">
                <a:latin typeface="-apple-system"/>
              </a:rPr>
              <a:t>。</a:t>
            </a:r>
            <a:r>
              <a:rPr lang="en-US" altLang="zh-CN" b="1" dirty="0">
                <a:latin typeface="-apple-system"/>
              </a:rPr>
              <a:t>Recurrent</a:t>
            </a:r>
            <a:r>
              <a:rPr lang="zh-CN" altLang="en-US" b="1" dirty="0">
                <a:latin typeface="-apple-system"/>
              </a:rPr>
              <a:t>的输入和中间语义的维度都是</a:t>
            </a:r>
            <a:r>
              <a:rPr lang="en-US" altLang="zh-CN" b="1" dirty="0">
                <a:latin typeface="-apple-system"/>
              </a:rPr>
              <a:t>d</a:t>
            </a:r>
            <a:r>
              <a:rPr lang="zh-CN" altLang="en-US" b="1" dirty="0">
                <a:latin typeface="-apple-system"/>
              </a:rPr>
              <a:t>，一共</a:t>
            </a:r>
            <a:r>
              <a:rPr lang="en-US" altLang="zh-CN" b="1" dirty="0">
                <a:latin typeface="-apple-system"/>
              </a:rPr>
              <a:t>n</a:t>
            </a:r>
            <a:r>
              <a:rPr lang="zh-CN" altLang="en-US" b="1" dirty="0">
                <a:latin typeface="-apple-system"/>
              </a:rPr>
              <a:t>个单词，则为</a:t>
            </a:r>
            <a:r>
              <a:rPr lang="en-US" altLang="zh-CN" b="1" dirty="0">
                <a:latin typeface="-apple-system"/>
              </a:rPr>
              <a:t>d</a:t>
            </a:r>
            <a:r>
              <a:rPr lang="en-US" altLang="zh-CN" b="1" baseline="30000" dirty="0">
                <a:latin typeface="-apple-system"/>
              </a:rPr>
              <a:t>2</a:t>
            </a:r>
            <a:r>
              <a:rPr lang="zh-CN" altLang="en-US" b="1" dirty="0">
                <a:latin typeface="-apple-system"/>
              </a:rPr>
              <a:t>*</a:t>
            </a:r>
            <a:r>
              <a:rPr lang="en-US" altLang="zh-CN" b="1" dirty="0">
                <a:latin typeface="-apple-system"/>
              </a:rPr>
              <a:t>n</a:t>
            </a:r>
            <a:r>
              <a:rPr lang="zh-CN" altLang="en-US" b="1" dirty="0">
                <a:latin typeface="-apple-system"/>
              </a:rPr>
              <a:t>。</a:t>
            </a:r>
            <a:r>
              <a:rPr lang="en-US" altLang="zh-CN" b="1" dirty="0">
                <a:latin typeface="-apple-system"/>
              </a:rPr>
              <a:t>CNN</a:t>
            </a:r>
            <a:r>
              <a:rPr lang="zh-CN" altLang="en-US" b="1" dirty="0">
                <a:latin typeface="-apple-system"/>
              </a:rPr>
              <a:t>的卷积核大小为</a:t>
            </a:r>
            <a:r>
              <a:rPr lang="en-US" altLang="zh-CN" b="1" dirty="0">
                <a:latin typeface="-apple-system"/>
              </a:rPr>
              <a:t>k</a:t>
            </a:r>
            <a:r>
              <a:rPr lang="zh-CN" altLang="en-US" b="1" dirty="0">
                <a:latin typeface="-apple-system"/>
              </a:rPr>
              <a:t>，个数为</a:t>
            </a:r>
            <a:r>
              <a:rPr lang="en-US" altLang="zh-CN" b="1" dirty="0">
                <a:latin typeface="-apple-system"/>
              </a:rPr>
              <a:t>n</a:t>
            </a:r>
            <a:r>
              <a:rPr lang="zh-CN" altLang="en-US" b="1" dirty="0">
                <a:latin typeface="-apple-system"/>
              </a:rPr>
              <a:t>（</a:t>
            </a:r>
            <a:r>
              <a:rPr lang="en-US" altLang="zh-CN" b="1" dirty="0">
                <a:latin typeface="-apple-system"/>
              </a:rPr>
              <a:t>n</a:t>
            </a:r>
            <a:r>
              <a:rPr lang="zh-CN" altLang="en-US" b="1" dirty="0">
                <a:latin typeface="-apple-system"/>
              </a:rPr>
              <a:t>个输入，步长为</a:t>
            </a:r>
            <a:r>
              <a:rPr lang="en-US" altLang="zh-CN" b="1" dirty="0">
                <a:latin typeface="-apple-system"/>
              </a:rPr>
              <a:t>1</a:t>
            </a:r>
            <a:r>
              <a:rPr lang="zh-CN" altLang="en-US" b="1" dirty="0">
                <a:latin typeface="-apple-system"/>
              </a:rPr>
              <a:t>平移），</a:t>
            </a:r>
            <a:r>
              <a:rPr lang="en-US" altLang="zh-CN" b="1" dirty="0">
                <a:latin typeface="-apple-system"/>
              </a:rPr>
              <a:t>d</a:t>
            </a:r>
            <a:r>
              <a:rPr lang="zh-CN" altLang="en-US" b="1" dirty="0">
                <a:latin typeface="-apple-system"/>
              </a:rPr>
              <a:t>同时是卷积输入和输入的维度，所以</a:t>
            </a:r>
            <a:r>
              <a:rPr lang="en-US" altLang="zh-CN" b="1" dirty="0">
                <a:latin typeface="-apple-system"/>
              </a:rPr>
              <a:t>k*n*d</a:t>
            </a:r>
            <a:r>
              <a:rPr lang="en-US" altLang="zh-CN" b="1" baseline="30000" dirty="0">
                <a:latin typeface="-apple-system"/>
              </a:rPr>
              <a:t>2</a:t>
            </a:r>
            <a:r>
              <a:rPr lang="zh-CN" altLang="en-US" b="1" dirty="0">
                <a:latin typeface="-apple-system"/>
              </a:rPr>
              <a:t>。对于</a:t>
            </a:r>
            <a:r>
              <a:rPr lang="en-US" altLang="zh-CN" b="1" dirty="0">
                <a:latin typeface="-apple-system"/>
              </a:rPr>
              <a:t>Self-Attention(restricted)</a:t>
            </a:r>
            <a:r>
              <a:rPr lang="zh-CN" altLang="en-US" b="1" dirty="0">
                <a:latin typeface="-apple-system"/>
              </a:rPr>
              <a:t>，只在局部捕获自注意力机制，</a:t>
            </a:r>
            <a:r>
              <a:rPr lang="en-US" altLang="zh-CN" b="1" dirty="0">
                <a:latin typeface="-apple-system"/>
              </a:rPr>
              <a:t>r</a:t>
            </a:r>
            <a:r>
              <a:rPr lang="zh-CN" altLang="en-US" b="1" dirty="0">
                <a:latin typeface="-apple-system"/>
              </a:rPr>
              <a:t>代替其中一个</a:t>
            </a:r>
            <a:r>
              <a:rPr lang="en-US" altLang="zh-CN" b="1" dirty="0">
                <a:latin typeface="-apple-system"/>
              </a:rPr>
              <a:t>n</a:t>
            </a:r>
            <a:r>
              <a:rPr lang="zh-CN" altLang="en-US" b="1" dirty="0">
                <a:latin typeface="-apple-system"/>
              </a:rPr>
              <a:t>。</a:t>
            </a:r>
            <a:endParaRPr lang="en-US" altLang="zh-CN" b="1" baseline="30000" dirty="0">
              <a:latin typeface="-apple-system"/>
            </a:endParaRPr>
          </a:p>
          <a:p>
            <a:pPr marL="285750" indent="-285750">
              <a:buFont typeface="Arial" panose="020B0604020202020204" pitchFamily="34" charset="0"/>
              <a:buChar char="•"/>
            </a:pPr>
            <a:r>
              <a:rPr lang="en-US" altLang="zh-CN" b="1" dirty="0" err="1">
                <a:latin typeface="-apple-system"/>
              </a:rPr>
              <a:t>Maximun</a:t>
            </a:r>
            <a:r>
              <a:rPr lang="en-US" altLang="zh-CN" b="1" dirty="0">
                <a:latin typeface="-apple-system"/>
              </a:rPr>
              <a:t> Path Length</a:t>
            </a:r>
            <a:r>
              <a:rPr lang="zh-CN" altLang="en-US" b="1" dirty="0">
                <a:latin typeface="-apple-system"/>
              </a:rPr>
              <a:t>表示网络中远程依赖之间的路径长度， 学习长距离依赖是许多序列转化模型的关键挑战。输入和输出的任意组成路径越短，学习远距离依赖更容易。</a:t>
            </a:r>
            <a:r>
              <a:rPr lang="en-US" altLang="zh-CN" b="1" dirty="0">
                <a:latin typeface="-apple-system"/>
              </a:rPr>
              <a:t>Self-Attention</a:t>
            </a:r>
            <a:r>
              <a:rPr lang="zh-CN" altLang="en-US" b="1" dirty="0">
                <a:latin typeface="-apple-system"/>
              </a:rPr>
              <a:t>彼此相连，故而最短路径为</a:t>
            </a:r>
            <a:r>
              <a:rPr lang="en-US" altLang="zh-CN" b="1" dirty="0">
                <a:latin typeface="-apple-system"/>
              </a:rPr>
              <a:t>1</a:t>
            </a:r>
            <a:r>
              <a:rPr lang="zh-CN" altLang="en-US" b="1" dirty="0">
                <a:latin typeface="-apple-system"/>
              </a:rPr>
              <a:t>，而</a:t>
            </a:r>
            <a:r>
              <a:rPr lang="en-US" altLang="zh-CN" b="1" dirty="0">
                <a:latin typeface="-apple-system"/>
              </a:rPr>
              <a:t>CNN</a:t>
            </a:r>
            <a:r>
              <a:rPr lang="zh-CN" altLang="en-US" b="1" dirty="0">
                <a:latin typeface="-apple-system"/>
              </a:rPr>
              <a:t>的第</a:t>
            </a:r>
            <a:r>
              <a:rPr lang="en-US" altLang="zh-CN" b="1" dirty="0">
                <a:latin typeface="-apple-system"/>
              </a:rPr>
              <a:t>n</a:t>
            </a:r>
            <a:r>
              <a:rPr lang="zh-CN" altLang="en-US" b="1" dirty="0">
                <a:latin typeface="-apple-system"/>
              </a:rPr>
              <a:t>个和第</a:t>
            </a:r>
            <a:r>
              <a:rPr lang="en-US" altLang="zh-CN" b="1" dirty="0">
                <a:latin typeface="-apple-system"/>
              </a:rPr>
              <a:t>1</a:t>
            </a:r>
            <a:r>
              <a:rPr lang="zh-CN" altLang="en-US" b="1" dirty="0">
                <a:latin typeface="-apple-system"/>
              </a:rPr>
              <a:t>个没法直接相连，最短路径为</a:t>
            </a:r>
            <a:r>
              <a:rPr lang="en-US" altLang="zh-CN" b="1" dirty="0">
                <a:latin typeface="-apple-system"/>
              </a:rPr>
              <a:t>n</a:t>
            </a:r>
            <a:r>
              <a:rPr lang="zh-CN" altLang="en-US" b="1" dirty="0">
                <a:latin typeface="-apple-system"/>
              </a:rPr>
              <a:t>。</a:t>
            </a:r>
            <a:endParaRPr lang="en-US" altLang="zh-CN" b="1" dirty="0">
              <a:latin typeface="-apple-system"/>
            </a:endParaRPr>
          </a:p>
        </p:txBody>
      </p:sp>
    </p:spTree>
    <p:extLst>
      <p:ext uri="{BB962C8B-B14F-4D97-AF65-F5344CB8AC3E}">
        <p14:creationId xmlns:p14="http://schemas.microsoft.com/office/powerpoint/2010/main" val="322147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21</a:t>
            </a:fld>
            <a:endParaRPr lang="en-US" altLang="zh-CN" dirty="0"/>
          </a:p>
        </p:txBody>
      </p:sp>
      <p:pic>
        <p:nvPicPr>
          <p:cNvPr id="7" name="图片 6">
            <a:extLst>
              <a:ext uri="{FF2B5EF4-FFF2-40B4-BE49-F238E27FC236}">
                <a16:creationId xmlns:a16="http://schemas.microsoft.com/office/drawing/2014/main" id="{933712F9-0506-43F3-8A61-FB6F61F661D6}"/>
              </a:ext>
            </a:extLst>
          </p:cNvPr>
          <p:cNvPicPr>
            <a:picLocks noChangeAspect="1"/>
          </p:cNvPicPr>
          <p:nvPr/>
        </p:nvPicPr>
        <p:blipFill>
          <a:blip r:embed="rId3"/>
          <a:stretch>
            <a:fillRect/>
          </a:stretch>
        </p:blipFill>
        <p:spPr>
          <a:xfrm>
            <a:off x="1846734" y="1532572"/>
            <a:ext cx="7752191" cy="3500989"/>
          </a:xfrm>
          <a:prstGeom prst="rect">
            <a:avLst/>
          </a:prstGeom>
        </p:spPr>
      </p:pic>
      <p:sp>
        <p:nvSpPr>
          <p:cNvPr id="6" name="文本框 5">
            <a:extLst>
              <a:ext uri="{FF2B5EF4-FFF2-40B4-BE49-F238E27FC236}">
                <a16:creationId xmlns:a16="http://schemas.microsoft.com/office/drawing/2014/main" id="{73E37470-92D7-4EBA-A40B-CC1B10AFF803}"/>
              </a:ext>
            </a:extLst>
          </p:cNvPr>
          <p:cNvSpPr txBox="1"/>
          <p:nvPr/>
        </p:nvSpPr>
        <p:spPr>
          <a:xfrm>
            <a:off x="3358902" y="5313867"/>
            <a:ext cx="5783428" cy="369332"/>
          </a:xfrm>
          <a:prstGeom prst="rect">
            <a:avLst/>
          </a:prstGeom>
          <a:noFill/>
        </p:spPr>
        <p:txBody>
          <a:bodyPr wrap="square">
            <a:spAutoFit/>
          </a:bodyPr>
          <a:lstStyle/>
          <a:p>
            <a:r>
              <a:rPr lang="zh-CN" altLang="en-US" b="1" dirty="0">
                <a:latin typeface="-apple-system"/>
              </a:rPr>
              <a:t>性能好，复杂度低，</a:t>
            </a:r>
            <a:r>
              <a:rPr lang="en-US" altLang="zh-CN" b="1" dirty="0">
                <a:latin typeface="-apple-system"/>
              </a:rPr>
              <a:t>Base</a:t>
            </a:r>
            <a:r>
              <a:rPr lang="zh-CN" altLang="en-US" b="1" dirty="0">
                <a:latin typeface="-apple-system"/>
              </a:rPr>
              <a:t>和</a:t>
            </a:r>
            <a:r>
              <a:rPr lang="en-US" altLang="zh-CN" b="1" dirty="0">
                <a:latin typeface="-apple-system"/>
              </a:rPr>
              <a:t>Big</a:t>
            </a:r>
            <a:r>
              <a:rPr lang="zh-CN" altLang="en-US" b="1" dirty="0">
                <a:latin typeface="-apple-system"/>
              </a:rPr>
              <a:t>的结构见下页</a:t>
            </a:r>
            <a:r>
              <a:rPr lang="en-US" altLang="zh-CN" b="1" dirty="0">
                <a:latin typeface="-apple-system"/>
              </a:rPr>
              <a:t>PPT</a:t>
            </a:r>
          </a:p>
        </p:txBody>
      </p:sp>
    </p:spTree>
    <p:extLst>
      <p:ext uri="{BB962C8B-B14F-4D97-AF65-F5344CB8AC3E}">
        <p14:creationId xmlns:p14="http://schemas.microsoft.com/office/powerpoint/2010/main" val="302018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22</a:t>
            </a:fld>
            <a:endParaRPr lang="en-US" altLang="zh-CN" dirty="0"/>
          </a:p>
        </p:txBody>
      </p:sp>
      <p:pic>
        <p:nvPicPr>
          <p:cNvPr id="5" name="图片 4">
            <a:extLst>
              <a:ext uri="{FF2B5EF4-FFF2-40B4-BE49-F238E27FC236}">
                <a16:creationId xmlns:a16="http://schemas.microsoft.com/office/drawing/2014/main" id="{5B92A4A5-BA56-4CD3-BEA2-7A3CDF71D097}"/>
              </a:ext>
            </a:extLst>
          </p:cNvPr>
          <p:cNvPicPr>
            <a:picLocks noChangeAspect="1"/>
          </p:cNvPicPr>
          <p:nvPr/>
        </p:nvPicPr>
        <p:blipFill>
          <a:blip r:embed="rId3"/>
          <a:stretch>
            <a:fillRect/>
          </a:stretch>
        </p:blipFill>
        <p:spPr>
          <a:xfrm>
            <a:off x="334566" y="1439478"/>
            <a:ext cx="6685998" cy="5212694"/>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8135395-1404-4DD7-B6BF-5CF66A4690F9}"/>
                  </a:ext>
                </a:extLst>
              </p:cNvPr>
              <p:cNvSpPr txBox="1"/>
              <p:nvPr/>
            </p:nvSpPr>
            <p:spPr>
              <a:xfrm>
                <a:off x="7347349" y="921339"/>
                <a:ext cx="4598022" cy="5657318"/>
              </a:xfrm>
              <a:prstGeom prst="rect">
                <a:avLst/>
              </a:prstGeom>
              <a:noFill/>
            </p:spPr>
            <p:txBody>
              <a:bodyPr wrap="square" rtlCol="0">
                <a:spAutoFit/>
              </a:bodyPr>
              <a:lstStyle/>
              <a:p>
                <a:r>
                  <a:rPr lang="zh-CN" altLang="en-US" b="1" dirty="0">
                    <a:latin typeface="-apple-system"/>
                  </a:rPr>
                  <a:t>表分析：</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在表</a:t>
                </a:r>
                <a:r>
                  <a:rPr lang="en-US" altLang="zh-CN" b="1" dirty="0">
                    <a:latin typeface="-apple-system"/>
                  </a:rPr>
                  <a:t>3</a:t>
                </a:r>
                <a:r>
                  <a:rPr lang="zh-CN" altLang="zh-CN" b="1" dirty="0">
                    <a:latin typeface="-apple-system"/>
                  </a:rPr>
                  <a:t>（A），改变了注意头数和</a:t>
                </a:r>
                <a:r>
                  <a:rPr lang="en-US" altLang="zh-CN" b="1" dirty="0">
                    <a:latin typeface="-apple-system"/>
                  </a:rPr>
                  <a:t>key</a:t>
                </a:r>
                <a:r>
                  <a:rPr lang="zh-CN" altLang="zh-CN" b="1" dirty="0">
                    <a:latin typeface="-apple-system"/>
                  </a:rPr>
                  <a:t>和</a:t>
                </a:r>
                <a:r>
                  <a:rPr lang="en-US" altLang="zh-CN" b="1" dirty="0">
                    <a:latin typeface="-apple-system"/>
                  </a:rPr>
                  <a:t>value</a:t>
                </a:r>
                <a:r>
                  <a:rPr lang="zh-CN" altLang="en-US" b="1" dirty="0">
                    <a:latin typeface="-apple-system"/>
                  </a:rPr>
                  <a:t>的</a:t>
                </a:r>
                <a:r>
                  <a:rPr lang="zh-CN" altLang="zh-CN" b="1" dirty="0">
                    <a:latin typeface="-apple-system"/>
                  </a:rPr>
                  <a:t>维度，计算量不变。头的数量有影响（</a:t>
                </a:r>
                <a:r>
                  <a:rPr lang="en-US" altLang="zh-CN" b="1" dirty="0">
                    <a:latin typeface="-apple-system"/>
                  </a:rPr>
                  <a:t> </a:t>
                </a:r>
                <a:r>
                  <a:rPr lang="zh-CN" altLang="zh-CN" b="1" dirty="0">
                    <a:latin typeface="-apple-system"/>
                  </a:rPr>
                  <a:t>不一定越大越好）</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表</a:t>
                </a:r>
                <a:r>
                  <a:rPr lang="en-US" altLang="zh-CN" b="1" dirty="0">
                    <a:latin typeface="-apple-system"/>
                  </a:rPr>
                  <a:t>3</a:t>
                </a:r>
                <a:r>
                  <a:rPr lang="zh-CN" altLang="zh-CN" b="1" dirty="0">
                    <a:latin typeface="-apple-system"/>
                  </a:rPr>
                  <a:t>（B），注意到降低关键注意力尺寸会损害模型的性能，如：d</a:t>
                </a:r>
                <a:r>
                  <a:rPr lang="zh-CN" altLang="zh-CN" b="1" baseline="-25000" dirty="0">
                    <a:latin typeface="-apple-system"/>
                  </a:rPr>
                  <a:t>k</a:t>
                </a:r>
                <a:r>
                  <a:rPr lang="zh-CN" altLang="zh-CN" b="1" dirty="0">
                    <a:latin typeface="-apple-system"/>
                  </a:rPr>
                  <a:t>维度的降低。</a:t>
                </a:r>
                <a:endParaRPr lang="en-US" altLang="zh-CN" b="1" dirty="0">
                  <a:latin typeface="-apple-system"/>
                </a:endParaRPr>
              </a:p>
              <a:p>
                <a:pPr marL="285750" marR="0" indent="-285750">
                  <a:buFont typeface="Arial" panose="020B0604020202020204" pitchFamily="34" charset="0"/>
                  <a:buChar char="•"/>
                </a:pPr>
                <a:r>
                  <a:rPr lang="zh-CN" altLang="zh-CN" b="1" dirty="0">
                    <a:latin typeface="-apple-system"/>
                  </a:rPr>
                  <a:t>从表</a:t>
                </a:r>
                <a:r>
                  <a:rPr lang="en-US" altLang="zh-CN" b="1" dirty="0">
                    <a:latin typeface="-apple-system"/>
                  </a:rPr>
                  <a:t>3</a:t>
                </a:r>
                <a:r>
                  <a:rPr lang="zh-CN" altLang="zh-CN" b="1" dirty="0">
                    <a:latin typeface="-apple-system"/>
                  </a:rPr>
                  <a:t>的（c）和（D）可以看到，更大的模型性能更好，dropout对模型过拟合很有帮助。</a:t>
                </a:r>
              </a:p>
              <a:p>
                <a:pPr marL="285750" marR="0" indent="-285750">
                  <a:buFont typeface="Arial" panose="020B0604020202020204" pitchFamily="34" charset="0"/>
                  <a:buChar char="•"/>
                </a:pPr>
                <a:r>
                  <a:rPr lang="zh-CN" altLang="zh-CN" b="1" dirty="0">
                    <a:latin typeface="-apple-system"/>
                  </a:rPr>
                  <a:t>(E) 是用学习的位置嵌入代替我们的正弦位置编码，并观察到与基本模型几乎相同的结果</a:t>
                </a:r>
                <a:endParaRPr lang="en-US" altLang="zh-CN" b="1" dirty="0">
                  <a:latin typeface="-apple-system"/>
                </a:endParaRPr>
              </a:p>
              <a:p>
                <a:pPr marL="0" marR="0"/>
                <a:endParaRPr lang="zh-CN" altLang="zh-CN" b="1" dirty="0">
                  <a:latin typeface="-apple-system"/>
                </a:endParaRPr>
              </a:p>
              <a:p>
                <a:r>
                  <a:rPr lang="zh-CN" altLang="zh-CN" b="1" dirty="0">
                    <a:latin typeface="-apple-system"/>
                  </a:rPr>
                  <a:t>参数解释：</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N表示Encoder</a:t>
                </a:r>
                <a:r>
                  <a:rPr lang="en-US" altLang="zh-CN" b="1" dirty="0">
                    <a:latin typeface="-apple-system"/>
                  </a:rPr>
                  <a:t> </a:t>
                </a:r>
                <a:r>
                  <a:rPr lang="zh-CN" altLang="zh-CN" b="1" dirty="0">
                    <a:latin typeface="-apple-system"/>
                  </a:rPr>
                  <a:t>or</a:t>
                </a:r>
                <a:r>
                  <a:rPr lang="en-US" altLang="zh-CN" b="1" dirty="0">
                    <a:latin typeface="-apple-system"/>
                  </a:rPr>
                  <a:t> </a:t>
                </a:r>
                <a:r>
                  <a:rPr lang="zh-CN" altLang="zh-CN" b="1" dirty="0">
                    <a:latin typeface="-apple-system"/>
                  </a:rPr>
                  <a:t>Decoder的块数</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dmodel：为促进残差连接，模型子层和嵌入层产生维度为</a:t>
                </a:r>
                <a:r>
                  <a:rPr lang="en-US" altLang="zh-CN" b="1" dirty="0">
                    <a:latin typeface="-apple-system"/>
                  </a:rPr>
                  <a:t>512</a:t>
                </a:r>
                <a:r>
                  <a:rPr lang="zh-CN" altLang="zh-CN" b="1" dirty="0">
                    <a:latin typeface="-apple-system"/>
                  </a:rPr>
                  <a:t>的输出</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dff：两个FC的中间映射</a:t>
                </a:r>
                <a:endParaRPr lang="en-US" altLang="zh-CN" b="1" dirty="0">
                  <a:latin typeface="-apple-system"/>
                </a:endParaRPr>
              </a:p>
              <a:p>
                <a:pPr marL="285750" indent="-285750">
                  <a:buFont typeface="Arial" panose="020B0604020202020204" pitchFamily="34" charset="0"/>
                  <a:buChar char="•"/>
                </a:pPr>
                <a:r>
                  <a:rPr lang="zh-CN" altLang="zh-CN" b="1" dirty="0">
                    <a:latin typeface="-apple-system"/>
                  </a:rPr>
                  <a:t>h：head的数量</a:t>
                </a:r>
                <a:endParaRPr lang="en-US" altLang="zh-CN" b="1" dirty="0">
                  <a:latin typeface="-apple-system"/>
                </a:endParaRPr>
              </a:p>
              <a:p>
                <a:pPr marL="285750" indent="-285750">
                  <a:buFont typeface="Arial" panose="020B0604020202020204" pitchFamily="34" charset="0"/>
                  <a:buChar char="•"/>
                </a:pPr>
                <a14:m>
                  <m:oMath xmlns:m="http://schemas.openxmlformats.org/officeDocument/2006/math">
                    <m:r>
                      <a:rPr lang="zh-CN" altLang="zh-CN" b="1">
                        <a:latin typeface="Cambria Math" panose="02040503050406030204" pitchFamily="18" charset="0"/>
                      </a:rPr>
                      <m:t>𝑣𝑎𝑙𝑢</m:t>
                    </m:r>
                    <m:sSub>
                      <m:sSubPr>
                        <m:ctrlPr>
                          <a:rPr lang="zh-CN" altLang="zh-CN" b="1" i="1">
                            <a:latin typeface="Cambria Math" panose="02040503050406030204" pitchFamily="18" charset="0"/>
                          </a:rPr>
                        </m:ctrlPr>
                      </m:sSubPr>
                      <m:e>
                        <m:r>
                          <a:rPr lang="zh-CN" altLang="zh-CN" b="1">
                            <a:latin typeface="Cambria Math" panose="02040503050406030204" pitchFamily="18" charset="0"/>
                          </a:rPr>
                          <m:t>𝑒</m:t>
                        </m:r>
                      </m:e>
                      <m:sub>
                        <m:sSub>
                          <m:sSubPr>
                            <m:ctrlPr>
                              <a:rPr lang="zh-CN" altLang="zh-CN" b="1" i="1">
                                <a:latin typeface="Cambria Math" panose="02040503050406030204" pitchFamily="18" charset="0"/>
                              </a:rPr>
                            </m:ctrlPr>
                          </m:sSubPr>
                          <m:e>
                            <m:r>
                              <a:rPr lang="zh-CN" altLang="zh-CN" b="1">
                                <a:latin typeface="Cambria Math" panose="02040503050406030204" pitchFamily="18" charset="0"/>
                              </a:rPr>
                              <m:t>𝜀</m:t>
                            </m:r>
                          </m:e>
                          <m:sub>
                            <m:r>
                              <a:rPr lang="zh-CN" altLang="zh-CN" b="1">
                                <a:latin typeface="Cambria Math" panose="02040503050406030204" pitchFamily="18" charset="0"/>
                              </a:rPr>
                              <m:t>𝑙𝑠</m:t>
                            </m:r>
                          </m:sub>
                        </m:sSub>
                      </m:sub>
                    </m:sSub>
                    <m:r>
                      <a:rPr lang="zh-CN" altLang="zh-CN" b="1">
                        <a:latin typeface="Cambria Math" panose="02040503050406030204" pitchFamily="18" charset="0"/>
                      </a:rPr>
                      <m:t>=0.1</m:t>
                    </m:r>
                    <m:r>
                      <a:rPr lang="zh-CN" altLang="en-US" b="1">
                        <a:latin typeface="Cambria Math" panose="02040503050406030204" pitchFamily="18" charset="0"/>
                      </a:rPr>
                      <m:t>：</m:t>
                    </m:r>
                  </m:oMath>
                </a14:m>
                <a:r>
                  <a:rPr lang="zh-CN" altLang="zh-CN" b="1" dirty="0">
                    <a:latin typeface="-apple-system"/>
                  </a:rPr>
                  <a:t>标签平滑</a:t>
                </a:r>
                <a:endParaRPr lang="en-US" altLang="zh-CN" b="1" dirty="0">
                  <a:latin typeface="-apple-system"/>
                </a:endParaRPr>
              </a:p>
            </p:txBody>
          </p:sp>
        </mc:Choice>
        <mc:Fallback xmlns="">
          <p:sp>
            <p:nvSpPr>
              <p:cNvPr id="10" name="文本框 9">
                <a:extLst>
                  <a:ext uri="{FF2B5EF4-FFF2-40B4-BE49-F238E27FC236}">
                    <a16:creationId xmlns:a16="http://schemas.microsoft.com/office/drawing/2014/main" id="{B8135395-1404-4DD7-B6BF-5CF66A4690F9}"/>
                  </a:ext>
                </a:extLst>
              </p:cNvPr>
              <p:cNvSpPr txBox="1">
                <a:spLocks noRot="1" noChangeAspect="1" noMove="1" noResize="1" noEditPoints="1" noAdjustHandles="1" noChangeArrowheads="1" noChangeShapeType="1" noTextEdit="1"/>
              </p:cNvSpPr>
              <p:nvPr/>
            </p:nvSpPr>
            <p:spPr>
              <a:xfrm>
                <a:off x="7347349" y="921339"/>
                <a:ext cx="4598022" cy="5657318"/>
              </a:xfrm>
              <a:prstGeom prst="rect">
                <a:avLst/>
              </a:prstGeom>
              <a:blipFill>
                <a:blip r:embed="rId4"/>
                <a:stretch>
                  <a:fillRect l="-1060" t="-862" r="-10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60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23</a:t>
            </a:fld>
            <a:endParaRPr lang="en-US" altLang="zh-CN" dirty="0"/>
          </a:p>
        </p:txBody>
      </p:sp>
      <p:pic>
        <p:nvPicPr>
          <p:cNvPr id="21506" name="Picture 2" descr="is &#10;this &#10;spirit &#10;that &#10;majonty &#10;of &#10;Am erican &#10;governments &#10;have &#10;passed &#10;laws &#10;since &#10;• &#10;making &#10;the &#10;registration &#10;voting &#10;process &#10;&lt;pad&gt; &#10;&lt;pad&gt; &#10;2. &#10;in &#10;this &#10;*'irit &#10;that &#10;majority &#10;of &#10;American &#10;govemments &#10;have &#10;passed &#10;new &#10;Snce &#10;2009 &#10;making &#10;the &#10;registration &#10;voting &#10;proce ss &#10;more &#10;difficult &#10;&lt;pad&gt; &#10;&lt;pad&gt; &#10;&lt;pad&gt; ">
            <a:extLst>
              <a:ext uri="{FF2B5EF4-FFF2-40B4-BE49-F238E27FC236}">
                <a16:creationId xmlns:a16="http://schemas.microsoft.com/office/drawing/2014/main" id="{2921DCFC-BADC-493C-9356-B68AA664B4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8" b="1701"/>
          <a:stretch/>
        </p:blipFill>
        <p:spPr bwMode="auto">
          <a:xfrm>
            <a:off x="7498009" y="173850"/>
            <a:ext cx="3892550" cy="65103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186A4C8-8F3E-45E8-8590-195C77C0B1CD}"/>
              </a:ext>
            </a:extLst>
          </p:cNvPr>
          <p:cNvSpPr txBox="1"/>
          <p:nvPr/>
        </p:nvSpPr>
        <p:spPr>
          <a:xfrm>
            <a:off x="1353529" y="2811260"/>
            <a:ext cx="4686030" cy="1754326"/>
          </a:xfrm>
          <a:prstGeom prst="rect">
            <a:avLst/>
          </a:prstGeom>
          <a:noFill/>
        </p:spPr>
        <p:txBody>
          <a:bodyPr wrap="square">
            <a:spAutoFit/>
          </a:bodyPr>
          <a:lstStyle/>
          <a:p>
            <a:r>
              <a:rPr lang="zh-CN" altLang="zh-CN" b="1" dirty="0">
                <a:latin typeface="-apple-system"/>
              </a:rPr>
              <a:t>图 3：自注意力编码器第 5 层（共 6 层）中长距离依赖的注意力机制示例。许多注意力头关注动词“</a:t>
            </a:r>
            <a:r>
              <a:rPr lang="en-US" altLang="zh-CN" b="1" dirty="0">
                <a:latin typeface="-apple-system"/>
              </a:rPr>
              <a:t>making</a:t>
            </a:r>
            <a:r>
              <a:rPr lang="zh-CN" altLang="zh-CN" b="1" dirty="0">
                <a:latin typeface="-apple-system"/>
              </a:rPr>
              <a:t>”的远距离依赖，完成短语“制作.. 。更加困难'。此处仅显示“制作”一词的注意事项。不同的颜色代表不同的头。最好用彩色观看。</a:t>
            </a:r>
            <a:endParaRPr lang="zh-CN" altLang="en-US" b="1" dirty="0">
              <a:latin typeface="-apple-system"/>
            </a:endParaRPr>
          </a:p>
        </p:txBody>
      </p:sp>
    </p:spTree>
    <p:extLst>
      <p:ext uri="{BB962C8B-B14F-4D97-AF65-F5344CB8AC3E}">
        <p14:creationId xmlns:p14="http://schemas.microsoft.com/office/powerpoint/2010/main" val="279829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24</a:t>
            </a:fld>
            <a:endParaRPr lang="en-US" altLang="zh-CN" dirty="0"/>
          </a:p>
        </p:txBody>
      </p:sp>
      <p:pic>
        <p:nvPicPr>
          <p:cNvPr id="22530" name="Picture 2" descr="The &#10;never &#10;be &#10;perfect &#10;—Plication &#10;should &#10;be &#10;just &#10;this &#10;what &#10;misSng &#10;in &#10;my &#10;opinion &#10;epad&gt; &#10;The &#10;Law &#10;never &#10;be &#10;perfect &#10;its &#10;application &#10;should &#10;be &#10;just &#10;this &#10;is &#10;what &#10;misSng &#10;in &#10;opinion &#10;CEOS&gt; &#10;cpad&gt; &#10;The &#10;Law &#10;never &#10;be &#10;perfed &#10;its &#10;The &#10;Law &#10;never &#10;be &#10;perfect &#10;its &#10;appl icati on appli cati on &#10;shou Id shoul d &#10;be &#10;be &#10;ju just &#10;this — &#10;What &#10;missing &#10;my &#10;opinion &#10;&lt;pad&gt; &#10;this &#10;is &#10;what &#10;misSng &#10;in &#10;my &#10;opinion ">
            <a:extLst>
              <a:ext uri="{FF2B5EF4-FFF2-40B4-BE49-F238E27FC236}">
                <a16:creationId xmlns:a16="http://schemas.microsoft.com/office/drawing/2014/main" id="{FA848699-C446-443E-9BD3-97773366C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62" y="1287543"/>
            <a:ext cx="6019800" cy="53340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4CB971D-50F7-4CB4-B5C2-E42C6C8419C3}"/>
              </a:ext>
            </a:extLst>
          </p:cNvPr>
          <p:cNvSpPr txBox="1"/>
          <p:nvPr/>
        </p:nvSpPr>
        <p:spPr>
          <a:xfrm>
            <a:off x="6844806" y="2780928"/>
            <a:ext cx="5334102" cy="1200329"/>
          </a:xfrm>
          <a:prstGeom prst="rect">
            <a:avLst/>
          </a:prstGeom>
          <a:noFill/>
        </p:spPr>
        <p:txBody>
          <a:bodyPr wrap="square">
            <a:spAutoFit/>
          </a:bodyPr>
          <a:lstStyle/>
          <a:p>
            <a:r>
              <a:rPr lang="zh-CN" altLang="zh-CN" b="1" dirty="0">
                <a:latin typeface="-apple-system"/>
              </a:rPr>
              <a:t>图</a:t>
            </a:r>
            <a:r>
              <a:rPr lang="en-US" altLang="zh-CN" b="1" dirty="0">
                <a:latin typeface="-apple-system"/>
              </a:rPr>
              <a:t>4</a:t>
            </a:r>
            <a:r>
              <a:rPr lang="zh-CN" altLang="zh-CN" b="1" dirty="0">
                <a:latin typeface="-apple-system"/>
              </a:rPr>
              <a:t>：两个自注意力头，在第</a:t>
            </a:r>
            <a:r>
              <a:rPr lang="en-US" altLang="zh-CN" b="1" dirty="0">
                <a:latin typeface="-apple-system"/>
              </a:rPr>
              <a:t>5</a:t>
            </a:r>
            <a:r>
              <a:rPr lang="zh-CN" altLang="zh-CN" b="1" dirty="0">
                <a:latin typeface="-apple-system"/>
              </a:rPr>
              <a:t>层（共</a:t>
            </a:r>
            <a:r>
              <a:rPr lang="en-US" altLang="zh-CN" b="1" dirty="0">
                <a:latin typeface="-apple-system"/>
              </a:rPr>
              <a:t>6</a:t>
            </a:r>
            <a:r>
              <a:rPr lang="zh-CN" altLang="zh-CN" b="1" dirty="0">
                <a:latin typeface="-apple-system"/>
              </a:rPr>
              <a:t>层），显然参与</a:t>
            </a:r>
            <a:r>
              <a:rPr lang="zh-CN" altLang="en-US" b="1" dirty="0">
                <a:latin typeface="-apple-system"/>
              </a:rPr>
              <a:t>指代消解</a:t>
            </a:r>
            <a:r>
              <a:rPr lang="zh-CN" altLang="en-US" b="0" i="0" dirty="0">
                <a:effectLst/>
                <a:latin typeface="Arial" panose="020B0604020202020204" pitchFamily="34" charset="0"/>
              </a:rPr>
              <a:t>（</a:t>
            </a:r>
            <a:r>
              <a:rPr lang="en-US" altLang="zh-CN" b="0" i="0" dirty="0">
                <a:effectLst/>
                <a:latin typeface="Arial" panose="020B0604020202020204" pitchFamily="34" charset="0"/>
              </a:rPr>
              <a:t> anaphora resolution </a:t>
            </a:r>
            <a:r>
              <a:rPr lang="zh-CN" altLang="en-US" b="0" i="0" dirty="0">
                <a:effectLst/>
                <a:latin typeface="Arial" panose="020B0604020202020204" pitchFamily="34" charset="0"/>
              </a:rPr>
              <a:t>） </a:t>
            </a:r>
            <a:r>
              <a:rPr lang="zh-CN" altLang="zh-CN" b="1" dirty="0">
                <a:latin typeface="-apple-system"/>
              </a:rPr>
              <a:t>。所有的注意力对于head</a:t>
            </a:r>
            <a:r>
              <a:rPr lang="en-US" altLang="zh-CN" b="1" dirty="0">
                <a:latin typeface="-apple-system"/>
              </a:rPr>
              <a:t> 5</a:t>
            </a:r>
            <a:r>
              <a:rPr lang="zh-CN" altLang="zh-CN" b="1" dirty="0">
                <a:latin typeface="-apple-system"/>
              </a:rPr>
              <a:t>。来自“its”的注意力对于head</a:t>
            </a:r>
            <a:r>
              <a:rPr lang="en-US" altLang="zh-CN" b="1" dirty="0">
                <a:latin typeface="-apple-system"/>
              </a:rPr>
              <a:t> 5 </a:t>
            </a:r>
            <a:r>
              <a:rPr lang="zh-CN" altLang="zh-CN" b="1" dirty="0">
                <a:latin typeface="-apple-system"/>
              </a:rPr>
              <a:t>and</a:t>
            </a:r>
            <a:r>
              <a:rPr lang="en-US" altLang="zh-CN" b="1" dirty="0">
                <a:latin typeface="-apple-system"/>
              </a:rPr>
              <a:t> 6</a:t>
            </a:r>
            <a:r>
              <a:rPr lang="zh-CN" altLang="zh-CN" b="1" dirty="0">
                <a:latin typeface="-apple-system"/>
              </a:rPr>
              <a:t>独立。</a:t>
            </a:r>
            <a:r>
              <a:rPr lang="zh-CN" altLang="en-US" b="1" dirty="0">
                <a:latin typeface="-apple-system"/>
              </a:rPr>
              <a:t>注意这个词的关注度非常高</a:t>
            </a:r>
          </a:p>
        </p:txBody>
      </p:sp>
    </p:spTree>
    <p:extLst>
      <p:ext uri="{BB962C8B-B14F-4D97-AF65-F5344CB8AC3E}">
        <p14:creationId xmlns:p14="http://schemas.microsoft.com/office/powerpoint/2010/main" val="372524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2</a:t>
            </a:r>
            <a:r>
              <a:rPr lang="zh-CN" altLang="en-US" sz="2400" b="1" dirty="0">
                <a:solidFill>
                  <a:srgbClr val="003366"/>
                </a:solidFill>
                <a:latin typeface="+mn-lt"/>
                <a:ea typeface="微软雅黑" panose="020B0503020204020204" pitchFamily="34" charset="-122"/>
              </a:rPr>
              <a:t>、</a:t>
            </a:r>
            <a:r>
              <a:rPr lang="zh-CN" altLang="en-US" sz="2400" b="1" dirty="0">
                <a:solidFill>
                  <a:srgbClr val="003366"/>
                </a:solidFill>
                <a:ea typeface="微软雅黑" panose="020B0503020204020204" pitchFamily="34" charset="-122"/>
              </a:rPr>
              <a:t>主要算法分析</a:t>
            </a:r>
          </a:p>
        </p:txBody>
      </p:sp>
      <p:sp>
        <p:nvSpPr>
          <p:cNvPr id="4" name="Text Box 5"/>
          <p:cNvSpPr txBox="1">
            <a:spLocks noChangeArrowheads="1"/>
          </p:cNvSpPr>
          <p:nvPr/>
        </p:nvSpPr>
        <p:spPr bwMode="auto">
          <a:xfrm>
            <a:off x="417065" y="690531"/>
            <a:ext cx="10868247" cy="461616"/>
          </a:xfrm>
          <a:prstGeom prst="rect">
            <a:avLst/>
          </a:prstGeom>
          <a:noFill/>
          <a:ln w="9525">
            <a:noFill/>
            <a:miter lim="800000"/>
          </a:ln>
        </p:spPr>
        <p:txBody>
          <a:bodyPr wrap="square" lIns="91394" tIns="45696" rIns="91394" bIns="45696">
            <a:spAutoFit/>
          </a:bodyPr>
          <a:lstStyle/>
          <a:p>
            <a:pPr>
              <a:defRPr/>
            </a:pPr>
            <a:r>
              <a:rPr lang="en-US" altLang="zh-CN" sz="2400" b="1" dirty="0">
                <a:solidFill>
                  <a:srgbClr val="003366"/>
                </a:solidFill>
                <a:latin typeface="+mn-lt"/>
                <a:ea typeface="微软雅黑" panose="020B0503020204020204" pitchFamily="34" charset="-122"/>
              </a:rPr>
              <a:t> 2.2</a:t>
            </a:r>
            <a:r>
              <a:rPr lang="zh-CN" altLang="en-US" sz="2400" b="1" dirty="0">
                <a:solidFill>
                  <a:srgbClr val="003366"/>
                </a:solidFill>
                <a:latin typeface="+mn-lt"/>
                <a:ea typeface="微软雅黑" panose="020B0503020204020204" pitchFamily="34" charset="-122"/>
              </a:rPr>
              <a:t>  </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 Attention Is All You Need</a:t>
            </a:r>
            <a:r>
              <a:rPr lang="zh-CN" altLang="en-US" sz="2400" b="1" dirty="0">
                <a:solidFill>
                  <a:srgbClr val="003366"/>
                </a:solidFill>
                <a:latin typeface="+mn-lt"/>
                <a:ea typeface="微软雅黑" panose="020B0503020204020204" pitchFamily="34" charset="-122"/>
              </a:rPr>
              <a:t>）</a:t>
            </a:r>
          </a:p>
        </p:txBody>
      </p:sp>
      <p:sp>
        <p:nvSpPr>
          <p:cNvPr id="2" name="灯片编号占位符 1">
            <a:extLst>
              <a:ext uri="{FF2B5EF4-FFF2-40B4-BE49-F238E27FC236}">
                <a16:creationId xmlns:a16="http://schemas.microsoft.com/office/drawing/2014/main" id="{23DECA8D-D1A7-47A3-8777-F65E23FFFECE}"/>
              </a:ext>
            </a:extLst>
          </p:cNvPr>
          <p:cNvSpPr>
            <a:spLocks noGrp="1"/>
          </p:cNvSpPr>
          <p:nvPr>
            <p:ph type="sldNum" sz="quarter" idx="4"/>
          </p:nvPr>
        </p:nvSpPr>
        <p:spPr/>
        <p:txBody>
          <a:bodyPr/>
          <a:lstStyle/>
          <a:p>
            <a:pPr>
              <a:defRPr/>
            </a:pPr>
            <a:fld id="{B742A8BE-A63A-4B49-8DAD-9C911ED7CEAD}" type="slidenum">
              <a:rPr lang="en-US" altLang="zh-CN" smtClean="0"/>
              <a:t>25</a:t>
            </a:fld>
            <a:endParaRPr lang="en-US" altLang="zh-CN" dirty="0"/>
          </a:p>
        </p:txBody>
      </p:sp>
      <p:sp>
        <p:nvSpPr>
          <p:cNvPr id="8" name="文本框 7">
            <a:extLst>
              <a:ext uri="{FF2B5EF4-FFF2-40B4-BE49-F238E27FC236}">
                <a16:creationId xmlns:a16="http://schemas.microsoft.com/office/drawing/2014/main" id="{44CB971D-50F7-4CB4-B5C2-E42C6C8419C3}"/>
              </a:ext>
            </a:extLst>
          </p:cNvPr>
          <p:cNvSpPr txBox="1"/>
          <p:nvPr/>
        </p:nvSpPr>
        <p:spPr>
          <a:xfrm>
            <a:off x="6844806" y="2780928"/>
            <a:ext cx="5334102" cy="1200329"/>
          </a:xfrm>
          <a:prstGeom prst="rect">
            <a:avLst/>
          </a:prstGeom>
          <a:noFill/>
        </p:spPr>
        <p:txBody>
          <a:bodyPr wrap="square">
            <a:spAutoFit/>
          </a:bodyPr>
          <a:lstStyle/>
          <a:p>
            <a:r>
              <a:rPr lang="zh-CN" altLang="zh-CN" b="1" dirty="0">
                <a:latin typeface="-apple-system"/>
              </a:rPr>
              <a:t>图</a:t>
            </a:r>
            <a:r>
              <a:rPr lang="en-US" altLang="zh-CN" b="1" dirty="0">
                <a:latin typeface="-apple-system"/>
              </a:rPr>
              <a:t>5 </a:t>
            </a:r>
            <a:r>
              <a:rPr lang="zh-CN" altLang="zh-CN" b="1" dirty="0">
                <a:latin typeface="-apple-system"/>
              </a:rPr>
              <a:t>许多注意力头表现出似乎与句子结构相关的行为。我们在上面给出了两个例子，来自第</a:t>
            </a:r>
            <a:r>
              <a:rPr lang="en-US" altLang="zh-CN" b="1" dirty="0">
                <a:latin typeface="-apple-system"/>
              </a:rPr>
              <a:t>5</a:t>
            </a:r>
            <a:r>
              <a:rPr lang="zh-CN" altLang="zh-CN" b="1" dirty="0">
                <a:latin typeface="-apple-system"/>
              </a:rPr>
              <a:t>层（共</a:t>
            </a:r>
            <a:r>
              <a:rPr lang="en-US" altLang="zh-CN" b="1" dirty="0">
                <a:latin typeface="-apple-system"/>
              </a:rPr>
              <a:t>6</a:t>
            </a:r>
            <a:r>
              <a:rPr lang="zh-CN" altLang="zh-CN" b="1" dirty="0">
                <a:latin typeface="-apple-system"/>
              </a:rPr>
              <a:t>层）Encoder的两个不同的head。heads清晰地学会了执行不同的任务。</a:t>
            </a:r>
            <a:endParaRPr lang="zh-CN" altLang="en-US" b="1" dirty="0">
              <a:latin typeface="-apple-system"/>
            </a:endParaRPr>
          </a:p>
        </p:txBody>
      </p:sp>
      <p:pic>
        <p:nvPicPr>
          <p:cNvPr id="24578" name="Picture 2" descr="Law &#10;will &#10;never &#10;be &#10;perfect &#10;application &#10;should &#10;be &#10;just &#10;this &#10;is &#10;are &#10;missing &#10;in &#10;opinion - &#10;The &#10;never &#10;be &#10;pertect &#10;application &#10;should &#10;be &#10;this &#10;is &#10;what &#10;missing &#10;my &#10;opinion &#10;The—- &#10;Law &#10;will &#10;never &#10;be &#10;perfect &#10;but &#10;its &#10;application &#10;should &#10;be &#10;just &#10;this &#10;is &#10;are &#10;missing &#10;in &#10;my &#10;opinion &#10;The &#10;Law &#10;never &#10;be &#10;perfect &#10;but &#10;its &#10;application &#10;should &#10;be &#10;just &#10;this &#10;is &#10;are &#10;— missing &#10;in &#10;my &#10;opinion ">
            <a:extLst>
              <a:ext uri="{FF2B5EF4-FFF2-40B4-BE49-F238E27FC236}">
                <a16:creationId xmlns:a16="http://schemas.microsoft.com/office/drawing/2014/main" id="{EDE98F8C-2AD2-4C7B-8C77-2DD386DF0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44" y="1171575"/>
            <a:ext cx="6086475"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nvSpPr>
        <p:spPr bwMode="auto">
          <a:xfrm>
            <a:off x="1346118" y="2636912"/>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2</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9" name="矩形 1"/>
          <p:cNvSpPr>
            <a:spLocks noChangeArrowheads="1"/>
          </p:cNvSpPr>
          <p:nvPr/>
        </p:nvSpPr>
        <p:spPr bwMode="auto">
          <a:xfrm>
            <a:off x="1986375" y="2636912"/>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defRPr/>
            </a:pPr>
            <a:r>
              <a:rPr lang="zh-CN" altLang="en-US" sz="2800" b="1" kern="0" dirty="0">
                <a:solidFill>
                  <a:srgbClr val="FFFFFF"/>
                </a:solidFill>
                <a:ea typeface="微软雅黑" panose="020B0503020204020204" pitchFamily="34" charset="-122"/>
                <a:cs typeface="Arial" panose="020B0604020202020204" pitchFamily="34" charset="0"/>
              </a:rPr>
              <a:t>主要算法</a:t>
            </a:r>
          </a:p>
        </p:txBody>
      </p:sp>
      <p:sp>
        <p:nvSpPr>
          <p:cNvPr id="13" name="矩形 4"/>
          <p:cNvSpPr>
            <a:spLocks noChangeArrowheads="1"/>
          </p:cNvSpPr>
          <p:nvPr/>
        </p:nvSpPr>
        <p:spPr bwMode="auto">
          <a:xfrm>
            <a:off x="1350493" y="1321914"/>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1</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14" name="矩形 1"/>
          <p:cNvSpPr>
            <a:spLocks noChangeArrowheads="1"/>
          </p:cNvSpPr>
          <p:nvPr/>
        </p:nvSpPr>
        <p:spPr bwMode="auto">
          <a:xfrm>
            <a:off x="1990750" y="1321914"/>
            <a:ext cx="884917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FFFF"/>
                </a:solidFill>
                <a:ea typeface="微软雅黑" panose="020B0503020204020204" pitchFamily="34" charset="-122"/>
                <a:cs typeface="Arial" panose="020B0604020202020204" pitchFamily="34" charset="0"/>
              </a:rPr>
              <a:t>研究背景</a:t>
            </a:r>
          </a:p>
        </p:txBody>
      </p:sp>
      <p:sp>
        <p:nvSpPr>
          <p:cNvPr id="16" name="Text Box 5"/>
          <p:cNvSpPr txBox="1">
            <a:spLocks noChangeArrowheads="1"/>
          </p:cNvSpPr>
          <p:nvPr/>
        </p:nvSpPr>
        <p:spPr bwMode="auto">
          <a:xfrm>
            <a:off x="745600" y="231068"/>
            <a:ext cx="3117358" cy="461628"/>
          </a:xfrm>
          <a:prstGeom prst="rect">
            <a:avLst/>
          </a:prstGeom>
          <a:noFill/>
          <a:ln w="9525">
            <a:noFill/>
            <a:miter lim="800000"/>
          </a:ln>
        </p:spPr>
        <p:txBody>
          <a:bodyPr wrap="square" lIns="91406" tIns="45702" rIns="91406" bIns="45702">
            <a:spAutoFit/>
          </a:bodyPr>
          <a:lstStyle/>
          <a:p>
            <a:r>
              <a:rPr lang="zh-CN" altLang="en-US" sz="2400" b="1" dirty="0">
                <a:solidFill>
                  <a:srgbClr val="003366"/>
                </a:solidFill>
                <a:latin typeface="+mn-lt"/>
                <a:ea typeface="微软雅黑" panose="020B0503020204020204" pitchFamily="34" charset="-122"/>
              </a:rPr>
              <a:t>报告内容</a:t>
            </a:r>
          </a:p>
        </p:txBody>
      </p:sp>
      <p:sp>
        <p:nvSpPr>
          <p:cNvPr id="12" name="矩形 4">
            <a:extLst>
              <a:ext uri="{FF2B5EF4-FFF2-40B4-BE49-F238E27FC236}">
                <a16:creationId xmlns:a16="http://schemas.microsoft.com/office/drawing/2014/main" id="{CD9D1EB4-34D7-4B89-B2BB-A5C6041677BA}"/>
              </a:ext>
            </a:extLst>
          </p:cNvPr>
          <p:cNvSpPr>
            <a:spLocks noChangeArrowheads="1"/>
          </p:cNvSpPr>
          <p:nvPr/>
        </p:nvSpPr>
        <p:spPr bwMode="auto">
          <a:xfrm>
            <a:off x="1359920" y="3942483"/>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0000"/>
                </a:solidFill>
                <a:latin typeface="+mn-lt"/>
                <a:ea typeface="微软雅黑" panose="020B0503020204020204" pitchFamily="34" charset="-122"/>
                <a:cs typeface="Arial" panose="020B0604020202020204" pitchFamily="34" charset="0"/>
              </a:rPr>
              <a:t>3</a:t>
            </a:r>
            <a:endParaRPr lang="zh-CN" altLang="en-US" sz="2800" b="1" kern="0" dirty="0">
              <a:solidFill>
                <a:srgbClr val="FF0000"/>
              </a:solidFill>
              <a:latin typeface="+mn-lt"/>
              <a:ea typeface="微软雅黑" panose="020B0503020204020204" pitchFamily="34" charset="-122"/>
              <a:cs typeface="Arial" panose="020B0604020202020204" pitchFamily="34" charset="0"/>
            </a:endParaRPr>
          </a:p>
        </p:txBody>
      </p:sp>
      <p:sp>
        <p:nvSpPr>
          <p:cNvPr id="17" name="矩形 1">
            <a:extLst>
              <a:ext uri="{FF2B5EF4-FFF2-40B4-BE49-F238E27FC236}">
                <a16:creationId xmlns:a16="http://schemas.microsoft.com/office/drawing/2014/main" id="{5C013845-D495-4B18-9DED-86F04FA36901}"/>
              </a:ext>
            </a:extLst>
          </p:cNvPr>
          <p:cNvSpPr>
            <a:spLocks noChangeArrowheads="1"/>
          </p:cNvSpPr>
          <p:nvPr/>
        </p:nvSpPr>
        <p:spPr bwMode="auto">
          <a:xfrm>
            <a:off x="2000177" y="3942483"/>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0000"/>
                </a:solidFill>
                <a:ea typeface="微软雅黑" panose="020B0503020204020204" pitchFamily="34" charset="-122"/>
                <a:cs typeface="Arial" panose="020B0604020202020204" pitchFamily="34" charset="0"/>
              </a:rPr>
              <a:t>应用</a:t>
            </a:r>
          </a:p>
        </p:txBody>
      </p:sp>
      <p:sp>
        <p:nvSpPr>
          <p:cNvPr id="2" name="灯片编号占位符 1">
            <a:extLst>
              <a:ext uri="{FF2B5EF4-FFF2-40B4-BE49-F238E27FC236}">
                <a16:creationId xmlns:a16="http://schemas.microsoft.com/office/drawing/2014/main" id="{5A15C362-88FD-4685-8197-DD91C544F339}"/>
              </a:ext>
            </a:extLst>
          </p:cNvPr>
          <p:cNvSpPr>
            <a:spLocks noGrp="1"/>
          </p:cNvSpPr>
          <p:nvPr>
            <p:ph type="sldNum" sz="quarter" idx="4"/>
          </p:nvPr>
        </p:nvSpPr>
        <p:spPr/>
        <p:txBody>
          <a:bodyPr/>
          <a:lstStyle/>
          <a:p>
            <a:pPr>
              <a:defRPr/>
            </a:pPr>
            <a:fld id="{B742A8BE-A63A-4B49-8DAD-9C911ED7CEAD}" type="slidenum">
              <a:rPr lang="en-US" altLang="zh-CN" smtClean="0"/>
              <a:t>26</a:t>
            </a:fld>
            <a:endParaRPr lang="en-US" altLang="zh-CN" dirty="0"/>
          </a:p>
        </p:txBody>
      </p:sp>
    </p:spTree>
    <p:extLst>
      <p:ext uri="{BB962C8B-B14F-4D97-AF65-F5344CB8AC3E}">
        <p14:creationId xmlns:p14="http://schemas.microsoft.com/office/powerpoint/2010/main" val="676106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
          <p:cNvSpPr>
            <a:spLocks noChangeArrowheads="1"/>
          </p:cNvSpPr>
          <p:nvPr/>
        </p:nvSpPr>
        <p:spPr bwMode="auto">
          <a:xfrm>
            <a:off x="1342678" y="1988840"/>
            <a:ext cx="10440988" cy="258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6600" b="1" dirty="0">
                <a:solidFill>
                  <a:schemeClr val="bg1"/>
                </a:solidFill>
                <a:ea typeface="微软雅黑" panose="020B0503020204020204" pitchFamily="34" charset="-122"/>
                <a:cs typeface="Arial" panose="020B0604020202020204" pitchFamily="34" charset="0"/>
              </a:rPr>
              <a:t>谢 谢！</a:t>
            </a:r>
            <a:endParaRPr lang="en-US" altLang="zh-CN" sz="6600" b="1" dirty="0">
              <a:solidFill>
                <a:schemeClr val="bg1"/>
              </a:solidFill>
              <a:ea typeface="微软雅黑" panose="020B0503020204020204" pitchFamily="34" charset="-122"/>
              <a:cs typeface="Arial" panose="020B0604020202020204" pitchFamily="34" charset="0"/>
            </a:endParaRPr>
          </a:p>
          <a:p>
            <a:pPr algn="ctr" eaLnBrk="1" hangingPunct="1">
              <a:lnSpc>
                <a:spcPct val="150000"/>
              </a:lnSpc>
            </a:pPr>
            <a:endParaRPr lang="zh-CN" altLang="en-US" sz="4800" b="1" dirty="0">
              <a:solidFill>
                <a:srgbClr val="FF0000"/>
              </a:solidFill>
              <a:ea typeface="微软雅黑" panose="020B0503020204020204" pitchFamily="34" charset="-122"/>
              <a:cs typeface="Arial" panose="020B0604020202020204" pitchFamily="34" charset="0"/>
            </a:endParaRPr>
          </a:p>
        </p:txBody>
      </p:sp>
      <p:sp>
        <p:nvSpPr>
          <p:cNvPr id="2" name="文本框 1"/>
          <p:cNvSpPr txBox="1"/>
          <p:nvPr/>
        </p:nvSpPr>
        <p:spPr>
          <a:xfrm>
            <a:off x="550590" y="332656"/>
            <a:ext cx="11089232" cy="1152128"/>
          </a:xfrm>
          <a:prstGeom prst="rect">
            <a:avLst/>
          </a:prstGeom>
          <a:solidFill>
            <a:schemeClr val="bg1"/>
          </a:solidFill>
        </p:spPr>
        <p:txBody>
          <a:bodyPr wrap="square" rtlCol="0">
            <a:spAutoFit/>
          </a:bodyPr>
          <a:lstStyle/>
          <a:p>
            <a:endParaRPr lang="zh-CN" altLang="en-US" dirty="0"/>
          </a:p>
        </p:txBody>
      </p:sp>
      <p:sp>
        <p:nvSpPr>
          <p:cNvPr id="4" name="灯片编号占位符 3">
            <a:extLst>
              <a:ext uri="{FF2B5EF4-FFF2-40B4-BE49-F238E27FC236}">
                <a16:creationId xmlns:a16="http://schemas.microsoft.com/office/drawing/2014/main" id="{72DF78BF-AC9C-40BC-8FFB-719F244679DA}"/>
              </a:ext>
            </a:extLst>
          </p:cNvPr>
          <p:cNvSpPr>
            <a:spLocks noGrp="1"/>
          </p:cNvSpPr>
          <p:nvPr>
            <p:ph type="sldNum" sz="quarter" idx="4"/>
          </p:nvPr>
        </p:nvSpPr>
        <p:spPr/>
        <p:txBody>
          <a:bodyPr/>
          <a:lstStyle/>
          <a:p>
            <a:pPr>
              <a:defRPr/>
            </a:pPr>
            <a:fld id="{B742A8BE-A63A-4B49-8DAD-9C911ED7CEAD}" type="slidenum">
              <a:rPr lang="en-US" altLang="zh-CN" smtClean="0"/>
              <a:t>27</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Transformer</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sp>
        <p:nvSpPr>
          <p:cNvPr id="8" name="文本框 7"/>
          <p:cNvSpPr txBox="1"/>
          <p:nvPr/>
        </p:nvSpPr>
        <p:spPr>
          <a:xfrm>
            <a:off x="1323975" y="1982450"/>
            <a:ext cx="9290050" cy="166199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indent="-342900" algn="just" fontAlgn="auto">
              <a:lnSpc>
                <a:spcPct val="100000"/>
              </a:lnSpc>
              <a:spcBef>
                <a:spcPts val="600"/>
              </a:spcBef>
              <a:spcAft>
                <a:spcPts val="600"/>
              </a:spcAft>
              <a:buClr>
                <a:srgbClr val="336699"/>
              </a:buClr>
              <a:buFont typeface="Wingdings" panose="05000000000000000000" pitchFamily="2" charset="2"/>
              <a:buChar char="Ø"/>
              <a:defRPr/>
            </a:pPr>
            <a:r>
              <a:rPr lang="zh-CN" altLang="en-US" sz="1800" b="1" dirty="0">
                <a:solidFill>
                  <a:srgbClr val="003366"/>
                </a:solidFill>
                <a:latin typeface="微软雅黑" panose="020B0503020204020204" pitchFamily="34" charset="-122"/>
                <a:ea typeface="微软雅黑" panose="020B0503020204020204" pitchFamily="34" charset="-122"/>
              </a:rPr>
              <a:t>为什么使用</a:t>
            </a: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a:t>
            </a:r>
            <a:r>
              <a:rPr lang="en-US" altLang="zh-CN" sz="1800" b="1" dirty="0">
                <a:solidFill>
                  <a:srgbClr val="003366"/>
                </a:solidFill>
                <a:latin typeface="微软雅黑" panose="020B0503020204020204" pitchFamily="34" charset="-122"/>
                <a:ea typeface="微软雅黑" panose="020B0503020204020204" pitchFamily="34" charset="-122"/>
              </a:rPr>
              <a:t>Why</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是什么？（</a:t>
            </a:r>
            <a:r>
              <a:rPr lang="en-US" altLang="zh-CN" sz="1800" b="1" dirty="0">
                <a:solidFill>
                  <a:srgbClr val="003366"/>
                </a:solidFill>
                <a:latin typeface="微软雅黑" panose="020B0503020204020204" pitchFamily="34" charset="-122"/>
                <a:ea typeface="微软雅黑" panose="020B0503020204020204" pitchFamily="34" charset="-122"/>
              </a:rPr>
              <a:t>What</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zh-CN" altLang="en-US" sz="1800" b="1" dirty="0">
                <a:solidFill>
                  <a:srgbClr val="003366"/>
                </a:solidFill>
                <a:latin typeface="微软雅黑" panose="020B0503020204020204" pitchFamily="34" charset="-122"/>
                <a:ea typeface="微软雅黑" panose="020B0503020204020204" pitchFamily="34" charset="-122"/>
              </a:rPr>
              <a:t>怎么使用</a:t>
            </a: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a:t>
            </a:r>
            <a:r>
              <a:rPr lang="en-US" altLang="zh-CN" sz="1800" b="1" dirty="0">
                <a:solidFill>
                  <a:srgbClr val="003366"/>
                </a:solidFill>
                <a:latin typeface="微软雅黑" panose="020B0503020204020204" pitchFamily="34" charset="-122"/>
                <a:ea typeface="微软雅黑" panose="020B0503020204020204" pitchFamily="34" charset="-122"/>
              </a:rPr>
              <a:t>How</a:t>
            </a:r>
            <a:r>
              <a:rPr lang="zh-CN" altLang="en-US" sz="1800" b="1" dirty="0">
                <a:solidFill>
                  <a:srgbClr val="003366"/>
                </a:solidFill>
                <a:latin typeface="微软雅黑" panose="020B0503020204020204" pitchFamily="34" charset="-122"/>
                <a:ea typeface="微软雅黑" panose="020B0503020204020204" pitchFamily="34" charset="-122"/>
              </a:rPr>
              <a:t>）</a:t>
            </a:r>
            <a:r>
              <a:rPr lang="en-US" altLang="zh-CN" sz="1800" b="1" dirty="0">
                <a:solidFill>
                  <a:srgbClr val="003366"/>
                </a:solidFill>
                <a:latin typeface="微软雅黑" panose="020B0503020204020204" pitchFamily="34" charset="-122"/>
                <a:ea typeface="微软雅黑" panose="020B0503020204020204" pitchFamily="34" charset="-122"/>
              </a:rPr>
              <a:t>——&gt;to do</a:t>
            </a:r>
          </a:p>
          <a:p>
            <a:pPr marL="342900" indent="-342900" algn="just" fontAlgn="auto">
              <a:lnSpc>
                <a:spcPct val="100000"/>
              </a:lnSpc>
              <a:spcBef>
                <a:spcPts val="600"/>
              </a:spcBef>
              <a:spcAft>
                <a:spcPts val="600"/>
              </a:spcAft>
              <a:buClr>
                <a:srgbClr val="336699"/>
              </a:buClr>
              <a:buFont typeface="Wingdings" panose="05000000000000000000" pitchFamily="2" charset="2"/>
              <a:buChar char="Ø"/>
              <a:defRPr/>
            </a:pPr>
            <a:r>
              <a:rPr lang="zh-CN" altLang="en-US" sz="1800" b="1" dirty="0">
                <a:solidFill>
                  <a:srgbClr val="003366"/>
                </a:solidFill>
                <a:latin typeface="微软雅黑" panose="020B0503020204020204" pitchFamily="34" charset="-122"/>
                <a:ea typeface="微软雅黑" panose="020B0503020204020204" pitchFamily="34" charset="-122"/>
              </a:rPr>
              <a:t>（</a:t>
            </a:r>
            <a:r>
              <a:rPr lang="en-US" altLang="zh-CN" sz="1800" b="1" dirty="0">
                <a:solidFill>
                  <a:srgbClr val="003366"/>
                </a:solidFill>
                <a:latin typeface="微软雅黑" panose="020B0503020204020204" pitchFamily="34" charset="-122"/>
                <a:ea typeface="微软雅黑" panose="020B0503020204020204" pitchFamily="34" charset="-122"/>
              </a:rPr>
              <a:t>Question</a:t>
            </a:r>
            <a:r>
              <a:rPr lang="zh-CN" altLang="en-US" sz="1800" b="1" dirty="0">
                <a:solidFill>
                  <a:srgbClr val="003366"/>
                </a:solidFill>
                <a:latin typeface="微软雅黑" panose="020B0503020204020204" pitchFamily="34" charset="-122"/>
                <a:ea typeface="微软雅黑" panose="020B0503020204020204" pitchFamily="34" charset="-122"/>
              </a:rPr>
              <a:t>）                              </a:t>
            </a:r>
            <a:r>
              <a:rPr lang="en-US" altLang="zh-CN" sz="1800" b="1" dirty="0">
                <a:solidFill>
                  <a:srgbClr val="003366"/>
                </a:solidFill>
                <a:latin typeface="微软雅黑" panose="020B0503020204020204" pitchFamily="34" charset="-122"/>
                <a:ea typeface="微软雅黑" panose="020B0503020204020204" pitchFamily="34" charset="-122"/>
              </a:rPr>
              <a:t>——&gt;to do</a:t>
            </a:r>
          </a:p>
        </p:txBody>
      </p:sp>
      <p:grpSp>
        <p:nvGrpSpPr>
          <p:cNvPr id="9" name="组合 4"/>
          <p:cNvGrpSpPr/>
          <p:nvPr/>
        </p:nvGrpSpPr>
        <p:grpSpPr>
          <a:xfrm>
            <a:off x="981075" y="1239145"/>
            <a:ext cx="9975851" cy="2909935"/>
            <a:chOff x="238407" y="2719794"/>
            <a:chExt cx="5713056" cy="1632973"/>
          </a:xfrm>
        </p:grpSpPr>
        <p:sp>
          <p:nvSpPr>
            <p:cNvPr id="10" name="矩形 9"/>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12" name="矩形 11"/>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4CA48707-255F-4B42-BA76-FBFBFAF0A837}"/>
              </a:ext>
            </a:extLst>
          </p:cNvPr>
          <p:cNvSpPr>
            <a:spLocks noGrp="1"/>
          </p:cNvSpPr>
          <p:nvPr>
            <p:ph type="sldNum" sz="quarter" idx="4"/>
          </p:nvPr>
        </p:nvSpPr>
        <p:spPr/>
        <p:txBody>
          <a:bodyPr/>
          <a:lstStyle/>
          <a:p>
            <a:pPr>
              <a:defRPr/>
            </a:pPr>
            <a:fld id="{B742A8BE-A63A-4B49-8DAD-9C911ED7CEAD}" type="slidenum">
              <a:rPr lang="en-US" altLang="zh-CN" smtClean="0"/>
              <a:t>3</a:t>
            </a:fld>
            <a:endParaRPr lang="en-US" altLang="zh-CN" dirty="0"/>
          </a:p>
        </p:txBody>
      </p:sp>
    </p:spTree>
    <p:extLst>
      <p:ext uri="{BB962C8B-B14F-4D97-AF65-F5344CB8AC3E}">
        <p14:creationId xmlns:p14="http://schemas.microsoft.com/office/powerpoint/2010/main" val="379034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Attention</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sp>
        <p:nvSpPr>
          <p:cNvPr id="8" name="文本框 7"/>
          <p:cNvSpPr txBox="1"/>
          <p:nvPr/>
        </p:nvSpPr>
        <p:spPr>
          <a:xfrm>
            <a:off x="1203133" y="1796154"/>
            <a:ext cx="9290050" cy="3693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zh-CN" altLang="en-US" sz="1800" b="1" dirty="0">
                <a:solidFill>
                  <a:srgbClr val="003366"/>
                </a:solidFill>
                <a:latin typeface="微软雅黑" panose="020B0503020204020204" pitchFamily="34" charset="-122"/>
                <a:ea typeface="微软雅黑" panose="020B0503020204020204" pitchFamily="34" charset="-122"/>
              </a:rPr>
              <a:t>为什么使用</a:t>
            </a: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a:t>
            </a:r>
            <a:r>
              <a:rPr lang="en-US" altLang="zh-CN" sz="1800" b="1" dirty="0">
                <a:solidFill>
                  <a:srgbClr val="003366"/>
                </a:solidFill>
                <a:latin typeface="微软雅黑" panose="020B0503020204020204" pitchFamily="34" charset="-122"/>
                <a:ea typeface="微软雅黑" panose="020B0503020204020204" pitchFamily="34" charset="-122"/>
              </a:rPr>
              <a:t>Why</a:t>
            </a:r>
            <a:r>
              <a:rPr lang="zh-CN" altLang="en-US" sz="1800" b="1" dirty="0">
                <a:solidFill>
                  <a:srgbClr val="003366"/>
                </a:solidFill>
                <a:latin typeface="微软雅黑" panose="020B0503020204020204" pitchFamily="34" charset="-122"/>
                <a:ea typeface="微软雅黑" panose="020B0503020204020204" pitchFamily="34" charset="-122"/>
              </a:rPr>
              <a:t>）</a:t>
            </a:r>
          </a:p>
        </p:txBody>
      </p:sp>
      <p:sp>
        <p:nvSpPr>
          <p:cNvPr id="14" name="文本框 13">
            <a:extLst>
              <a:ext uri="{FF2B5EF4-FFF2-40B4-BE49-F238E27FC236}">
                <a16:creationId xmlns:a16="http://schemas.microsoft.com/office/drawing/2014/main" id="{8B5FB495-BB11-4599-90A6-09AE6BC2CDBC}"/>
              </a:ext>
            </a:extLst>
          </p:cNvPr>
          <p:cNvSpPr txBox="1"/>
          <p:nvPr/>
        </p:nvSpPr>
        <p:spPr>
          <a:xfrm>
            <a:off x="1326542" y="2188559"/>
            <a:ext cx="3748665" cy="923330"/>
          </a:xfrm>
          <a:prstGeom prst="rect">
            <a:avLst/>
          </a:prstGeom>
          <a:noFill/>
        </p:spPr>
        <p:txBody>
          <a:bodyPr wrap="square">
            <a:spAutoFit/>
          </a:bodyPr>
          <a:lstStyle/>
          <a:p>
            <a:pPr algn="l"/>
            <a:r>
              <a:rPr lang="zh-CN" altLang="en-US" b="1" dirty="0">
                <a:latin typeface="-apple-system"/>
              </a:rPr>
              <a:t>原因：</a:t>
            </a:r>
            <a:endParaRPr lang="en-US" altLang="zh-CN" b="1" dirty="0">
              <a:latin typeface="-apple-system"/>
            </a:endParaRPr>
          </a:p>
          <a:p>
            <a:pPr marL="285750" indent="-285750" algn="l">
              <a:buFont typeface="Arial" panose="020B0604020202020204" pitchFamily="34" charset="0"/>
              <a:buChar char="•"/>
            </a:pPr>
            <a:r>
              <a:rPr lang="en-US" altLang="zh-CN" b="1" dirty="0">
                <a:latin typeface="-apple-system"/>
              </a:rPr>
              <a:t>RNN</a:t>
            </a:r>
            <a:r>
              <a:rPr lang="zh-CN" altLang="en-US" b="1" dirty="0">
                <a:latin typeface="-apple-system"/>
              </a:rPr>
              <a:t>并行困难</a:t>
            </a:r>
            <a:endParaRPr lang="en-US" altLang="zh-CN" b="1" dirty="0">
              <a:latin typeface="-apple-system"/>
            </a:endParaRPr>
          </a:p>
          <a:p>
            <a:pPr marL="285750" indent="-285750" algn="l">
              <a:buFont typeface="Arial" panose="020B0604020202020204" pitchFamily="34" charset="0"/>
              <a:buChar char="•"/>
            </a:pPr>
            <a:r>
              <a:rPr lang="en-US" altLang="zh-CN" b="1" i="0" dirty="0">
                <a:effectLst/>
                <a:latin typeface="-apple-system"/>
              </a:rPr>
              <a:t>CNN</a:t>
            </a:r>
            <a:r>
              <a:rPr lang="zh-CN" altLang="en-US" b="1" i="0" dirty="0">
                <a:effectLst/>
                <a:latin typeface="-apple-system"/>
              </a:rPr>
              <a:t>局部感受野</a:t>
            </a:r>
            <a:endParaRPr lang="en-US" altLang="zh-CN" b="1" i="0" dirty="0">
              <a:effectLst/>
              <a:latin typeface="-apple-system"/>
            </a:endParaRPr>
          </a:p>
        </p:txBody>
      </p:sp>
      <p:grpSp>
        <p:nvGrpSpPr>
          <p:cNvPr id="40" name="组合 4">
            <a:extLst>
              <a:ext uri="{FF2B5EF4-FFF2-40B4-BE49-F238E27FC236}">
                <a16:creationId xmlns:a16="http://schemas.microsoft.com/office/drawing/2014/main" id="{61C97D65-0E2F-4BC9-AA99-554763E15164}"/>
              </a:ext>
            </a:extLst>
          </p:cNvPr>
          <p:cNvGrpSpPr/>
          <p:nvPr/>
        </p:nvGrpSpPr>
        <p:grpSpPr>
          <a:xfrm>
            <a:off x="837840" y="1124744"/>
            <a:ext cx="10514731" cy="5496799"/>
            <a:chOff x="238407" y="2719794"/>
            <a:chExt cx="5713056" cy="1632973"/>
          </a:xfrm>
        </p:grpSpPr>
        <p:sp>
          <p:nvSpPr>
            <p:cNvPr id="41" name="矩形 40">
              <a:extLst>
                <a:ext uri="{FF2B5EF4-FFF2-40B4-BE49-F238E27FC236}">
                  <a16:creationId xmlns:a16="http://schemas.microsoft.com/office/drawing/2014/main" id="{51202F49-231C-4DFC-96AF-524391F57E70}"/>
                </a:ext>
              </a:extLst>
            </p:cNvPr>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1">
              <a:extLst>
                <a:ext uri="{FF2B5EF4-FFF2-40B4-BE49-F238E27FC236}">
                  <a16:creationId xmlns:a16="http://schemas.microsoft.com/office/drawing/2014/main" id="{E775BC4D-5138-4AFB-902D-0D07396A3E5D}"/>
                </a:ext>
              </a:extLst>
            </p:cNvPr>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43" name="矩形 42">
              <a:extLst>
                <a:ext uri="{FF2B5EF4-FFF2-40B4-BE49-F238E27FC236}">
                  <a16:creationId xmlns:a16="http://schemas.microsoft.com/office/drawing/2014/main" id="{1B85D227-5FA4-4956-8EC3-FB93ABCEDBED}"/>
                </a:ext>
              </a:extLst>
            </p:cNvPr>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9AE0CC3C-86C7-4FAB-BDE9-44E709E62CEA}"/>
              </a:ext>
            </a:extLst>
          </p:cNvPr>
          <p:cNvSpPr>
            <a:spLocks noGrp="1"/>
          </p:cNvSpPr>
          <p:nvPr>
            <p:ph type="sldNum" sz="quarter" idx="4"/>
          </p:nvPr>
        </p:nvSpPr>
        <p:spPr/>
        <p:txBody>
          <a:bodyPr/>
          <a:lstStyle/>
          <a:p>
            <a:pPr>
              <a:defRPr/>
            </a:pPr>
            <a:fld id="{B742A8BE-A63A-4B49-8DAD-9C911ED7CEAD}" type="slidenum">
              <a:rPr lang="en-US" altLang="zh-CN" smtClean="0"/>
              <a:t>4</a:t>
            </a:fld>
            <a:endParaRPr lang="en-US" altLang="zh-CN" dirty="0"/>
          </a:p>
        </p:txBody>
      </p:sp>
      <p:sp>
        <p:nvSpPr>
          <p:cNvPr id="3" name="矩形: 圆角 2">
            <a:extLst>
              <a:ext uri="{FF2B5EF4-FFF2-40B4-BE49-F238E27FC236}">
                <a16:creationId xmlns:a16="http://schemas.microsoft.com/office/drawing/2014/main" id="{2CD3C802-3503-451C-A6A8-D8DB34936394}"/>
              </a:ext>
            </a:extLst>
          </p:cNvPr>
          <p:cNvSpPr/>
          <p:nvPr/>
        </p:nvSpPr>
        <p:spPr>
          <a:xfrm>
            <a:off x="1257501" y="4208458"/>
            <a:ext cx="3024336" cy="1335605"/>
          </a:xfrm>
          <a:prstGeom prst="roundRect">
            <a:avLst/>
          </a:prstGeom>
          <a:no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6C4AF32E-522C-48D3-B147-45F0596A5ED4}"/>
              </a:ext>
            </a:extLst>
          </p:cNvPr>
          <p:cNvSpPr/>
          <p:nvPr/>
        </p:nvSpPr>
        <p:spPr>
          <a:xfrm>
            <a:off x="3677776" y="4607099"/>
            <a:ext cx="288032" cy="504056"/>
          </a:xfrm>
          <a:prstGeom prst="rect">
            <a:avLst/>
          </a:prstGeom>
          <a:solidFill>
            <a:schemeClr val="bg1">
              <a:lumMod val="8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a:extLst>
              <a:ext uri="{FF2B5EF4-FFF2-40B4-BE49-F238E27FC236}">
                <a16:creationId xmlns:a16="http://schemas.microsoft.com/office/drawing/2014/main" id="{0D860726-8F73-4540-BF2E-403502EC8D18}"/>
              </a:ext>
            </a:extLst>
          </p:cNvPr>
          <p:cNvSpPr/>
          <p:nvPr/>
        </p:nvSpPr>
        <p:spPr>
          <a:xfrm>
            <a:off x="2313160" y="4607099"/>
            <a:ext cx="288032" cy="504056"/>
          </a:xfrm>
          <a:prstGeom prst="rect">
            <a:avLst/>
          </a:prstGeom>
          <a:solidFill>
            <a:schemeClr val="bg1">
              <a:lumMod val="8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a:extLst>
              <a:ext uri="{FF2B5EF4-FFF2-40B4-BE49-F238E27FC236}">
                <a16:creationId xmlns:a16="http://schemas.microsoft.com/office/drawing/2014/main" id="{A9770081-BBD5-4BE9-851A-79A78B04E76E}"/>
              </a:ext>
            </a:extLst>
          </p:cNvPr>
          <p:cNvSpPr/>
          <p:nvPr/>
        </p:nvSpPr>
        <p:spPr>
          <a:xfrm>
            <a:off x="2987297" y="4607099"/>
            <a:ext cx="288032" cy="504056"/>
          </a:xfrm>
          <a:prstGeom prst="rect">
            <a:avLst/>
          </a:prstGeom>
          <a:solidFill>
            <a:schemeClr val="bg1">
              <a:lumMod val="8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19BD6E32-3489-4C90-8158-8DD73CC1AAE1}"/>
              </a:ext>
            </a:extLst>
          </p:cNvPr>
          <p:cNvSpPr/>
          <p:nvPr/>
        </p:nvSpPr>
        <p:spPr>
          <a:xfrm>
            <a:off x="1630795" y="4607099"/>
            <a:ext cx="288032" cy="504056"/>
          </a:xfrm>
          <a:prstGeom prst="rect">
            <a:avLst/>
          </a:prstGeom>
          <a:solidFill>
            <a:schemeClr val="bg1">
              <a:lumMod val="8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箭头连接符 8">
            <a:extLst>
              <a:ext uri="{FF2B5EF4-FFF2-40B4-BE49-F238E27FC236}">
                <a16:creationId xmlns:a16="http://schemas.microsoft.com/office/drawing/2014/main" id="{74E13FC7-75F5-4EE8-B780-19F1C544FA78}"/>
              </a:ext>
            </a:extLst>
          </p:cNvPr>
          <p:cNvCxnSpPr>
            <a:stCxn id="25" idx="3"/>
            <a:endCxn id="23" idx="1"/>
          </p:cNvCxnSpPr>
          <p:nvPr/>
        </p:nvCxnSpPr>
        <p:spPr>
          <a:xfrm>
            <a:off x="1918827" y="4859127"/>
            <a:ext cx="394333"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241FC9D5-26AD-4906-A1FF-61E9950669A7}"/>
              </a:ext>
            </a:extLst>
          </p:cNvPr>
          <p:cNvCxnSpPr>
            <a:stCxn id="23" idx="3"/>
            <a:endCxn id="24" idx="1"/>
          </p:cNvCxnSpPr>
          <p:nvPr/>
        </p:nvCxnSpPr>
        <p:spPr>
          <a:xfrm>
            <a:off x="2601192" y="4859127"/>
            <a:ext cx="386105"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a:extLst>
              <a:ext uri="{FF2B5EF4-FFF2-40B4-BE49-F238E27FC236}">
                <a16:creationId xmlns:a16="http://schemas.microsoft.com/office/drawing/2014/main" id="{72E01E3E-CBE1-4A03-AC76-A218CD5517A2}"/>
              </a:ext>
            </a:extLst>
          </p:cNvPr>
          <p:cNvCxnSpPr>
            <a:cxnSpLocks/>
            <a:stCxn id="24" idx="3"/>
            <a:endCxn id="4" idx="1"/>
          </p:cNvCxnSpPr>
          <p:nvPr/>
        </p:nvCxnSpPr>
        <p:spPr>
          <a:xfrm>
            <a:off x="3275329" y="4859127"/>
            <a:ext cx="40244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0EF10656-181E-4200-92F7-1C16FBD41323}"/>
              </a:ext>
            </a:extLst>
          </p:cNvPr>
          <p:cNvSpPr/>
          <p:nvPr/>
        </p:nvSpPr>
        <p:spPr>
          <a:xfrm>
            <a:off x="1545182" y="5806876"/>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1</a:t>
            </a:r>
            <a:endParaRPr lang="zh-CN" altLang="en-US" baseline="30000" dirty="0">
              <a:solidFill>
                <a:schemeClr val="tx1"/>
              </a:solidFill>
            </a:endParaRPr>
          </a:p>
        </p:txBody>
      </p:sp>
      <p:sp>
        <p:nvSpPr>
          <p:cNvPr id="35" name="矩形 34">
            <a:extLst>
              <a:ext uri="{FF2B5EF4-FFF2-40B4-BE49-F238E27FC236}">
                <a16:creationId xmlns:a16="http://schemas.microsoft.com/office/drawing/2014/main" id="{1B92E6EF-AF93-4EDB-AFCF-BC7BFDD16C85}"/>
              </a:ext>
            </a:extLst>
          </p:cNvPr>
          <p:cNvSpPr/>
          <p:nvPr/>
        </p:nvSpPr>
        <p:spPr>
          <a:xfrm>
            <a:off x="2225628" y="5816815"/>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2</a:t>
            </a:r>
            <a:endParaRPr lang="zh-CN" altLang="en-US" baseline="30000" dirty="0">
              <a:solidFill>
                <a:schemeClr val="tx1"/>
              </a:solidFill>
            </a:endParaRPr>
          </a:p>
        </p:txBody>
      </p:sp>
      <p:sp>
        <p:nvSpPr>
          <p:cNvPr id="37" name="矩形 36">
            <a:extLst>
              <a:ext uri="{FF2B5EF4-FFF2-40B4-BE49-F238E27FC236}">
                <a16:creationId xmlns:a16="http://schemas.microsoft.com/office/drawing/2014/main" id="{A8415B78-BACD-4062-A9A2-3F864AF7DCEA}"/>
              </a:ext>
            </a:extLst>
          </p:cNvPr>
          <p:cNvSpPr/>
          <p:nvPr/>
        </p:nvSpPr>
        <p:spPr>
          <a:xfrm>
            <a:off x="2904127" y="5816815"/>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3</a:t>
            </a:r>
            <a:endParaRPr lang="zh-CN" altLang="en-US" baseline="30000" dirty="0">
              <a:solidFill>
                <a:schemeClr val="tx1"/>
              </a:solidFill>
            </a:endParaRPr>
          </a:p>
        </p:txBody>
      </p:sp>
      <p:sp>
        <p:nvSpPr>
          <p:cNvPr id="38" name="矩形 37">
            <a:extLst>
              <a:ext uri="{FF2B5EF4-FFF2-40B4-BE49-F238E27FC236}">
                <a16:creationId xmlns:a16="http://schemas.microsoft.com/office/drawing/2014/main" id="{A74C2FB0-8F1A-466B-8323-251430821EF3}"/>
              </a:ext>
            </a:extLst>
          </p:cNvPr>
          <p:cNvSpPr/>
          <p:nvPr/>
        </p:nvSpPr>
        <p:spPr>
          <a:xfrm>
            <a:off x="3592564" y="5816815"/>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4</a:t>
            </a:r>
            <a:endParaRPr lang="zh-CN" altLang="en-US" baseline="30000" dirty="0">
              <a:solidFill>
                <a:schemeClr val="tx1"/>
              </a:solidFill>
            </a:endParaRPr>
          </a:p>
        </p:txBody>
      </p:sp>
      <p:cxnSp>
        <p:nvCxnSpPr>
          <p:cNvPr id="21" name="直接箭头连接符 20">
            <a:extLst>
              <a:ext uri="{FF2B5EF4-FFF2-40B4-BE49-F238E27FC236}">
                <a16:creationId xmlns:a16="http://schemas.microsoft.com/office/drawing/2014/main" id="{40190027-1AD3-44B2-9D26-EC1E6CCDA830}"/>
              </a:ext>
            </a:extLst>
          </p:cNvPr>
          <p:cNvCxnSpPr>
            <a:stCxn id="33" idx="0"/>
            <a:endCxn id="25" idx="2"/>
          </p:cNvCxnSpPr>
          <p:nvPr/>
        </p:nvCxnSpPr>
        <p:spPr>
          <a:xfrm flipH="1" flipV="1">
            <a:off x="1774811" y="5111155"/>
            <a:ext cx="1919" cy="6957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7D93BEF1-439F-471B-9C6A-07682100D21B}"/>
              </a:ext>
            </a:extLst>
          </p:cNvPr>
          <p:cNvCxnSpPr>
            <a:stCxn id="35" idx="0"/>
            <a:endCxn id="23" idx="2"/>
          </p:cNvCxnSpPr>
          <p:nvPr/>
        </p:nvCxnSpPr>
        <p:spPr>
          <a:xfrm flipV="1">
            <a:off x="2457176" y="5111155"/>
            <a:ext cx="0"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a:extLst>
              <a:ext uri="{FF2B5EF4-FFF2-40B4-BE49-F238E27FC236}">
                <a16:creationId xmlns:a16="http://schemas.microsoft.com/office/drawing/2014/main" id="{DF6F4B4F-23BF-4F3E-A00A-681279193F29}"/>
              </a:ext>
            </a:extLst>
          </p:cNvPr>
          <p:cNvCxnSpPr>
            <a:stCxn id="37" idx="0"/>
            <a:endCxn id="24" idx="2"/>
          </p:cNvCxnSpPr>
          <p:nvPr/>
        </p:nvCxnSpPr>
        <p:spPr>
          <a:xfrm flipH="1" flipV="1">
            <a:off x="3131313" y="5111155"/>
            <a:ext cx="4362"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直接箭头连接符 38">
            <a:extLst>
              <a:ext uri="{FF2B5EF4-FFF2-40B4-BE49-F238E27FC236}">
                <a16:creationId xmlns:a16="http://schemas.microsoft.com/office/drawing/2014/main" id="{E1502444-BB5E-496A-B79F-B8280589B746}"/>
              </a:ext>
            </a:extLst>
          </p:cNvPr>
          <p:cNvCxnSpPr>
            <a:stCxn id="38" idx="0"/>
            <a:endCxn id="4" idx="2"/>
          </p:cNvCxnSpPr>
          <p:nvPr/>
        </p:nvCxnSpPr>
        <p:spPr>
          <a:xfrm flipH="1" flipV="1">
            <a:off x="3821792" y="5111155"/>
            <a:ext cx="2320"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4" name="矩形 43">
            <a:extLst>
              <a:ext uri="{FF2B5EF4-FFF2-40B4-BE49-F238E27FC236}">
                <a16:creationId xmlns:a16="http://schemas.microsoft.com/office/drawing/2014/main" id="{52C879D5-0E3F-4AEB-847F-959EAB2FB1D9}"/>
              </a:ext>
            </a:extLst>
          </p:cNvPr>
          <p:cNvSpPr/>
          <p:nvPr/>
        </p:nvSpPr>
        <p:spPr>
          <a:xfrm>
            <a:off x="1548026" y="3343790"/>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r>
              <a:rPr lang="en-US" altLang="zh-CN" baseline="30000" dirty="0">
                <a:solidFill>
                  <a:schemeClr val="tx1"/>
                </a:solidFill>
              </a:rPr>
              <a:t>1</a:t>
            </a:r>
            <a:endParaRPr lang="zh-CN" altLang="en-US" baseline="30000" dirty="0">
              <a:solidFill>
                <a:schemeClr val="tx1"/>
              </a:solidFill>
            </a:endParaRPr>
          </a:p>
        </p:txBody>
      </p:sp>
      <p:sp>
        <p:nvSpPr>
          <p:cNvPr id="45" name="矩形 44">
            <a:extLst>
              <a:ext uri="{FF2B5EF4-FFF2-40B4-BE49-F238E27FC236}">
                <a16:creationId xmlns:a16="http://schemas.microsoft.com/office/drawing/2014/main" id="{EC158C0E-302D-4300-99A8-0F06EBE73D84}"/>
              </a:ext>
            </a:extLst>
          </p:cNvPr>
          <p:cNvSpPr/>
          <p:nvPr/>
        </p:nvSpPr>
        <p:spPr>
          <a:xfrm>
            <a:off x="2228472" y="3353729"/>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r>
              <a:rPr lang="en-US" altLang="zh-CN" baseline="30000" dirty="0">
                <a:solidFill>
                  <a:schemeClr val="tx1"/>
                </a:solidFill>
              </a:rPr>
              <a:t>2</a:t>
            </a:r>
            <a:endParaRPr lang="zh-CN" altLang="en-US" baseline="30000" dirty="0">
              <a:solidFill>
                <a:schemeClr val="tx1"/>
              </a:solidFill>
            </a:endParaRPr>
          </a:p>
        </p:txBody>
      </p:sp>
      <p:sp>
        <p:nvSpPr>
          <p:cNvPr id="46" name="矩形 45">
            <a:extLst>
              <a:ext uri="{FF2B5EF4-FFF2-40B4-BE49-F238E27FC236}">
                <a16:creationId xmlns:a16="http://schemas.microsoft.com/office/drawing/2014/main" id="{C612BEAD-6EA0-4841-9AD3-74515424BEB0}"/>
              </a:ext>
            </a:extLst>
          </p:cNvPr>
          <p:cNvSpPr/>
          <p:nvPr/>
        </p:nvSpPr>
        <p:spPr>
          <a:xfrm>
            <a:off x="2906971" y="3353729"/>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r>
              <a:rPr lang="en-US" altLang="zh-CN" baseline="30000" dirty="0">
                <a:solidFill>
                  <a:schemeClr val="tx1"/>
                </a:solidFill>
              </a:rPr>
              <a:t>3</a:t>
            </a:r>
            <a:endParaRPr lang="zh-CN" altLang="en-US" baseline="30000" dirty="0">
              <a:solidFill>
                <a:schemeClr val="tx1"/>
              </a:solidFill>
            </a:endParaRPr>
          </a:p>
        </p:txBody>
      </p:sp>
      <p:sp>
        <p:nvSpPr>
          <p:cNvPr id="47" name="矩形 46">
            <a:extLst>
              <a:ext uri="{FF2B5EF4-FFF2-40B4-BE49-F238E27FC236}">
                <a16:creationId xmlns:a16="http://schemas.microsoft.com/office/drawing/2014/main" id="{DF1984CE-E6CF-49A2-9D21-B2483ACA4932}"/>
              </a:ext>
            </a:extLst>
          </p:cNvPr>
          <p:cNvSpPr/>
          <p:nvPr/>
        </p:nvSpPr>
        <p:spPr>
          <a:xfrm>
            <a:off x="3595408" y="3353729"/>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r>
              <a:rPr lang="en-US" altLang="zh-CN" baseline="30000" dirty="0">
                <a:solidFill>
                  <a:schemeClr val="tx1"/>
                </a:solidFill>
              </a:rPr>
              <a:t>4</a:t>
            </a:r>
            <a:endParaRPr lang="zh-CN" altLang="en-US" baseline="30000" dirty="0">
              <a:solidFill>
                <a:schemeClr val="tx1"/>
              </a:solidFill>
            </a:endParaRPr>
          </a:p>
        </p:txBody>
      </p:sp>
      <p:cxnSp>
        <p:nvCxnSpPr>
          <p:cNvPr id="48" name="直接箭头连接符 47">
            <a:extLst>
              <a:ext uri="{FF2B5EF4-FFF2-40B4-BE49-F238E27FC236}">
                <a16:creationId xmlns:a16="http://schemas.microsoft.com/office/drawing/2014/main" id="{263B197E-7885-43EC-96C7-3CE8FA37CE49}"/>
              </a:ext>
            </a:extLst>
          </p:cNvPr>
          <p:cNvCxnSpPr>
            <a:cxnSpLocks/>
          </p:cNvCxnSpPr>
          <p:nvPr/>
        </p:nvCxnSpPr>
        <p:spPr>
          <a:xfrm flipH="1" flipV="1">
            <a:off x="1777655" y="3879612"/>
            <a:ext cx="1919" cy="6957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直接箭头连接符 48">
            <a:extLst>
              <a:ext uri="{FF2B5EF4-FFF2-40B4-BE49-F238E27FC236}">
                <a16:creationId xmlns:a16="http://schemas.microsoft.com/office/drawing/2014/main" id="{47A17B06-F5CB-4B64-98A0-D2BBF5CF8131}"/>
              </a:ext>
            </a:extLst>
          </p:cNvPr>
          <p:cNvCxnSpPr>
            <a:cxnSpLocks/>
          </p:cNvCxnSpPr>
          <p:nvPr/>
        </p:nvCxnSpPr>
        <p:spPr>
          <a:xfrm flipV="1">
            <a:off x="2460020" y="3879612"/>
            <a:ext cx="0"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85B5CF1E-B98C-48CF-AF80-7DB888B71F16}"/>
              </a:ext>
            </a:extLst>
          </p:cNvPr>
          <p:cNvCxnSpPr>
            <a:cxnSpLocks/>
          </p:cNvCxnSpPr>
          <p:nvPr/>
        </p:nvCxnSpPr>
        <p:spPr>
          <a:xfrm flipH="1" flipV="1">
            <a:off x="3134157" y="3879612"/>
            <a:ext cx="4362"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直接箭头连接符 50">
            <a:extLst>
              <a:ext uri="{FF2B5EF4-FFF2-40B4-BE49-F238E27FC236}">
                <a16:creationId xmlns:a16="http://schemas.microsoft.com/office/drawing/2014/main" id="{6CD9B698-2CC4-4B8A-9602-0F37F6D6E74B}"/>
              </a:ext>
            </a:extLst>
          </p:cNvPr>
          <p:cNvCxnSpPr>
            <a:cxnSpLocks/>
          </p:cNvCxnSpPr>
          <p:nvPr/>
        </p:nvCxnSpPr>
        <p:spPr>
          <a:xfrm flipH="1" flipV="1">
            <a:off x="3824636" y="3879612"/>
            <a:ext cx="2320" cy="7056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2" name="文本框 51">
            <a:extLst>
              <a:ext uri="{FF2B5EF4-FFF2-40B4-BE49-F238E27FC236}">
                <a16:creationId xmlns:a16="http://schemas.microsoft.com/office/drawing/2014/main" id="{014290E0-B62C-493A-8BF9-78A7C5EDB5AE}"/>
              </a:ext>
            </a:extLst>
          </p:cNvPr>
          <p:cNvSpPr txBox="1"/>
          <p:nvPr/>
        </p:nvSpPr>
        <p:spPr>
          <a:xfrm>
            <a:off x="4281001" y="5932270"/>
            <a:ext cx="1588412" cy="369332"/>
          </a:xfrm>
          <a:prstGeom prst="rect">
            <a:avLst/>
          </a:prstGeom>
          <a:noFill/>
        </p:spPr>
        <p:txBody>
          <a:bodyPr wrap="square" rtlCol="0">
            <a:spAutoFit/>
          </a:bodyPr>
          <a:lstStyle/>
          <a:p>
            <a:r>
              <a:rPr lang="en-US" altLang="zh-CN" b="1" dirty="0">
                <a:latin typeface="-apple-system"/>
              </a:rPr>
              <a:t>Previous layer</a:t>
            </a:r>
            <a:endParaRPr lang="zh-CN" altLang="en-US" b="1" dirty="0">
              <a:latin typeface="-apple-system"/>
            </a:endParaRPr>
          </a:p>
        </p:txBody>
      </p:sp>
      <p:sp>
        <p:nvSpPr>
          <p:cNvPr id="53" name="文本框 52">
            <a:extLst>
              <a:ext uri="{FF2B5EF4-FFF2-40B4-BE49-F238E27FC236}">
                <a16:creationId xmlns:a16="http://schemas.microsoft.com/office/drawing/2014/main" id="{C486F4C3-DB45-4B19-AB7D-3BB12810C44A}"/>
              </a:ext>
            </a:extLst>
          </p:cNvPr>
          <p:cNvSpPr txBox="1"/>
          <p:nvPr/>
        </p:nvSpPr>
        <p:spPr>
          <a:xfrm>
            <a:off x="4281001" y="3378175"/>
            <a:ext cx="1588412" cy="369332"/>
          </a:xfrm>
          <a:prstGeom prst="rect">
            <a:avLst/>
          </a:prstGeom>
          <a:noFill/>
        </p:spPr>
        <p:txBody>
          <a:bodyPr wrap="square" rtlCol="0">
            <a:spAutoFit/>
          </a:bodyPr>
          <a:lstStyle/>
          <a:p>
            <a:r>
              <a:rPr lang="en-US" altLang="zh-CN" b="1" dirty="0">
                <a:latin typeface="-apple-system"/>
              </a:rPr>
              <a:t>Next Layer</a:t>
            </a:r>
            <a:endParaRPr lang="zh-CN" altLang="en-US" b="1" dirty="0">
              <a:latin typeface="-apple-system"/>
            </a:endParaRPr>
          </a:p>
        </p:txBody>
      </p:sp>
      <p:sp>
        <p:nvSpPr>
          <p:cNvPr id="54" name="矩形 53">
            <a:extLst>
              <a:ext uri="{FF2B5EF4-FFF2-40B4-BE49-F238E27FC236}">
                <a16:creationId xmlns:a16="http://schemas.microsoft.com/office/drawing/2014/main" id="{79B11862-0525-4FF5-A298-3BA4EB246F89}"/>
              </a:ext>
            </a:extLst>
          </p:cNvPr>
          <p:cNvSpPr/>
          <p:nvPr/>
        </p:nvSpPr>
        <p:spPr>
          <a:xfrm>
            <a:off x="7609532" y="4269481"/>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1</a:t>
            </a:r>
            <a:endParaRPr lang="zh-CN" altLang="en-US" baseline="30000" dirty="0">
              <a:solidFill>
                <a:schemeClr val="tx1"/>
              </a:solidFill>
            </a:endParaRPr>
          </a:p>
        </p:txBody>
      </p:sp>
      <p:sp>
        <p:nvSpPr>
          <p:cNvPr id="55" name="矩形 54">
            <a:extLst>
              <a:ext uri="{FF2B5EF4-FFF2-40B4-BE49-F238E27FC236}">
                <a16:creationId xmlns:a16="http://schemas.microsoft.com/office/drawing/2014/main" id="{03E8457F-87DC-4C4A-BC75-9AAE53AE3574}"/>
              </a:ext>
            </a:extLst>
          </p:cNvPr>
          <p:cNvSpPr/>
          <p:nvPr/>
        </p:nvSpPr>
        <p:spPr>
          <a:xfrm>
            <a:off x="8289978" y="4279420"/>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2</a:t>
            </a:r>
            <a:endParaRPr lang="zh-CN" altLang="en-US" baseline="30000" dirty="0">
              <a:solidFill>
                <a:schemeClr val="tx1"/>
              </a:solidFill>
            </a:endParaRPr>
          </a:p>
        </p:txBody>
      </p:sp>
      <p:sp>
        <p:nvSpPr>
          <p:cNvPr id="56" name="矩形 55">
            <a:extLst>
              <a:ext uri="{FF2B5EF4-FFF2-40B4-BE49-F238E27FC236}">
                <a16:creationId xmlns:a16="http://schemas.microsoft.com/office/drawing/2014/main" id="{86E8D890-461A-4AC8-8097-5B127679589B}"/>
              </a:ext>
            </a:extLst>
          </p:cNvPr>
          <p:cNvSpPr/>
          <p:nvPr/>
        </p:nvSpPr>
        <p:spPr>
          <a:xfrm>
            <a:off x="8968477" y="4279420"/>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3</a:t>
            </a:r>
            <a:endParaRPr lang="zh-CN" altLang="en-US" baseline="30000" dirty="0">
              <a:solidFill>
                <a:schemeClr val="tx1"/>
              </a:solidFill>
            </a:endParaRPr>
          </a:p>
        </p:txBody>
      </p:sp>
      <p:sp>
        <p:nvSpPr>
          <p:cNvPr id="57" name="矩形 56">
            <a:extLst>
              <a:ext uri="{FF2B5EF4-FFF2-40B4-BE49-F238E27FC236}">
                <a16:creationId xmlns:a16="http://schemas.microsoft.com/office/drawing/2014/main" id="{0A12FE68-7B0E-4E88-9AF8-C7D7F14F7033}"/>
              </a:ext>
            </a:extLst>
          </p:cNvPr>
          <p:cNvSpPr/>
          <p:nvPr/>
        </p:nvSpPr>
        <p:spPr>
          <a:xfrm>
            <a:off x="9646975" y="4279420"/>
            <a:ext cx="463096" cy="504056"/>
          </a:xfrm>
          <a:prstGeom prst="rect">
            <a:avLst/>
          </a:prstGeom>
          <a:solidFill>
            <a:schemeClr val="accent1">
              <a:lumMod val="75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r>
              <a:rPr lang="en-US" altLang="zh-CN" baseline="30000" dirty="0">
                <a:solidFill>
                  <a:schemeClr val="tx1"/>
                </a:solidFill>
              </a:rPr>
              <a:t>4</a:t>
            </a:r>
            <a:endParaRPr lang="zh-CN" altLang="en-US" baseline="30000" dirty="0">
              <a:solidFill>
                <a:schemeClr val="tx1"/>
              </a:solidFill>
            </a:endParaRPr>
          </a:p>
        </p:txBody>
      </p:sp>
      <p:sp>
        <p:nvSpPr>
          <p:cNvPr id="58" name="等腰三角形 57">
            <a:extLst>
              <a:ext uri="{FF2B5EF4-FFF2-40B4-BE49-F238E27FC236}">
                <a16:creationId xmlns:a16="http://schemas.microsoft.com/office/drawing/2014/main" id="{B1DFBB31-55B0-4055-85B8-AA569B72C626}"/>
              </a:ext>
            </a:extLst>
          </p:cNvPr>
          <p:cNvSpPr/>
          <p:nvPr/>
        </p:nvSpPr>
        <p:spPr>
          <a:xfrm>
            <a:off x="7622802" y="3372053"/>
            <a:ext cx="1879544" cy="684936"/>
          </a:xfrm>
          <a:prstGeom prst="triangle">
            <a:avLst/>
          </a:prstGeom>
          <a:solidFill>
            <a:srgbClr val="FF66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59" name="等腰三角形 58">
            <a:extLst>
              <a:ext uri="{FF2B5EF4-FFF2-40B4-BE49-F238E27FC236}">
                <a16:creationId xmlns:a16="http://schemas.microsoft.com/office/drawing/2014/main" id="{3900507A-E610-4E68-9C73-8F71697187BB}"/>
              </a:ext>
            </a:extLst>
          </p:cNvPr>
          <p:cNvSpPr/>
          <p:nvPr/>
        </p:nvSpPr>
        <p:spPr>
          <a:xfrm>
            <a:off x="8260253" y="3372053"/>
            <a:ext cx="1879544" cy="684936"/>
          </a:xfrm>
          <a:prstGeom prst="triangle">
            <a:avLst/>
          </a:prstGeom>
          <a:solidFill>
            <a:srgbClr val="FF66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60" name="文本框 59">
            <a:extLst>
              <a:ext uri="{FF2B5EF4-FFF2-40B4-BE49-F238E27FC236}">
                <a16:creationId xmlns:a16="http://schemas.microsoft.com/office/drawing/2014/main" id="{41FB5AAF-6B38-43CF-994E-09A7DCF32F33}"/>
              </a:ext>
            </a:extLst>
          </p:cNvPr>
          <p:cNvSpPr txBox="1"/>
          <p:nvPr/>
        </p:nvSpPr>
        <p:spPr>
          <a:xfrm>
            <a:off x="7609532" y="4962633"/>
            <a:ext cx="3145143" cy="369332"/>
          </a:xfrm>
          <a:prstGeom prst="rect">
            <a:avLst/>
          </a:prstGeom>
          <a:noFill/>
        </p:spPr>
        <p:txBody>
          <a:bodyPr wrap="square" rtlCol="0">
            <a:spAutoFit/>
          </a:bodyPr>
          <a:lstStyle/>
          <a:p>
            <a:r>
              <a:rPr lang="en-US" altLang="zh-CN" b="1" dirty="0">
                <a:latin typeface="-apple-system"/>
              </a:rPr>
              <a:t>Using CNN to replace RNN</a:t>
            </a:r>
            <a:endParaRPr lang="zh-CN" altLang="en-US" b="1" dirty="0">
              <a:latin typeface="-apple-system"/>
            </a:endParaRPr>
          </a:p>
        </p:txBody>
      </p:sp>
      <p:sp>
        <p:nvSpPr>
          <p:cNvPr id="61" name="文本框 60">
            <a:extLst>
              <a:ext uri="{FF2B5EF4-FFF2-40B4-BE49-F238E27FC236}">
                <a16:creationId xmlns:a16="http://schemas.microsoft.com/office/drawing/2014/main" id="{9887049F-DA18-4CCD-AE5D-DF2D68141F3E}"/>
              </a:ext>
            </a:extLst>
          </p:cNvPr>
          <p:cNvSpPr txBox="1"/>
          <p:nvPr/>
        </p:nvSpPr>
        <p:spPr>
          <a:xfrm>
            <a:off x="4317108" y="4230850"/>
            <a:ext cx="279968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FF0000"/>
                </a:solidFill>
                <a:latin typeface="-apple-system"/>
              </a:rPr>
              <a:t>第</a:t>
            </a:r>
            <a:r>
              <a:rPr lang="en-US" altLang="zh-CN" b="1" dirty="0">
                <a:solidFill>
                  <a:srgbClr val="FF0000"/>
                </a:solidFill>
                <a:latin typeface="-apple-system"/>
              </a:rPr>
              <a:t>n</a:t>
            </a:r>
            <a:r>
              <a:rPr lang="zh-CN" altLang="en-US" b="1" dirty="0">
                <a:solidFill>
                  <a:srgbClr val="FF0000"/>
                </a:solidFill>
                <a:latin typeface="-apple-system"/>
              </a:rPr>
              <a:t>个单元的生成需要前</a:t>
            </a:r>
            <a:r>
              <a:rPr lang="en-US" altLang="zh-CN" b="1" dirty="0">
                <a:solidFill>
                  <a:srgbClr val="FF0000"/>
                </a:solidFill>
                <a:latin typeface="-apple-system"/>
              </a:rPr>
              <a:t>n</a:t>
            </a:r>
            <a:r>
              <a:rPr lang="zh-CN" altLang="en-US" b="1" dirty="0">
                <a:solidFill>
                  <a:srgbClr val="FF0000"/>
                </a:solidFill>
                <a:latin typeface="-apple-system"/>
              </a:rPr>
              <a:t>个单元的信息</a:t>
            </a:r>
            <a:endParaRPr lang="en-US" altLang="zh-CN" b="1" dirty="0">
              <a:solidFill>
                <a:srgbClr val="FF0000"/>
              </a:solidFill>
              <a:latin typeface="-apple-system"/>
            </a:endParaRPr>
          </a:p>
          <a:p>
            <a:pPr marL="285750" indent="-285750">
              <a:buFont typeface="Arial" panose="020B0604020202020204" pitchFamily="34" charset="0"/>
              <a:buChar char="•"/>
            </a:pPr>
            <a:r>
              <a:rPr lang="en-US" altLang="zh-CN" b="1" dirty="0">
                <a:solidFill>
                  <a:srgbClr val="FF0000"/>
                </a:solidFill>
                <a:latin typeface="-apple-system"/>
              </a:rPr>
              <a:t>RNN: Hard to parallel!</a:t>
            </a:r>
            <a:endParaRPr lang="zh-CN" altLang="en-US" b="1" dirty="0">
              <a:solidFill>
                <a:srgbClr val="FF0000"/>
              </a:solidFill>
              <a:latin typeface="-apple-system"/>
            </a:endParaRPr>
          </a:p>
        </p:txBody>
      </p:sp>
      <p:sp>
        <p:nvSpPr>
          <p:cNvPr id="63" name="文本框 62">
            <a:extLst>
              <a:ext uri="{FF2B5EF4-FFF2-40B4-BE49-F238E27FC236}">
                <a16:creationId xmlns:a16="http://schemas.microsoft.com/office/drawing/2014/main" id="{C9FC60E4-FD63-41CD-AF9A-65ED614E20C1}"/>
              </a:ext>
            </a:extLst>
          </p:cNvPr>
          <p:cNvSpPr txBox="1"/>
          <p:nvPr/>
        </p:nvSpPr>
        <p:spPr>
          <a:xfrm>
            <a:off x="6359552" y="5365949"/>
            <a:ext cx="4787043" cy="646331"/>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apple-system"/>
              </a:rPr>
              <a:t>CNN</a:t>
            </a:r>
            <a:r>
              <a:rPr lang="zh-CN" altLang="en-US" b="1" dirty="0">
                <a:latin typeface="-apple-system"/>
              </a:rPr>
              <a:t>也可以考虑更长的信息，叠加多层</a:t>
            </a:r>
            <a:r>
              <a:rPr lang="en-US" altLang="zh-CN" b="1" dirty="0">
                <a:latin typeface="-apple-system"/>
              </a:rPr>
              <a:t>CNN</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浅层咋办呢？</a:t>
            </a:r>
            <a:endParaRPr lang="en-US" altLang="zh-CN" b="1" dirty="0">
              <a:latin typeface="-apple-system"/>
            </a:endParaRPr>
          </a:p>
        </p:txBody>
      </p:sp>
    </p:spTree>
    <p:extLst>
      <p:ext uri="{BB962C8B-B14F-4D97-AF65-F5344CB8AC3E}">
        <p14:creationId xmlns:p14="http://schemas.microsoft.com/office/powerpoint/2010/main" val="92476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Attention</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grpSp>
        <p:nvGrpSpPr>
          <p:cNvPr id="40" name="组合 4">
            <a:extLst>
              <a:ext uri="{FF2B5EF4-FFF2-40B4-BE49-F238E27FC236}">
                <a16:creationId xmlns:a16="http://schemas.microsoft.com/office/drawing/2014/main" id="{61C97D65-0E2F-4BC9-AA99-554763E15164}"/>
              </a:ext>
            </a:extLst>
          </p:cNvPr>
          <p:cNvGrpSpPr/>
          <p:nvPr/>
        </p:nvGrpSpPr>
        <p:grpSpPr>
          <a:xfrm>
            <a:off x="803609" y="1124744"/>
            <a:ext cx="10514731" cy="5496799"/>
            <a:chOff x="238407" y="2719794"/>
            <a:chExt cx="5713056" cy="1632973"/>
          </a:xfrm>
        </p:grpSpPr>
        <p:sp>
          <p:nvSpPr>
            <p:cNvPr id="41" name="矩形 40">
              <a:extLst>
                <a:ext uri="{FF2B5EF4-FFF2-40B4-BE49-F238E27FC236}">
                  <a16:creationId xmlns:a16="http://schemas.microsoft.com/office/drawing/2014/main" id="{51202F49-231C-4DFC-96AF-524391F57E70}"/>
                </a:ext>
              </a:extLst>
            </p:cNvPr>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1">
              <a:extLst>
                <a:ext uri="{FF2B5EF4-FFF2-40B4-BE49-F238E27FC236}">
                  <a16:creationId xmlns:a16="http://schemas.microsoft.com/office/drawing/2014/main" id="{E775BC4D-5138-4AFB-902D-0D07396A3E5D}"/>
                </a:ext>
              </a:extLst>
            </p:cNvPr>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43" name="矩形 42">
              <a:extLst>
                <a:ext uri="{FF2B5EF4-FFF2-40B4-BE49-F238E27FC236}">
                  <a16:creationId xmlns:a16="http://schemas.microsoft.com/office/drawing/2014/main" id="{1B85D227-5FA4-4956-8EC3-FB93ABCEDBED}"/>
                </a:ext>
              </a:extLst>
            </p:cNvPr>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9AE0CC3C-86C7-4FAB-BDE9-44E709E62CEA}"/>
              </a:ext>
            </a:extLst>
          </p:cNvPr>
          <p:cNvSpPr>
            <a:spLocks noGrp="1"/>
          </p:cNvSpPr>
          <p:nvPr>
            <p:ph type="sldNum" sz="quarter" idx="4"/>
          </p:nvPr>
        </p:nvSpPr>
        <p:spPr/>
        <p:txBody>
          <a:bodyPr/>
          <a:lstStyle/>
          <a:p>
            <a:pPr>
              <a:defRPr/>
            </a:pPr>
            <a:fld id="{B742A8BE-A63A-4B49-8DAD-9C911ED7CEAD}" type="slidenum">
              <a:rPr lang="en-US" altLang="zh-CN" smtClean="0"/>
              <a:t>5</a:t>
            </a:fld>
            <a:endParaRPr lang="en-US" altLang="zh-CN" dirty="0"/>
          </a:p>
        </p:txBody>
      </p:sp>
      <p:sp>
        <p:nvSpPr>
          <p:cNvPr id="62" name="文本框 61">
            <a:extLst>
              <a:ext uri="{FF2B5EF4-FFF2-40B4-BE49-F238E27FC236}">
                <a16:creationId xmlns:a16="http://schemas.microsoft.com/office/drawing/2014/main" id="{F814E828-9BB6-4F4F-9172-5795C44186B3}"/>
              </a:ext>
            </a:extLst>
          </p:cNvPr>
          <p:cNvSpPr txBox="1"/>
          <p:nvPr/>
        </p:nvSpPr>
        <p:spPr>
          <a:xfrm>
            <a:off x="1128511" y="1785104"/>
            <a:ext cx="9290050" cy="3693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是什么？（</a:t>
            </a:r>
            <a:r>
              <a:rPr lang="en-US" altLang="zh-CN" sz="1800" b="1" dirty="0">
                <a:solidFill>
                  <a:srgbClr val="003366"/>
                </a:solidFill>
                <a:latin typeface="微软雅黑" panose="020B0503020204020204" pitchFamily="34" charset="-122"/>
                <a:ea typeface="微软雅黑" panose="020B0503020204020204" pitchFamily="34" charset="-122"/>
              </a:rPr>
              <a:t>What</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E98769BE-ADD2-42B9-85E1-C4EBB98CF8DD}"/>
              </a:ext>
            </a:extLst>
          </p:cNvPr>
          <p:cNvSpPr txBox="1"/>
          <p:nvPr/>
        </p:nvSpPr>
        <p:spPr>
          <a:xfrm>
            <a:off x="1294178" y="2314286"/>
            <a:ext cx="9140238" cy="1754326"/>
          </a:xfrm>
          <a:prstGeom prst="rect">
            <a:avLst/>
          </a:prstGeom>
          <a:noFill/>
        </p:spPr>
        <p:txBody>
          <a:bodyPr wrap="square">
            <a:spAutoFit/>
          </a:bodyPr>
          <a:lstStyle/>
          <a:p>
            <a:r>
              <a:rPr lang="zh-CN" altLang="en-US" b="1" dirty="0">
                <a:latin typeface="-apple-system"/>
              </a:rPr>
              <a:t>最早的应用场景：</a:t>
            </a:r>
            <a:r>
              <a:rPr lang="en-US" altLang="zh-CN" b="1" dirty="0">
                <a:latin typeface="-apple-system"/>
              </a:rPr>
              <a:t>Seq2Seq</a:t>
            </a:r>
            <a:r>
              <a:rPr lang="zh-CN" altLang="en-US" b="1" dirty="0">
                <a:latin typeface="-apple-system"/>
              </a:rPr>
              <a:t>（机器翻译）</a:t>
            </a:r>
            <a:endParaRPr lang="en-US" altLang="zh-CN" b="1" dirty="0">
              <a:latin typeface="-apple-system"/>
            </a:endParaRPr>
          </a:p>
          <a:p>
            <a:endParaRPr lang="en-US" altLang="zh-CN" b="1" dirty="0">
              <a:latin typeface="-apple-system"/>
            </a:endParaRPr>
          </a:p>
          <a:p>
            <a:r>
              <a:rPr lang="en-US" altLang="zh-CN" b="1" dirty="0">
                <a:latin typeface="-apple-system"/>
              </a:rPr>
              <a:t>Transformer</a:t>
            </a:r>
            <a:r>
              <a:rPr lang="zh-CN" altLang="en-US" b="1" dirty="0">
                <a:latin typeface="-apple-system"/>
              </a:rPr>
              <a:t>的组成：</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Self-attention</a:t>
            </a:r>
            <a:r>
              <a:rPr lang="zh-CN" altLang="en-US" b="1" dirty="0">
                <a:latin typeface="-apple-system"/>
              </a:rPr>
              <a:t>是 </a:t>
            </a:r>
            <a:r>
              <a:rPr lang="en-US" altLang="zh-CN" b="1" dirty="0">
                <a:latin typeface="-apple-system"/>
              </a:rPr>
              <a:t>Attention</a:t>
            </a:r>
            <a:r>
              <a:rPr lang="zh-CN" altLang="en-US" b="1" dirty="0">
                <a:latin typeface="-apple-system"/>
              </a:rPr>
              <a:t>变体，擅长捕获数据</a:t>
            </a:r>
            <a:r>
              <a:rPr lang="en-US" altLang="zh-CN" b="1" dirty="0">
                <a:latin typeface="-apple-system"/>
              </a:rPr>
              <a:t>/</a:t>
            </a:r>
            <a:r>
              <a:rPr lang="zh-CN" altLang="en-US" b="1" dirty="0">
                <a:latin typeface="-apple-system"/>
              </a:rPr>
              <a:t>特征的内部相关性</a:t>
            </a:r>
            <a:endParaRPr lang="en-US" altLang="zh-CN" b="1" dirty="0">
              <a:latin typeface="-apple-system"/>
            </a:endParaRPr>
          </a:p>
          <a:p>
            <a:pPr marL="285750" indent="-285750">
              <a:buFont typeface="Arial" panose="020B0604020202020204" pitchFamily="34" charset="0"/>
              <a:buChar char="•"/>
            </a:pPr>
            <a:r>
              <a:rPr lang="en-US" altLang="zh-CN" b="1" dirty="0">
                <a:latin typeface="-apple-system"/>
              </a:rPr>
              <a:t>Self-attention </a:t>
            </a:r>
            <a:r>
              <a:rPr lang="zh-CN" altLang="en-US" b="1" dirty="0">
                <a:latin typeface="-apple-system"/>
              </a:rPr>
              <a:t>组成 </a:t>
            </a:r>
            <a:r>
              <a:rPr lang="en-US" altLang="zh-CN" b="1" dirty="0">
                <a:latin typeface="-apple-system"/>
              </a:rPr>
              <a:t>Multi-head Self-attention</a:t>
            </a:r>
          </a:p>
          <a:p>
            <a:pPr marL="285750" indent="-285750">
              <a:buFont typeface="Arial" panose="020B0604020202020204" pitchFamily="34" charset="0"/>
              <a:buChar char="•"/>
            </a:pPr>
            <a:r>
              <a:rPr lang="en-US" altLang="zh-CN" b="1" dirty="0">
                <a:latin typeface="-apple-system"/>
              </a:rPr>
              <a:t>Multi-head Self-attention </a:t>
            </a:r>
            <a:r>
              <a:rPr lang="zh-CN" altLang="en-US" b="1" dirty="0">
                <a:latin typeface="-apple-system"/>
              </a:rPr>
              <a:t>反复利用组成</a:t>
            </a:r>
            <a:r>
              <a:rPr lang="en-US" altLang="zh-CN" b="1" dirty="0">
                <a:latin typeface="-apple-system"/>
              </a:rPr>
              <a:t>Transformer</a:t>
            </a:r>
          </a:p>
        </p:txBody>
      </p:sp>
      <p:pic>
        <p:nvPicPr>
          <p:cNvPr id="65" name="Picture 2">
            <a:extLst>
              <a:ext uri="{FF2B5EF4-FFF2-40B4-BE49-F238E27FC236}">
                <a16:creationId xmlns:a16="http://schemas.microsoft.com/office/drawing/2014/main" id="{656C306B-4D92-46ED-9CA3-6B04A5F5A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548" y="4475931"/>
            <a:ext cx="8211787" cy="168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27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Attention</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grpSp>
        <p:nvGrpSpPr>
          <p:cNvPr id="40" name="组合 4">
            <a:extLst>
              <a:ext uri="{FF2B5EF4-FFF2-40B4-BE49-F238E27FC236}">
                <a16:creationId xmlns:a16="http://schemas.microsoft.com/office/drawing/2014/main" id="{61C97D65-0E2F-4BC9-AA99-554763E15164}"/>
              </a:ext>
            </a:extLst>
          </p:cNvPr>
          <p:cNvGrpSpPr/>
          <p:nvPr/>
        </p:nvGrpSpPr>
        <p:grpSpPr>
          <a:xfrm>
            <a:off x="803609" y="1124744"/>
            <a:ext cx="10514731" cy="5496799"/>
            <a:chOff x="238407" y="2719794"/>
            <a:chExt cx="5713056" cy="1632973"/>
          </a:xfrm>
        </p:grpSpPr>
        <p:sp>
          <p:nvSpPr>
            <p:cNvPr id="41" name="矩形 40">
              <a:extLst>
                <a:ext uri="{FF2B5EF4-FFF2-40B4-BE49-F238E27FC236}">
                  <a16:creationId xmlns:a16="http://schemas.microsoft.com/office/drawing/2014/main" id="{51202F49-231C-4DFC-96AF-524391F57E70}"/>
                </a:ext>
              </a:extLst>
            </p:cNvPr>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1">
              <a:extLst>
                <a:ext uri="{FF2B5EF4-FFF2-40B4-BE49-F238E27FC236}">
                  <a16:creationId xmlns:a16="http://schemas.microsoft.com/office/drawing/2014/main" id="{E775BC4D-5138-4AFB-902D-0D07396A3E5D}"/>
                </a:ext>
              </a:extLst>
            </p:cNvPr>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43" name="矩形 42">
              <a:extLst>
                <a:ext uri="{FF2B5EF4-FFF2-40B4-BE49-F238E27FC236}">
                  <a16:creationId xmlns:a16="http://schemas.microsoft.com/office/drawing/2014/main" id="{1B85D227-5FA4-4956-8EC3-FB93ABCEDBED}"/>
                </a:ext>
              </a:extLst>
            </p:cNvPr>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9AE0CC3C-86C7-4FAB-BDE9-44E709E62CEA}"/>
              </a:ext>
            </a:extLst>
          </p:cNvPr>
          <p:cNvSpPr>
            <a:spLocks noGrp="1"/>
          </p:cNvSpPr>
          <p:nvPr>
            <p:ph type="sldNum" sz="quarter" idx="4"/>
          </p:nvPr>
        </p:nvSpPr>
        <p:spPr/>
        <p:txBody>
          <a:bodyPr/>
          <a:lstStyle/>
          <a:p>
            <a:pPr>
              <a:defRPr/>
            </a:pPr>
            <a:fld id="{B742A8BE-A63A-4B49-8DAD-9C911ED7CEAD}" type="slidenum">
              <a:rPr lang="en-US" altLang="zh-CN" smtClean="0"/>
              <a:t>6</a:t>
            </a:fld>
            <a:endParaRPr lang="en-US" altLang="zh-CN" dirty="0"/>
          </a:p>
        </p:txBody>
      </p:sp>
      <p:sp>
        <p:nvSpPr>
          <p:cNvPr id="62" name="文本框 61">
            <a:extLst>
              <a:ext uri="{FF2B5EF4-FFF2-40B4-BE49-F238E27FC236}">
                <a16:creationId xmlns:a16="http://schemas.microsoft.com/office/drawing/2014/main" id="{F814E828-9BB6-4F4F-9172-5795C44186B3}"/>
              </a:ext>
            </a:extLst>
          </p:cNvPr>
          <p:cNvSpPr txBox="1"/>
          <p:nvPr/>
        </p:nvSpPr>
        <p:spPr>
          <a:xfrm>
            <a:off x="1128511" y="1772816"/>
            <a:ext cx="9290050" cy="3693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是什么？（</a:t>
            </a:r>
            <a:r>
              <a:rPr lang="en-US" altLang="zh-CN" sz="1800" b="1" dirty="0">
                <a:solidFill>
                  <a:srgbClr val="003366"/>
                </a:solidFill>
                <a:latin typeface="微软雅黑" panose="020B0503020204020204" pitchFamily="34" charset="-122"/>
                <a:ea typeface="微软雅黑" panose="020B0503020204020204" pitchFamily="34" charset="-122"/>
              </a:rPr>
              <a:t>What</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E98769BE-ADD2-42B9-85E1-C4EBB98CF8DD}"/>
              </a:ext>
            </a:extLst>
          </p:cNvPr>
          <p:cNvSpPr txBox="1"/>
          <p:nvPr/>
        </p:nvSpPr>
        <p:spPr>
          <a:xfrm>
            <a:off x="1490855" y="2258773"/>
            <a:ext cx="9140238" cy="1200329"/>
          </a:xfrm>
          <a:prstGeom prst="rect">
            <a:avLst/>
          </a:prstGeom>
          <a:noFill/>
        </p:spPr>
        <p:txBody>
          <a:bodyPr wrap="square">
            <a:spAutoFit/>
          </a:bodyPr>
          <a:lstStyle/>
          <a:p>
            <a:r>
              <a:rPr lang="en-US" altLang="zh-CN" b="1" dirty="0">
                <a:latin typeface="-apple-system"/>
              </a:rPr>
              <a:t>Attention</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原因：</a:t>
            </a:r>
            <a:r>
              <a:rPr lang="en-US" altLang="zh-CN" b="1" dirty="0">
                <a:latin typeface="-apple-system"/>
              </a:rPr>
              <a:t>1&gt; </a:t>
            </a:r>
            <a:r>
              <a:rPr lang="zh-CN" altLang="en-US" b="1" dirty="0">
                <a:latin typeface="-apple-system"/>
              </a:rPr>
              <a:t>计算能力限制   </a:t>
            </a:r>
            <a:r>
              <a:rPr lang="en-US" altLang="zh-CN" b="1" dirty="0">
                <a:latin typeface="-apple-system"/>
              </a:rPr>
              <a:t>2&gt; </a:t>
            </a:r>
            <a:r>
              <a:rPr lang="zh-CN" altLang="en-US" b="1" dirty="0">
                <a:latin typeface="-apple-system"/>
              </a:rPr>
              <a:t>长序列问题</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理解：从大量信息中有筛选出少量重要信息，并聚焦到这些重要信息上，忽略大多不重要的信息。权重越大越聚焦于其对应的</a:t>
            </a:r>
            <a:r>
              <a:rPr lang="en-US" altLang="zh-CN" b="1" dirty="0">
                <a:latin typeface="-apple-system"/>
              </a:rPr>
              <a:t>Value</a:t>
            </a:r>
            <a:r>
              <a:rPr lang="zh-CN" altLang="en-US" b="1" dirty="0">
                <a:latin typeface="-apple-system"/>
              </a:rPr>
              <a:t>值上。</a:t>
            </a:r>
            <a:endParaRPr lang="en-US" altLang="zh-CN" b="1" dirty="0">
              <a:latin typeface="-apple-system"/>
            </a:endParaRPr>
          </a:p>
        </p:txBody>
      </p:sp>
      <p:sp>
        <p:nvSpPr>
          <p:cNvPr id="11" name="矩形 10">
            <a:extLst>
              <a:ext uri="{FF2B5EF4-FFF2-40B4-BE49-F238E27FC236}">
                <a16:creationId xmlns:a16="http://schemas.microsoft.com/office/drawing/2014/main" id="{9745F6BC-BC52-4D98-880C-3C2DA2751C22}"/>
              </a:ext>
            </a:extLst>
          </p:cNvPr>
          <p:cNvSpPr/>
          <p:nvPr/>
        </p:nvSpPr>
        <p:spPr>
          <a:xfrm>
            <a:off x="3849164" y="5392487"/>
            <a:ext cx="1347400" cy="389990"/>
          </a:xfrm>
          <a:prstGeom prst="rect">
            <a:avLst/>
          </a:prstGeom>
          <a:solidFill>
            <a:srgbClr val="FFC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编码器</a:t>
            </a:r>
          </a:p>
        </p:txBody>
      </p:sp>
      <p:sp>
        <p:nvSpPr>
          <p:cNvPr id="12" name="矩形 11">
            <a:extLst>
              <a:ext uri="{FF2B5EF4-FFF2-40B4-BE49-F238E27FC236}">
                <a16:creationId xmlns:a16="http://schemas.microsoft.com/office/drawing/2014/main" id="{1E9DC436-476C-40CF-BE47-DC9A3211296D}"/>
              </a:ext>
            </a:extLst>
          </p:cNvPr>
          <p:cNvSpPr/>
          <p:nvPr/>
        </p:nvSpPr>
        <p:spPr>
          <a:xfrm>
            <a:off x="9776905" y="5392487"/>
            <a:ext cx="1347400" cy="389990"/>
          </a:xfrm>
          <a:prstGeom prst="rect">
            <a:avLst/>
          </a:prstGeom>
          <a:solidFill>
            <a:srgbClr val="FFC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解码器</a:t>
            </a:r>
          </a:p>
        </p:txBody>
      </p:sp>
      <p:sp>
        <p:nvSpPr>
          <p:cNvPr id="14" name="矩形 13">
            <a:extLst>
              <a:ext uri="{FF2B5EF4-FFF2-40B4-BE49-F238E27FC236}">
                <a16:creationId xmlns:a16="http://schemas.microsoft.com/office/drawing/2014/main" id="{F8680F4D-A829-46A4-88D7-EF1E89B80FCB}"/>
              </a:ext>
            </a:extLst>
          </p:cNvPr>
          <p:cNvSpPr/>
          <p:nvPr/>
        </p:nvSpPr>
        <p:spPr>
          <a:xfrm>
            <a:off x="7781434" y="5392488"/>
            <a:ext cx="1347400" cy="389990"/>
          </a:xfrm>
          <a:prstGeom prst="rect">
            <a:avLst/>
          </a:prstGeom>
          <a:solidFill>
            <a:srgbClr val="FFC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关联</a:t>
            </a:r>
          </a:p>
        </p:txBody>
      </p:sp>
      <p:sp>
        <p:nvSpPr>
          <p:cNvPr id="15" name="矩形 14">
            <a:extLst>
              <a:ext uri="{FF2B5EF4-FFF2-40B4-BE49-F238E27FC236}">
                <a16:creationId xmlns:a16="http://schemas.microsoft.com/office/drawing/2014/main" id="{2B5A055D-785D-4E27-9045-3CB7644C5F0A}"/>
              </a:ext>
            </a:extLst>
          </p:cNvPr>
          <p:cNvSpPr/>
          <p:nvPr/>
        </p:nvSpPr>
        <p:spPr>
          <a:xfrm>
            <a:off x="5844635" y="5392487"/>
            <a:ext cx="1347400" cy="389990"/>
          </a:xfrm>
          <a:prstGeom prst="rect">
            <a:avLst/>
          </a:prstGeom>
          <a:solidFill>
            <a:srgbClr val="FFC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中间语义</a:t>
            </a:r>
          </a:p>
        </p:txBody>
      </p:sp>
      <p:sp>
        <p:nvSpPr>
          <p:cNvPr id="16" name="矩形 15">
            <a:extLst>
              <a:ext uri="{FF2B5EF4-FFF2-40B4-BE49-F238E27FC236}">
                <a16:creationId xmlns:a16="http://schemas.microsoft.com/office/drawing/2014/main" id="{A5975151-F34E-4030-ABD4-8491BE017A2A}"/>
              </a:ext>
            </a:extLst>
          </p:cNvPr>
          <p:cNvSpPr/>
          <p:nvPr/>
        </p:nvSpPr>
        <p:spPr>
          <a:xfrm>
            <a:off x="7781434" y="4703379"/>
            <a:ext cx="1347400" cy="389990"/>
          </a:xfrm>
          <a:prstGeom prst="rect">
            <a:avLst/>
          </a:prstGeom>
          <a:solidFill>
            <a:srgbClr val="FF66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Attention</a:t>
            </a:r>
            <a:endParaRPr lang="zh-CN" altLang="en-US" dirty="0">
              <a:solidFill>
                <a:schemeClr val="tx1"/>
              </a:solidFill>
            </a:endParaRPr>
          </a:p>
        </p:txBody>
      </p:sp>
      <p:cxnSp>
        <p:nvCxnSpPr>
          <p:cNvPr id="17" name="直接箭头连接符 16">
            <a:extLst>
              <a:ext uri="{FF2B5EF4-FFF2-40B4-BE49-F238E27FC236}">
                <a16:creationId xmlns:a16="http://schemas.microsoft.com/office/drawing/2014/main" id="{A325C0B7-6069-422F-BD57-296B4E4657FE}"/>
              </a:ext>
            </a:extLst>
          </p:cNvPr>
          <p:cNvCxnSpPr>
            <a:stCxn id="11" idx="3"/>
            <a:endCxn id="15" idx="1"/>
          </p:cNvCxnSpPr>
          <p:nvPr/>
        </p:nvCxnSpPr>
        <p:spPr>
          <a:xfrm>
            <a:off x="5196564" y="5587482"/>
            <a:ext cx="648071"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直接箭头连接符 17">
            <a:extLst>
              <a:ext uri="{FF2B5EF4-FFF2-40B4-BE49-F238E27FC236}">
                <a16:creationId xmlns:a16="http://schemas.microsoft.com/office/drawing/2014/main" id="{9374AC0C-26D9-467A-A359-F5DBD0A11B72}"/>
              </a:ext>
            </a:extLst>
          </p:cNvPr>
          <p:cNvCxnSpPr>
            <a:stCxn id="15" idx="3"/>
            <a:endCxn id="14" idx="1"/>
          </p:cNvCxnSpPr>
          <p:nvPr/>
        </p:nvCxnSpPr>
        <p:spPr>
          <a:xfrm>
            <a:off x="7192035" y="5587482"/>
            <a:ext cx="589399"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58FEB801-C70C-43CD-8A4E-397E06F4D648}"/>
              </a:ext>
            </a:extLst>
          </p:cNvPr>
          <p:cNvCxnSpPr>
            <a:stCxn id="15" idx="0"/>
            <a:endCxn id="16" idx="1"/>
          </p:cNvCxnSpPr>
          <p:nvPr/>
        </p:nvCxnSpPr>
        <p:spPr>
          <a:xfrm flipV="1">
            <a:off x="6518335" y="4898374"/>
            <a:ext cx="1263099" cy="49411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0" name="直接箭头连接符 19">
            <a:extLst>
              <a:ext uri="{FF2B5EF4-FFF2-40B4-BE49-F238E27FC236}">
                <a16:creationId xmlns:a16="http://schemas.microsoft.com/office/drawing/2014/main" id="{4BDCF889-68FD-4034-A579-F61B96C9F37A}"/>
              </a:ext>
            </a:extLst>
          </p:cNvPr>
          <p:cNvCxnSpPr>
            <a:stCxn id="16" idx="2"/>
            <a:endCxn id="14" idx="0"/>
          </p:cNvCxnSpPr>
          <p:nvPr/>
        </p:nvCxnSpPr>
        <p:spPr>
          <a:xfrm>
            <a:off x="8455134" y="5093369"/>
            <a:ext cx="0" cy="29911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1" name="直接箭头连接符 20">
            <a:extLst>
              <a:ext uri="{FF2B5EF4-FFF2-40B4-BE49-F238E27FC236}">
                <a16:creationId xmlns:a16="http://schemas.microsoft.com/office/drawing/2014/main" id="{AE86DB8E-A930-4A9B-B577-AA94DEBF1B0C}"/>
              </a:ext>
            </a:extLst>
          </p:cNvPr>
          <p:cNvCxnSpPr>
            <a:stCxn id="14" idx="3"/>
            <a:endCxn id="12" idx="1"/>
          </p:cNvCxnSpPr>
          <p:nvPr/>
        </p:nvCxnSpPr>
        <p:spPr>
          <a:xfrm flipV="1">
            <a:off x="9128834" y="5587482"/>
            <a:ext cx="648071"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3076" name="Picture 4" descr="preview">
            <a:extLst>
              <a:ext uri="{FF2B5EF4-FFF2-40B4-BE49-F238E27FC236}">
                <a16:creationId xmlns:a16="http://schemas.microsoft.com/office/drawing/2014/main" id="{7E0EB7C4-93ED-429E-9B9F-F6F792837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131" y="4450141"/>
            <a:ext cx="2083483" cy="132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4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Attention</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grpSp>
        <p:nvGrpSpPr>
          <p:cNvPr id="40" name="组合 4">
            <a:extLst>
              <a:ext uri="{FF2B5EF4-FFF2-40B4-BE49-F238E27FC236}">
                <a16:creationId xmlns:a16="http://schemas.microsoft.com/office/drawing/2014/main" id="{61C97D65-0E2F-4BC9-AA99-554763E15164}"/>
              </a:ext>
            </a:extLst>
          </p:cNvPr>
          <p:cNvGrpSpPr/>
          <p:nvPr/>
        </p:nvGrpSpPr>
        <p:grpSpPr>
          <a:xfrm>
            <a:off x="803609" y="1124744"/>
            <a:ext cx="10514731" cy="5496799"/>
            <a:chOff x="238407" y="2719794"/>
            <a:chExt cx="5713056" cy="1632973"/>
          </a:xfrm>
        </p:grpSpPr>
        <p:sp>
          <p:nvSpPr>
            <p:cNvPr id="41" name="矩形 40">
              <a:extLst>
                <a:ext uri="{FF2B5EF4-FFF2-40B4-BE49-F238E27FC236}">
                  <a16:creationId xmlns:a16="http://schemas.microsoft.com/office/drawing/2014/main" id="{51202F49-231C-4DFC-96AF-524391F57E70}"/>
                </a:ext>
              </a:extLst>
            </p:cNvPr>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1">
              <a:extLst>
                <a:ext uri="{FF2B5EF4-FFF2-40B4-BE49-F238E27FC236}">
                  <a16:creationId xmlns:a16="http://schemas.microsoft.com/office/drawing/2014/main" id="{E775BC4D-5138-4AFB-902D-0D07396A3E5D}"/>
                </a:ext>
              </a:extLst>
            </p:cNvPr>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43" name="矩形 42">
              <a:extLst>
                <a:ext uri="{FF2B5EF4-FFF2-40B4-BE49-F238E27FC236}">
                  <a16:creationId xmlns:a16="http://schemas.microsoft.com/office/drawing/2014/main" id="{1B85D227-5FA4-4956-8EC3-FB93ABCEDBED}"/>
                </a:ext>
              </a:extLst>
            </p:cNvPr>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9AE0CC3C-86C7-4FAB-BDE9-44E709E62CEA}"/>
              </a:ext>
            </a:extLst>
          </p:cNvPr>
          <p:cNvSpPr>
            <a:spLocks noGrp="1"/>
          </p:cNvSpPr>
          <p:nvPr>
            <p:ph type="sldNum" sz="quarter" idx="4"/>
          </p:nvPr>
        </p:nvSpPr>
        <p:spPr/>
        <p:txBody>
          <a:bodyPr/>
          <a:lstStyle/>
          <a:p>
            <a:pPr>
              <a:defRPr/>
            </a:pPr>
            <a:fld id="{B742A8BE-A63A-4B49-8DAD-9C911ED7CEAD}" type="slidenum">
              <a:rPr lang="en-US" altLang="zh-CN" smtClean="0"/>
              <a:t>7</a:t>
            </a:fld>
            <a:endParaRPr lang="en-US" altLang="zh-CN" dirty="0"/>
          </a:p>
        </p:txBody>
      </p:sp>
      <p:sp>
        <p:nvSpPr>
          <p:cNvPr id="62" name="文本框 61">
            <a:extLst>
              <a:ext uri="{FF2B5EF4-FFF2-40B4-BE49-F238E27FC236}">
                <a16:creationId xmlns:a16="http://schemas.microsoft.com/office/drawing/2014/main" id="{F814E828-9BB6-4F4F-9172-5795C44186B3}"/>
              </a:ext>
            </a:extLst>
          </p:cNvPr>
          <p:cNvSpPr txBox="1"/>
          <p:nvPr/>
        </p:nvSpPr>
        <p:spPr>
          <a:xfrm>
            <a:off x="1128511" y="1785104"/>
            <a:ext cx="4390631"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是什么？（</a:t>
            </a:r>
            <a:r>
              <a:rPr lang="en-US" altLang="zh-CN" sz="1800" b="1" dirty="0">
                <a:solidFill>
                  <a:srgbClr val="003366"/>
                </a:solidFill>
                <a:latin typeface="微软雅黑" panose="020B0503020204020204" pitchFamily="34" charset="-122"/>
                <a:ea typeface="微软雅黑" panose="020B0503020204020204" pitchFamily="34" charset="-122"/>
              </a:rPr>
              <a:t>What</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p:txBody>
      </p:sp>
      <p:pic>
        <p:nvPicPr>
          <p:cNvPr id="3074" name="Picture 2" descr="preview">
            <a:extLst>
              <a:ext uri="{FF2B5EF4-FFF2-40B4-BE49-F238E27FC236}">
                <a16:creationId xmlns:a16="http://schemas.microsoft.com/office/drawing/2014/main" id="{75345708-9C3E-41BE-AF16-906EFE12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284" y="2314286"/>
            <a:ext cx="4482309" cy="399050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74395902-4456-41F1-AEBB-D66DE6F70D31}"/>
              </a:ext>
            </a:extLst>
          </p:cNvPr>
          <p:cNvSpPr txBox="1"/>
          <p:nvPr/>
        </p:nvSpPr>
        <p:spPr>
          <a:xfrm>
            <a:off x="6153088" y="2142142"/>
            <a:ext cx="5011063" cy="3970318"/>
          </a:xfrm>
          <a:prstGeom prst="rect">
            <a:avLst/>
          </a:prstGeom>
          <a:noFill/>
        </p:spPr>
        <p:txBody>
          <a:bodyPr wrap="square">
            <a:spAutoFit/>
          </a:bodyPr>
          <a:lstStyle/>
          <a:p>
            <a:r>
              <a:rPr lang="en-US" altLang="zh-CN" b="1" dirty="0">
                <a:latin typeface="-apple-system"/>
              </a:rPr>
              <a:t>Attention</a:t>
            </a:r>
            <a:r>
              <a:rPr lang="zh-CN" altLang="en-US" b="1" dirty="0">
                <a:latin typeface="-apple-system"/>
              </a:rPr>
              <a:t>机制的具体计算过程：</a:t>
            </a:r>
            <a:endParaRPr lang="en-US" altLang="zh-CN" b="1" dirty="0">
              <a:latin typeface="-apple-system"/>
            </a:endParaRPr>
          </a:p>
          <a:p>
            <a:pPr marL="285750" indent="-285750">
              <a:buFont typeface="Arial" panose="020B0604020202020204" pitchFamily="34" charset="0"/>
              <a:buChar char="•"/>
            </a:pPr>
            <a:r>
              <a:rPr lang="zh-CN" altLang="en-US" b="1" i="0" dirty="0">
                <a:solidFill>
                  <a:srgbClr val="121212"/>
                </a:solidFill>
                <a:effectLst/>
                <a:latin typeface="-apple-system"/>
              </a:rPr>
              <a:t>第一个过程是根据</a:t>
            </a:r>
            <a:r>
              <a:rPr lang="en-US" altLang="zh-CN" b="1" i="0" dirty="0">
                <a:solidFill>
                  <a:srgbClr val="121212"/>
                </a:solidFill>
                <a:effectLst/>
                <a:latin typeface="-apple-system"/>
              </a:rPr>
              <a:t>Query</a:t>
            </a:r>
            <a:r>
              <a:rPr lang="zh-CN" altLang="en-US" b="1" i="0" dirty="0">
                <a:solidFill>
                  <a:srgbClr val="121212"/>
                </a:solidFill>
                <a:effectLst/>
                <a:latin typeface="-apple-system"/>
              </a:rPr>
              <a:t>和</a:t>
            </a:r>
            <a:r>
              <a:rPr lang="en-US" altLang="zh-CN" b="1" i="0" dirty="0">
                <a:solidFill>
                  <a:srgbClr val="121212"/>
                </a:solidFill>
                <a:effectLst/>
                <a:latin typeface="-apple-system"/>
              </a:rPr>
              <a:t>Key</a:t>
            </a:r>
            <a:r>
              <a:rPr lang="zh-CN" altLang="en-US" b="1" i="0" dirty="0">
                <a:solidFill>
                  <a:srgbClr val="121212"/>
                </a:solidFill>
                <a:effectLst/>
                <a:latin typeface="-apple-system"/>
              </a:rPr>
              <a:t>计算权重系数（阶段</a:t>
            </a:r>
            <a:r>
              <a:rPr lang="en-US" altLang="zh-CN" b="1" i="0" dirty="0">
                <a:solidFill>
                  <a:srgbClr val="121212"/>
                </a:solidFill>
                <a:effectLst/>
                <a:latin typeface="-apple-system"/>
              </a:rPr>
              <a:t>1</a:t>
            </a:r>
            <a:r>
              <a:rPr lang="zh-CN" altLang="en-US" b="1" i="0" dirty="0">
                <a:solidFill>
                  <a:srgbClr val="121212"/>
                </a:solidFill>
                <a:effectLst/>
                <a:latin typeface="-apple-system"/>
              </a:rPr>
              <a:t>，阶段</a:t>
            </a:r>
            <a:r>
              <a:rPr lang="en-US" altLang="zh-CN" b="1" i="0" dirty="0">
                <a:solidFill>
                  <a:srgbClr val="121212"/>
                </a:solidFill>
                <a:effectLst/>
                <a:latin typeface="-apple-system"/>
              </a:rPr>
              <a:t>2</a:t>
            </a:r>
            <a:r>
              <a:rPr lang="zh-CN" altLang="en-US" b="1" i="0" dirty="0">
                <a:solidFill>
                  <a:srgbClr val="121212"/>
                </a:solidFill>
                <a:effectLst/>
                <a:latin typeface="-apple-system"/>
              </a:rPr>
              <a:t>）</a:t>
            </a:r>
            <a:endParaRPr lang="en-US" altLang="zh-CN" b="0" i="0" dirty="0">
              <a:solidFill>
                <a:srgbClr val="121212"/>
              </a:solidFill>
              <a:effectLst/>
              <a:latin typeface="-apple-system"/>
            </a:endParaRPr>
          </a:p>
          <a:p>
            <a:pPr marL="285750" indent="-285750">
              <a:buFont typeface="Arial" panose="020B0604020202020204" pitchFamily="34" charset="0"/>
              <a:buChar char="•"/>
            </a:pPr>
            <a:r>
              <a:rPr lang="zh-CN" altLang="en-US" b="1" i="0" dirty="0">
                <a:solidFill>
                  <a:srgbClr val="121212"/>
                </a:solidFill>
                <a:effectLst/>
                <a:latin typeface="-apple-system"/>
              </a:rPr>
              <a:t>第二个过程根据权重系数对</a:t>
            </a:r>
            <a:r>
              <a:rPr lang="en-US" altLang="zh-CN" b="1" i="0" dirty="0">
                <a:solidFill>
                  <a:srgbClr val="121212"/>
                </a:solidFill>
                <a:effectLst/>
                <a:latin typeface="-apple-system"/>
              </a:rPr>
              <a:t>Value</a:t>
            </a:r>
            <a:r>
              <a:rPr lang="zh-CN" altLang="en-US" b="1" i="0" dirty="0">
                <a:solidFill>
                  <a:srgbClr val="121212"/>
                </a:solidFill>
                <a:effectLst/>
                <a:latin typeface="-apple-system"/>
              </a:rPr>
              <a:t>进行加权求和（阶段</a:t>
            </a:r>
            <a:r>
              <a:rPr lang="en-US" altLang="zh-CN" b="1" i="0" dirty="0">
                <a:solidFill>
                  <a:srgbClr val="121212"/>
                </a:solidFill>
                <a:effectLst/>
                <a:latin typeface="-apple-system"/>
              </a:rPr>
              <a:t>3</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marL="285750" indent="-285750">
              <a:buFont typeface="Arial" panose="020B0604020202020204" pitchFamily="34" charset="0"/>
              <a:buChar char="•"/>
            </a:pPr>
            <a:r>
              <a:rPr lang="zh-CN" altLang="en-US" b="1" dirty="0">
                <a:solidFill>
                  <a:srgbClr val="121212"/>
                </a:solidFill>
                <a:latin typeface="-apple-system"/>
              </a:rPr>
              <a:t>详细地，第一个过程分为两个阶段，阶段</a:t>
            </a:r>
            <a:r>
              <a:rPr lang="en-US" altLang="zh-CN" b="1" dirty="0">
                <a:solidFill>
                  <a:srgbClr val="121212"/>
                </a:solidFill>
                <a:latin typeface="-apple-system"/>
              </a:rPr>
              <a:t>1</a:t>
            </a:r>
            <a:r>
              <a:rPr lang="zh-CN" altLang="en-US" b="1" dirty="0">
                <a:solidFill>
                  <a:srgbClr val="121212"/>
                </a:solidFill>
                <a:latin typeface="-apple-system"/>
              </a:rPr>
              <a:t>根据</a:t>
            </a:r>
            <a:r>
              <a:rPr lang="en-US" altLang="zh-CN" b="1" dirty="0">
                <a:solidFill>
                  <a:srgbClr val="121212"/>
                </a:solidFill>
                <a:latin typeface="-apple-system"/>
              </a:rPr>
              <a:t>query</a:t>
            </a:r>
            <a:r>
              <a:rPr lang="zh-CN" altLang="en-US" b="1" dirty="0">
                <a:solidFill>
                  <a:srgbClr val="121212"/>
                </a:solidFill>
                <a:latin typeface="-apple-system"/>
              </a:rPr>
              <a:t>和</a:t>
            </a:r>
            <a:r>
              <a:rPr lang="en-US" altLang="zh-CN" b="1" dirty="0">
                <a:solidFill>
                  <a:srgbClr val="121212"/>
                </a:solidFill>
                <a:latin typeface="-apple-system"/>
              </a:rPr>
              <a:t>key</a:t>
            </a:r>
            <a:r>
              <a:rPr lang="zh-CN" altLang="en-US" b="1" dirty="0">
                <a:solidFill>
                  <a:srgbClr val="121212"/>
                </a:solidFill>
                <a:latin typeface="-apple-system"/>
              </a:rPr>
              <a:t>计算相似度</a:t>
            </a:r>
            <a:r>
              <a:rPr lang="en-US" altLang="zh-CN" b="1" dirty="0">
                <a:solidFill>
                  <a:srgbClr val="121212"/>
                </a:solidFill>
                <a:latin typeface="-apple-system"/>
              </a:rPr>
              <a:t>/</a:t>
            </a:r>
            <a:r>
              <a:rPr lang="zh-CN" altLang="en-US" b="1" dirty="0">
                <a:solidFill>
                  <a:srgbClr val="121212"/>
                </a:solidFill>
                <a:latin typeface="-apple-system"/>
              </a:rPr>
              <a:t>相关性，阶段</a:t>
            </a:r>
            <a:r>
              <a:rPr lang="en-US" altLang="zh-CN" b="1" dirty="0">
                <a:solidFill>
                  <a:srgbClr val="121212"/>
                </a:solidFill>
                <a:latin typeface="-apple-system"/>
              </a:rPr>
              <a:t>2</a:t>
            </a:r>
            <a:r>
              <a:rPr lang="zh-CN" altLang="en-US" b="1" dirty="0">
                <a:solidFill>
                  <a:srgbClr val="121212"/>
                </a:solidFill>
                <a:latin typeface="-apple-system"/>
              </a:rPr>
              <a:t>作归一化处理，生成权重。</a:t>
            </a:r>
            <a:endParaRPr lang="en-US" altLang="zh-CN" b="1" i="0" dirty="0">
              <a:solidFill>
                <a:srgbClr val="121212"/>
              </a:solidFill>
              <a:effectLst/>
              <a:latin typeface="-apple-system"/>
            </a:endParaRPr>
          </a:p>
          <a:p>
            <a:endParaRPr lang="en-US" altLang="zh-CN" b="1" dirty="0">
              <a:solidFill>
                <a:srgbClr val="121212"/>
              </a:solidFill>
              <a:latin typeface="-apple-system"/>
            </a:endParaRPr>
          </a:p>
          <a:p>
            <a:r>
              <a:rPr lang="zh-CN" altLang="en-US" b="1" dirty="0">
                <a:solidFill>
                  <a:srgbClr val="121212"/>
                </a:solidFill>
                <a:latin typeface="-apple-system"/>
              </a:rPr>
              <a:t>什么是</a:t>
            </a:r>
            <a:r>
              <a:rPr lang="en-US" altLang="zh-CN" b="1" dirty="0">
                <a:solidFill>
                  <a:srgbClr val="121212"/>
                </a:solidFill>
                <a:latin typeface="-apple-system"/>
              </a:rPr>
              <a:t>Query</a:t>
            </a:r>
            <a:r>
              <a:rPr lang="zh-CN" altLang="en-US" b="1" dirty="0">
                <a:solidFill>
                  <a:srgbClr val="121212"/>
                </a:solidFill>
                <a:latin typeface="-apple-system"/>
              </a:rPr>
              <a:t>、</a:t>
            </a:r>
            <a:r>
              <a:rPr lang="en-US" altLang="zh-CN" b="1" dirty="0">
                <a:solidFill>
                  <a:srgbClr val="121212"/>
                </a:solidFill>
                <a:latin typeface="-apple-system"/>
              </a:rPr>
              <a:t>Key</a:t>
            </a:r>
            <a:r>
              <a:rPr lang="zh-CN" altLang="en-US" b="1" dirty="0">
                <a:solidFill>
                  <a:srgbClr val="121212"/>
                </a:solidFill>
                <a:latin typeface="-apple-system"/>
              </a:rPr>
              <a:t>、</a:t>
            </a:r>
            <a:r>
              <a:rPr lang="en-US" altLang="zh-CN" b="1" dirty="0">
                <a:solidFill>
                  <a:srgbClr val="121212"/>
                </a:solidFill>
                <a:latin typeface="-apple-system"/>
              </a:rPr>
              <a:t>Value</a:t>
            </a:r>
            <a:r>
              <a:rPr lang="zh-CN" altLang="en-US" b="1" dirty="0">
                <a:solidFill>
                  <a:srgbClr val="121212"/>
                </a:solidFill>
                <a:latin typeface="-apple-system"/>
              </a:rPr>
              <a:t>？</a:t>
            </a:r>
            <a:endParaRPr lang="en-US" altLang="zh-CN" b="1" dirty="0">
              <a:solidFill>
                <a:srgbClr val="121212"/>
              </a:solidFill>
              <a:latin typeface="-apple-system"/>
            </a:endParaRPr>
          </a:p>
          <a:p>
            <a:pPr marL="285750" indent="-285750">
              <a:buFont typeface="Arial" panose="020B0604020202020204" pitchFamily="34" charset="0"/>
              <a:buChar char="•"/>
            </a:pPr>
            <a:r>
              <a:rPr lang="en-US" altLang="zh-CN" b="1" dirty="0">
                <a:solidFill>
                  <a:srgbClr val="121212"/>
                </a:solidFill>
                <a:latin typeface="-apple-system"/>
              </a:rPr>
              <a:t>query </a:t>
            </a:r>
            <a:r>
              <a:rPr lang="zh-CN" altLang="en-US" b="1" dirty="0">
                <a:solidFill>
                  <a:srgbClr val="121212"/>
                </a:solidFill>
                <a:latin typeface="-apple-system"/>
              </a:rPr>
              <a:t>、 </a:t>
            </a:r>
            <a:r>
              <a:rPr lang="en-US" altLang="zh-CN" b="1" dirty="0">
                <a:solidFill>
                  <a:srgbClr val="121212"/>
                </a:solidFill>
                <a:latin typeface="-apple-system"/>
              </a:rPr>
              <a:t>key-value </a:t>
            </a:r>
            <a:r>
              <a:rPr lang="zh-CN" altLang="en-US" b="1" dirty="0">
                <a:solidFill>
                  <a:srgbClr val="121212"/>
                </a:solidFill>
                <a:latin typeface="-apple-system"/>
              </a:rPr>
              <a:t>的概念其实来源于推荐系统。基本原理是：给定一个 </a:t>
            </a:r>
            <a:r>
              <a:rPr lang="en-US" altLang="zh-CN" b="1" dirty="0">
                <a:solidFill>
                  <a:srgbClr val="121212"/>
                </a:solidFill>
                <a:latin typeface="-apple-system"/>
              </a:rPr>
              <a:t>query</a:t>
            </a:r>
            <a:r>
              <a:rPr lang="zh-CN" altLang="en-US" b="1" dirty="0">
                <a:solidFill>
                  <a:srgbClr val="121212"/>
                </a:solidFill>
                <a:latin typeface="-apple-system"/>
              </a:rPr>
              <a:t>，计算</a:t>
            </a:r>
            <a:r>
              <a:rPr lang="en-US" altLang="zh-CN" b="1" dirty="0">
                <a:solidFill>
                  <a:srgbClr val="121212"/>
                </a:solidFill>
                <a:latin typeface="-apple-system"/>
              </a:rPr>
              <a:t>query </a:t>
            </a:r>
            <a:r>
              <a:rPr lang="zh-CN" altLang="en-US" b="1" dirty="0">
                <a:solidFill>
                  <a:srgbClr val="121212"/>
                </a:solidFill>
                <a:latin typeface="-apple-system"/>
              </a:rPr>
              <a:t>与 </a:t>
            </a:r>
            <a:r>
              <a:rPr lang="en-US" altLang="zh-CN" b="1" dirty="0">
                <a:solidFill>
                  <a:srgbClr val="121212"/>
                </a:solidFill>
                <a:latin typeface="-apple-system"/>
              </a:rPr>
              <a:t>key </a:t>
            </a:r>
            <a:r>
              <a:rPr lang="zh-CN" altLang="en-US" b="1" dirty="0">
                <a:solidFill>
                  <a:srgbClr val="121212"/>
                </a:solidFill>
                <a:latin typeface="-apple-system"/>
              </a:rPr>
              <a:t>的相关性，然后根据</a:t>
            </a:r>
            <a:r>
              <a:rPr lang="en-US" altLang="zh-CN" b="1" dirty="0">
                <a:solidFill>
                  <a:srgbClr val="121212"/>
                </a:solidFill>
                <a:latin typeface="-apple-system"/>
              </a:rPr>
              <a:t>query </a:t>
            </a:r>
            <a:r>
              <a:rPr lang="zh-CN" altLang="en-US" b="1" dirty="0">
                <a:solidFill>
                  <a:srgbClr val="121212"/>
                </a:solidFill>
                <a:latin typeface="-apple-system"/>
              </a:rPr>
              <a:t>与 </a:t>
            </a:r>
            <a:r>
              <a:rPr lang="en-US" altLang="zh-CN" b="1" dirty="0">
                <a:solidFill>
                  <a:srgbClr val="121212"/>
                </a:solidFill>
                <a:latin typeface="-apple-system"/>
              </a:rPr>
              <a:t>key </a:t>
            </a:r>
            <a:r>
              <a:rPr lang="zh-CN" altLang="en-US" b="1" dirty="0">
                <a:solidFill>
                  <a:srgbClr val="121212"/>
                </a:solidFill>
                <a:latin typeface="-apple-system"/>
              </a:rPr>
              <a:t>的相关性去找到最合适的 </a:t>
            </a:r>
            <a:r>
              <a:rPr lang="en-US" altLang="zh-CN" b="1" dirty="0">
                <a:solidFill>
                  <a:srgbClr val="121212"/>
                </a:solidFill>
                <a:latin typeface="-apple-system"/>
              </a:rPr>
              <a:t>value</a:t>
            </a:r>
            <a:r>
              <a:rPr lang="zh-CN" altLang="en-US" b="1" dirty="0">
                <a:solidFill>
                  <a:srgbClr val="121212"/>
                </a:solidFill>
                <a:latin typeface="-apple-system"/>
              </a:rPr>
              <a:t>。</a:t>
            </a:r>
            <a:endParaRPr lang="en-US" altLang="zh-CN" b="1" dirty="0">
              <a:solidFill>
                <a:srgbClr val="121212"/>
              </a:solidFill>
              <a:latin typeface="-apple-system"/>
            </a:endParaRPr>
          </a:p>
        </p:txBody>
      </p:sp>
    </p:spTree>
    <p:extLst>
      <p:ext uri="{BB962C8B-B14F-4D97-AF65-F5344CB8AC3E}">
        <p14:creationId xmlns:p14="http://schemas.microsoft.com/office/powerpoint/2010/main" val="341213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626144" y="231068"/>
            <a:ext cx="10869662" cy="461628"/>
          </a:xfrm>
          <a:prstGeom prst="rect">
            <a:avLst/>
          </a:prstGeom>
          <a:noFill/>
          <a:ln w="9525">
            <a:noFill/>
            <a:miter lim="800000"/>
          </a:ln>
        </p:spPr>
        <p:txBody>
          <a:bodyPr wrap="square" lIns="91406" tIns="45702" rIns="91406" bIns="45702">
            <a:spAutoFit/>
          </a:bodyPr>
          <a:lstStyle/>
          <a:p>
            <a:r>
              <a:rPr lang="en-US" altLang="zh-CN" sz="2400" b="1" dirty="0">
                <a:solidFill>
                  <a:srgbClr val="003366"/>
                </a:solidFill>
                <a:latin typeface="+mn-lt"/>
                <a:ea typeface="微软雅黑" panose="020B0503020204020204" pitchFamily="34" charset="-122"/>
              </a:rPr>
              <a:t>  1</a:t>
            </a:r>
            <a:r>
              <a:rPr lang="zh-CN" altLang="en-US" sz="2400" b="1" dirty="0">
                <a:solidFill>
                  <a:srgbClr val="003366"/>
                </a:solidFill>
                <a:latin typeface="+mn-lt"/>
                <a:ea typeface="微软雅黑" panose="020B0503020204020204" pitchFamily="34" charset="-122"/>
              </a:rPr>
              <a:t>、</a:t>
            </a:r>
            <a:r>
              <a:rPr lang="en-US" altLang="zh-CN" sz="2400" b="1" dirty="0">
                <a:solidFill>
                  <a:srgbClr val="003366"/>
                </a:solidFill>
                <a:latin typeface="+mn-lt"/>
                <a:ea typeface="微软雅黑" panose="020B0503020204020204" pitchFamily="34" charset="-122"/>
              </a:rPr>
              <a:t>Attention</a:t>
            </a:r>
            <a:r>
              <a:rPr lang="zh-CN" altLang="en-US" sz="2400" b="1" dirty="0">
                <a:solidFill>
                  <a:srgbClr val="003366"/>
                </a:solidFill>
                <a:latin typeface="+mn-lt"/>
                <a:ea typeface="微软雅黑" panose="020B0503020204020204" pitchFamily="34" charset="-122"/>
              </a:rPr>
              <a:t>背景</a:t>
            </a:r>
            <a:endParaRPr lang="zh-CN" altLang="en-US" sz="2400" b="1" dirty="0">
              <a:solidFill>
                <a:srgbClr val="003366"/>
              </a:solidFill>
              <a:ea typeface="微软雅黑" panose="020B0503020204020204" pitchFamily="34" charset="-122"/>
            </a:endParaRPr>
          </a:p>
        </p:txBody>
      </p:sp>
      <p:grpSp>
        <p:nvGrpSpPr>
          <p:cNvPr id="40" name="组合 4">
            <a:extLst>
              <a:ext uri="{FF2B5EF4-FFF2-40B4-BE49-F238E27FC236}">
                <a16:creationId xmlns:a16="http://schemas.microsoft.com/office/drawing/2014/main" id="{61C97D65-0E2F-4BC9-AA99-554763E15164}"/>
              </a:ext>
            </a:extLst>
          </p:cNvPr>
          <p:cNvGrpSpPr/>
          <p:nvPr/>
        </p:nvGrpSpPr>
        <p:grpSpPr>
          <a:xfrm>
            <a:off x="803609" y="1124744"/>
            <a:ext cx="10514731" cy="5496799"/>
            <a:chOff x="238407" y="2719794"/>
            <a:chExt cx="5713056" cy="1632973"/>
          </a:xfrm>
        </p:grpSpPr>
        <p:sp>
          <p:nvSpPr>
            <p:cNvPr id="41" name="矩形 40">
              <a:extLst>
                <a:ext uri="{FF2B5EF4-FFF2-40B4-BE49-F238E27FC236}">
                  <a16:creationId xmlns:a16="http://schemas.microsoft.com/office/drawing/2014/main" id="{51202F49-231C-4DFC-96AF-524391F57E70}"/>
                </a:ext>
              </a:extLst>
            </p:cNvPr>
            <p:cNvSpPr/>
            <p:nvPr/>
          </p:nvSpPr>
          <p:spPr>
            <a:xfrm>
              <a:off x="238407" y="2830830"/>
              <a:ext cx="5713056" cy="1521937"/>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1">
              <a:extLst>
                <a:ext uri="{FF2B5EF4-FFF2-40B4-BE49-F238E27FC236}">
                  <a16:creationId xmlns:a16="http://schemas.microsoft.com/office/drawing/2014/main" id="{E775BC4D-5138-4AFB-902D-0D07396A3E5D}"/>
                </a:ext>
              </a:extLst>
            </p:cNvPr>
            <p:cNvSpPr txBox="1"/>
            <p:nvPr/>
          </p:nvSpPr>
          <p:spPr>
            <a:xfrm>
              <a:off x="720907" y="2719794"/>
              <a:ext cx="1167922" cy="148690"/>
            </a:xfrm>
            <a:prstGeom prst="rect">
              <a:avLst/>
            </a:prstGeom>
            <a:blipFill>
              <a:blip r:embed="rId3"/>
              <a:stretch>
                <a:fillRect t="-45000"/>
              </a:stretch>
            </a:blipFill>
          </p:spPr>
          <p:txBody>
            <a:bodyPr wrap="square">
              <a:spAutoFit/>
            </a:bodyPr>
            <a:lstStyle/>
            <a:p>
              <a:pPr algn="ctr" eaLnBrk="1" hangingPunct="1"/>
              <a:r>
                <a:rPr lang="zh-CN" altLang="en-US" sz="2400" dirty="0">
                  <a:solidFill>
                    <a:srgbClr val="044875"/>
                  </a:solidFill>
                  <a:latin typeface="Calibri" panose="020F0502020204030204" pitchFamily="34" charset="0"/>
                </a:rPr>
                <a:t>问题引出：</a:t>
              </a:r>
            </a:p>
          </p:txBody>
        </p:sp>
        <p:sp>
          <p:nvSpPr>
            <p:cNvPr id="43" name="矩形 42">
              <a:extLst>
                <a:ext uri="{FF2B5EF4-FFF2-40B4-BE49-F238E27FC236}">
                  <a16:creationId xmlns:a16="http://schemas.microsoft.com/office/drawing/2014/main" id="{1B85D227-5FA4-4956-8EC3-FB93ABCEDBED}"/>
                </a:ext>
              </a:extLst>
            </p:cNvPr>
            <p:cNvSpPr/>
            <p:nvPr/>
          </p:nvSpPr>
          <p:spPr>
            <a:xfrm>
              <a:off x="505457" y="2724729"/>
              <a:ext cx="215450" cy="1437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灯片编号占位符 1">
            <a:extLst>
              <a:ext uri="{FF2B5EF4-FFF2-40B4-BE49-F238E27FC236}">
                <a16:creationId xmlns:a16="http://schemas.microsoft.com/office/drawing/2014/main" id="{9AE0CC3C-86C7-4FAB-BDE9-44E709E62CEA}"/>
              </a:ext>
            </a:extLst>
          </p:cNvPr>
          <p:cNvSpPr>
            <a:spLocks noGrp="1"/>
          </p:cNvSpPr>
          <p:nvPr>
            <p:ph type="sldNum" sz="quarter" idx="4"/>
          </p:nvPr>
        </p:nvSpPr>
        <p:spPr/>
        <p:txBody>
          <a:bodyPr/>
          <a:lstStyle/>
          <a:p>
            <a:pPr>
              <a:defRPr/>
            </a:pPr>
            <a:fld id="{B742A8BE-A63A-4B49-8DAD-9C911ED7CEAD}" type="slidenum">
              <a:rPr lang="en-US" altLang="zh-CN" smtClean="0"/>
              <a:t>8</a:t>
            </a:fld>
            <a:endParaRPr lang="en-US" altLang="zh-CN" dirty="0"/>
          </a:p>
        </p:txBody>
      </p:sp>
      <p:sp>
        <p:nvSpPr>
          <p:cNvPr id="62" name="文本框 61">
            <a:extLst>
              <a:ext uri="{FF2B5EF4-FFF2-40B4-BE49-F238E27FC236}">
                <a16:creationId xmlns:a16="http://schemas.microsoft.com/office/drawing/2014/main" id="{F814E828-9BB6-4F4F-9172-5795C44186B3}"/>
              </a:ext>
            </a:extLst>
          </p:cNvPr>
          <p:cNvSpPr txBox="1"/>
          <p:nvPr/>
        </p:nvSpPr>
        <p:spPr>
          <a:xfrm>
            <a:off x="1128511" y="1785104"/>
            <a:ext cx="9290050" cy="36933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algn="just" fontAlgn="auto">
              <a:lnSpc>
                <a:spcPct val="100000"/>
              </a:lnSpc>
              <a:spcBef>
                <a:spcPts val="600"/>
              </a:spcBef>
              <a:spcAft>
                <a:spcPts val="600"/>
              </a:spcAft>
              <a:buClr>
                <a:srgbClr val="336699"/>
              </a:buClr>
              <a:buFont typeface="Wingdings" panose="05000000000000000000" pitchFamily="2" charset="2"/>
              <a:buChar char="Ø"/>
              <a:defRPr/>
            </a:pPr>
            <a:r>
              <a:rPr lang="en-US" altLang="zh-CN" sz="1800" b="1" dirty="0">
                <a:solidFill>
                  <a:srgbClr val="003366"/>
                </a:solidFill>
                <a:latin typeface="微软雅黑" panose="020B0503020204020204" pitchFamily="34" charset="-122"/>
                <a:ea typeface="微软雅黑" panose="020B0503020204020204" pitchFamily="34" charset="-122"/>
              </a:rPr>
              <a:t>Transformer</a:t>
            </a:r>
            <a:r>
              <a:rPr lang="zh-CN" altLang="en-US" sz="1800" b="1" dirty="0">
                <a:solidFill>
                  <a:srgbClr val="003366"/>
                </a:solidFill>
                <a:latin typeface="微软雅黑" panose="020B0503020204020204" pitchFamily="34" charset="-122"/>
                <a:ea typeface="微软雅黑" panose="020B0503020204020204" pitchFamily="34" charset="-122"/>
              </a:rPr>
              <a:t>是什么？（</a:t>
            </a:r>
            <a:r>
              <a:rPr lang="en-US" altLang="zh-CN" sz="1800" b="1" dirty="0">
                <a:solidFill>
                  <a:srgbClr val="003366"/>
                </a:solidFill>
                <a:latin typeface="微软雅黑" panose="020B0503020204020204" pitchFamily="34" charset="-122"/>
                <a:ea typeface="微软雅黑" panose="020B0503020204020204" pitchFamily="34" charset="-122"/>
              </a:rPr>
              <a:t>What</a:t>
            </a:r>
            <a:r>
              <a:rPr lang="zh-CN" altLang="en-US" sz="1800" b="1" dirty="0">
                <a:solidFill>
                  <a:srgbClr val="003366"/>
                </a:solidFill>
                <a:latin typeface="微软雅黑" panose="020B0503020204020204" pitchFamily="34" charset="-122"/>
                <a:ea typeface="微软雅黑" panose="020B0503020204020204" pitchFamily="34" charset="-122"/>
              </a:rPr>
              <a:t>）</a:t>
            </a:r>
            <a:endParaRPr lang="en-US" altLang="zh-CN" sz="1800" b="1" dirty="0">
              <a:solidFill>
                <a:srgbClr val="003366"/>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84713F8-4B6D-4221-A3F7-67ED70251280}"/>
              </a:ext>
            </a:extLst>
          </p:cNvPr>
          <p:cNvSpPr txBox="1"/>
          <p:nvPr/>
        </p:nvSpPr>
        <p:spPr>
          <a:xfrm>
            <a:off x="6464509" y="1559169"/>
            <a:ext cx="4853831" cy="5078313"/>
          </a:xfrm>
          <a:prstGeom prst="rect">
            <a:avLst/>
          </a:prstGeom>
          <a:noFill/>
        </p:spPr>
        <p:txBody>
          <a:bodyPr wrap="square">
            <a:spAutoFit/>
          </a:bodyPr>
          <a:lstStyle/>
          <a:p>
            <a:r>
              <a:rPr lang="en-US" altLang="zh-CN" b="1" dirty="0">
                <a:latin typeface="-apple-system"/>
              </a:rPr>
              <a:t>Self-attention</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定义：</a:t>
            </a:r>
            <a:r>
              <a:rPr lang="zh-CN" altLang="zh-CN" sz="1800" dirty="0">
                <a:solidFill>
                  <a:srgbClr val="E84C22"/>
                </a:solidFill>
                <a:effectLst/>
                <a:ea typeface="Microsoft YaHei" panose="020B0503020204020204" pitchFamily="34" charset="-122"/>
              </a:rPr>
              <a:t>Self</a:t>
            </a:r>
            <a:r>
              <a:rPr lang="en-US" altLang="zh-CN" sz="1800" dirty="0">
                <a:solidFill>
                  <a:srgbClr val="E84C22"/>
                </a:solidFill>
                <a:effectLst/>
                <a:ea typeface="Microsoft YaHei" panose="020B0503020204020204" pitchFamily="34" charset="-122"/>
              </a:rPr>
              <a:t>-attention</a:t>
            </a:r>
            <a:r>
              <a:rPr lang="zh-CN" altLang="zh-CN" sz="1800" dirty="0">
                <a:solidFill>
                  <a:srgbClr val="E84C22"/>
                </a:solidFill>
                <a:effectLst/>
                <a:ea typeface="Microsoft YaHei" panose="020B0503020204020204" pitchFamily="34" charset="-122"/>
              </a:rPr>
              <a:t>，有时称为</a:t>
            </a:r>
            <a:r>
              <a:rPr lang="en-US" altLang="zh-CN" sz="1800" dirty="0">
                <a:solidFill>
                  <a:srgbClr val="E84C22"/>
                </a:solidFill>
                <a:effectLst/>
                <a:ea typeface="Microsoft YaHei" panose="020B0503020204020204" pitchFamily="34" charset="-122"/>
              </a:rPr>
              <a:t> </a:t>
            </a:r>
            <a:r>
              <a:rPr lang="zh-CN" altLang="zh-CN" sz="1800" dirty="0">
                <a:solidFill>
                  <a:srgbClr val="E84C22"/>
                </a:solidFill>
                <a:effectLst/>
                <a:ea typeface="Microsoft YaHei" panose="020B0503020204020204" pitchFamily="34" charset="-122"/>
              </a:rPr>
              <a:t>intra</a:t>
            </a:r>
            <a:r>
              <a:rPr lang="en-US" altLang="zh-CN" sz="1800" dirty="0">
                <a:solidFill>
                  <a:srgbClr val="E84C22"/>
                </a:solidFill>
                <a:effectLst/>
                <a:ea typeface="Microsoft YaHei" panose="020B0503020204020204" pitchFamily="34" charset="-122"/>
              </a:rPr>
              <a:t>-</a:t>
            </a:r>
            <a:r>
              <a:rPr lang="en-US" altLang="zh-CN" sz="1800" dirty="0" err="1">
                <a:solidFill>
                  <a:srgbClr val="E84C22"/>
                </a:solidFill>
                <a:effectLst/>
                <a:ea typeface="Microsoft YaHei" panose="020B0503020204020204" pitchFamily="34" charset="-122"/>
              </a:rPr>
              <a:t>attentio</a:t>
            </a:r>
            <a:r>
              <a:rPr lang="zh-CN" altLang="zh-CN" sz="1800" dirty="0">
                <a:solidFill>
                  <a:srgbClr val="E84C22"/>
                </a:solidFill>
                <a:effectLst/>
                <a:ea typeface="Microsoft YaHei" panose="020B0503020204020204" pitchFamily="34" charset="-122"/>
              </a:rPr>
              <a:t>n，是一种将单个序列的不同位置关联起来计算序列表示的注意机制。</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原因：</a:t>
            </a:r>
            <a:r>
              <a:rPr lang="en-US" altLang="zh-CN" b="1" dirty="0">
                <a:latin typeface="-apple-system"/>
              </a:rPr>
              <a:t>1&gt; </a:t>
            </a:r>
            <a:r>
              <a:rPr lang="zh-CN" altLang="en-US" b="1" dirty="0">
                <a:latin typeface="-apple-system"/>
              </a:rPr>
              <a:t>长序列问题 </a:t>
            </a:r>
            <a:r>
              <a:rPr lang="en-US" altLang="zh-CN" b="1" dirty="0">
                <a:latin typeface="-apple-system"/>
              </a:rPr>
              <a:t>2&gt; CNN</a:t>
            </a:r>
            <a:r>
              <a:rPr lang="zh-CN" altLang="en-US" b="1" dirty="0">
                <a:latin typeface="-apple-system"/>
              </a:rPr>
              <a:t>、</a:t>
            </a:r>
            <a:r>
              <a:rPr lang="en-US" altLang="zh-CN" b="1" dirty="0">
                <a:latin typeface="-apple-system"/>
              </a:rPr>
              <a:t>RNN</a:t>
            </a:r>
            <a:r>
              <a:rPr lang="zh-CN" altLang="en-US" b="1" dirty="0">
                <a:latin typeface="-apple-system"/>
              </a:rPr>
              <a:t>的痛病</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理解：自注意力机制是注意力机制的变体，其减少了对外部信息的依赖，更擅长捕捉数据或特征的内部相关性。</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例如：</a:t>
            </a:r>
            <a:r>
              <a:rPr lang="en-US" altLang="zh-CN" b="1" dirty="0">
                <a:latin typeface="-apple-system"/>
              </a:rPr>
              <a:t>NLP</a:t>
            </a:r>
            <a:r>
              <a:rPr lang="zh-CN" altLang="en-US" b="1" dirty="0">
                <a:latin typeface="-apple-system"/>
              </a:rPr>
              <a:t>中，通过计算单词间的互相影响，来解决长距离依赖问题。（</a:t>
            </a:r>
            <a:r>
              <a:rPr lang="en-US" altLang="zh-CN" b="0" i="0" dirty="0">
                <a:solidFill>
                  <a:srgbClr val="121212"/>
                </a:solidFill>
                <a:effectLst/>
                <a:latin typeface="-apple-system"/>
              </a:rPr>
              <a:t>The animal didn‘t cross the street because it was too tired.</a:t>
            </a:r>
            <a:r>
              <a:rPr lang="zh-CN" altLang="en-US" b="1" dirty="0">
                <a:latin typeface="-apple-system"/>
              </a:rPr>
              <a:t>）</a:t>
            </a:r>
            <a:endParaRPr lang="en-US" altLang="zh-CN" b="1" dirty="0">
              <a:latin typeface="-apple-system"/>
            </a:endParaRPr>
          </a:p>
          <a:p>
            <a:pPr marL="285750" indent="-285750">
              <a:buFont typeface="Arial" panose="020B0604020202020204" pitchFamily="34" charset="0"/>
              <a:buChar char="•"/>
            </a:pPr>
            <a:endParaRPr lang="en-US" altLang="zh-CN" b="1" dirty="0">
              <a:latin typeface="-apple-system"/>
            </a:endParaRPr>
          </a:p>
          <a:p>
            <a:r>
              <a:rPr lang="en-US" altLang="zh-CN" b="1" dirty="0">
                <a:latin typeface="-apple-system"/>
              </a:rPr>
              <a:t>Attention</a:t>
            </a:r>
            <a:r>
              <a:rPr lang="zh-CN" altLang="en-US" b="1" dirty="0">
                <a:latin typeface="-apple-system"/>
              </a:rPr>
              <a:t>与</a:t>
            </a:r>
            <a:r>
              <a:rPr lang="en-US" altLang="zh-CN" b="1" dirty="0">
                <a:latin typeface="-apple-system"/>
              </a:rPr>
              <a:t>Self-Attention</a:t>
            </a:r>
            <a:r>
              <a:rPr lang="zh-CN" altLang="en-US" b="1" dirty="0">
                <a:latin typeface="-apple-system"/>
              </a:rPr>
              <a:t>的区别：</a:t>
            </a:r>
            <a:endParaRPr lang="en-US" altLang="zh-CN" b="1" dirty="0">
              <a:latin typeface="-apple-system"/>
            </a:endParaRPr>
          </a:p>
          <a:p>
            <a:pPr marL="285750" indent="-285750">
              <a:buFont typeface="Arial" panose="020B0604020202020204" pitchFamily="34" charset="0"/>
              <a:buChar char="•"/>
            </a:pPr>
            <a:r>
              <a:rPr lang="zh-CN" altLang="en-US" b="1" dirty="0">
                <a:latin typeface="-apple-system"/>
              </a:rPr>
              <a:t>对于输入的一句话，</a:t>
            </a:r>
            <a:r>
              <a:rPr lang="en-US" altLang="zh-CN" b="1" dirty="0">
                <a:latin typeface="-apple-system"/>
              </a:rPr>
              <a:t>Attention</a:t>
            </a:r>
            <a:r>
              <a:rPr lang="zh-CN" altLang="en-US" b="1" dirty="0">
                <a:latin typeface="-apple-system"/>
              </a:rPr>
              <a:t>关注其中哪个单词更重要，寻找感兴趣单词。而</a:t>
            </a:r>
            <a:r>
              <a:rPr lang="en-US" altLang="zh-CN" b="1" dirty="0">
                <a:latin typeface="-apple-system"/>
              </a:rPr>
              <a:t>Self-Attention</a:t>
            </a:r>
            <a:r>
              <a:rPr lang="zh-CN" altLang="en-US" b="1" dirty="0">
                <a:latin typeface="-apple-system"/>
              </a:rPr>
              <a:t>通过建立不同单词的关系，来寻找哪个单词与哪个单词的关系更加紧密，例如，代词消解（</a:t>
            </a:r>
            <a:r>
              <a:rPr lang="en-US" altLang="zh-CN" b="1" dirty="0">
                <a:latin typeface="-apple-system"/>
              </a:rPr>
              <a:t>it</a:t>
            </a:r>
            <a:r>
              <a:rPr lang="zh-CN" altLang="en-US" b="1" dirty="0">
                <a:latin typeface="-apple-system"/>
              </a:rPr>
              <a:t>表示什么？）</a:t>
            </a:r>
            <a:endParaRPr lang="en-US" altLang="zh-CN" b="1" dirty="0">
              <a:latin typeface="-apple-system"/>
            </a:endParaRPr>
          </a:p>
        </p:txBody>
      </p:sp>
      <p:pic>
        <p:nvPicPr>
          <p:cNvPr id="5122" name="Picture 2">
            <a:extLst>
              <a:ext uri="{FF2B5EF4-FFF2-40B4-BE49-F238E27FC236}">
                <a16:creationId xmlns:a16="http://schemas.microsoft.com/office/drawing/2014/main" id="{76ADB321-B6AD-436F-90D5-E30A42641A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03"/>
          <a:stretch/>
        </p:blipFill>
        <p:spPr bwMode="auto">
          <a:xfrm>
            <a:off x="987459" y="2314286"/>
            <a:ext cx="5179755" cy="390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nvSpPr>
        <p:spPr bwMode="auto">
          <a:xfrm>
            <a:off x="1346118" y="2636912"/>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0000"/>
                </a:solidFill>
                <a:latin typeface="+mn-lt"/>
                <a:ea typeface="微软雅黑" panose="020B0503020204020204" pitchFamily="34" charset="-122"/>
                <a:cs typeface="Arial" panose="020B0604020202020204" pitchFamily="34" charset="0"/>
              </a:rPr>
              <a:t>2</a:t>
            </a:r>
            <a:endParaRPr lang="zh-CN" altLang="en-US" sz="2800" b="1" kern="0" dirty="0">
              <a:solidFill>
                <a:srgbClr val="FF0000"/>
              </a:solidFill>
              <a:latin typeface="+mn-lt"/>
              <a:ea typeface="微软雅黑" panose="020B0503020204020204" pitchFamily="34" charset="-122"/>
              <a:cs typeface="Arial" panose="020B0604020202020204" pitchFamily="34" charset="0"/>
            </a:endParaRPr>
          </a:p>
        </p:txBody>
      </p:sp>
      <p:sp>
        <p:nvSpPr>
          <p:cNvPr id="9" name="矩形 1"/>
          <p:cNvSpPr>
            <a:spLocks noChangeArrowheads="1"/>
          </p:cNvSpPr>
          <p:nvPr/>
        </p:nvSpPr>
        <p:spPr bwMode="auto">
          <a:xfrm>
            <a:off x="1986375" y="2636912"/>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defRPr/>
            </a:pPr>
            <a:r>
              <a:rPr lang="zh-CN" altLang="en-US" sz="2800" b="1" kern="0" dirty="0">
                <a:solidFill>
                  <a:srgbClr val="FF0000"/>
                </a:solidFill>
                <a:ea typeface="微软雅黑" panose="020B0503020204020204" pitchFamily="34" charset="-122"/>
                <a:cs typeface="Arial" panose="020B0604020202020204" pitchFamily="34" charset="0"/>
              </a:rPr>
              <a:t>主要算法</a:t>
            </a:r>
          </a:p>
        </p:txBody>
      </p:sp>
      <p:sp>
        <p:nvSpPr>
          <p:cNvPr id="13" name="矩形 4"/>
          <p:cNvSpPr>
            <a:spLocks noChangeArrowheads="1"/>
          </p:cNvSpPr>
          <p:nvPr/>
        </p:nvSpPr>
        <p:spPr bwMode="auto">
          <a:xfrm>
            <a:off x="1350493" y="1321914"/>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1</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14" name="矩形 1"/>
          <p:cNvSpPr>
            <a:spLocks noChangeArrowheads="1"/>
          </p:cNvSpPr>
          <p:nvPr/>
        </p:nvSpPr>
        <p:spPr bwMode="auto">
          <a:xfrm>
            <a:off x="1990750" y="1321914"/>
            <a:ext cx="884917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FFFF"/>
                </a:solidFill>
                <a:ea typeface="微软雅黑" panose="020B0503020204020204" pitchFamily="34" charset="-122"/>
                <a:cs typeface="Arial" panose="020B0604020202020204" pitchFamily="34" charset="0"/>
              </a:rPr>
              <a:t>研究背景</a:t>
            </a:r>
          </a:p>
        </p:txBody>
      </p:sp>
      <p:sp>
        <p:nvSpPr>
          <p:cNvPr id="16" name="Text Box 5"/>
          <p:cNvSpPr txBox="1">
            <a:spLocks noChangeArrowheads="1"/>
          </p:cNvSpPr>
          <p:nvPr/>
        </p:nvSpPr>
        <p:spPr bwMode="auto">
          <a:xfrm>
            <a:off x="745600" y="231068"/>
            <a:ext cx="3117358" cy="461628"/>
          </a:xfrm>
          <a:prstGeom prst="rect">
            <a:avLst/>
          </a:prstGeom>
          <a:noFill/>
          <a:ln w="9525">
            <a:noFill/>
            <a:miter lim="800000"/>
          </a:ln>
        </p:spPr>
        <p:txBody>
          <a:bodyPr wrap="square" lIns="91406" tIns="45702" rIns="91406" bIns="45702">
            <a:spAutoFit/>
          </a:bodyPr>
          <a:lstStyle/>
          <a:p>
            <a:r>
              <a:rPr lang="zh-CN" altLang="en-US" sz="2400" b="1" dirty="0">
                <a:solidFill>
                  <a:srgbClr val="003366"/>
                </a:solidFill>
                <a:latin typeface="+mn-lt"/>
                <a:ea typeface="微软雅黑" panose="020B0503020204020204" pitchFamily="34" charset="-122"/>
              </a:rPr>
              <a:t>报告内容</a:t>
            </a:r>
          </a:p>
        </p:txBody>
      </p:sp>
      <p:sp>
        <p:nvSpPr>
          <p:cNvPr id="12" name="矩形 4">
            <a:extLst>
              <a:ext uri="{FF2B5EF4-FFF2-40B4-BE49-F238E27FC236}">
                <a16:creationId xmlns:a16="http://schemas.microsoft.com/office/drawing/2014/main" id="{CD9D1EB4-34D7-4B89-B2BB-A5C6041677BA}"/>
              </a:ext>
            </a:extLst>
          </p:cNvPr>
          <p:cNvSpPr>
            <a:spLocks noChangeArrowheads="1"/>
          </p:cNvSpPr>
          <p:nvPr/>
        </p:nvSpPr>
        <p:spPr bwMode="auto">
          <a:xfrm>
            <a:off x="1359920" y="3942483"/>
            <a:ext cx="540000" cy="828032"/>
          </a:xfrm>
          <a:prstGeom prst="rect">
            <a:avLst/>
          </a:prstGeom>
          <a:solidFill>
            <a:srgbClr val="336699"/>
          </a:solidFill>
          <a:ln w="9525" algn="ctr">
            <a:noFill/>
            <a:miter lim="800000"/>
          </a:ln>
          <a:effectLst>
            <a:outerShdw blurRad="50800" dist="38100" dir="2700000" algn="tl" rotWithShape="0">
              <a:prstClr val="black">
                <a:alpha val="40000"/>
              </a:prstClr>
            </a:outerShdw>
          </a:effectLst>
        </p:spPr>
        <p:txBody>
          <a:bodyPr lIns="0" tIns="0" rIns="0" bIns="0" anchor="ctr"/>
          <a:lstStyle/>
          <a:p>
            <a:pPr algn="ctr" defTabSz="913765" fontAlgn="auto">
              <a:spcBef>
                <a:spcPts val="0"/>
              </a:spcBef>
              <a:spcAft>
                <a:spcPts val="0"/>
              </a:spcAft>
              <a:defRPr/>
            </a:pPr>
            <a:r>
              <a:rPr lang="en-US" altLang="zh-CN" sz="2800" b="1" kern="0" dirty="0">
                <a:solidFill>
                  <a:srgbClr val="FFFFFF"/>
                </a:solidFill>
                <a:latin typeface="+mn-lt"/>
                <a:ea typeface="微软雅黑" panose="020B0503020204020204" pitchFamily="34" charset="-122"/>
                <a:cs typeface="Arial" panose="020B0604020202020204" pitchFamily="34" charset="0"/>
              </a:rPr>
              <a:t>3</a:t>
            </a:r>
            <a:endParaRPr lang="zh-CN" altLang="en-US" sz="2800" b="1" kern="0" dirty="0">
              <a:solidFill>
                <a:srgbClr val="FFFFFF"/>
              </a:solidFill>
              <a:latin typeface="+mn-lt"/>
              <a:ea typeface="微软雅黑" panose="020B0503020204020204" pitchFamily="34" charset="-122"/>
              <a:cs typeface="Arial" panose="020B0604020202020204" pitchFamily="34" charset="0"/>
            </a:endParaRPr>
          </a:p>
        </p:txBody>
      </p:sp>
      <p:sp>
        <p:nvSpPr>
          <p:cNvPr id="17" name="矩形 1">
            <a:extLst>
              <a:ext uri="{FF2B5EF4-FFF2-40B4-BE49-F238E27FC236}">
                <a16:creationId xmlns:a16="http://schemas.microsoft.com/office/drawing/2014/main" id="{5C013845-D495-4B18-9DED-86F04FA36901}"/>
              </a:ext>
            </a:extLst>
          </p:cNvPr>
          <p:cNvSpPr>
            <a:spLocks noChangeArrowheads="1"/>
          </p:cNvSpPr>
          <p:nvPr/>
        </p:nvSpPr>
        <p:spPr bwMode="auto">
          <a:xfrm>
            <a:off x="2000177" y="3942483"/>
            <a:ext cx="8857920" cy="828032"/>
          </a:xfrm>
          <a:prstGeom prst="rect">
            <a:avLst/>
          </a:prstGeom>
          <a:solidFill>
            <a:srgbClr val="336699"/>
          </a:solidFill>
          <a:ln w="28575" algn="ctr">
            <a:noFill/>
            <a:miter lim="800000"/>
          </a:ln>
          <a:effectLst>
            <a:outerShdw blurRad="50800" dist="38100" dir="2700000" algn="tl" rotWithShape="0">
              <a:prstClr val="black">
                <a:alpha val="40000"/>
              </a:prstClr>
            </a:outerShdw>
          </a:effectLst>
        </p:spPr>
        <p:txBody>
          <a:bodyPr lIns="144000" tIns="0" rIns="0" bIns="0" anchor="ctr"/>
          <a:lstStyle/>
          <a:p>
            <a:pPr defTabSz="913765" fontAlgn="auto">
              <a:spcBef>
                <a:spcPts val="0"/>
              </a:spcBef>
              <a:spcAft>
                <a:spcPts val="0"/>
              </a:spcAft>
            </a:pPr>
            <a:r>
              <a:rPr lang="zh-CN" altLang="en-US" sz="2800" b="1" kern="0" dirty="0">
                <a:solidFill>
                  <a:srgbClr val="FFFFFF"/>
                </a:solidFill>
                <a:ea typeface="微软雅黑" panose="020B0503020204020204" pitchFamily="34" charset="-122"/>
                <a:cs typeface="Arial" panose="020B0604020202020204" pitchFamily="34" charset="0"/>
              </a:rPr>
              <a:t>应用</a:t>
            </a:r>
          </a:p>
        </p:txBody>
      </p:sp>
      <p:sp>
        <p:nvSpPr>
          <p:cNvPr id="2" name="灯片编号占位符 1">
            <a:extLst>
              <a:ext uri="{FF2B5EF4-FFF2-40B4-BE49-F238E27FC236}">
                <a16:creationId xmlns:a16="http://schemas.microsoft.com/office/drawing/2014/main" id="{4A529A7D-39B7-4AEF-9EDB-6D53A52A00C1}"/>
              </a:ext>
            </a:extLst>
          </p:cNvPr>
          <p:cNvSpPr>
            <a:spLocks noGrp="1"/>
          </p:cNvSpPr>
          <p:nvPr>
            <p:ph type="sldNum" sz="quarter" idx="4"/>
          </p:nvPr>
        </p:nvSpPr>
        <p:spPr/>
        <p:txBody>
          <a:bodyPr/>
          <a:lstStyle/>
          <a:p>
            <a:pPr>
              <a:defRPr/>
            </a:pPr>
            <a:fld id="{B742A8BE-A63A-4B49-8DAD-9C911ED7CEAD}" type="slidenum">
              <a:rPr lang="en-US" altLang="zh-CN" smtClean="0"/>
              <a:t>9</a:t>
            </a:fld>
            <a:endParaRPr lang="en-US" altLang="zh-CN" dirty="0"/>
          </a:p>
        </p:txBody>
      </p:sp>
    </p:spTree>
    <p:extLst>
      <p:ext uri="{BB962C8B-B14F-4D97-AF65-F5344CB8AC3E}">
        <p14:creationId xmlns:p14="http://schemas.microsoft.com/office/powerpoint/2010/main" val="2159417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DXm8OpuC0K4zgbhuRpv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DXm8OpuC0K4zgbhuRpv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DXm8OpuC0K4zgbhuRpv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maqnXc2JEG6ZJ9nIl_lQA"/>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tx1"/>
          </a:solidFill>
          <a:prstDash val="solid"/>
        </a:ln>
      </a:spPr>
      <a:bodyPr rtlCol="0" anchor="ctr"/>
      <a:lstStyle>
        <a:defPPr algn="ctr">
          <a:defRPr>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tx1"/>
          </a:solidFill>
          <a:prstDash val="solid"/>
        </a:ln>
      </a:spPr>
      <a:bodyPr rtlCol="0" anchor="ctr"/>
      <a:lstStyle>
        <a:defPPr algn="ctr">
          <a:defRPr>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tx1"/>
          </a:solidFill>
          <a:prstDash val="solid"/>
        </a:ln>
      </a:spPr>
      <a:bodyPr rtlCol="0" anchor="ctr" anchorCtr="0"/>
      <a:lstStyle>
        <a:defPPr algn="ctr">
          <a:lnSpc>
            <a:spcPct val="150000"/>
          </a:lnSpc>
          <a:defRPr sz="2400" dirty="0" smtClean="0">
            <a:solidFill>
              <a:schemeClr val="tx1"/>
            </a:solidFill>
            <a:latin typeface="微软雅黑" panose="020B0503020204020204" pitchFamily="34" charset="-122"/>
            <a:ea typeface="微软雅黑" panose="020B0503020204020204" pitchFamily="34" charset="-122"/>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2905</TotalTime>
  <Words>2358</Words>
  <Application>Microsoft Office PowerPoint</Application>
  <PresentationFormat>自定义</PresentationFormat>
  <Paragraphs>294</Paragraphs>
  <Slides>27</Slides>
  <Notes>23</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27</vt:i4>
      </vt:variant>
    </vt:vector>
  </HeadingPairs>
  <TitlesOfParts>
    <vt:vector size="40" baseType="lpstr">
      <vt:lpstr>-apple-system</vt:lpstr>
      <vt:lpstr>Lucida Grande</vt:lpstr>
      <vt:lpstr>等线</vt:lpstr>
      <vt:lpstr>微软雅黑</vt:lpstr>
      <vt:lpstr>Arial</vt:lpstr>
      <vt:lpstr>Calibri</vt:lpstr>
      <vt:lpstr>Cambria Math</vt:lpstr>
      <vt:lpstr>Times New Roman</vt:lpstr>
      <vt:lpstr>Wingdings</vt:lpstr>
      <vt:lpstr>默认设计模板</vt:lpstr>
      <vt:lpstr>1_默认设计模板</vt:lpstr>
      <vt:lpstr>2_默认设计模板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技术中心VI-2012版PPT模板</dc:title>
  <dc:creator>刘山营</dc:creator>
  <cp:lastModifiedBy>宫 彦</cp:lastModifiedBy>
  <cp:revision>2379</cp:revision>
  <cp:lastPrinted>2019-05-23T01:26:00Z</cp:lastPrinted>
  <dcterms:created xsi:type="dcterms:W3CDTF">2012-11-11T06:36:00Z</dcterms:created>
  <dcterms:modified xsi:type="dcterms:W3CDTF">2021-11-13T03:02:25Z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