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.xml" ContentType="application/vnd.openxmlformats-officedocument.presentationml.slideLayou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.xml" ContentType="application/vnd.openxmlformats-officedocument.presentationml.slideLayout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4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5.xml" ContentType="application/vnd.openxmlformats-officedocument.presentationml.slideLayout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slideLayouts/slideLayout6.xml" ContentType="application/vnd.openxmlformats-officedocument.presentationml.slideLayou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7.xml" ContentType="application/vnd.openxmlformats-officedocument.presentationml.slideLayou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8.xml" ContentType="application/vnd.openxmlformats-officedocument.presentationml.slideLayou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Layouts/slideLayout9.xml" ContentType="application/vnd.openxmlformats-officedocument.presentationml.slideLayout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slideLayouts/slideLayout11.xml" ContentType="application/vnd.openxmlformats-officedocument.presentationml.slideLayout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s/slide2.xml" ContentType="application/vnd.openxmlformats-officedocument.presentationml.slide+xml"/>
  <Override PartName="/ppt/tags/tag66.xml" ContentType="application/vnd.openxmlformats-officedocument.presentationml.tags+xml"/>
  <Override PartName="/ppt/slides/slide3.xml" ContentType="application/vnd.openxmlformats-officedocument.presentationml.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drawings/vmlDrawing1.vml" ContentType="application/vnd.openxmlformats-officedocument.vmlDrawing"/>
  <Override PartName="/ppt/slides/slide4.xml" ContentType="application/vnd.openxmlformats-officedocument.presentationml.slide+xml"/>
  <Override PartName="/ppt/tags/tag69.xml" ContentType="application/vnd.openxmlformats-officedocument.presentationml.tags+xml"/>
  <Override PartName="/ppt/drawings/vmlDrawing2.vml" ContentType="application/vnd.openxmlformats-officedocument.vmlDrawing"/>
  <Override PartName="/ppt/slides/slide5.xml" ContentType="application/vnd.openxmlformats-officedocument.presentationml.slide+xml"/>
  <Override PartName="/ppt/tags/tag70.xml" ContentType="application/vnd.openxmlformats-officedocument.presentationml.tags+xml"/>
  <Override PartName="/ppt/drawings/vmlDrawing3.vml" ContentType="application/vnd.openxmlformats-officedocument.vmlDrawing"/>
  <Override PartName="/ppt/slides/slide6.xml" ContentType="application/vnd.openxmlformats-officedocument.presentationml.slide+xml"/>
  <Override PartName="/ppt/tags/tag71.xml" ContentType="application/vnd.openxmlformats-officedocument.presentationml.tags+xml"/>
  <Override PartName="/ppt/drawings/vmlDrawing4.vml" ContentType="application/vnd.openxmlformats-officedocument.vmlDrawing"/>
  <Override PartName="/ppt/slides/slide7.xml" ContentType="application/vnd.openxmlformats-officedocument.presentationml.slide+xml"/>
  <Override PartName="/ppt/tags/tag72.xml" ContentType="application/vnd.openxmlformats-officedocument.presentationml.tags+xml"/>
  <Override PartName="/ppt/drawings/vmlDrawing5.vml" ContentType="application/vnd.openxmlformats-officedocument.vmlDrawing"/>
  <Override PartName="/ppt/slides/slide8.xml" ContentType="application/vnd.openxmlformats-officedocument.presentationml.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drawings/vmlDrawing6.vml" ContentType="application/vnd.openxmlformats-officedocument.vmlDrawing"/>
  <Override PartName="/ppt/slides/slide9.xml" ContentType="application/vnd.openxmlformats-officedocument.presentationml.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drawings/vmlDrawing7.vml" ContentType="application/vnd.openxmlformats-officedocument.vmlDrawing"/>
  <Override PartName="/ppt/slides/slide10.xml" ContentType="application/vnd.openxmlformats-officedocument.presentationml.slide+xml"/>
  <Override PartName="/ppt/tags/tag77.xml" ContentType="application/vnd.openxmlformats-officedocument.presentationml.tags+xml"/>
  <Override PartName="/ppt/drawings/vmlDrawing8.vml" ContentType="application/vnd.openxmlformats-officedocument.vmlDrawing"/>
  <Override PartName="/ppt/slides/slide11.xml" ContentType="application/vnd.openxmlformats-officedocument.presentationml.slide+xml"/>
  <Override PartName="/ppt/tags/tag78.xml" ContentType="application/vnd.openxmlformats-officedocument.presentationml.tags+xml"/>
  <Override PartName="/ppt/drawings/vmlDrawing9.vml" ContentType="application/vnd.openxmlformats-officedocument.vmlDrawing"/>
  <Override PartName="/ppt/slides/slide12.xml" ContentType="application/vnd.openxmlformats-officedocument.presentationml.slide+xml"/>
  <Override PartName="/ppt/tags/tag79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FFFFF"/>
    <a:srgbClr val="DCDCDC"/>
    <a:srgbClr val="F0F0F0"/>
    <a:srgbClr val="E6E6E6"/>
    <a:srgbClr val="C8C8C8"/>
    <a:srgbClr val="FAFAFA"/>
    <a:srgbClr val="BEBEB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7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drawings/_rels/vmlDrawing1.vml.rels><?xml version="1.0" encoding="UTF-8" standalone="yes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5.vml.rels><?xml version="1.0" encoding="UTF-8" standalone="yes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6.vml.rels><?xml version="1.0" encoding="UTF-8" standalone="yes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/Relationships>
</file>

<file path=ppt/drawings/_rels/vmlDrawing7.vml.rels><?xml version="1.0" encoding="UTF-8" standalone="yes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5" Type="http://schemas.openxmlformats.org/officeDocument/2006/relationships/image" Target="../media/image18.wmf"/></Relationships>
</file>

<file path=ppt/drawings/_rels/vmlDrawing8.vml.rels><?xml version="1.0" encoding="UTF-8" standalone="yes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9.vml.rels><?xml version="1.0" encoding="UTF-8" standalone="yes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tags" Target="../tags/tag49.xml"/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tags" Target="../tags/tag12.xml"/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tags" Target="../tags/tag21.xml"/><Relationship Id="rId7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tags" Target="../tags/tag29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tags" Target="../tags/tag31.xml"/><Relationship Id="rId3" Type="http://schemas.openxmlformats.org/officeDocument/2006/relationships/tags" Target="../tags/tag32.xml"/><Relationship Id="rId4" Type="http://schemas.openxmlformats.org/officeDocument/2006/relationships/tags" Target="../tags/tag33.xml"/><Relationship Id="rId5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tags" Target="../tags/tag41.xml"/><Relationship Id="rId6" Type="http://schemas.openxmlformats.org/officeDocument/2006/relationships/tags" Target="../tags/tag42.xml"/><Relationship Id="rId7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tags" Target="../tags/tag44.xml"/><Relationship Id="rId3" Type="http://schemas.openxmlformats.org/officeDocument/2006/relationships/tags" Target="../tags/tag45.xml"/><Relationship Id="rId4" Type="http://schemas.openxmlformats.org/officeDocument/2006/relationships/tags" Target="../tags/tag46.xml"/><Relationship Id="rId5" Type="http://schemas.openxmlformats.org/officeDocument/2006/relationships/tags" Target="../tags/tag47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anchor="b" anchorCtr="0" bIns="46800" lIns="90000" rIns="90000" tIns="46800">
            <a:normAutofit/>
          </a:bodyPr>
          <a:lstStyle>
            <a:lvl1pPr algn="ctr">
              <a:defRPr sz="6000"/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bIns="46800" lIns="90000" rIns="90000" tIns="46800">
            <a:normAutofit/>
          </a:bodyPr>
          <a:lstStyle>
            <a:lvl1pPr algn="ctr" indent="0" marL="0">
              <a:lnSpc>
                <a:spcPct val="110000"/>
              </a:lnSpc>
              <a:buNone/>
              <a:defRPr sz="2400" spc="2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单击此处编辑副标题</a:t>
            </a:r>
            <a:endParaRPr altLang="en-US" dirty="0" lang="zh-CN"/>
          </a:p>
        </p:txBody>
      </p:sp>
      <p:sp>
        <p:nvSpPr>
          <p:cNvPr id="1048583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585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9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sp>
        <p:nvSpPr>
          <p:cNvPr id="1048641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9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0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sp>
        <p:nvSpPr>
          <p:cNvPr id="1048631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anchor="t" anchorCtr="0" bIns="46800" lIns="90000" rIns="90000" rtlCol="0" tIns="46800" vert="horz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1048632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bIns="46800" lIns="90000" rIns="90000" t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anchor="ctr" anchorCtr="0" bIns="46800" lIns="90000" rIns="90000" rtlCol="0" tIns="46800" vert="horz">
            <a:normAutofit/>
          </a:bodyPr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589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bIns="46800" lIns="90000" rIns="90000" rtlCol="0" tIns="46800" vert="horz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590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1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anchor="b" anchorCtr="0" bIns="46800" lIns="90000" rIns="90000" tIns="46800">
            <a:normAutofit/>
          </a:bodyPr>
          <a:lstStyle>
            <a:lvl1pPr>
              <a:defRPr sz="4400"/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64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bIns="46800" lIns="90000" rIns="90000" tIns="46800">
            <a:normAutofit/>
          </a:bodyPr>
          <a:lstStyle>
            <a:lvl1pPr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dirty="0" lang="zh-CN"/>
              <a:t>单击此处编辑文本</a:t>
            </a:r>
            <a:endParaRPr altLang="en-US" dirty="0" lang="zh-CN"/>
          </a:p>
        </p:txBody>
      </p:sp>
      <p:sp>
        <p:nvSpPr>
          <p:cNvPr id="104864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anchor="ctr" anchorCtr="0" bIns="46800" lIns="90000" rIns="90000" rtlCol="0" tIns="46800" vert="horz">
            <a:normAutofit/>
          </a:bodyPr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48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bIns="46800" lIns="90000" rIns="90000" rtlCol="0" tIns="46800" vert="horz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49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bIns="46800" lIns="90000" rIns="90000" tIns="46800">
            <a:normAutofit/>
          </a:bodyPr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50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1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2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anchor="ctr" anchorCtr="0" bIns="46800" lIns="90000" rIns="90000" rtlCol="0" tIns="46800" vert="horz">
            <a:normAutofit/>
          </a:bodyPr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54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anchor="t" anchorCtr="0" bIns="38100" lIns="101600" rIns="76200" tIns="38100">
            <a:normAutofit/>
          </a:bodyPr>
          <a:lstStyle>
            <a:lvl1pPr indent="0" marL="0">
              <a:lnSpc>
                <a:spcPct val="100000"/>
              </a:lnSpc>
              <a:buNone/>
              <a:defRPr b="1" sz="2000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dirty="0" lang="zh-CN"/>
              <a:t>单击此处编辑文本</a:t>
            </a:r>
            <a:endParaRPr altLang="en-US" dirty="0" lang="zh-CN"/>
          </a:p>
        </p:txBody>
      </p:sp>
      <p:sp>
        <p:nvSpPr>
          <p:cNvPr id="1048655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bIns="0" lIns="101600" rIns="82550" rtlCol="0" tIns="0" vert="horz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56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anchor="t" anchorCtr="0" bIns="38100" lIns="101600" rIns="76200" rtlCol="0" tIns="38100" vert="horz">
            <a:normAutofit/>
          </a:bodyPr>
          <a:lstStyle>
            <a:lvl1pPr indent="0" marL="0">
              <a:lnSpc>
                <a:spcPct val="100000"/>
              </a:lnSpc>
              <a:buNone/>
              <a:defRPr b="1" sz="2000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657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bIns="0" lIns="101600" rIns="82550" rtlCol="0" tIns="0" vert="horz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58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9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0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anchor="ctr" anchorCtr="0" bIns="46800" lIns="90000" rIns="90000" rtlCol="0" tIns="46800" vert="horz">
            <a:normAutofit/>
          </a:bodyPr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625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6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7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2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3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bIns="46800" lIns="90000" rIns="90000" rtlCol="0" tIns="46800" vert="horz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665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bIns="46800" lIns="90000" rIns="90000" rtlCol="0" tIns="46800" vert="horz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48666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9EFD9D74-47D9-4702-A33C-335B63B48DBF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667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68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FABC47A4-756D-490B-A52F-7D9E2C9FC05F}" type="slidenum">
              <a:rPr altLang="en-US" lang="zh-CN" smtClean="0"/>
            </a:fld>
            <a:endParaRPr altLang="en-US" lang="zh-CN"/>
          </a:p>
        </p:txBody>
      </p:sp>
      <p:sp>
        <p:nvSpPr>
          <p:cNvPr id="104866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anchor="ctr" anchorCtr="0" bIns="46800" lIns="90000" rIns="90000" rtlCol="0" tIns="46800" vert="eaVert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1048634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bIns="46800" lIns="46800" rIns="46800" tIns="46800" vert="eaVert"/>
          <a:lstStyle>
            <a:lvl1pPr indent="-228600" marL="228600">
              <a:spcAft>
                <a:spcPts val="1000"/>
              </a:spcAft>
              <a:defRPr spc="300"/>
            </a:lvl1pPr>
            <a:lvl2pPr indent="-228600" marL="685800">
              <a:defRPr spc="300"/>
            </a:lvl2pPr>
            <a:lvl3pPr indent="-228600" marL="1143000">
              <a:defRPr spc="300"/>
            </a:lvl3pPr>
            <a:lvl4pPr indent="-228600" marL="1600200">
              <a:defRPr spc="300"/>
            </a:lvl4pPr>
            <a:lvl5pPr indent="-228600" marL="2057400">
              <a:defRPr spc="300"/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35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6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ags" Target="../tags/tag57.xml"/><Relationship Id="rId13" Type="http://schemas.openxmlformats.org/officeDocument/2006/relationships/tags" Target="../tags/tag58.xml"/><Relationship Id="rId14" Type="http://schemas.openxmlformats.org/officeDocument/2006/relationships/tags" Target="../tags/tag59.xml"/><Relationship Id="rId15" Type="http://schemas.openxmlformats.org/officeDocument/2006/relationships/tags" Target="../tags/tag60.xml"/><Relationship Id="rId16" Type="http://schemas.openxmlformats.org/officeDocument/2006/relationships/tags" Target="../tags/tag61.xml"/><Relationship Id="rId17" Type="http://schemas.openxmlformats.org/officeDocument/2006/relationships/tags" Target="../tags/tag62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/>
        </p:spPr>
        <p:txBody>
          <a:bodyPr anchor="ctr" anchorCtr="0" bIns="46990" lIns="90170" rIns="90170" rtlCol="0" tIns="46990" vert="horz">
            <a:normAutofit/>
          </a:bodyPr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/>
        </p:spPr>
        <p:txBody>
          <a:bodyPr bIns="46800" lIns="90000" rIns="90000" rtlCol="0" tIns="46800" vert="horz">
            <a:normAutofit/>
          </a:bodyPr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>
              <a:defRPr baseline="0"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baseline="0"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r">
              <a:defRPr baseline="0"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</p:spTree>
    <p:custDataLst>
      <p:tags r:id="rId17"/>
    </p:custDataLst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fontAlgn="auto" hangingPunct="1" latinLnBrk="0" rtl="0">
        <a:lnSpc>
          <a:spcPct val="100000"/>
        </a:lnSpc>
        <a:spcBef>
          <a:spcPct val="0"/>
        </a:spcBef>
        <a:buNone/>
        <a:defRPr baseline="0" b="1" cap="none" sz="3600" kern="1200" normalizeH="0" spc="300" strike="noStrike" u="none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algn="l" defTabSz="914400" eaLnBrk="1" fontAlgn="auto" hangingPunct="1" indent="-228600" latinLnBrk="0" marL="2286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baseline="0" cap="none" sz="1800" kern="1200" normalizeH="0" spc="150" strike="noStrike" u="none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algn="l" defTabSz="914400" eaLnBrk="1" fontAlgn="auto" hangingPunct="1" indent="-228600" latinLnBrk="0" marL="685800" rtl="0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algn="l" pos="1609725"/>
          <a:tab algn="l" pos="1609725"/>
          <a:tab algn="l" pos="1609725"/>
          <a:tab algn="l" pos="1609725"/>
        </a:tabLst>
        <a:defRPr baseline="0" cap="none" sz="1600" kern="1200" normalizeH="0" spc="150" strike="noStrike" u="none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algn="l" defTabSz="914400" eaLnBrk="1" fontAlgn="auto" hangingPunct="1" indent="-228600" latinLnBrk="0" marL="1143000" rtl="0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baseline="0" cap="none" sz="1600" kern="1200" normalizeH="0" spc="150" strike="noStrike" u="none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algn="l" defTabSz="914400" eaLnBrk="1" fontAlgn="auto" hangingPunct="1" indent="-228600" latinLnBrk="0" marL="1600200" rtl="0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baseline="0" cap="none" sz="1400" kern="1200" normalizeH="0" spc="150" strike="noStrike" u="none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algn="l" defTabSz="914400" eaLnBrk="1" fontAlgn="auto" hangingPunct="1" indent="-228600" latinLnBrk="0" marL="2057400" rtl="0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baseline="0" cap="none" sz="1400" kern="1200" normalizeH="0" spc="150" strike="noStrike" u="none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tags" Target="../tags/tag64.xml"/><Relationship Id="rId3" Type="http://schemas.openxmlformats.org/officeDocument/2006/relationships/tags" Target="../tags/tag65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19.bin"/><Relationship Id="rId2" Type="http://schemas.openxmlformats.org/officeDocument/2006/relationships/image" Target="../media/image19.wmf"/><Relationship Id="rId3" Type="http://schemas.openxmlformats.org/officeDocument/2006/relationships/oleObject" Target="../embeddings/oleObject20.bin"/><Relationship Id="rId4" Type="http://schemas.openxmlformats.org/officeDocument/2006/relationships/image" Target="../media/image20.wmf"/><Relationship Id="rId5" Type="http://schemas.openxmlformats.org/officeDocument/2006/relationships/tags" Target="../tags/tag77.xml"/><Relationship Id="rId6" Type="http://schemas.openxmlformats.org/officeDocument/2006/relationships/slideLayout" Target="../slideLayouts/slideLayout2.xml"/><Relationship Id="rId7" Type="http://schemas.openxmlformats.org/officeDocument/2006/relationships/vmlDrawing" Target="../drawings/vmlDrawing8.v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21.bin"/><Relationship Id="rId2" Type="http://schemas.openxmlformats.org/officeDocument/2006/relationships/image" Target="../media/image21.wmf"/><Relationship Id="rId3" Type="http://schemas.openxmlformats.org/officeDocument/2006/relationships/oleObject" Target="../embeddings/oleObject22.bin"/><Relationship Id="rId4" Type="http://schemas.openxmlformats.org/officeDocument/2006/relationships/image" Target="../media/image22.wmf"/><Relationship Id="rId5" Type="http://schemas.openxmlformats.org/officeDocument/2006/relationships/tags" Target="../tags/tag78.xml"/><Relationship Id="rId6" Type="http://schemas.openxmlformats.org/officeDocument/2006/relationships/slideLayout" Target="../slideLayouts/slideLayout2.xml"/><Relationship Id="rId7" Type="http://schemas.openxmlformats.org/officeDocument/2006/relationships/vmlDrawing" Target="../drawings/vmlDrawing9.v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tags" Target="../tags/tag79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67.xml"/><Relationship Id="rId2" Type="http://schemas.openxmlformats.org/officeDocument/2006/relationships/oleObject" Target="../embeddings/oleObject0.bin"/><Relationship Id="rId3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6" Type="http://schemas.openxmlformats.org/officeDocument/2006/relationships/tags" Target="../tags/tag68.xml"/><Relationship Id="rId7" Type="http://schemas.openxmlformats.org/officeDocument/2006/relationships/slideLayout" Target="../slideLayouts/slideLayout2.xml"/><Relationship Id="rId8" Type="http://schemas.openxmlformats.org/officeDocument/2006/relationships/vmlDrawing" Target="../drawings/vmlDrawing1.v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3" Type="http://schemas.openxmlformats.org/officeDocument/2006/relationships/tags" Target="../tags/tag69.xml"/><Relationship Id="rId4" Type="http://schemas.openxmlformats.org/officeDocument/2006/relationships/slideLayout" Target="../slideLayouts/slideLayout2.xml"/><Relationship Id="rId5" Type="http://schemas.openxmlformats.org/officeDocument/2006/relationships/vmlDrawing" Target="../drawings/vmlDrawing2.v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3.bin"/><Relationship Id="rId2" Type="http://schemas.openxmlformats.org/officeDocument/2006/relationships/image" Target="../media/image3.wmf"/><Relationship Id="rId3" Type="http://schemas.openxmlformats.org/officeDocument/2006/relationships/tags" Target="../tags/tag70.xml"/><Relationship Id="rId4" Type="http://schemas.openxmlformats.org/officeDocument/2006/relationships/slideLayout" Target="../slideLayouts/slideLayout2.xml"/><Relationship Id="rId5" Type="http://schemas.openxmlformats.org/officeDocument/2006/relationships/vmlDrawing" Target="../drawings/vmlDrawing3.v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3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5" Type="http://schemas.openxmlformats.org/officeDocument/2006/relationships/tags" Target="../tags/tag71.xml"/><Relationship Id="rId6" Type="http://schemas.openxmlformats.org/officeDocument/2006/relationships/slideLayout" Target="../slideLayouts/slideLayout2.xml"/><Relationship Id="rId7" Type="http://schemas.openxmlformats.org/officeDocument/2006/relationships/vmlDrawing" Target="../drawings/vmlDrawing4.v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3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5" Type="http://schemas.openxmlformats.org/officeDocument/2006/relationships/tags" Target="../tags/tag72.xml"/><Relationship Id="rId6" Type="http://schemas.openxmlformats.org/officeDocument/2006/relationships/slideLayout" Target="../slideLayouts/slideLayout2.xml"/><Relationship Id="rId7" Type="http://schemas.openxmlformats.org/officeDocument/2006/relationships/vmlDrawing" Target="../drawings/vmlDrawing5.v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ags" Target="../tags/tag73.xml"/><Relationship Id="rId2" Type="http://schemas.openxmlformats.org/officeDocument/2006/relationships/oleObject" Target="../embeddings/oleObject8.bin"/><Relationship Id="rId3" Type="http://schemas.openxmlformats.org/officeDocument/2006/relationships/image" Target="../media/image8.wmf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1.wmf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12.wmf"/><Relationship Id="rId12" Type="http://schemas.openxmlformats.org/officeDocument/2006/relationships/oleObject" Target="../embeddings/oleObject13.bin"/><Relationship Id="rId13" Type="http://schemas.openxmlformats.org/officeDocument/2006/relationships/image" Target="../media/image13.wmf"/><Relationship Id="rId14" Type="http://schemas.openxmlformats.org/officeDocument/2006/relationships/tags" Target="../tags/tag74.xml"/><Relationship Id="rId15" Type="http://schemas.openxmlformats.org/officeDocument/2006/relationships/slideLayout" Target="../slideLayouts/slideLayout2.xml"/><Relationship Id="rId16" Type="http://schemas.openxmlformats.org/officeDocument/2006/relationships/vmlDrawing" Target="../drawings/vmlDrawing6.v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ags" Target="../tags/tag75.xml"/><Relationship Id="rId2" Type="http://schemas.openxmlformats.org/officeDocument/2006/relationships/oleObject" Target="../embeddings/oleObject14.bin"/><Relationship Id="rId3" Type="http://schemas.openxmlformats.org/officeDocument/2006/relationships/image" Target="../media/image14.wmf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6.w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7.wmf"/><Relationship Id="rId10" Type="http://schemas.openxmlformats.org/officeDocument/2006/relationships/oleObject" Target="../embeddings/oleObject18.bin"/><Relationship Id="rId11" Type="http://schemas.openxmlformats.org/officeDocument/2006/relationships/image" Target="../media/image18.wmf"/><Relationship Id="rId12" Type="http://schemas.openxmlformats.org/officeDocument/2006/relationships/tags" Target="../tags/tag76.xml"/><Relationship Id="rId13" Type="http://schemas.openxmlformats.org/officeDocument/2006/relationships/slideLayout" Target="../slideLayouts/slideLayout2.xml"/><Relationship Id="rId14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altLang="zh-CN" lang="en-US"/>
              <a:t>DPU</a:t>
            </a:r>
            <a:r>
              <a:rPr altLang="en-US" lang="zh-CN"/>
              <a:t>之多线程</a:t>
            </a:r>
            <a:r>
              <a:rPr altLang="zh-CN" lang="en-US"/>
              <a:t>RISCV</a:t>
            </a:r>
            <a:r>
              <a:rPr altLang="en-US" lang="zh-CN"/>
              <a:t>实现方案</a:t>
            </a:r>
            <a:r>
              <a:rPr altLang="zh-CN" lang="en-US"/>
              <a:t>/Demo</a:t>
            </a:r>
            <a:endParaRPr altLang="zh-CN" lang="en-US"/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altLang="zh-CN" lang="en-US"/>
              <a:t>dongdeji@126.com.cn, tel:18923776605</a:t>
            </a:r>
            <a:endParaRPr altLang="zh-CN" lang="en-US"/>
          </a:p>
          <a:p>
            <a:r>
              <a:rPr altLang="zh-CN" lang="en-US"/>
              <a:t>2021</a:t>
            </a:r>
            <a:r>
              <a:rPr altLang="en-US" lang="zh-CN"/>
              <a:t>年</a:t>
            </a:r>
            <a:r>
              <a:rPr altLang="zh-CN" lang="en-US"/>
              <a:t>9</a:t>
            </a:r>
            <a:r>
              <a:rPr altLang="en-US" lang="zh-CN"/>
              <a:t>月</a:t>
            </a:r>
            <a:r>
              <a:rPr altLang="zh-CN" lang="en-US"/>
              <a:t> 22</a:t>
            </a:r>
            <a:r>
              <a:rPr altLang="en-US" lang="zh-CN"/>
              <a:t>日</a:t>
            </a:r>
            <a:endParaRPr altLang="en-US" 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/>
      </p:grpSpPr>
      <p:sp>
        <p:nvSpPr>
          <p:cNvPr id="104861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关于</a:t>
            </a:r>
            <a:r>
              <a:rPr altLang="zh-CN" lang="en-US"/>
              <a:t>Intrinsic</a:t>
            </a:r>
            <a:r>
              <a:rPr altLang="en-US" lang="zh-CN"/>
              <a:t>定义与使用</a:t>
            </a:r>
            <a:endParaRPr altLang="en-US" lang="zh-CN"/>
          </a:p>
        </p:txBody>
      </p:sp>
      <p:graphicFrame>
        <p:nvGraphicFramePr>
          <p:cNvPr id="4194325" name="内容占位符 6"/>
          <p:cNvGraphicFramePr>
            <a:graphicFrameLocks noChangeAspect="1"/>
          </p:cNvGraphicFramePr>
          <p:nvPr>
            <p:ph idx="1"/>
          </p:nvPr>
        </p:nvGraphicFramePr>
        <p:xfrm>
          <a:off x="62230" y="1241425"/>
          <a:ext cx="5641975" cy="555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1" spid="_x0000_s8" imgH="4787900" imgW="4864100" progId="Paint.Picture">
                  <p:embed/>
                </p:oleObj>
              </mc:Choice>
              <mc:Fallback>
                <p:oleObj name="" r:id="rId1" spid="" imgH="4787900" imgW="4864100" progId="Paint.Picture">
                  <p:embed/>
                  <p:pic>
                    <p:nvPicPr>
                      <p:cNvPr id="2097190" name="图片 7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62230" y="1241425"/>
                        <a:ext cx="5641975" cy="5554980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6" name="对象 8"/>
          <p:cNvGraphicFramePr>
            <a:graphicFrameLocks/>
          </p:cNvGraphicFramePr>
          <p:nvPr/>
        </p:nvGraphicFramePr>
        <p:xfrm>
          <a:off x="5800725" y="1924050"/>
          <a:ext cx="5467985" cy="487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3" spid="_x0000_s10" imgH="3187700" imgW="4349750" progId="Paint.Picture">
                  <p:embed/>
                </p:oleObj>
              </mc:Choice>
              <mc:Fallback>
                <p:oleObj name="" r:id="rId3" spid="" imgH="3187700" imgW="4349750" progId="Paint.Picture">
                  <p:embed/>
                  <p:pic>
                    <p:nvPicPr>
                      <p:cNvPr id="2097191" name="图片 9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tretch>
                        <a:fillRect/>
                      </a:stretch>
                    </p:blipFill>
                    <p:spPr>
                      <a:xfrm>
                        <a:off x="5800725" y="1924050"/>
                        <a:ext cx="5467985" cy="4872355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19" name="文本框 10"/>
          <p:cNvSpPr txBox="1"/>
          <p:nvPr/>
        </p:nvSpPr>
        <p:spPr>
          <a:xfrm>
            <a:off x="6664325" y="208915"/>
            <a:ext cx="4867275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如下截图</a:t>
            </a:r>
            <a:r>
              <a:rPr altLang="zh-CN" lang="en-US"/>
              <a:t>1</a:t>
            </a:r>
            <a:r>
              <a:rPr altLang="en-US" lang="zh-CN"/>
              <a:t>，通过宏直接</a:t>
            </a:r>
            <a:r>
              <a:rPr altLang="zh-CN" lang="en-US"/>
              <a:t> </a:t>
            </a:r>
            <a:r>
              <a:rPr altLang="en-US" lang="zh-CN"/>
              <a:t>定义</a:t>
            </a:r>
            <a:r>
              <a:rPr altLang="zh-CN" lang="en-US"/>
              <a:t>Intrinsic</a:t>
            </a:r>
            <a:r>
              <a:rPr altLang="en-US" lang="zh-CN"/>
              <a:t>，可以在</a:t>
            </a:r>
            <a:r>
              <a:rPr altLang="zh-CN" lang="en-US"/>
              <a:t>C</a:t>
            </a:r>
            <a:r>
              <a:rPr altLang="en-US" lang="zh-CN"/>
              <a:t>中直接调用使用。</a:t>
            </a:r>
            <a:endParaRPr altLang="en-US" lang="zh-CN"/>
          </a:p>
          <a:p>
            <a:endParaRPr altLang="en-US" lang="zh-CN"/>
          </a:p>
          <a:p>
            <a:r>
              <a:rPr altLang="en-US" lang="zh-CN"/>
              <a:t>如下截图</a:t>
            </a:r>
            <a:r>
              <a:rPr altLang="zh-CN" lang="en-US"/>
              <a:t>2</a:t>
            </a:r>
            <a:r>
              <a:rPr altLang="en-US" lang="zh-CN"/>
              <a:t>，通过反汇编工具可以看到被编译到二进制可执行文件中的自定指令</a:t>
            </a:r>
            <a:endParaRPr altLang="en-US" lang="zh-CN"/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/>
      </p:grpSpPr>
      <p:sp>
        <p:nvSpPr>
          <p:cNvPr id="104862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执行</a:t>
            </a:r>
            <a:r>
              <a:rPr altLang="zh-CN" lang="en-US"/>
              <a:t>8clock</a:t>
            </a:r>
            <a:r>
              <a:rPr altLang="en-US" lang="zh-CN"/>
              <a:t>的自定制指令</a:t>
            </a:r>
            <a:r>
              <a:rPr altLang="zh-CN" lang="en-US"/>
              <a:t>IPC</a:t>
            </a:r>
            <a:r>
              <a:rPr altLang="en-US" lang="zh-CN"/>
              <a:t>与</a:t>
            </a:r>
            <a:r>
              <a:rPr altLang="zh-CN" lang="en-US"/>
              <a:t>thread</a:t>
            </a:r>
            <a:r>
              <a:rPr altLang="en-US" lang="zh-CN"/>
              <a:t>个数关系</a:t>
            </a:r>
            <a:endParaRPr altLang="en-US" lang="zh-CN"/>
          </a:p>
        </p:txBody>
      </p:sp>
      <p:graphicFrame>
        <p:nvGraphicFramePr>
          <p:cNvPr id="4194327" name="对象 2"/>
          <p:cNvGraphicFramePr>
            <a:graphicFrameLocks/>
          </p:cNvGraphicFramePr>
          <p:nvPr/>
        </p:nvGraphicFramePr>
        <p:xfrm>
          <a:off x="419735" y="2627630"/>
          <a:ext cx="11465560" cy="2078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1" spid="_x0000_s4" imgH="2286000" imgW="9823450" progId="Paint.Picture">
                  <p:embed/>
                </p:oleObj>
              </mc:Choice>
              <mc:Fallback>
                <p:oleObj name="" r:id="rId1" spid="" imgH="2286000" imgW="9823450" progId="Paint.Picture">
                  <p:embed/>
                  <p:pic>
                    <p:nvPicPr>
                      <p:cNvPr id="2097194" name="图片 3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419735" y="2627630"/>
                        <a:ext cx="11465560" cy="2078990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8" name="对象 4"/>
          <p:cNvGraphicFramePr>
            <a:graphicFrameLocks/>
          </p:cNvGraphicFramePr>
          <p:nvPr/>
        </p:nvGraphicFramePr>
        <p:xfrm>
          <a:off x="419735" y="4778375"/>
          <a:ext cx="11465560" cy="214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3" spid="_x0000_s6" imgH="2590800" imgW="9880600" progId="Paint.Picture">
                  <p:embed/>
                </p:oleObj>
              </mc:Choice>
              <mc:Fallback>
                <p:oleObj name="" r:id="rId3" spid="" imgH="2590800" imgW="9880600" progId="Paint.Picture">
                  <p:embed/>
                  <p:pic>
                    <p:nvPicPr>
                      <p:cNvPr id="2097195" name="图片 5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tretch>
                        <a:fillRect/>
                      </a:stretch>
                    </p:blipFill>
                    <p:spPr>
                      <a:xfrm>
                        <a:off x="419735" y="4778375"/>
                        <a:ext cx="11465560" cy="2141220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21" name="文本框 7"/>
          <p:cNvSpPr txBox="1"/>
          <p:nvPr/>
        </p:nvSpPr>
        <p:spPr>
          <a:xfrm>
            <a:off x="0" y="1211580"/>
            <a:ext cx="12192000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根据之前的</a:t>
            </a:r>
            <a:r>
              <a:rPr altLang="zh-CN" lang="en-US"/>
              <a:t>5</a:t>
            </a:r>
            <a:r>
              <a:rPr altLang="en-US" lang="zh-CN"/>
              <a:t>级流水及</a:t>
            </a:r>
            <a:r>
              <a:rPr altLang="zh-CN" lang="en-US"/>
              <a:t>RR Scheduler</a:t>
            </a:r>
            <a:r>
              <a:rPr altLang="en-US" lang="zh-CN"/>
              <a:t>的设计，在都是</a:t>
            </a:r>
            <a:r>
              <a:rPr altLang="zh-CN" lang="en-US"/>
              <a:t>RISCV load/store</a:t>
            </a:r>
            <a:r>
              <a:rPr altLang="en-US" lang="zh-CN"/>
              <a:t>指令情况下单个线程每</a:t>
            </a:r>
            <a:r>
              <a:rPr altLang="zh-CN" lang="en-US"/>
              <a:t>6</a:t>
            </a:r>
            <a:r>
              <a:rPr altLang="en-US" lang="zh-CN"/>
              <a:t>个</a:t>
            </a:r>
            <a:r>
              <a:rPr altLang="zh-CN" lang="en-US"/>
              <a:t>Clock</a:t>
            </a:r>
            <a:r>
              <a:rPr altLang="en-US" lang="zh-CN"/>
              <a:t>只能执行一条，需要至少</a:t>
            </a:r>
            <a:r>
              <a:rPr altLang="zh-CN" lang="en-US"/>
              <a:t>6</a:t>
            </a:r>
            <a:r>
              <a:rPr altLang="en-US" lang="zh-CN"/>
              <a:t>个线程才能将整个流水无空泡执行，如果是自定义指令需要</a:t>
            </a:r>
            <a:r>
              <a:rPr altLang="zh-CN" lang="en-US"/>
              <a:t>8</a:t>
            </a:r>
            <a:r>
              <a:rPr altLang="en-US" lang="zh-CN"/>
              <a:t>个</a:t>
            </a:r>
            <a:r>
              <a:rPr altLang="zh-CN" lang="en-US"/>
              <a:t>clock</a:t>
            </a:r>
            <a:r>
              <a:rPr altLang="en-US" lang="zh-CN"/>
              <a:t>，比</a:t>
            </a:r>
            <a:r>
              <a:rPr altLang="zh-CN" lang="en-US"/>
              <a:t>load/store</a:t>
            </a:r>
            <a:r>
              <a:rPr altLang="en-US" lang="zh-CN"/>
              <a:t>多了</a:t>
            </a:r>
            <a:r>
              <a:rPr altLang="zh-CN" lang="en-US"/>
              <a:t>7</a:t>
            </a:r>
            <a:r>
              <a:rPr altLang="en-US" lang="zh-CN"/>
              <a:t>个，那么在右</a:t>
            </a:r>
            <a:r>
              <a:rPr altLang="zh-CN" lang="en-US"/>
              <a:t>8clock</a:t>
            </a:r>
            <a:r>
              <a:rPr altLang="en-US" lang="zh-CN"/>
              <a:t>的自定义指令情况下需要</a:t>
            </a:r>
            <a:r>
              <a:rPr altLang="zh-CN" lang="en-US"/>
              <a:t>6+7=13</a:t>
            </a:r>
            <a:r>
              <a:rPr altLang="en-US" lang="zh-CN"/>
              <a:t>个线程才能将整个流水线无空泡执行，即</a:t>
            </a:r>
            <a:r>
              <a:rPr altLang="zh-CN" lang="en-US"/>
              <a:t>IPC=1.0</a:t>
            </a:r>
            <a:r>
              <a:rPr altLang="en-US" lang="zh-CN"/>
              <a:t>。下面第一幅截图是</a:t>
            </a:r>
            <a:r>
              <a:rPr altLang="zh-CN" lang="en-US"/>
              <a:t>11</a:t>
            </a:r>
            <a:r>
              <a:rPr altLang="en-US" lang="zh-CN"/>
              <a:t>个线程执行自定义指令，</a:t>
            </a:r>
            <a:r>
              <a:rPr altLang="zh-CN" lang="en-US"/>
              <a:t>ex_uop_valid</a:t>
            </a:r>
            <a:r>
              <a:rPr altLang="en-US" lang="zh-CN"/>
              <a:t>或</a:t>
            </a:r>
            <a:r>
              <a:rPr altLang="zh-CN" lang="en-US"/>
              <a:t>id_uop_valid</a:t>
            </a:r>
            <a:r>
              <a:rPr altLang="en-US" lang="zh-CN"/>
              <a:t>为</a:t>
            </a:r>
            <a:r>
              <a:rPr altLang="zh-CN" lang="en-US"/>
              <a:t>0</a:t>
            </a:r>
            <a:r>
              <a:rPr altLang="en-US" lang="zh-CN"/>
              <a:t>的两个</a:t>
            </a:r>
            <a:r>
              <a:rPr altLang="zh-CN" lang="en-US"/>
              <a:t>clock</a:t>
            </a:r>
            <a:r>
              <a:rPr altLang="en-US" lang="zh-CN"/>
              <a:t>即是两个空泡。下面第二幅截图是</a:t>
            </a:r>
            <a:r>
              <a:rPr altLang="zh-CN" lang="en-US"/>
              <a:t>13</a:t>
            </a:r>
            <a:r>
              <a:rPr altLang="en-US" lang="zh-CN"/>
              <a:t>个</a:t>
            </a:r>
            <a:r>
              <a:rPr altLang="zh-CN" lang="en-US"/>
              <a:t>thread</a:t>
            </a:r>
            <a:r>
              <a:rPr altLang="en-US" lang="zh-CN"/>
              <a:t>的情况，显示流水线中无空泡</a:t>
            </a:r>
            <a:endParaRPr altLang="en-US" lang="zh-CN"/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/>
      </p:grpSpPr>
      <p:sp>
        <p:nvSpPr>
          <p:cNvPr id="104862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写在最后</a:t>
            </a:r>
            <a:endParaRPr altLang="en-US" lang="zh-CN"/>
          </a:p>
        </p:txBody>
      </p:sp>
      <p:sp>
        <p:nvSpPr>
          <p:cNvPr id="1048623" name="文本框 3"/>
          <p:cNvSpPr txBox="1"/>
          <p:nvPr/>
        </p:nvSpPr>
        <p:spPr>
          <a:xfrm>
            <a:off x="28258" y="2695575"/>
            <a:ext cx="12222481" cy="2110740"/>
          </a:xfrm>
          <a:prstGeom prst="rect"/>
          <a:noFill/>
        </p:spPr>
        <p:txBody>
          <a:bodyPr anchor="t" rtlCol="0" wrap="none">
            <a:spAutoFit/>
            <a:scene3d>
              <a:camera prst="orthographicFront"/>
              <a:lightRig dir="t" rig="threePt"/>
            </a:scene3d>
          </a:bodyPr>
          <a:p>
            <a:pPr algn="ctr"/>
            <a:r>
              <a:rPr altLang="en-US" sz="4000" lang="zh-CN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再次感谢老总看到了最后！</a:t>
            </a:r>
            <a:endParaRPr altLang="en-US" sz="4000" lang="zh-CN">
              <a:solidFill>
                <a:schemeClr val="accent1"/>
              </a:solidFill>
              <a:effectLst>
                <a:outerShdw algn="ctr" blurRad="38100" dir="5400000" dist="25400" rotWithShape="0">
                  <a:srgbClr val="6E747A">
                    <a:alpha val="43000"/>
                  </a:srgbClr>
                </a:outerShdw>
              </a:effectLst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  <a:p>
            <a:pPr algn="ctr"/>
            <a:endParaRPr altLang="en-US" sz="4000" lang="zh-CN">
              <a:solidFill>
                <a:schemeClr val="accent1"/>
              </a:solidFill>
              <a:effectLst>
                <a:outerShdw algn="ctr" blurRad="38100" dir="5400000" dist="25400" rotWithShape="0">
                  <a:srgbClr val="6E747A">
                    <a:alpha val="43000"/>
                  </a:srgbClr>
                </a:outerShdw>
              </a:effectLst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  <a:p>
            <a:pPr algn="ctr"/>
            <a:r>
              <a:rPr altLang="en-US" sz="4000" lang="zh-CN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也非常感谢老总选择了</a:t>
            </a:r>
            <a:r>
              <a:rPr altLang="zh-CN" sz="4000" lang="en-US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RISCV</a:t>
            </a:r>
            <a:r>
              <a:rPr altLang="en-US" sz="4000" lang="zh-CN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作为众核方案的指令集！</a:t>
            </a:r>
            <a:endParaRPr altLang="en-US" sz="4000" lang="zh-CN">
              <a:solidFill>
                <a:schemeClr val="accent1"/>
              </a:solidFill>
              <a:effectLst>
                <a:outerShdw algn="ctr" blurRad="38100" dir="5400000" dist="25400" rotWithShape="0">
                  <a:srgbClr val="6E747A">
                    <a:alpha val="43000"/>
                  </a:srgbClr>
                </a:outerShdw>
              </a:effectLst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59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写在开始的一些</a:t>
            </a:r>
            <a:r>
              <a:rPr altLang="zh-CN" lang="en-US"/>
              <a:t>...</a:t>
            </a:r>
            <a:endParaRPr altLang="zh-CN" lang="en-US"/>
          </a:p>
        </p:txBody>
      </p:sp>
      <p:sp>
        <p:nvSpPr>
          <p:cNvPr id="1048594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  <a:scene3d>
              <a:camera prst="orthographicFront"/>
              <a:lightRig dir="t" rig="threePt"/>
            </a:scene3d>
          </a:bodyPr>
          <a:p>
            <a:r>
              <a:rPr altLang="en-US" sz="2800" lang="zh-CN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首先感谢老总分出宝贵的时间看下</a:t>
            </a:r>
            <a:r>
              <a:rPr altLang="zh-CN" sz="2800" lang="en-US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Chisel</a:t>
            </a:r>
            <a:r>
              <a:rPr altLang="en-US" sz="2800" lang="zh-CN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在</a:t>
            </a:r>
            <a:r>
              <a:rPr altLang="zh-CN" sz="2800" lang="en-US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RISCV</a:t>
            </a:r>
            <a:r>
              <a:rPr altLang="en-US" sz="2800" lang="zh-CN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上的一个敏捷开发实践，希望通过该实践能够在一定程度上消除老总的一些疑虑。</a:t>
            </a:r>
            <a:endParaRPr altLang="en-US" sz="2800" lang="zh-CN">
              <a:solidFill>
                <a:schemeClr val="accent1"/>
              </a:solidFill>
              <a:effectLst>
                <a:outerShdw algn="ctr" blurRad="38100" dir="5400000" dist="25400" rotWithShape="0">
                  <a:srgbClr val="6E747A">
                    <a:alpha val="43000"/>
                  </a:srgbClr>
                </a:outerShdw>
              </a:effectLst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r>
              <a:rPr altLang="en-US" sz="2800" lang="zh-CN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其次讲下该实践的的来源也是在面试过程中老总们问的比较多的</a:t>
            </a:r>
            <a:r>
              <a:rPr altLang="zh-CN" sz="2800" lang="en-US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thread</a:t>
            </a:r>
            <a:r>
              <a:rPr altLang="en-US" sz="2800" lang="zh-CN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的相关的架构的问题的思考。基于</a:t>
            </a:r>
            <a:r>
              <a:rPr altLang="zh-CN" sz="2800" lang="en-US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thread</a:t>
            </a:r>
            <a:r>
              <a:rPr altLang="en-US" sz="2800" lang="zh-CN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的思考及结合用于众核架构的网络报文加速处理，深深的体会到了多</a:t>
            </a:r>
            <a:r>
              <a:rPr altLang="zh-CN" sz="2800" lang="en-US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thread</a:t>
            </a:r>
            <a:r>
              <a:rPr altLang="en-US" sz="2800" lang="zh-CN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在该场景下提供的完美的解决方案，所以正好赶上中秋假期休息，就自己来了一个即兴实践！</a:t>
            </a:r>
            <a:endParaRPr altLang="en-US" sz="2800" lang="zh-CN">
              <a:solidFill>
                <a:schemeClr val="accent1"/>
              </a:solidFill>
              <a:effectLst>
                <a:outerShdw algn="ctr" blurRad="38100" dir="5400000" dist="25400" rotWithShape="0">
                  <a:srgbClr val="6E747A">
                    <a:alpha val="43000"/>
                  </a:srgbClr>
                </a:outerShdw>
              </a:effectLst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/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设计目标及整体思路</a:t>
            </a:r>
            <a:endParaRPr altLang="en-US" lang="zh-CN"/>
          </a:p>
        </p:txBody>
      </p:sp>
      <p:graphicFrame>
        <p:nvGraphicFramePr>
          <p:cNvPr id="4194304" name="内容占位符 3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317500" y="2029460"/>
          <a:ext cx="11685270" cy="485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2" spid="_x0000_s5" imgH="3892550" imgW="9359900" progId="Paint.Picture">
                  <p:embed/>
                </p:oleObj>
              </mc:Choice>
              <mc:Fallback>
                <p:oleObj name="" r:id="rId2" spid="" imgH="3892550" imgW="9359900" progId="Paint.Picture">
                  <p:embed/>
                  <p:pic>
                    <p:nvPicPr>
                      <p:cNvPr id="2097152" name="图片 4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3"/>
                      <a:stretch>
                        <a:fillRect/>
                      </a:stretch>
                    </p:blipFill>
                    <p:spPr>
                      <a:xfrm>
                        <a:off x="317500" y="2029460"/>
                        <a:ext cx="11685270" cy="4859655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6"/>
          <p:cNvGraphicFramePr>
            <a:graphicFrameLocks/>
          </p:cNvGraphicFramePr>
          <p:nvPr/>
        </p:nvGraphicFramePr>
        <p:xfrm>
          <a:off x="128270" y="1870710"/>
          <a:ext cx="11874500" cy="498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4" spid="_x0000_s8" imgH="3651250" imgW="8166100" progId="Paint.Picture">
                  <p:embed/>
                </p:oleObj>
              </mc:Choice>
              <mc:Fallback>
                <p:oleObj name="" r:id="rId4" spid="" imgH="3651250" imgW="8166100" progId="Paint.Picture">
                  <p:embed/>
                  <p:pic>
                    <p:nvPicPr>
                      <p:cNvPr id="2097153" name="图片 7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5"/>
                      <a:stretch>
                        <a:fillRect/>
                      </a:stretch>
                    </p:blipFill>
                    <p:spPr>
                      <a:xfrm>
                        <a:off x="128270" y="1870710"/>
                        <a:ext cx="11874500" cy="4987290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596" name="文本框 5"/>
          <p:cNvSpPr txBox="1"/>
          <p:nvPr/>
        </p:nvSpPr>
        <p:spPr>
          <a:xfrm>
            <a:off x="648970" y="1438275"/>
            <a:ext cx="4081780" cy="10058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目标及思路见如下思维导图，其中遵循的原则：</a:t>
            </a:r>
            <a:r>
              <a:rPr altLang="zh-CN" lang="en-US"/>
              <a:t>1. </a:t>
            </a:r>
            <a:r>
              <a:rPr altLang="en-US" lang="zh-CN"/>
              <a:t>尽量复用已有成熟模块；</a:t>
            </a:r>
            <a:r>
              <a:rPr altLang="zh-CN" lang="en-US"/>
              <a:t>2. </a:t>
            </a:r>
            <a:r>
              <a:rPr altLang="en-US" lang="zh-CN"/>
              <a:t>系统软件零投入；</a:t>
            </a:r>
            <a:r>
              <a:rPr altLang="zh-CN" lang="en-US"/>
              <a:t>3. </a:t>
            </a:r>
            <a:r>
              <a:rPr altLang="en-US" lang="zh-CN"/>
              <a:t>资源占用尽量少</a:t>
            </a:r>
            <a:endParaRPr altLang="en-US" lang="zh-CN"/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/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架构设计</a:t>
            </a:r>
            <a:endParaRPr altLang="en-US" lang="zh-CN"/>
          </a:p>
        </p:txBody>
      </p:sp>
      <p:sp>
        <p:nvSpPr>
          <p:cNvPr id="1048598" name="文本框 13"/>
          <p:cNvSpPr txBox="1"/>
          <p:nvPr/>
        </p:nvSpPr>
        <p:spPr>
          <a:xfrm>
            <a:off x="2868930" y="98425"/>
            <a:ext cx="9055735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设计要点：</a:t>
            </a:r>
            <a:endParaRPr altLang="en-US" lang="zh-CN"/>
          </a:p>
          <a:p>
            <a:r>
              <a:rPr altLang="zh-CN" lang="en-US"/>
              <a:t>1</a:t>
            </a:r>
            <a:r>
              <a:rPr altLang="en-US" lang="zh-CN"/>
              <a:t>、</a:t>
            </a:r>
            <a:r>
              <a:rPr altLang="en-US" lang="zh-CN"/>
              <a:t>整个系统指令</a:t>
            </a:r>
            <a:r>
              <a:rPr altLang="zh-CN" lang="en-US"/>
              <a:t>RAM/ROM</a:t>
            </a:r>
            <a:r>
              <a:rPr altLang="en-US" lang="zh-CN"/>
              <a:t>、</a:t>
            </a:r>
            <a:r>
              <a:rPr altLang="zh-CN" lang="en-US"/>
              <a:t>ID</a:t>
            </a:r>
            <a:r>
              <a:rPr altLang="en-US" lang="zh-CN"/>
              <a:t>解码、</a:t>
            </a:r>
            <a:r>
              <a:rPr altLang="zh-CN" lang="en-US"/>
              <a:t>EX</a:t>
            </a:r>
            <a:r>
              <a:rPr altLang="en-US" lang="zh-CN"/>
              <a:t>执行的</a:t>
            </a:r>
            <a:r>
              <a:rPr altLang="zh-CN" lang="en-US"/>
              <a:t>ALU</a:t>
            </a:r>
            <a:r>
              <a:rPr altLang="en-US" lang="zh-CN"/>
              <a:t>、访存几处多</a:t>
            </a:r>
            <a:r>
              <a:rPr altLang="zh-CN" lang="en-US"/>
              <a:t>thread</a:t>
            </a:r>
            <a:r>
              <a:rPr altLang="en-US" lang="zh-CN"/>
              <a:t>共用</a:t>
            </a:r>
            <a:endParaRPr altLang="en-US" lang="zh-CN"/>
          </a:p>
          <a:p>
            <a:r>
              <a:rPr altLang="zh-CN" lang="en-US"/>
              <a:t>2</a:t>
            </a:r>
            <a:r>
              <a:rPr altLang="en-US" lang="zh-CN"/>
              <a:t>、</a:t>
            </a:r>
            <a:r>
              <a:rPr altLang="en-US" lang="zh-CN"/>
              <a:t>取指</a:t>
            </a:r>
            <a:r>
              <a:rPr altLang="zh-CN" lang="en-US"/>
              <a:t>PC</a:t>
            </a:r>
            <a:r>
              <a:rPr altLang="en-US" lang="zh-CN"/>
              <a:t>、</a:t>
            </a:r>
            <a:r>
              <a:rPr altLang="zh-CN" lang="en-US"/>
              <a:t>RegFile</a:t>
            </a:r>
            <a:r>
              <a:rPr altLang="en-US" lang="zh-CN"/>
              <a:t>、</a:t>
            </a:r>
            <a:r>
              <a:rPr altLang="zh-CN" lang="en-US"/>
              <a:t>WB</a:t>
            </a:r>
            <a:r>
              <a:rPr altLang="en-US" lang="zh-CN"/>
              <a:t>几个部分是每个</a:t>
            </a:r>
            <a:r>
              <a:rPr altLang="zh-CN" lang="en-US"/>
              <a:t>thread</a:t>
            </a:r>
            <a:r>
              <a:rPr altLang="en-US" lang="zh-CN"/>
              <a:t>自己一套</a:t>
            </a:r>
            <a:endParaRPr altLang="en-US" lang="zh-CN"/>
          </a:p>
          <a:p>
            <a:r>
              <a:rPr altLang="zh-CN" lang="en-US"/>
              <a:t>3</a:t>
            </a:r>
            <a:r>
              <a:rPr altLang="en-US" lang="zh-CN"/>
              <a:t>、多线程受</a:t>
            </a:r>
            <a:r>
              <a:rPr altLang="zh-CN" lang="en-US"/>
              <a:t>RR Scheduler</a:t>
            </a:r>
            <a:r>
              <a:rPr altLang="en-US" lang="zh-CN"/>
              <a:t>的调度，在</a:t>
            </a:r>
            <a:r>
              <a:rPr altLang="zh-CN" lang="en-US"/>
              <a:t>F1</a:t>
            </a:r>
            <a:r>
              <a:rPr altLang="en-US" lang="zh-CN"/>
              <a:t>、</a:t>
            </a:r>
            <a:r>
              <a:rPr altLang="zh-CN" lang="en-US"/>
              <a:t>F2</a:t>
            </a:r>
            <a:r>
              <a:rPr altLang="en-US" lang="zh-CN"/>
              <a:t>、</a:t>
            </a:r>
            <a:r>
              <a:rPr altLang="zh-CN" lang="en-US"/>
              <a:t>ID</a:t>
            </a:r>
            <a:r>
              <a:rPr altLang="en-US" lang="zh-CN"/>
              <a:t>、</a:t>
            </a:r>
            <a:r>
              <a:rPr altLang="zh-CN" lang="en-US"/>
              <a:t>EX</a:t>
            </a:r>
            <a:r>
              <a:rPr altLang="en-US" lang="zh-CN"/>
              <a:t>、</a:t>
            </a:r>
            <a:r>
              <a:rPr altLang="zh-CN" lang="en-US"/>
              <a:t>WB</a:t>
            </a:r>
            <a:r>
              <a:rPr altLang="en-US" lang="zh-CN"/>
              <a:t>这五个周期中每个</a:t>
            </a:r>
            <a:r>
              <a:rPr altLang="zh-CN" lang="en-US"/>
              <a:t>thread</a:t>
            </a:r>
            <a:r>
              <a:rPr altLang="en-US" lang="zh-CN"/>
              <a:t>最多只能有一个指令在运行</a:t>
            </a:r>
            <a:endParaRPr altLang="en-US" lang="zh-CN"/>
          </a:p>
          <a:p>
            <a:r>
              <a:rPr altLang="zh-CN" lang="en-US"/>
              <a:t>4</a:t>
            </a:r>
            <a:r>
              <a:rPr altLang="en-US" lang="zh-CN"/>
              <a:t>、自定义指令在</a:t>
            </a:r>
            <a:r>
              <a:rPr altLang="zh-CN" lang="en-US"/>
              <a:t>EX</a:t>
            </a:r>
            <a:r>
              <a:rPr altLang="en-US" lang="zh-CN"/>
              <a:t>阶段输出给网络加速器，如果是同步模式指令，需要等待多个周期，直到网络加速器返回</a:t>
            </a:r>
            <a:r>
              <a:rPr altLang="zh-CN" lang="en-US"/>
              <a:t>response</a:t>
            </a:r>
            <a:r>
              <a:rPr altLang="en-US" lang="zh-CN"/>
              <a:t>，才会进入</a:t>
            </a:r>
            <a:r>
              <a:rPr altLang="zh-CN" lang="en-US"/>
              <a:t>WB</a:t>
            </a:r>
            <a:r>
              <a:rPr altLang="en-US" lang="zh-CN"/>
              <a:t>阶段写回结果。</a:t>
            </a:r>
            <a:endParaRPr altLang="en-US" lang="zh-CN"/>
          </a:p>
        </p:txBody>
      </p:sp>
      <p:sp>
        <p:nvSpPr>
          <p:cNvPr id="1048599" name="文本框 16"/>
          <p:cNvSpPr txBox="1"/>
          <p:nvPr/>
        </p:nvSpPr>
        <p:spPr>
          <a:xfrm>
            <a:off x="9351645" y="2128520"/>
            <a:ext cx="2573020" cy="4968240"/>
          </a:xfrm>
          <a:prstGeom prst="rect"/>
          <a:noFill/>
        </p:spPr>
        <p:txBody>
          <a:bodyPr anchor="t" rtlCol="0" wrap="square">
            <a:spAutoFit/>
          </a:bodyPr>
          <a:p>
            <a:r>
              <a:rPr altLang="zh-CN" lang="en-US">
                <a:sym typeface="+mn-ea"/>
              </a:rPr>
              <a:t>5</a:t>
            </a:r>
            <a:r>
              <a:rPr altLang="en-US" lang="zh-CN">
                <a:sym typeface="+mn-ea"/>
              </a:rPr>
              <a:t>、</a:t>
            </a:r>
            <a:r>
              <a:rPr altLang="zh-CN" lang="en-US">
                <a:sym typeface="+mn-ea"/>
              </a:rPr>
              <a:t>WB</a:t>
            </a:r>
            <a:r>
              <a:rPr altLang="en-US" lang="zh-CN">
                <a:sym typeface="+mn-ea"/>
              </a:rPr>
              <a:t>阶段给每个</a:t>
            </a:r>
            <a:r>
              <a:rPr altLang="zh-CN" lang="en-US">
                <a:sym typeface="+mn-ea"/>
              </a:rPr>
              <a:t>thread</a:t>
            </a:r>
            <a:r>
              <a:rPr altLang="en-US" lang="zh-CN">
                <a:sym typeface="+mn-ea"/>
              </a:rPr>
              <a:t>都分配了一个，而不是公用，主要考虑到网络处理器响应周期数不同，可能会出现多个指令在同一个</a:t>
            </a:r>
            <a:r>
              <a:rPr altLang="zh-CN" lang="en-US">
                <a:sym typeface="+mn-ea"/>
              </a:rPr>
              <a:t>clock</a:t>
            </a:r>
            <a:r>
              <a:rPr altLang="en-US" lang="zh-CN">
                <a:sym typeface="+mn-ea"/>
              </a:rPr>
              <a:t>响应，那么就需要到</a:t>
            </a:r>
            <a:r>
              <a:rPr altLang="zh-CN" lang="en-US">
                <a:sym typeface="+mn-ea"/>
              </a:rPr>
              <a:t>arbiter</a:t>
            </a:r>
            <a:r>
              <a:rPr altLang="en-US" lang="zh-CN">
                <a:sym typeface="+mn-ea"/>
              </a:rPr>
              <a:t>，同时</a:t>
            </a:r>
            <a:r>
              <a:rPr altLang="zh-CN" lang="en-US">
                <a:sym typeface="+mn-ea"/>
              </a:rPr>
              <a:t>thread</a:t>
            </a:r>
            <a:r>
              <a:rPr altLang="en-US" lang="zh-CN">
                <a:sym typeface="+mn-ea"/>
              </a:rPr>
              <a:t>越多，该种情况可能就越频繁，会导致性能出现瓶颈。</a:t>
            </a:r>
            <a:endParaRPr altLang="en-US" lang="zh-CN">
              <a:sym typeface="+mn-ea"/>
            </a:endParaRPr>
          </a:p>
          <a:p>
            <a:r>
              <a:rPr altLang="zh-CN" lang="en-US">
                <a:sym typeface="+mn-ea"/>
              </a:rPr>
              <a:t>6</a:t>
            </a:r>
            <a:r>
              <a:rPr altLang="en-US" lang="zh-CN">
                <a:sym typeface="+mn-ea"/>
              </a:rPr>
              <a:t>、另外指令在执行过程中有需要从</a:t>
            </a:r>
            <a:r>
              <a:rPr altLang="zh-CN" lang="en-US">
                <a:sym typeface="+mn-ea"/>
              </a:rPr>
              <a:t>bss</a:t>
            </a:r>
            <a:r>
              <a:rPr altLang="en-US" lang="zh-CN">
                <a:sym typeface="+mn-ea"/>
              </a:rPr>
              <a:t>段读取有初始化的数据或字符，所以有一条</a:t>
            </a:r>
            <a:r>
              <a:rPr altLang="zh-CN" lang="en-US">
                <a:sym typeface="+mn-ea"/>
              </a:rPr>
              <a:t>Read ROM Data</a:t>
            </a:r>
            <a:r>
              <a:rPr altLang="en-US" lang="zh-CN">
                <a:sym typeface="+mn-ea"/>
              </a:rPr>
              <a:t>的</a:t>
            </a:r>
            <a:r>
              <a:rPr altLang="zh-CN" lang="en-US">
                <a:sym typeface="+mn-ea"/>
              </a:rPr>
              <a:t>bus</a:t>
            </a:r>
            <a:endParaRPr altLang="zh-CN" lang="en-US">
              <a:sym typeface="+mn-ea"/>
            </a:endParaRPr>
          </a:p>
        </p:txBody>
      </p:sp>
      <p:graphicFrame>
        <p:nvGraphicFramePr>
          <p:cNvPr id="4194306" name="对象 19"/>
          <p:cNvGraphicFramePr>
            <a:graphicFrameLocks/>
          </p:cNvGraphicFramePr>
          <p:nvPr/>
        </p:nvGraphicFramePr>
        <p:xfrm>
          <a:off x="309880" y="2259965"/>
          <a:ext cx="8876665" cy="459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1" spid="_x0000_s21" imgH="4368800" imgW="7448550" progId="Paint.Picture">
                  <p:embed/>
                </p:oleObj>
              </mc:Choice>
              <mc:Fallback>
                <p:oleObj name="" r:id="rId1" spid="" imgH="4368800" imgW="7448550" progId="Paint.Picture">
                  <p:embed/>
                  <p:pic>
                    <p:nvPicPr>
                      <p:cNvPr id="2097156" name="图片 20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309880" y="2259965"/>
                        <a:ext cx="8876665" cy="4598035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/>
      </p:grpSpPr>
      <p:sp>
        <p:nvSpPr>
          <p:cNvPr id="104860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架构实施</a:t>
            </a:r>
            <a:endParaRPr altLang="en-US" lang="zh-CN"/>
          </a:p>
        </p:txBody>
      </p:sp>
      <p:sp>
        <p:nvSpPr>
          <p:cNvPr id="1048601" name="文本框 13"/>
          <p:cNvSpPr txBox="1"/>
          <p:nvPr/>
        </p:nvSpPr>
        <p:spPr>
          <a:xfrm>
            <a:off x="3062605" y="490220"/>
            <a:ext cx="8862060" cy="1920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实施过程中：</a:t>
            </a:r>
            <a:endParaRPr altLang="en-US" lang="zh-CN"/>
          </a:p>
          <a:p>
            <a:r>
              <a:rPr altLang="zh-CN" lang="en-US"/>
              <a:t>1</a:t>
            </a:r>
            <a:r>
              <a:rPr altLang="en-US" lang="zh-CN"/>
              <a:t>、</a:t>
            </a:r>
            <a:r>
              <a:rPr lang="zh-CN">
                <a:sym typeface="+mn-ea"/>
              </a:rPr>
              <a:t>将包含有自定指令的代码固化到</a:t>
            </a:r>
            <a:r>
              <a:rPr altLang="zh-CN" lang="en-US">
                <a:sym typeface="+mn-ea"/>
              </a:rPr>
              <a:t>Instruction ROM</a:t>
            </a:r>
            <a:r>
              <a:rPr altLang="en-US" lang="zh-CN">
                <a:sym typeface="+mn-ea"/>
              </a:rPr>
              <a:t>中，读取该</a:t>
            </a:r>
            <a:r>
              <a:rPr altLang="zh-CN" lang="en-US">
                <a:sym typeface="+mn-ea"/>
              </a:rPr>
              <a:t>ROM</a:t>
            </a:r>
            <a:r>
              <a:rPr altLang="en-US" lang="zh-CN">
                <a:sym typeface="+mn-ea"/>
              </a:rPr>
              <a:t>需要延迟一个</a:t>
            </a:r>
            <a:r>
              <a:rPr altLang="zh-CN" lang="en-US">
                <a:sym typeface="+mn-ea"/>
              </a:rPr>
              <a:t>clock</a:t>
            </a:r>
            <a:r>
              <a:rPr altLang="en-US" lang="zh-CN">
                <a:sym typeface="+mn-ea"/>
              </a:rPr>
              <a:t>输出，模仿</a:t>
            </a:r>
            <a:r>
              <a:rPr altLang="zh-CN" lang="en-US">
                <a:sym typeface="+mn-ea"/>
              </a:rPr>
              <a:t>SRAM</a:t>
            </a:r>
            <a:r>
              <a:rPr altLang="en-US" lang="zh-CN">
                <a:sym typeface="+mn-ea"/>
              </a:rPr>
              <a:t>行为。</a:t>
            </a:r>
            <a:endParaRPr altLang="en-US" lang="zh-CN"/>
          </a:p>
          <a:p>
            <a:r>
              <a:rPr altLang="zh-CN" lang="en-US"/>
              <a:t>2</a:t>
            </a:r>
            <a:r>
              <a:rPr altLang="en-US" lang="zh-CN"/>
              <a:t>、实际的网络加速器会根据具体的指令功能需要执行不定长周期个数，在该</a:t>
            </a:r>
            <a:r>
              <a:rPr altLang="zh-CN" lang="en-US"/>
              <a:t>demo</a:t>
            </a:r>
            <a:r>
              <a:rPr altLang="en-US" lang="zh-CN"/>
              <a:t>中取了简化为</a:t>
            </a:r>
            <a:r>
              <a:rPr altLang="zh-CN" lang="en-US"/>
              <a:t>8</a:t>
            </a:r>
            <a:r>
              <a:rPr altLang="en-US" lang="zh-CN"/>
              <a:t>个</a:t>
            </a:r>
            <a:r>
              <a:rPr altLang="zh-CN" lang="en-US"/>
              <a:t>clock</a:t>
            </a:r>
            <a:r>
              <a:rPr altLang="en-US" lang="zh-CN"/>
              <a:t>延迟，而</a:t>
            </a:r>
            <a:r>
              <a:rPr altLang="zh-CN" lang="en-US"/>
              <a:t>rtl</a:t>
            </a:r>
            <a:r>
              <a:rPr altLang="en-US" lang="zh-CN"/>
              <a:t>架构是可以适应任意执行周期数的。</a:t>
            </a:r>
            <a:endParaRPr altLang="en-US" lang="zh-CN"/>
          </a:p>
          <a:p>
            <a:endParaRPr altLang="en-US" lang="zh-CN"/>
          </a:p>
        </p:txBody>
      </p:sp>
      <p:graphicFrame>
        <p:nvGraphicFramePr>
          <p:cNvPr id="4194307" name="对象 19"/>
          <p:cNvGraphicFramePr>
            <a:graphicFrameLocks/>
          </p:cNvGraphicFramePr>
          <p:nvPr/>
        </p:nvGraphicFramePr>
        <p:xfrm>
          <a:off x="309880" y="2259965"/>
          <a:ext cx="8876665" cy="459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1" spid="_x0000_s21" imgH="4368800" imgW="7448550" progId="Paint.Picture">
                  <p:embed/>
                </p:oleObj>
              </mc:Choice>
              <mc:Fallback>
                <p:oleObj name="" r:id="rId1" spid="" imgH="4368800" imgW="7448550" progId="Paint.Picture">
                  <p:embed/>
                  <p:pic>
                    <p:nvPicPr>
                      <p:cNvPr id="2097158" name="图片 20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309880" y="2259965"/>
                        <a:ext cx="8876665" cy="4598035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/>
      </p:grpSpPr>
      <p:sp>
        <p:nvSpPr>
          <p:cNvPr id="104860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RTL</a:t>
            </a:r>
            <a:r>
              <a:rPr altLang="en-US" lang="zh-CN"/>
              <a:t>编码及结果</a:t>
            </a:r>
            <a:endParaRPr altLang="en-US" lang="zh-CN"/>
          </a:p>
        </p:txBody>
      </p:sp>
      <p:sp>
        <p:nvSpPr>
          <p:cNvPr id="104860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zh-CN" lang="en-US"/>
              <a:t>Chisel</a:t>
            </a:r>
            <a:r>
              <a:rPr altLang="en-US" lang="zh-CN"/>
              <a:t>代码总行数</a:t>
            </a:r>
            <a:r>
              <a:rPr altLang="zh-CN" lang="en-US"/>
              <a:t>848</a:t>
            </a:r>
            <a:r>
              <a:rPr altLang="en-US" lang="zh-CN"/>
              <a:t>行，编码</a:t>
            </a:r>
            <a:r>
              <a:rPr altLang="zh-CN" lang="en-US"/>
              <a:t>+</a:t>
            </a:r>
            <a:r>
              <a:rPr altLang="en-US" lang="zh-CN"/>
              <a:t>调试总时间大概</a:t>
            </a:r>
            <a:r>
              <a:rPr altLang="zh-CN" lang="en-US"/>
              <a:t>30~36</a:t>
            </a:r>
            <a:r>
              <a:rPr altLang="en-US" lang="zh-CN"/>
              <a:t>个小时，见附件</a:t>
            </a:r>
            <a:r>
              <a:rPr altLang="zh-CN" lang="en-US"/>
              <a:t>Thread.scala</a:t>
            </a:r>
            <a:r>
              <a:rPr altLang="en-US" lang="zh-CN"/>
              <a:t>。</a:t>
            </a:r>
            <a:endParaRPr altLang="en-US" lang="zh-CN"/>
          </a:p>
          <a:p>
            <a:r>
              <a:rPr altLang="en-US" lang="zh-CN"/>
              <a:t>通过</a:t>
            </a:r>
            <a:r>
              <a:rPr altLang="zh-CN" lang="en-US"/>
              <a:t>sbt+firrtl</a:t>
            </a:r>
            <a:r>
              <a:rPr altLang="en-US" lang="zh-CN"/>
              <a:t>编译后生成</a:t>
            </a:r>
            <a:r>
              <a:rPr altLang="zh-CN" lang="en-US"/>
              <a:t>12000+</a:t>
            </a:r>
            <a:r>
              <a:rPr altLang="en-US" lang="zh-CN"/>
              <a:t>行代码，见附件</a:t>
            </a:r>
            <a:r>
              <a:rPr altLang="zh-CN" lang="en-US"/>
              <a:t>ThreadSocTop.v</a:t>
            </a:r>
            <a:r>
              <a:rPr altLang="en-US" lang="zh-CN"/>
              <a:t>。</a:t>
            </a:r>
            <a:endParaRPr altLang="en-US" lang="zh-CN"/>
          </a:p>
          <a:p>
            <a:r>
              <a:rPr altLang="en-US" lang="zh-CN"/>
              <a:t>通过在软件上方针，运行</a:t>
            </a:r>
            <a:r>
              <a:rPr altLang="zh-CN" lang="en-US"/>
              <a:t>hello world</a:t>
            </a:r>
            <a:r>
              <a:rPr altLang="en-US" lang="zh-CN"/>
              <a:t>程序，观察</a:t>
            </a:r>
            <a:r>
              <a:rPr altLang="zh-CN" lang="en-US"/>
              <a:t>vcd</a:t>
            </a:r>
            <a:r>
              <a:rPr altLang="en-US" lang="zh-CN"/>
              <a:t>波形文件有正确输出对应字符，后面有</a:t>
            </a:r>
            <a:r>
              <a:rPr altLang="zh-CN" lang="en-US"/>
              <a:t>vcd</a:t>
            </a:r>
            <a:r>
              <a:rPr altLang="en-US" lang="zh-CN"/>
              <a:t>截图解读。</a:t>
            </a:r>
            <a:endParaRPr altLang="en-US" lang="zh-CN"/>
          </a:p>
          <a:p>
            <a:r>
              <a:rPr altLang="en-US" lang="zh-CN"/>
              <a:t>运行自定义指令（</a:t>
            </a:r>
            <a:r>
              <a:rPr altLang="zh-CN" lang="en-US"/>
              <a:t>8</a:t>
            </a:r>
            <a:r>
              <a:rPr altLang="en-US" lang="zh-CN"/>
              <a:t>个</a:t>
            </a:r>
            <a:r>
              <a:rPr altLang="zh-CN" lang="en-US"/>
              <a:t>clock</a:t>
            </a:r>
            <a:r>
              <a:rPr altLang="en-US" lang="zh-CN"/>
              <a:t>延迟），在大于等于</a:t>
            </a:r>
            <a:r>
              <a:rPr altLang="zh-CN" lang="en-US"/>
              <a:t>13</a:t>
            </a:r>
            <a:r>
              <a:rPr altLang="en-US" lang="zh-CN"/>
              <a:t>个</a:t>
            </a:r>
            <a:r>
              <a:rPr altLang="zh-CN" lang="en-US"/>
              <a:t>thread</a:t>
            </a:r>
            <a:r>
              <a:rPr altLang="en-US" lang="zh-CN"/>
              <a:t>的时候可以达到</a:t>
            </a:r>
            <a:r>
              <a:rPr altLang="zh-CN" lang="en-US"/>
              <a:t>IPC=1.0</a:t>
            </a:r>
            <a:r>
              <a:rPr altLang="en-US" lang="zh-CN"/>
              <a:t>，后面有</a:t>
            </a:r>
            <a:r>
              <a:rPr altLang="zh-CN" lang="en-US"/>
              <a:t>vcd</a:t>
            </a:r>
            <a:r>
              <a:rPr altLang="en-US" lang="zh-CN"/>
              <a:t>截图解读。</a:t>
            </a:r>
            <a:endParaRPr altLang="en-US" lang="zh-CN"/>
          </a:p>
        </p:txBody>
      </p:sp>
      <p:graphicFrame>
        <p:nvGraphicFramePr>
          <p:cNvPr id="4194308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76350" y="498983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1" spid="_x0000_s1025" imgH="952500" imgW="971550" showAsIcon="1" progId="Package">
                  <p:embed/>
                </p:oleObj>
              </mc:Choice>
              <mc:Fallback>
                <p:oleObj name="" r:id="rId1" spid="" imgH="952500" imgW="971550" showAsIcon="1" progId="Package">
                  <p:embed/>
                  <p:pic>
                    <p:nvPicPr>
                      <p:cNvPr id="2097160" name="图片 1024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1276350" y="4989830"/>
                        <a:ext cx="971550" cy="952500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9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19575" y="498983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3" spid="_x0000_s1026" imgH="952500" imgW="971550" showAsIcon="1" progId="Package">
                  <p:embed/>
                </p:oleObj>
              </mc:Choice>
              <mc:Fallback>
                <p:oleObj name="" r:id="rId3" spid="" imgH="952500" imgW="971550" showAsIcon="1" progId="Package">
                  <p:embed/>
                  <p:pic>
                    <p:nvPicPr>
                      <p:cNvPr id="2097161" name="图片 1025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tretch>
                        <a:fillRect/>
                      </a:stretch>
                    </p:blipFill>
                    <p:spPr>
                      <a:xfrm>
                        <a:off x="4219575" y="4989830"/>
                        <a:ext cx="971550" cy="952500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/>
      </p:grpSpPr>
      <p:sp>
        <p:nvSpPr>
          <p:cNvPr id="104860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相同模块</a:t>
            </a:r>
            <a:r>
              <a:rPr altLang="zh-CN" lang="en-US"/>
              <a:t>Chisel</a:t>
            </a:r>
            <a:r>
              <a:rPr altLang="en-US" lang="zh-CN"/>
              <a:t>与</a:t>
            </a:r>
            <a:r>
              <a:rPr altLang="zh-CN" lang="en-US"/>
              <a:t>Verilog</a:t>
            </a:r>
            <a:r>
              <a:rPr altLang="en-US" lang="zh-CN"/>
              <a:t>对比</a:t>
            </a:r>
            <a:endParaRPr altLang="en-US" lang="zh-CN"/>
          </a:p>
        </p:txBody>
      </p:sp>
      <p:graphicFrame>
        <p:nvGraphicFramePr>
          <p:cNvPr id="4194310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217805" y="1460500"/>
          <a:ext cx="5894705" cy="490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1" spid="_x0000_s5" imgH="4559300" imgW="5734050" progId="Paint.Picture">
                  <p:embed/>
                </p:oleObj>
              </mc:Choice>
              <mc:Fallback>
                <p:oleObj name="" r:id="rId1" spid="" imgH="4559300" imgW="5734050" progId="Paint.Picture">
                  <p:embed/>
                  <p:pic>
                    <p:nvPicPr>
                      <p:cNvPr id="2097164" name="图片 4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217805" y="1460500"/>
                        <a:ext cx="5894705" cy="4903470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1" name="对象 5"/>
          <p:cNvGraphicFramePr>
            <a:graphicFrameLocks/>
          </p:cNvGraphicFramePr>
          <p:nvPr/>
        </p:nvGraphicFramePr>
        <p:xfrm>
          <a:off x="6826250" y="1460500"/>
          <a:ext cx="4425315" cy="5175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3" spid="_x0000_s7" imgH="4514850" imgW="3409950" progId="Paint.Picture">
                  <p:embed/>
                </p:oleObj>
              </mc:Choice>
              <mc:Fallback>
                <p:oleObj name="" r:id="rId3" spid="" imgH="4514850" imgW="3409950" progId="Paint.Picture">
                  <p:embed/>
                  <p:pic>
                    <p:nvPicPr>
                      <p:cNvPr id="2097165" name="图片 6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tretch>
                        <a:fillRect/>
                      </a:stretch>
                    </p:blipFill>
                    <p:spPr>
                      <a:xfrm>
                        <a:off x="6826250" y="1460500"/>
                        <a:ext cx="4425315" cy="5175885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/>
      </p:grpSpPr>
      <p:sp>
        <p:nvSpPr>
          <p:cNvPr id="1048605" name="标题 1"/>
          <p:cNvSpPr>
            <a:spLocks noGrp="1"/>
          </p:cNvSpPr>
          <p:nvPr>
            <p:ph type="title"/>
          </p:nvPr>
        </p:nvSpPr>
        <p:spPr>
          <a:xfrm>
            <a:off x="177870" y="138500"/>
            <a:ext cx="10969200" cy="705600"/>
          </a:xfrm>
        </p:spPr>
        <p:txBody>
          <a:bodyPr>
            <a:normAutofit/>
          </a:bodyPr>
          <a:p>
            <a:r>
              <a:rPr altLang="zh-CN" lang="en-US"/>
              <a:t>Hello World</a:t>
            </a:r>
            <a:r>
              <a:rPr altLang="en-US" lang="zh-CN"/>
              <a:t>输出结果</a:t>
            </a:r>
            <a:endParaRPr altLang="en-US" lang="zh-CN"/>
          </a:p>
        </p:txBody>
      </p:sp>
      <p:graphicFrame>
        <p:nvGraphicFramePr>
          <p:cNvPr id="4194312" name="表格 6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1412240" y="1141730"/>
          <a:ext cx="900176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07390"/>
                <a:gridCol w="708025"/>
                <a:gridCol w="707390"/>
                <a:gridCol w="707390"/>
                <a:gridCol w="707390"/>
                <a:gridCol w="708025"/>
                <a:gridCol w="706755"/>
                <a:gridCol w="707390"/>
                <a:gridCol w="707390"/>
                <a:gridCol w="708025"/>
                <a:gridCol w="7073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altLang="en-US" lang="zh-CN"/>
                    </a:p>
                  </a:txBody>
                </a:tc>
                <a:tc gridSpan="11"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Hello world</a:t>
                      </a:r>
                      <a:r>
                        <a:rPr altLang="en-US" lang="zh-CN"/>
                        <a:t>对应的</a:t>
                      </a:r>
                      <a:r>
                        <a:rPr altLang="zh-CN" lang="en-US"/>
                        <a:t>ASCII</a:t>
                      </a:r>
                      <a:r>
                        <a:rPr altLang="en-US" lang="zh-CN"/>
                        <a:t>编码</a:t>
                      </a:r>
                      <a:endParaRPr altLang="en-US" lang="zh-CN"/>
                    </a:p>
                  </a:txBody>
                </a:tc>
                <a:tc hMerge="1"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Hello world</a:t>
                      </a:r>
                      <a:r>
                        <a:rPr altLang="en-US" lang="zh-CN"/>
                        <a:t>对应的</a:t>
                      </a:r>
                      <a:r>
                        <a:rPr altLang="zh-CN" lang="en-US"/>
                        <a:t>ASCII</a:t>
                      </a:r>
                      <a:r>
                        <a:rPr altLang="en-US" lang="zh-CN"/>
                        <a:t>编码</a:t>
                      </a:r>
                      <a:endParaRPr altLang="en-US" lang="zh-CN"/>
                    </a:p>
                  </a:txBody>
                </a:tc>
                <a:tc hMerge="1"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Hello world</a:t>
                      </a:r>
                      <a:r>
                        <a:rPr altLang="en-US" lang="zh-CN"/>
                        <a:t>对应的</a:t>
                      </a:r>
                      <a:r>
                        <a:rPr altLang="zh-CN" lang="en-US"/>
                        <a:t>ASCII</a:t>
                      </a:r>
                      <a:r>
                        <a:rPr altLang="en-US" lang="zh-CN"/>
                        <a:t>编码</a:t>
                      </a:r>
                      <a:endParaRPr altLang="en-US" lang="zh-CN"/>
                    </a:p>
                  </a:txBody>
                </a:tc>
                <a:tc hMerge="1"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Hello world</a:t>
                      </a:r>
                      <a:r>
                        <a:rPr altLang="en-US" lang="zh-CN"/>
                        <a:t>对应的</a:t>
                      </a:r>
                      <a:r>
                        <a:rPr altLang="zh-CN" lang="en-US"/>
                        <a:t>ASCII</a:t>
                      </a:r>
                      <a:r>
                        <a:rPr altLang="en-US" lang="zh-CN"/>
                        <a:t>编码</a:t>
                      </a:r>
                      <a:endParaRPr altLang="en-US" lang="zh-CN"/>
                    </a:p>
                  </a:txBody>
                </a:tc>
                <a:tc hMerge="1"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Hello world</a:t>
                      </a:r>
                      <a:r>
                        <a:rPr altLang="en-US" lang="zh-CN"/>
                        <a:t>对应的</a:t>
                      </a:r>
                      <a:r>
                        <a:rPr altLang="zh-CN" lang="en-US"/>
                        <a:t>ASCII</a:t>
                      </a:r>
                      <a:r>
                        <a:rPr altLang="en-US" lang="zh-CN"/>
                        <a:t>编码</a:t>
                      </a:r>
                      <a:endParaRPr altLang="en-US" lang="zh-CN"/>
                    </a:p>
                  </a:txBody>
                </a:tc>
                <a:tc hMerge="1"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Hello world</a:t>
                      </a:r>
                      <a:r>
                        <a:rPr altLang="en-US" lang="zh-CN"/>
                        <a:t>对应的</a:t>
                      </a:r>
                      <a:r>
                        <a:rPr altLang="zh-CN" lang="en-US"/>
                        <a:t>ASCII</a:t>
                      </a:r>
                      <a:r>
                        <a:rPr altLang="en-US" lang="zh-CN"/>
                        <a:t>编码</a:t>
                      </a:r>
                      <a:endParaRPr altLang="en-US" lang="zh-CN"/>
                    </a:p>
                  </a:txBody>
                </a:tc>
                <a:tc hMerge="1"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Hello world</a:t>
                      </a:r>
                      <a:r>
                        <a:rPr altLang="en-US" lang="zh-CN"/>
                        <a:t>对应的</a:t>
                      </a:r>
                      <a:r>
                        <a:rPr altLang="zh-CN" lang="en-US"/>
                        <a:t>ASCII</a:t>
                      </a:r>
                      <a:r>
                        <a:rPr altLang="en-US" lang="zh-CN"/>
                        <a:t>编码</a:t>
                      </a:r>
                      <a:endParaRPr altLang="en-US" lang="zh-CN"/>
                    </a:p>
                  </a:txBody>
                </a:tc>
                <a:tc hMerge="1"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Hello world</a:t>
                      </a:r>
                      <a:r>
                        <a:rPr altLang="en-US" lang="zh-CN"/>
                        <a:t>对应的</a:t>
                      </a:r>
                      <a:r>
                        <a:rPr altLang="zh-CN" lang="en-US"/>
                        <a:t>ASCII</a:t>
                      </a:r>
                      <a:r>
                        <a:rPr altLang="en-US" lang="zh-CN"/>
                        <a:t>编码</a:t>
                      </a:r>
                      <a:endParaRPr altLang="en-US" lang="zh-CN"/>
                    </a:p>
                  </a:txBody>
                </a:tc>
                <a:tc hMerge="1"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Hello world</a:t>
                      </a:r>
                      <a:r>
                        <a:rPr altLang="en-US" lang="zh-CN"/>
                        <a:t>对应的</a:t>
                      </a:r>
                      <a:r>
                        <a:rPr altLang="zh-CN" lang="en-US"/>
                        <a:t>ASCII</a:t>
                      </a:r>
                      <a:r>
                        <a:rPr altLang="en-US" lang="zh-CN"/>
                        <a:t>编码</a:t>
                      </a:r>
                      <a:endParaRPr altLang="en-US" lang="zh-CN"/>
                    </a:p>
                  </a:txBody>
                </a:tc>
                <a:tc hMerge="1"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Hello world</a:t>
                      </a:r>
                      <a:r>
                        <a:rPr altLang="en-US" lang="zh-CN"/>
                        <a:t>对应的</a:t>
                      </a:r>
                      <a:r>
                        <a:rPr altLang="zh-CN" lang="en-US"/>
                        <a:t>ASCII</a:t>
                      </a:r>
                      <a:r>
                        <a:rPr altLang="en-US" lang="zh-CN"/>
                        <a:t>编码</a:t>
                      </a:r>
                      <a:endParaRPr altLang="en-US" lang="zh-CN"/>
                    </a:p>
                  </a:txBody>
                </a:tc>
                <a:tc hMerge="1"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Hello world</a:t>
                      </a:r>
                      <a:r>
                        <a:rPr altLang="en-US" lang="zh-CN"/>
                        <a:t>对应的</a:t>
                      </a:r>
                      <a:r>
                        <a:rPr altLang="zh-CN" lang="en-US"/>
                        <a:t>ASCII</a:t>
                      </a:r>
                      <a:r>
                        <a:rPr altLang="en-US" lang="zh-CN"/>
                        <a:t>编码</a:t>
                      </a:r>
                      <a:endParaRPr altLang="en-US" lang="zh-CN"/>
                    </a:p>
                  </a:txBody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altLang="en-US" lang="zh-CN"/>
                        <a:t>字母</a:t>
                      </a:r>
                      <a:endParaRPr altLang="en-US" lang="zh-CN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H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e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l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l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o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en-US" lang="zh-CN"/>
                        <a:t>空格</a:t>
                      </a:r>
                      <a:endParaRPr altLang="en-US" lang="zh-CN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w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o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r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l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d</a:t>
                      </a:r>
                      <a:endParaRPr altLang="zh-CN" lang="en-US"/>
                    </a:p>
                  </a:txBody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800" lang="en-US">
                          <a:sym typeface="+mn-ea"/>
                        </a:rPr>
                        <a:t>ASCII</a:t>
                      </a:r>
                      <a:r>
                        <a:rPr altLang="en-US" sz="1800" lang="zh-CN">
                          <a:sym typeface="+mn-ea"/>
                        </a:rPr>
                        <a:t>码</a:t>
                      </a:r>
                      <a:endParaRPr altLang="en-US" lang="zh-CN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0x48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0x65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0x6c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0x6c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800" lang="en-US">
                          <a:sym typeface="+mn-ea"/>
                        </a:rPr>
                        <a:t>0x</a:t>
                      </a:r>
                      <a:r>
                        <a:rPr altLang="zh-CN" lang="en-US"/>
                        <a:t>6f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800" lang="en-US">
                          <a:sym typeface="+mn-ea"/>
                        </a:rPr>
                        <a:t>0x</a:t>
                      </a:r>
                      <a:r>
                        <a:rPr altLang="zh-CN" lang="en-US"/>
                        <a:t>20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800" lang="en-US">
                          <a:sym typeface="+mn-ea"/>
                        </a:rPr>
                        <a:t>0x</a:t>
                      </a:r>
                      <a:r>
                        <a:rPr altLang="zh-CN" lang="en-US"/>
                        <a:t>77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800" lang="en-US">
                          <a:sym typeface="+mn-ea"/>
                        </a:rPr>
                        <a:t>0x</a:t>
                      </a:r>
                      <a:r>
                        <a:rPr altLang="zh-CN" lang="en-US"/>
                        <a:t>6f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800" lang="en-US">
                          <a:sym typeface="+mn-ea"/>
                        </a:rPr>
                        <a:t>0x</a:t>
                      </a:r>
                      <a:r>
                        <a:rPr altLang="zh-CN" lang="en-US"/>
                        <a:t>72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800" lang="en-US">
                          <a:sym typeface="+mn-ea"/>
                        </a:rPr>
                        <a:t>0x</a:t>
                      </a:r>
                      <a:r>
                        <a:rPr altLang="zh-CN" lang="en-US"/>
                        <a:t>6c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800" lang="en-US">
                          <a:sym typeface="+mn-ea"/>
                        </a:rPr>
                        <a:t>0x</a:t>
                      </a:r>
                      <a:r>
                        <a:rPr altLang="zh-CN" lang="en-US"/>
                        <a:t>64</a:t>
                      </a:r>
                      <a:endParaRPr altLang="zh-CN" lang="en-US"/>
                    </a:p>
                  </a:txBody>
                </a:tc>
              </a:tr>
            </a:tbl>
          </a:graphicData>
        </a:graphic>
      </p:graphicFrame>
      <p:graphicFrame>
        <p:nvGraphicFramePr>
          <p:cNvPr id="4194313" name="对象 10"/>
          <p:cNvGraphicFramePr>
            <a:graphicFrameLocks/>
          </p:cNvGraphicFramePr>
          <p:nvPr/>
        </p:nvGraphicFramePr>
        <p:xfrm>
          <a:off x="650875" y="2487930"/>
          <a:ext cx="4734560" cy="137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2" spid="_x0000_s12" imgH="1371600" imgW="4730750" progId="Paint.Picture">
                  <p:embed/>
                </p:oleObj>
              </mc:Choice>
              <mc:Fallback>
                <p:oleObj name="" r:id="rId2" spid="" imgH="1371600" imgW="4730750" progId="Paint.Picture">
                  <p:embed/>
                  <p:pic>
                    <p:nvPicPr>
                      <p:cNvPr id="2097168" name="图片 11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3"/>
                      <a:stretch>
                        <a:fillRect/>
                      </a:stretch>
                    </p:blipFill>
                    <p:spPr>
                      <a:xfrm>
                        <a:off x="650875" y="2487930"/>
                        <a:ext cx="4734560" cy="1372870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4" name="对象 12"/>
          <p:cNvGraphicFramePr>
            <a:graphicFrameLocks/>
          </p:cNvGraphicFramePr>
          <p:nvPr/>
        </p:nvGraphicFramePr>
        <p:xfrm>
          <a:off x="6420485" y="2475230"/>
          <a:ext cx="4652010" cy="1423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4" spid="_x0000_s14" imgH="1422400" imgW="4648200" progId="Paint.Picture">
                  <p:embed/>
                </p:oleObj>
              </mc:Choice>
              <mc:Fallback>
                <p:oleObj name="" r:id="rId4" spid="" imgH="1422400" imgW="4648200" progId="Paint.Picture">
                  <p:embed/>
                  <p:pic>
                    <p:nvPicPr>
                      <p:cNvPr id="2097169" name="图片 13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5"/>
                      <a:stretch>
                        <a:fillRect/>
                      </a:stretch>
                    </p:blipFill>
                    <p:spPr>
                      <a:xfrm>
                        <a:off x="6420485" y="2475230"/>
                        <a:ext cx="4652010" cy="1423670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5" name="对象 16"/>
          <p:cNvGraphicFramePr>
            <a:graphicFrameLocks/>
          </p:cNvGraphicFramePr>
          <p:nvPr/>
        </p:nvGraphicFramePr>
        <p:xfrm>
          <a:off x="727075" y="3924300"/>
          <a:ext cx="4556760" cy="134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6" spid="_x0000_s18" imgH="1346200" imgW="4552950" progId="Paint.Picture">
                  <p:embed/>
                </p:oleObj>
              </mc:Choice>
              <mc:Fallback>
                <p:oleObj name="" r:id="rId6" spid="" imgH="1346200" imgW="4552950" progId="Paint.Picture">
                  <p:embed/>
                  <p:pic>
                    <p:nvPicPr>
                      <p:cNvPr id="2097170" name="图片 17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7"/>
                      <a:stretch>
                        <a:fillRect/>
                      </a:stretch>
                    </p:blipFill>
                    <p:spPr>
                      <a:xfrm>
                        <a:off x="727075" y="3924300"/>
                        <a:ext cx="4556760" cy="1346835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6" name="对象 19"/>
          <p:cNvGraphicFramePr>
            <a:graphicFrameLocks/>
          </p:cNvGraphicFramePr>
          <p:nvPr/>
        </p:nvGraphicFramePr>
        <p:xfrm>
          <a:off x="6477635" y="3898900"/>
          <a:ext cx="4639310" cy="138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8" spid="_x0000_s21" imgH="1384300" imgW="4635500" progId="Paint.Picture">
                  <p:embed/>
                </p:oleObj>
              </mc:Choice>
              <mc:Fallback>
                <p:oleObj name="" r:id="rId8" spid="" imgH="1384300" imgW="4635500" progId="Paint.Picture">
                  <p:embed/>
                  <p:pic>
                    <p:nvPicPr>
                      <p:cNvPr id="2097171" name="图片 20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9"/>
                      <a:stretch>
                        <a:fillRect/>
                      </a:stretch>
                    </p:blipFill>
                    <p:spPr>
                      <a:xfrm>
                        <a:off x="6477635" y="3898900"/>
                        <a:ext cx="4639310" cy="1385570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7" name="对象 21"/>
          <p:cNvGraphicFramePr>
            <a:graphicFrameLocks/>
          </p:cNvGraphicFramePr>
          <p:nvPr/>
        </p:nvGraphicFramePr>
        <p:xfrm>
          <a:off x="711200" y="5283835"/>
          <a:ext cx="4626610" cy="1398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10" spid="_x0000_s23" imgH="1397000" imgW="4622800" progId="Paint.Picture">
                  <p:embed/>
                </p:oleObj>
              </mc:Choice>
              <mc:Fallback>
                <p:oleObj name="" r:id="rId10" spid="" imgH="1397000" imgW="4622800" progId="Paint.Picture">
                  <p:embed/>
                  <p:pic>
                    <p:nvPicPr>
                      <p:cNvPr id="2097172" name="图片 22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11"/>
                      <a:stretch>
                        <a:fillRect/>
                      </a:stretch>
                    </p:blipFill>
                    <p:spPr>
                      <a:xfrm>
                        <a:off x="711200" y="5283835"/>
                        <a:ext cx="4626610" cy="1398270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8" name="对象 23"/>
          <p:cNvGraphicFramePr>
            <a:graphicFrameLocks/>
          </p:cNvGraphicFramePr>
          <p:nvPr/>
        </p:nvGraphicFramePr>
        <p:xfrm>
          <a:off x="6582410" y="5303520"/>
          <a:ext cx="4626610" cy="1379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12" spid="_x0000_s25" imgH="1377950" imgW="4622800" progId="Paint.Picture">
                  <p:embed/>
                </p:oleObj>
              </mc:Choice>
              <mc:Fallback>
                <p:oleObj name="" r:id="rId12" spid="" imgH="1377950" imgW="4622800" progId="Paint.Picture">
                  <p:embed/>
                  <p:pic>
                    <p:nvPicPr>
                      <p:cNvPr id="2097173" name="图片 24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13"/>
                      <a:stretch>
                        <a:fillRect/>
                      </a:stretch>
                    </p:blipFill>
                    <p:spPr>
                      <a:xfrm>
                        <a:off x="6582410" y="5303520"/>
                        <a:ext cx="4626610" cy="1379220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06" name="文本框 35"/>
          <p:cNvSpPr txBox="1"/>
          <p:nvPr/>
        </p:nvSpPr>
        <p:spPr>
          <a:xfrm>
            <a:off x="191135" y="2753360"/>
            <a:ext cx="288290" cy="561340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</a:bodyPr>
          <a:p>
            <a:r>
              <a:rPr altLang="zh-CN" sz="2800" lang="en-US"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altLang="zh-CN" sz="2800" lang="en-US"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607" name="文本框 36"/>
          <p:cNvSpPr txBox="1"/>
          <p:nvPr/>
        </p:nvSpPr>
        <p:spPr>
          <a:xfrm>
            <a:off x="6023610" y="2753360"/>
            <a:ext cx="288290" cy="561340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</a:bodyPr>
          <a:p>
            <a:r>
              <a:rPr altLang="zh-CN" sz="2800" lang="en-US"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altLang="zh-CN" sz="2800" lang="en-US"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608" name="文本框 37"/>
          <p:cNvSpPr txBox="1"/>
          <p:nvPr/>
        </p:nvSpPr>
        <p:spPr>
          <a:xfrm>
            <a:off x="177800" y="4218940"/>
            <a:ext cx="427990" cy="561340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</a:bodyPr>
          <a:p>
            <a:r>
              <a:rPr altLang="zh-CN" sz="2800" lang="en-US"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altLang="zh-CN" sz="2800" lang="en-US"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609" name="文本框 38"/>
          <p:cNvSpPr txBox="1"/>
          <p:nvPr/>
        </p:nvSpPr>
        <p:spPr>
          <a:xfrm>
            <a:off x="5920105" y="4218940"/>
            <a:ext cx="427990" cy="561340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</a:bodyPr>
          <a:p>
            <a:r>
              <a:rPr altLang="zh-CN" sz="2800" lang="en-US"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altLang="zh-CN" sz="2800" lang="en-US"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610" name="文本框 39"/>
          <p:cNvSpPr txBox="1"/>
          <p:nvPr/>
        </p:nvSpPr>
        <p:spPr>
          <a:xfrm>
            <a:off x="5931535" y="5721985"/>
            <a:ext cx="427990" cy="1031240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</a:bodyPr>
          <a:p>
            <a:r>
              <a:rPr altLang="en-US" sz="2800" lang="zh-CN"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空格</a:t>
            </a:r>
            <a:endParaRPr altLang="en-US" sz="2800" lang="zh-CN"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611" name="文本框 41"/>
          <p:cNvSpPr txBox="1"/>
          <p:nvPr/>
        </p:nvSpPr>
        <p:spPr>
          <a:xfrm>
            <a:off x="283210" y="5732145"/>
            <a:ext cx="427990" cy="561339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</a:bodyPr>
          <a:p>
            <a:r>
              <a:rPr altLang="zh-CN" sz="2800" lang="en-US"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altLang="zh-CN" sz="2800" lang="en-US"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/>
      </p:grpSpPr>
      <p:sp>
        <p:nvSpPr>
          <p:cNvPr id="1048612" name="标题 1"/>
          <p:cNvSpPr>
            <a:spLocks noGrp="1"/>
          </p:cNvSpPr>
          <p:nvPr>
            <p:ph type="title"/>
          </p:nvPr>
        </p:nvSpPr>
        <p:spPr>
          <a:xfrm>
            <a:off x="177870" y="138500"/>
            <a:ext cx="10969200" cy="705600"/>
          </a:xfrm>
        </p:spPr>
        <p:txBody>
          <a:bodyPr>
            <a:normAutofit/>
          </a:bodyPr>
          <a:p>
            <a:r>
              <a:rPr altLang="zh-CN" lang="en-US"/>
              <a:t>Hello World</a:t>
            </a:r>
            <a:r>
              <a:rPr altLang="en-US" lang="zh-CN"/>
              <a:t>输出结果</a:t>
            </a:r>
            <a:endParaRPr altLang="en-US" lang="zh-CN"/>
          </a:p>
        </p:txBody>
      </p:sp>
      <p:graphicFrame>
        <p:nvGraphicFramePr>
          <p:cNvPr id="4194319" name="表格 6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1412240" y="1141730"/>
          <a:ext cx="900176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07390"/>
                <a:gridCol w="708025"/>
                <a:gridCol w="707390"/>
                <a:gridCol w="707390"/>
                <a:gridCol w="707390"/>
                <a:gridCol w="708025"/>
                <a:gridCol w="706755"/>
                <a:gridCol w="707390"/>
                <a:gridCol w="707390"/>
                <a:gridCol w="708025"/>
                <a:gridCol w="7073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altLang="en-US" lang="zh-CN"/>
                    </a:p>
                  </a:txBody>
                </a:tc>
                <a:tc gridSpan="11"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Hello world</a:t>
                      </a:r>
                      <a:r>
                        <a:rPr altLang="en-US" lang="zh-CN"/>
                        <a:t>对应的</a:t>
                      </a:r>
                      <a:r>
                        <a:rPr altLang="zh-CN" lang="en-US"/>
                        <a:t>ASCII</a:t>
                      </a:r>
                      <a:r>
                        <a:rPr altLang="en-US" lang="zh-CN"/>
                        <a:t>编码</a:t>
                      </a:r>
                      <a:endParaRPr altLang="en-US" lang="zh-CN"/>
                    </a:p>
                  </a:txBody>
                </a:tc>
                <a:tc hMerge="1"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Hello world</a:t>
                      </a:r>
                      <a:r>
                        <a:rPr altLang="en-US" lang="zh-CN"/>
                        <a:t>对应的</a:t>
                      </a:r>
                      <a:r>
                        <a:rPr altLang="zh-CN" lang="en-US"/>
                        <a:t>ASCII</a:t>
                      </a:r>
                      <a:r>
                        <a:rPr altLang="en-US" lang="zh-CN"/>
                        <a:t>编码</a:t>
                      </a:r>
                      <a:endParaRPr altLang="en-US" lang="zh-CN"/>
                    </a:p>
                  </a:txBody>
                </a:tc>
                <a:tc hMerge="1"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Hello world</a:t>
                      </a:r>
                      <a:r>
                        <a:rPr altLang="en-US" lang="zh-CN"/>
                        <a:t>对应的</a:t>
                      </a:r>
                      <a:r>
                        <a:rPr altLang="zh-CN" lang="en-US"/>
                        <a:t>ASCII</a:t>
                      </a:r>
                      <a:r>
                        <a:rPr altLang="en-US" lang="zh-CN"/>
                        <a:t>编码</a:t>
                      </a:r>
                      <a:endParaRPr altLang="en-US" lang="zh-CN"/>
                    </a:p>
                  </a:txBody>
                </a:tc>
                <a:tc hMerge="1"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Hello world</a:t>
                      </a:r>
                      <a:r>
                        <a:rPr altLang="en-US" lang="zh-CN"/>
                        <a:t>对应的</a:t>
                      </a:r>
                      <a:r>
                        <a:rPr altLang="zh-CN" lang="en-US"/>
                        <a:t>ASCII</a:t>
                      </a:r>
                      <a:r>
                        <a:rPr altLang="en-US" lang="zh-CN"/>
                        <a:t>编码</a:t>
                      </a:r>
                      <a:endParaRPr altLang="en-US" lang="zh-CN"/>
                    </a:p>
                  </a:txBody>
                </a:tc>
                <a:tc hMerge="1"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Hello world</a:t>
                      </a:r>
                      <a:r>
                        <a:rPr altLang="en-US" lang="zh-CN"/>
                        <a:t>对应的</a:t>
                      </a:r>
                      <a:r>
                        <a:rPr altLang="zh-CN" lang="en-US"/>
                        <a:t>ASCII</a:t>
                      </a:r>
                      <a:r>
                        <a:rPr altLang="en-US" lang="zh-CN"/>
                        <a:t>编码</a:t>
                      </a:r>
                      <a:endParaRPr altLang="en-US" lang="zh-CN"/>
                    </a:p>
                  </a:txBody>
                </a:tc>
                <a:tc hMerge="1"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Hello world</a:t>
                      </a:r>
                      <a:r>
                        <a:rPr altLang="en-US" lang="zh-CN"/>
                        <a:t>对应的</a:t>
                      </a:r>
                      <a:r>
                        <a:rPr altLang="zh-CN" lang="en-US"/>
                        <a:t>ASCII</a:t>
                      </a:r>
                      <a:r>
                        <a:rPr altLang="en-US" lang="zh-CN"/>
                        <a:t>编码</a:t>
                      </a:r>
                      <a:endParaRPr altLang="en-US" lang="zh-CN"/>
                    </a:p>
                  </a:txBody>
                </a:tc>
                <a:tc hMerge="1"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Hello world</a:t>
                      </a:r>
                      <a:r>
                        <a:rPr altLang="en-US" lang="zh-CN"/>
                        <a:t>对应的</a:t>
                      </a:r>
                      <a:r>
                        <a:rPr altLang="zh-CN" lang="en-US"/>
                        <a:t>ASCII</a:t>
                      </a:r>
                      <a:r>
                        <a:rPr altLang="en-US" lang="zh-CN"/>
                        <a:t>编码</a:t>
                      </a:r>
                      <a:endParaRPr altLang="en-US" lang="zh-CN"/>
                    </a:p>
                  </a:txBody>
                </a:tc>
                <a:tc hMerge="1"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Hello world</a:t>
                      </a:r>
                      <a:r>
                        <a:rPr altLang="en-US" lang="zh-CN"/>
                        <a:t>对应的</a:t>
                      </a:r>
                      <a:r>
                        <a:rPr altLang="zh-CN" lang="en-US"/>
                        <a:t>ASCII</a:t>
                      </a:r>
                      <a:r>
                        <a:rPr altLang="en-US" lang="zh-CN"/>
                        <a:t>编码</a:t>
                      </a:r>
                      <a:endParaRPr altLang="en-US" lang="zh-CN"/>
                    </a:p>
                  </a:txBody>
                </a:tc>
                <a:tc hMerge="1"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Hello world</a:t>
                      </a:r>
                      <a:r>
                        <a:rPr altLang="en-US" lang="zh-CN"/>
                        <a:t>对应的</a:t>
                      </a:r>
                      <a:r>
                        <a:rPr altLang="zh-CN" lang="en-US"/>
                        <a:t>ASCII</a:t>
                      </a:r>
                      <a:r>
                        <a:rPr altLang="en-US" lang="zh-CN"/>
                        <a:t>编码</a:t>
                      </a:r>
                      <a:endParaRPr altLang="en-US" lang="zh-CN"/>
                    </a:p>
                  </a:txBody>
                </a:tc>
                <a:tc hMerge="1"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Hello world</a:t>
                      </a:r>
                      <a:r>
                        <a:rPr altLang="en-US" lang="zh-CN"/>
                        <a:t>对应的</a:t>
                      </a:r>
                      <a:r>
                        <a:rPr altLang="zh-CN" lang="en-US"/>
                        <a:t>ASCII</a:t>
                      </a:r>
                      <a:r>
                        <a:rPr altLang="en-US" lang="zh-CN"/>
                        <a:t>编码</a:t>
                      </a:r>
                      <a:endParaRPr altLang="en-US" lang="zh-CN"/>
                    </a:p>
                  </a:txBody>
                </a:tc>
                <a:tc hMerge="1"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Hello world</a:t>
                      </a:r>
                      <a:r>
                        <a:rPr altLang="en-US" lang="zh-CN"/>
                        <a:t>对应的</a:t>
                      </a:r>
                      <a:r>
                        <a:rPr altLang="zh-CN" lang="en-US"/>
                        <a:t>ASCII</a:t>
                      </a:r>
                      <a:r>
                        <a:rPr altLang="en-US" lang="zh-CN"/>
                        <a:t>编码</a:t>
                      </a:r>
                      <a:endParaRPr altLang="en-US" lang="zh-CN"/>
                    </a:p>
                  </a:txBody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altLang="en-US" lang="zh-CN"/>
                        <a:t>字母</a:t>
                      </a:r>
                      <a:endParaRPr altLang="en-US" lang="zh-CN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H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e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l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l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o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en-US" lang="zh-CN"/>
                        <a:t>空格</a:t>
                      </a:r>
                      <a:endParaRPr altLang="en-US" lang="zh-CN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w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o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r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l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d</a:t>
                      </a:r>
                      <a:endParaRPr altLang="zh-CN" lang="en-US"/>
                    </a:p>
                  </a:txBody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800" lang="en-US">
                          <a:sym typeface="+mn-ea"/>
                        </a:rPr>
                        <a:t>ASCII</a:t>
                      </a:r>
                      <a:r>
                        <a:rPr altLang="en-US" sz="1800" lang="zh-CN">
                          <a:sym typeface="+mn-ea"/>
                        </a:rPr>
                        <a:t>码</a:t>
                      </a:r>
                      <a:endParaRPr altLang="en-US" lang="zh-CN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0x48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0x65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0x6c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lang="en-US"/>
                        <a:t>0x6c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800" lang="en-US">
                          <a:sym typeface="+mn-ea"/>
                        </a:rPr>
                        <a:t>0x</a:t>
                      </a:r>
                      <a:r>
                        <a:rPr altLang="zh-CN" lang="en-US"/>
                        <a:t>6f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800" lang="en-US">
                          <a:sym typeface="+mn-ea"/>
                        </a:rPr>
                        <a:t>0x</a:t>
                      </a:r>
                      <a:r>
                        <a:rPr altLang="zh-CN" lang="en-US"/>
                        <a:t>20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800" lang="en-US">
                          <a:sym typeface="+mn-ea"/>
                        </a:rPr>
                        <a:t>0x</a:t>
                      </a:r>
                      <a:r>
                        <a:rPr altLang="zh-CN" lang="en-US"/>
                        <a:t>77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800" lang="en-US">
                          <a:sym typeface="+mn-ea"/>
                        </a:rPr>
                        <a:t>0x</a:t>
                      </a:r>
                      <a:r>
                        <a:rPr altLang="zh-CN" lang="en-US"/>
                        <a:t>6f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800" lang="en-US">
                          <a:sym typeface="+mn-ea"/>
                        </a:rPr>
                        <a:t>0x</a:t>
                      </a:r>
                      <a:r>
                        <a:rPr altLang="zh-CN" lang="en-US"/>
                        <a:t>72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800" lang="en-US">
                          <a:sym typeface="+mn-ea"/>
                        </a:rPr>
                        <a:t>0x</a:t>
                      </a:r>
                      <a:r>
                        <a:rPr altLang="zh-CN" lang="en-US"/>
                        <a:t>6c</a:t>
                      </a:r>
                      <a:endParaRPr altLang="zh-CN"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800" lang="en-US">
                          <a:sym typeface="+mn-ea"/>
                        </a:rPr>
                        <a:t>0x</a:t>
                      </a:r>
                      <a:r>
                        <a:rPr altLang="zh-CN" lang="en-US"/>
                        <a:t>64</a:t>
                      </a:r>
                      <a:endParaRPr altLang="zh-CN" lang="en-US"/>
                    </a:p>
                  </a:txBody>
                </a:tc>
              </a:tr>
            </a:tbl>
          </a:graphicData>
        </a:graphic>
      </p:graphicFrame>
      <p:graphicFrame>
        <p:nvGraphicFramePr>
          <p:cNvPr id="4194320" name="对象 25"/>
          <p:cNvGraphicFramePr>
            <a:graphicFrameLocks/>
          </p:cNvGraphicFramePr>
          <p:nvPr/>
        </p:nvGraphicFramePr>
        <p:xfrm>
          <a:off x="1101725" y="2581275"/>
          <a:ext cx="4563110" cy="1398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2" spid="_x0000_s27" imgH="1397000" imgW="4559300" progId="Paint.Picture">
                  <p:embed/>
                </p:oleObj>
              </mc:Choice>
              <mc:Fallback>
                <p:oleObj name="" r:id="rId2" spid="" imgH="1397000" imgW="4559300" progId="Paint.Picture">
                  <p:embed/>
                  <p:pic>
                    <p:nvPicPr>
                      <p:cNvPr id="2097180" name="图片 26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3"/>
                      <a:stretch>
                        <a:fillRect/>
                      </a:stretch>
                    </p:blipFill>
                    <p:spPr>
                      <a:xfrm>
                        <a:off x="1101725" y="2581275"/>
                        <a:ext cx="4563110" cy="1398270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1" name="对象 27"/>
          <p:cNvGraphicFramePr>
            <a:graphicFrameLocks/>
          </p:cNvGraphicFramePr>
          <p:nvPr/>
        </p:nvGraphicFramePr>
        <p:xfrm>
          <a:off x="6823710" y="2575560"/>
          <a:ext cx="4785360" cy="1365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4" spid="_x0000_s29" imgH="1365250" imgW="4781550" progId="Paint.Picture">
                  <p:embed/>
                </p:oleObj>
              </mc:Choice>
              <mc:Fallback>
                <p:oleObj name="" r:id="rId4" spid="" imgH="1365250" imgW="4781550" progId="Paint.Picture">
                  <p:embed/>
                  <p:pic>
                    <p:nvPicPr>
                      <p:cNvPr id="2097181" name="图片 28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5"/>
                      <a:stretch>
                        <a:fillRect/>
                      </a:stretch>
                    </p:blipFill>
                    <p:spPr>
                      <a:xfrm>
                        <a:off x="6823710" y="2575560"/>
                        <a:ext cx="4785360" cy="1365885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2" name="对象 29"/>
          <p:cNvGraphicFramePr>
            <a:graphicFrameLocks/>
          </p:cNvGraphicFramePr>
          <p:nvPr/>
        </p:nvGraphicFramePr>
        <p:xfrm>
          <a:off x="990600" y="4004945"/>
          <a:ext cx="4772660" cy="1334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6" spid="_x0000_s31" imgH="1333500" imgW="4768850" progId="Paint.Picture">
                  <p:embed/>
                </p:oleObj>
              </mc:Choice>
              <mc:Fallback>
                <p:oleObj name="" r:id="rId6" spid="" imgH="1333500" imgW="4768850" progId="Paint.Picture">
                  <p:embed/>
                  <p:pic>
                    <p:nvPicPr>
                      <p:cNvPr id="2097182" name="图片 30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7"/>
                      <a:stretch>
                        <a:fillRect/>
                      </a:stretch>
                    </p:blipFill>
                    <p:spPr>
                      <a:xfrm>
                        <a:off x="990600" y="4004945"/>
                        <a:ext cx="4772660" cy="1334770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3" name="对象 31"/>
          <p:cNvGraphicFramePr>
            <a:graphicFrameLocks/>
          </p:cNvGraphicFramePr>
          <p:nvPr/>
        </p:nvGraphicFramePr>
        <p:xfrm>
          <a:off x="6868160" y="4027170"/>
          <a:ext cx="4734560" cy="1365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8" spid="_x0000_s33" imgH="1365250" imgW="4730750" progId="Paint.Picture">
                  <p:embed/>
                </p:oleObj>
              </mc:Choice>
              <mc:Fallback>
                <p:oleObj name="" r:id="rId8" spid="" imgH="1365250" imgW="4730750" progId="Paint.Picture">
                  <p:embed/>
                  <p:pic>
                    <p:nvPicPr>
                      <p:cNvPr id="2097183" name="图片 32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9"/>
                      <a:stretch>
                        <a:fillRect/>
                      </a:stretch>
                    </p:blipFill>
                    <p:spPr>
                      <a:xfrm>
                        <a:off x="6868160" y="4027170"/>
                        <a:ext cx="4734560" cy="1365885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4" name="对象 33"/>
          <p:cNvGraphicFramePr>
            <a:graphicFrameLocks/>
          </p:cNvGraphicFramePr>
          <p:nvPr/>
        </p:nvGraphicFramePr>
        <p:xfrm>
          <a:off x="958850" y="5387340"/>
          <a:ext cx="4753610" cy="1360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10" spid="_x0000_s35" imgH="1358900" imgW="4749800" progId="Paint.Picture">
                  <p:embed/>
                </p:oleObj>
              </mc:Choice>
              <mc:Fallback>
                <p:oleObj name="" r:id="rId10" spid="" imgH="1358900" imgW="4749800" progId="Paint.Picture">
                  <p:embed/>
                  <p:pic>
                    <p:nvPicPr>
                      <p:cNvPr id="2097184" name="图片 34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11"/>
                      <a:stretch>
                        <a:fillRect/>
                      </a:stretch>
                    </p:blipFill>
                    <p:spPr>
                      <a:xfrm>
                        <a:off x="958850" y="5387340"/>
                        <a:ext cx="4753610" cy="1360170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13" name="文本框 40"/>
          <p:cNvSpPr txBox="1"/>
          <p:nvPr/>
        </p:nvSpPr>
        <p:spPr>
          <a:xfrm>
            <a:off x="6299835" y="3098800"/>
            <a:ext cx="427990" cy="561339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</a:bodyPr>
          <a:p>
            <a:r>
              <a:rPr altLang="zh-CN" sz="2800" lang="en-US"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altLang="zh-CN" sz="2800" lang="en-US"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614" name="文本框 42"/>
          <p:cNvSpPr txBox="1"/>
          <p:nvPr/>
        </p:nvSpPr>
        <p:spPr>
          <a:xfrm>
            <a:off x="673735" y="3119120"/>
            <a:ext cx="427990" cy="561339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</a:bodyPr>
          <a:p>
            <a:r>
              <a:rPr altLang="zh-CN" sz="2800" lang="en-US"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endParaRPr altLang="zh-CN" sz="2800" lang="en-US"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615" name="文本框 43"/>
          <p:cNvSpPr txBox="1"/>
          <p:nvPr/>
        </p:nvSpPr>
        <p:spPr>
          <a:xfrm>
            <a:off x="346075" y="4411345"/>
            <a:ext cx="427990" cy="561339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</a:bodyPr>
          <a:p>
            <a:r>
              <a:rPr altLang="zh-CN" sz="2800" lang="en-US"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altLang="zh-CN" sz="2800" lang="en-US"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616" name="文本框 44"/>
          <p:cNvSpPr txBox="1"/>
          <p:nvPr/>
        </p:nvSpPr>
        <p:spPr>
          <a:xfrm>
            <a:off x="397510" y="5805805"/>
            <a:ext cx="427990" cy="561339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</a:bodyPr>
          <a:p>
            <a:r>
              <a:rPr altLang="zh-CN" sz="2800" lang="en-US"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altLang="zh-CN" sz="2800" lang="en-US"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617" name="文本框 45"/>
          <p:cNvSpPr txBox="1"/>
          <p:nvPr/>
        </p:nvSpPr>
        <p:spPr>
          <a:xfrm>
            <a:off x="6277610" y="4518660"/>
            <a:ext cx="427990" cy="561339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</a:bodyPr>
          <a:p>
            <a:r>
              <a:rPr altLang="zh-CN" sz="2800" lang="en-US"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altLang="zh-CN" sz="2800" lang="en-US"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PLACING_PICTURE_USER_VIEWPORT" val="{&quot;height&quot;:6130,&quot;width&quot;:14740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UNIT_TABLE_BEAUTIFY" val="smartTable{ccca5e76-9be9-4e5e-b8c2-585e6c64f09c}"/>
  <p:tag name="TABLE_ENDDRAG_ORIGIN_RECT" val="708*110"/>
  <p:tag name="TABLE_ENDDRAG_RECT" val="106*225*708*110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UNIT_TABLE_BEAUTIFY" val="smartTable{ccca5e76-9be9-4e5e-b8c2-585e6c64f09c}"/>
  <p:tag name="TABLE_ENDDRAG_ORIGIN_RECT" val="708*110"/>
  <p:tag name="TABLE_ENDDRAG_RECT" val="106*225*708*110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空白演示</dc:title>
  <dc:creator>63109</dc:creator>
  <cp:lastModifiedBy>63109</cp:lastModifiedBy>
  <dcterms:created xsi:type="dcterms:W3CDTF">2019-06-18T10:08:00Z</dcterms:created>
  <dcterms:modified xsi:type="dcterms:W3CDTF">2021-12-01T03:23:56Z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479ff73987d14fd1aa0a7fc2fc709008</vt:lpwstr>
  </property>
  <property fmtid="{D5CDD505-2E9C-101B-9397-08002B2CF9AE}" pid="4" name="KSOSaveFontToCloudKey">
    <vt:lpwstr>576655418_embed</vt:lpwstr>
  </property>
</Properties>
</file>