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60" r:id="rId9"/>
    <p:sldId id="265" r:id="rId10"/>
    <p:sldId id="278" r:id="rId11"/>
    <p:sldId id="268" r:id="rId12"/>
    <p:sldId id="269" r:id="rId13"/>
    <p:sldId id="275" r:id="rId14"/>
    <p:sldId id="276" r:id="rId15"/>
    <p:sldId id="277" r:id="rId16"/>
    <p:sldId id="279" r:id="rId17"/>
    <p:sldId id="274" r:id="rId18"/>
  </p:sldIdLst>
  <p:sldSz cx="18288000" cy="10287000"/>
  <p:notesSz cx="6858000" cy="9144000"/>
  <p:embeddedFontLst>
    <p:embeddedFont>
      <p:font typeface="Oswald Bold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9" autoAdjust="0"/>
    <p:restoredTop sz="94626" autoAdjust="0"/>
  </p:normalViewPr>
  <p:slideViewPr>
    <p:cSldViewPr>
      <p:cViewPr varScale="1">
        <p:scale>
          <a:sx n="80" d="100"/>
          <a:sy n="80" d="100"/>
        </p:scale>
        <p:origin x="216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grpSp>
        <p:nvGrpSpPr>
          <p:cNvPr id="5" name="Group 5"/>
          <p:cNvGrpSpPr/>
          <p:nvPr/>
        </p:nvGrpSpPr>
        <p:grpSpPr>
          <a:xfrm>
            <a:off x="4236347" y="1822429"/>
            <a:ext cx="9982123" cy="6441304"/>
            <a:chOff x="0" y="0"/>
            <a:chExt cx="1927710" cy="12439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27710" cy="1243920"/>
            </a:xfrm>
            <a:custGeom>
              <a:avLst/>
              <a:gdLst/>
              <a:ahLst/>
              <a:cxnLst/>
              <a:rect l="l" t="t" r="r" b="b"/>
              <a:pathLst>
                <a:path w="1927710" h="1243920">
                  <a:moveTo>
                    <a:pt x="0" y="0"/>
                  </a:moveTo>
                  <a:lnTo>
                    <a:pt x="1927710" y="0"/>
                  </a:lnTo>
                  <a:lnTo>
                    <a:pt x="1927710" y="1243920"/>
                  </a:lnTo>
                  <a:lnTo>
                    <a:pt x="0" y="1243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Oswald Bold"/>
              </a:rPr>
              <a:t>-HRM-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1936759"/>
            <a:ext cx="9815307" cy="373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HỆ THỐNG THÔNG TIN QUẢN LÝ NHÂN SỰ </a:t>
            </a:r>
          </a:p>
          <a:p>
            <a:pPr algn="ctr">
              <a:lnSpc>
                <a:spcPts val="9748"/>
              </a:lnSpc>
            </a:pPr>
            <a:endParaRPr lang="en-US" sz="7063" spc="692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319755" y="7576387"/>
            <a:ext cx="9815307" cy="4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sz="2999" spc="293" dirty="0">
                <a:solidFill>
                  <a:srgbClr val="231F20"/>
                </a:solidFill>
                <a:latin typeface="Oswald Bold"/>
              </a:rPr>
              <a:t>HUMAN RESOURCE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0" y="390626"/>
            <a:ext cx="17118196" cy="9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400" spc="561" dirty="0">
                <a:solidFill>
                  <a:srgbClr val="FFFFFF"/>
                </a:solidFill>
                <a:latin typeface="Oswald Bold"/>
              </a:rPr>
              <a:t>DATA ARCHITECTURE</a:t>
            </a:r>
          </a:p>
        </p:txBody>
      </p:sp>
      <p:pic>
        <p:nvPicPr>
          <p:cNvPr id="11" name="Picture 10" descr="A diagram of a diagram of a workflow&#10;&#10;Description automatically generated">
            <a:extLst>
              <a:ext uri="{FF2B5EF4-FFF2-40B4-BE49-F238E27FC236}">
                <a16:creationId xmlns:a16="http://schemas.microsoft.com/office/drawing/2014/main" id="{1932790C-B92C-E41A-144E-375529705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28" y="2366583"/>
            <a:ext cx="10980041" cy="75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1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0" y="390626"/>
            <a:ext cx="17118196" cy="83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4930" spc="483">
                <a:solidFill>
                  <a:srgbClr val="FFFFFF"/>
                </a:solidFill>
                <a:latin typeface="Oswald Bold"/>
              </a:rPr>
              <a:t>DEPLOYMENT ARCHITECTURE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94940" y="2109143"/>
            <a:ext cx="5486399" cy="7694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3025" lvl="1" indent="-186513">
              <a:lnSpc>
                <a:spcPts val="2384"/>
              </a:lnSpc>
              <a:buFont typeface="Arial"/>
              <a:buChar char="•"/>
            </a:pP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DR,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node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 (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73025" lvl="1" indent="-186513">
              <a:lnSpc>
                <a:spcPts val="2384"/>
              </a:lnSpc>
              <a:buFont typeface="Arial"/>
              <a:buChar char="•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DC:</a:t>
            </a:r>
          </a:p>
          <a:p>
            <a:pPr marL="929462" lvl="2" indent="-285750">
              <a:lnSpc>
                <a:spcPts val="2384"/>
              </a:lnSpc>
              <a:buFont typeface="Wingdings" pitchFamily="2" charset="2"/>
              <a:buChar char="§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HRM Frontend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 Balancer</a:t>
            </a:r>
          </a:p>
          <a:p>
            <a:pPr marL="929462" lvl="2" indent="-285750">
              <a:lnSpc>
                <a:spcPts val="2384"/>
              </a:lnSpc>
              <a:buFont typeface="Wingdings" pitchFamily="2" charset="2"/>
              <a:buChar char="§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HRM Backend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 Balancer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Apache Tomcat</a:t>
            </a:r>
          </a:p>
          <a:p>
            <a:pPr marL="929462" lvl="2" indent="-285750">
              <a:lnSpc>
                <a:spcPts val="2384"/>
              </a:lnSpc>
              <a:buFont typeface="Wingdings" pitchFamily="2" charset="2"/>
              <a:buChar char="§"/>
            </a:pP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Oracle Database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Node Primary – Secondary (Replicate)</a:t>
            </a:r>
          </a:p>
          <a:p>
            <a:pPr marL="373025" lvl="1" indent="-186513">
              <a:lnSpc>
                <a:spcPts val="2384"/>
              </a:lnSpc>
              <a:buFont typeface="Arial"/>
              <a:buChar char="•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DR:</a:t>
            </a:r>
          </a:p>
          <a:p>
            <a:pPr marL="929462" lvl="2" indent="-285750">
              <a:lnSpc>
                <a:spcPts val="2384"/>
              </a:lnSpc>
              <a:buFont typeface="Wingdings" pitchFamily="2" charset="2"/>
              <a:buChar char="§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Frontend</a:t>
            </a:r>
          </a:p>
          <a:p>
            <a:pPr marL="929462" lvl="2" indent="-285750">
              <a:lnSpc>
                <a:spcPts val="2384"/>
              </a:lnSpc>
              <a:buFont typeface="Wingdings" pitchFamily="2" charset="2"/>
              <a:buChar char="§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HRM Backend</a:t>
            </a:r>
          </a:p>
          <a:p>
            <a:pPr marL="929462" lvl="2" indent="-285750">
              <a:lnSpc>
                <a:spcPts val="2384"/>
              </a:lnSpc>
              <a:buFont typeface="Wingdings" pitchFamily="2" charset="2"/>
              <a:buChar char="§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Server DB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 Mirroring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</a:t>
            </a:r>
          </a:p>
          <a:p>
            <a:pPr marL="929462" lvl="2" indent="-285750">
              <a:lnSpc>
                <a:spcPts val="2384"/>
              </a:lnSpc>
              <a:buFont typeface="Wingdings" pitchFamily="2" charset="2"/>
              <a:buChar char="§"/>
            </a:pPr>
            <a:endParaRPr lang="en-US" sz="1727" spc="169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2262" lvl="1" indent="-285750">
              <a:lnSpc>
                <a:spcPts val="2384"/>
              </a:lnSpc>
              <a:buFont typeface="Arial" panose="020B0604020202020204" pitchFamily="34" charset="0"/>
              <a:buChar char="•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1727" spc="169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9462" lvl="2" indent="-285750">
              <a:lnSpc>
                <a:spcPts val="2384"/>
              </a:lnSpc>
              <a:buFont typeface="Wingdings" panose="05000000000000000000" pitchFamily="2" charset="2"/>
              <a:buChar char="§"/>
            </a:pP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endParaRPr lang="en-US" sz="1727" spc="169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9462" lvl="2" indent="-285750">
              <a:lnSpc>
                <a:spcPts val="2384"/>
              </a:lnSpc>
              <a:buFont typeface="Wingdings" panose="05000000000000000000" pitchFamily="2" charset="2"/>
              <a:buChar char="§"/>
            </a:pP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Load Balancer (Nginx)</a:t>
            </a:r>
          </a:p>
        </p:txBody>
      </p:sp>
      <p:pic>
        <p:nvPicPr>
          <p:cNvPr id="11" name="Picture 10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63313C9-0813-6B70-9F70-CE0686933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2" y="2143230"/>
            <a:ext cx="10133055" cy="7953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2226700" y="309283"/>
            <a:ext cx="13834600" cy="973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>
                <a:solidFill>
                  <a:srgbClr val="FFFFFF"/>
                </a:solidFill>
                <a:latin typeface="Oswald Bold"/>
              </a:rPr>
              <a:t>SIZING SYSTEM – PRODUCT DC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6B23C7-85E4-4CE7-ABF3-C8B6FF40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52845"/>
              </p:ext>
            </p:extLst>
          </p:nvPr>
        </p:nvGraphicFramePr>
        <p:xfrm>
          <a:off x="4" y="2847067"/>
          <a:ext cx="18287996" cy="4592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58">
                  <a:extLst>
                    <a:ext uri="{9D8B030D-6E8A-4147-A177-3AD203B41FA5}">
                      <a16:colId xmlns:a16="http://schemas.microsoft.com/office/drawing/2014/main" val="2990463609"/>
                    </a:ext>
                  </a:extLst>
                </a:gridCol>
                <a:gridCol w="6231013">
                  <a:extLst>
                    <a:ext uri="{9D8B030D-6E8A-4147-A177-3AD203B41FA5}">
                      <a16:colId xmlns:a16="http://schemas.microsoft.com/office/drawing/2014/main" val="3517773334"/>
                    </a:ext>
                  </a:extLst>
                </a:gridCol>
                <a:gridCol w="1686083">
                  <a:extLst>
                    <a:ext uri="{9D8B030D-6E8A-4147-A177-3AD203B41FA5}">
                      <a16:colId xmlns:a16="http://schemas.microsoft.com/office/drawing/2014/main" val="2952265871"/>
                    </a:ext>
                  </a:extLst>
                </a:gridCol>
                <a:gridCol w="2555380">
                  <a:extLst>
                    <a:ext uri="{9D8B030D-6E8A-4147-A177-3AD203B41FA5}">
                      <a16:colId xmlns:a16="http://schemas.microsoft.com/office/drawing/2014/main" val="3050237505"/>
                    </a:ext>
                  </a:extLst>
                </a:gridCol>
                <a:gridCol w="3082711">
                  <a:extLst>
                    <a:ext uri="{9D8B030D-6E8A-4147-A177-3AD203B41FA5}">
                      <a16:colId xmlns:a16="http://schemas.microsoft.com/office/drawing/2014/main" val="3853936798"/>
                    </a:ext>
                  </a:extLst>
                </a:gridCol>
                <a:gridCol w="1989551">
                  <a:extLst>
                    <a:ext uri="{9D8B030D-6E8A-4147-A177-3AD203B41FA5}">
                      <a16:colId xmlns:a16="http://schemas.microsoft.com/office/drawing/2014/main" val="535344498"/>
                    </a:ext>
                  </a:extLst>
                </a:gridCol>
              </a:tblGrid>
              <a:tr h="74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(Core)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 (GB)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(GB)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69181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HRM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Frontend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HRM Frontend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89801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HRM Backend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HRM Backend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90316"/>
                  </a:ext>
                </a:extLst>
              </a:tr>
              <a:tr h="1364948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498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2226700" y="309283"/>
            <a:ext cx="13834600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 dirty="0">
                <a:solidFill>
                  <a:srgbClr val="FFFFFF"/>
                </a:solidFill>
                <a:latin typeface="Oswald Bold"/>
              </a:rPr>
              <a:t>SIZING SYSTEM – PRODUCT DR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6B23C7-85E4-4CE7-ABF3-C8B6FF40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425"/>
              </p:ext>
            </p:extLst>
          </p:nvPr>
        </p:nvGraphicFramePr>
        <p:xfrm>
          <a:off x="4" y="2847067"/>
          <a:ext cx="18287996" cy="4592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58">
                  <a:extLst>
                    <a:ext uri="{9D8B030D-6E8A-4147-A177-3AD203B41FA5}">
                      <a16:colId xmlns:a16="http://schemas.microsoft.com/office/drawing/2014/main" val="2990463609"/>
                    </a:ext>
                  </a:extLst>
                </a:gridCol>
                <a:gridCol w="6231013">
                  <a:extLst>
                    <a:ext uri="{9D8B030D-6E8A-4147-A177-3AD203B41FA5}">
                      <a16:colId xmlns:a16="http://schemas.microsoft.com/office/drawing/2014/main" val="3517773334"/>
                    </a:ext>
                  </a:extLst>
                </a:gridCol>
                <a:gridCol w="1686083">
                  <a:extLst>
                    <a:ext uri="{9D8B030D-6E8A-4147-A177-3AD203B41FA5}">
                      <a16:colId xmlns:a16="http://schemas.microsoft.com/office/drawing/2014/main" val="2952265871"/>
                    </a:ext>
                  </a:extLst>
                </a:gridCol>
                <a:gridCol w="2555380">
                  <a:extLst>
                    <a:ext uri="{9D8B030D-6E8A-4147-A177-3AD203B41FA5}">
                      <a16:colId xmlns:a16="http://schemas.microsoft.com/office/drawing/2014/main" val="3050237505"/>
                    </a:ext>
                  </a:extLst>
                </a:gridCol>
                <a:gridCol w="3082711">
                  <a:extLst>
                    <a:ext uri="{9D8B030D-6E8A-4147-A177-3AD203B41FA5}">
                      <a16:colId xmlns:a16="http://schemas.microsoft.com/office/drawing/2014/main" val="3853936798"/>
                    </a:ext>
                  </a:extLst>
                </a:gridCol>
                <a:gridCol w="1989551">
                  <a:extLst>
                    <a:ext uri="{9D8B030D-6E8A-4147-A177-3AD203B41FA5}">
                      <a16:colId xmlns:a16="http://schemas.microsoft.com/office/drawing/2014/main" val="535344498"/>
                    </a:ext>
                  </a:extLst>
                </a:gridCol>
              </a:tblGrid>
              <a:tr h="74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(Core)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 (GB)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(GB)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69181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HRM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Frontend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HRM Frontend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89801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HRM Backend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HRM Backend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90316"/>
                  </a:ext>
                </a:extLst>
              </a:tr>
              <a:tr h="1364948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4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2226700" y="309283"/>
            <a:ext cx="13834600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 dirty="0">
                <a:solidFill>
                  <a:srgbClr val="FFFFFF"/>
                </a:solidFill>
                <a:latin typeface="Oswald Bold"/>
              </a:rPr>
              <a:t>SIZING SYSTEM – PRODUCT UAT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6B23C7-85E4-4CE7-ABF3-C8B6FF40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5568"/>
              </p:ext>
            </p:extLst>
          </p:nvPr>
        </p:nvGraphicFramePr>
        <p:xfrm>
          <a:off x="4" y="2847067"/>
          <a:ext cx="18287996" cy="4592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58">
                  <a:extLst>
                    <a:ext uri="{9D8B030D-6E8A-4147-A177-3AD203B41FA5}">
                      <a16:colId xmlns:a16="http://schemas.microsoft.com/office/drawing/2014/main" val="2990463609"/>
                    </a:ext>
                  </a:extLst>
                </a:gridCol>
                <a:gridCol w="6231013">
                  <a:extLst>
                    <a:ext uri="{9D8B030D-6E8A-4147-A177-3AD203B41FA5}">
                      <a16:colId xmlns:a16="http://schemas.microsoft.com/office/drawing/2014/main" val="3517773334"/>
                    </a:ext>
                  </a:extLst>
                </a:gridCol>
                <a:gridCol w="1686083">
                  <a:extLst>
                    <a:ext uri="{9D8B030D-6E8A-4147-A177-3AD203B41FA5}">
                      <a16:colId xmlns:a16="http://schemas.microsoft.com/office/drawing/2014/main" val="2952265871"/>
                    </a:ext>
                  </a:extLst>
                </a:gridCol>
                <a:gridCol w="2555380">
                  <a:extLst>
                    <a:ext uri="{9D8B030D-6E8A-4147-A177-3AD203B41FA5}">
                      <a16:colId xmlns:a16="http://schemas.microsoft.com/office/drawing/2014/main" val="3050237505"/>
                    </a:ext>
                  </a:extLst>
                </a:gridCol>
                <a:gridCol w="3082711">
                  <a:extLst>
                    <a:ext uri="{9D8B030D-6E8A-4147-A177-3AD203B41FA5}">
                      <a16:colId xmlns:a16="http://schemas.microsoft.com/office/drawing/2014/main" val="3853936798"/>
                    </a:ext>
                  </a:extLst>
                </a:gridCol>
                <a:gridCol w="1989551">
                  <a:extLst>
                    <a:ext uri="{9D8B030D-6E8A-4147-A177-3AD203B41FA5}">
                      <a16:colId xmlns:a16="http://schemas.microsoft.com/office/drawing/2014/main" val="535344498"/>
                    </a:ext>
                  </a:extLst>
                </a:gridCol>
              </a:tblGrid>
              <a:tr h="74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(Core)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 (GB)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(GB)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69181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HRM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Frontend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HRM Frontend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89801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HRM Backend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HRM Backend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90316"/>
                  </a:ext>
                </a:extLst>
              </a:tr>
              <a:tr h="1364948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4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9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2226700" y="309283"/>
            <a:ext cx="13834600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 dirty="0">
                <a:solidFill>
                  <a:srgbClr val="FFFFFF"/>
                </a:solidFill>
                <a:latin typeface="Oswald Bold"/>
              </a:rPr>
              <a:t>SIZING SYSTEM – PRODUCT SIT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6B23C7-85E4-4CE7-ABF3-C8B6FF40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00542"/>
              </p:ext>
            </p:extLst>
          </p:nvPr>
        </p:nvGraphicFramePr>
        <p:xfrm>
          <a:off x="4" y="2847067"/>
          <a:ext cx="18287996" cy="4592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58">
                  <a:extLst>
                    <a:ext uri="{9D8B030D-6E8A-4147-A177-3AD203B41FA5}">
                      <a16:colId xmlns:a16="http://schemas.microsoft.com/office/drawing/2014/main" val="2990463609"/>
                    </a:ext>
                  </a:extLst>
                </a:gridCol>
                <a:gridCol w="6231013">
                  <a:extLst>
                    <a:ext uri="{9D8B030D-6E8A-4147-A177-3AD203B41FA5}">
                      <a16:colId xmlns:a16="http://schemas.microsoft.com/office/drawing/2014/main" val="3517773334"/>
                    </a:ext>
                  </a:extLst>
                </a:gridCol>
                <a:gridCol w="1686083">
                  <a:extLst>
                    <a:ext uri="{9D8B030D-6E8A-4147-A177-3AD203B41FA5}">
                      <a16:colId xmlns:a16="http://schemas.microsoft.com/office/drawing/2014/main" val="2952265871"/>
                    </a:ext>
                  </a:extLst>
                </a:gridCol>
                <a:gridCol w="2555380">
                  <a:extLst>
                    <a:ext uri="{9D8B030D-6E8A-4147-A177-3AD203B41FA5}">
                      <a16:colId xmlns:a16="http://schemas.microsoft.com/office/drawing/2014/main" val="3050237505"/>
                    </a:ext>
                  </a:extLst>
                </a:gridCol>
                <a:gridCol w="3082711">
                  <a:extLst>
                    <a:ext uri="{9D8B030D-6E8A-4147-A177-3AD203B41FA5}">
                      <a16:colId xmlns:a16="http://schemas.microsoft.com/office/drawing/2014/main" val="3853936798"/>
                    </a:ext>
                  </a:extLst>
                </a:gridCol>
                <a:gridCol w="1989551">
                  <a:extLst>
                    <a:ext uri="{9D8B030D-6E8A-4147-A177-3AD203B41FA5}">
                      <a16:colId xmlns:a16="http://schemas.microsoft.com/office/drawing/2014/main" val="535344498"/>
                    </a:ext>
                  </a:extLst>
                </a:gridCol>
              </a:tblGrid>
              <a:tr h="74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(Core)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 (GB)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(GB)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69181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HRM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Frontend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HRM Frontend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89801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HRM Backend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HRM Backend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90316"/>
                  </a:ext>
                </a:extLst>
              </a:tr>
              <a:tr h="1364948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4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76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0" y="390626"/>
            <a:ext cx="17118196" cy="9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400" spc="561" dirty="0">
                <a:solidFill>
                  <a:srgbClr val="FFFFFF"/>
                </a:solidFill>
                <a:latin typeface="Oswald Bold"/>
              </a:rPr>
              <a:t>Technical Stack</a:t>
            </a:r>
          </a:p>
        </p:txBody>
      </p:sp>
      <p:pic>
        <p:nvPicPr>
          <p:cNvPr id="10" name="Picture 9" descr="A group of logos and symbols&#10;&#10;Description automatically generated with medium confidence">
            <a:extLst>
              <a:ext uri="{FF2B5EF4-FFF2-40B4-BE49-F238E27FC236}">
                <a16:creationId xmlns:a16="http://schemas.microsoft.com/office/drawing/2014/main" id="{07E61EEE-1FA8-2A7E-7DBB-BEA33E94B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44759"/>
            <a:ext cx="14096999" cy="78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3814647" y="562235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4146803"/>
            <a:chOff x="0" y="0"/>
            <a:chExt cx="368852" cy="14195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419558"/>
            </a:xfrm>
            <a:custGeom>
              <a:avLst/>
              <a:gdLst/>
              <a:ahLst/>
              <a:cxnLst/>
              <a:rect l="l" t="t" r="r" b="b"/>
              <a:pathLst>
                <a:path w="368852" h="1419558">
                  <a:moveTo>
                    <a:pt x="0" y="0"/>
                  </a:moveTo>
                  <a:lnTo>
                    <a:pt x="368852" y="0"/>
                  </a:lnTo>
                  <a:lnTo>
                    <a:pt x="368852" y="1419558"/>
                  </a:lnTo>
                  <a:lnTo>
                    <a:pt x="0" y="141955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18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479053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55530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623344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4127355"/>
            <a:ext cx="6762431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NON-FUNCTIONAL REQUIREMENTS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29" y="4931618"/>
            <a:ext cx="9757033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&amp; INTEGRATION ARCHITECTURE</a:t>
            </a:r>
          </a:p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endParaRPr lang="en-US" sz="2524" spc="247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07430" y="5702625"/>
            <a:ext cx="954697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ARCHITECTURE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344404"/>
            <a:ext cx="9757033" cy="85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ARCHITECTURE</a:t>
            </a:r>
          </a:p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endParaRPr lang="en-US" sz="2524" spc="247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6479370" y="8167011"/>
            <a:ext cx="5329259" cy="5329259"/>
          </a:xfrm>
          <a:custGeom>
            <a:avLst/>
            <a:gdLst/>
            <a:ahLst/>
            <a:cxnLst/>
            <a:rect l="l" t="t" r="r" b="b"/>
            <a:pathLst>
              <a:path w="5329259" h="5329259">
                <a:moveTo>
                  <a:pt x="0" y="0"/>
                </a:moveTo>
                <a:lnTo>
                  <a:pt x="5329260" y="0"/>
                </a:lnTo>
                <a:lnTo>
                  <a:pt x="5329260" y="5329259"/>
                </a:lnTo>
                <a:lnTo>
                  <a:pt x="0" y="53292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4" name="Freeform 4"/>
          <p:cNvSpPr/>
          <p:nvPr/>
        </p:nvSpPr>
        <p:spPr>
          <a:xfrm>
            <a:off x="8366680" y="7353300"/>
            <a:ext cx="1554640" cy="1554640"/>
          </a:xfrm>
          <a:custGeom>
            <a:avLst/>
            <a:gdLst/>
            <a:ahLst/>
            <a:cxnLst/>
            <a:rect l="l" t="t" r="r" b="b"/>
            <a:pathLst>
              <a:path w="1554640" h="1554640">
                <a:moveTo>
                  <a:pt x="0" y="0"/>
                </a:moveTo>
                <a:lnTo>
                  <a:pt x="1554640" y="0"/>
                </a:lnTo>
                <a:lnTo>
                  <a:pt x="1554640" y="1554640"/>
                </a:lnTo>
                <a:lnTo>
                  <a:pt x="0" y="155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5" name="Freeform 5"/>
          <p:cNvSpPr/>
          <p:nvPr/>
        </p:nvSpPr>
        <p:spPr>
          <a:xfrm>
            <a:off x="8810383" y="7749782"/>
            <a:ext cx="667234" cy="731034"/>
          </a:xfrm>
          <a:custGeom>
            <a:avLst/>
            <a:gdLst/>
            <a:ahLst/>
            <a:cxnLst/>
            <a:rect l="l" t="t" r="r" b="b"/>
            <a:pathLst>
              <a:path w="667234" h="731034">
                <a:moveTo>
                  <a:pt x="0" y="0"/>
                </a:moveTo>
                <a:lnTo>
                  <a:pt x="667234" y="0"/>
                </a:lnTo>
                <a:lnTo>
                  <a:pt x="667234" y="731034"/>
                </a:lnTo>
                <a:lnTo>
                  <a:pt x="0" y="7310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Freeform 6"/>
          <p:cNvSpPr/>
          <p:nvPr/>
        </p:nvSpPr>
        <p:spPr>
          <a:xfrm>
            <a:off x="10807799" y="8656561"/>
            <a:ext cx="1554640" cy="1554640"/>
          </a:xfrm>
          <a:custGeom>
            <a:avLst/>
            <a:gdLst/>
            <a:ahLst/>
            <a:cxnLst/>
            <a:rect l="l" t="t" r="r" b="b"/>
            <a:pathLst>
              <a:path w="1554640" h="1554640">
                <a:moveTo>
                  <a:pt x="0" y="0"/>
                </a:moveTo>
                <a:lnTo>
                  <a:pt x="1554640" y="0"/>
                </a:lnTo>
                <a:lnTo>
                  <a:pt x="1554640" y="1554640"/>
                </a:lnTo>
                <a:lnTo>
                  <a:pt x="0" y="155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5925561" y="8656561"/>
            <a:ext cx="1554640" cy="1554640"/>
          </a:xfrm>
          <a:custGeom>
            <a:avLst/>
            <a:gdLst/>
            <a:ahLst/>
            <a:cxnLst/>
            <a:rect l="l" t="t" r="r" b="b"/>
            <a:pathLst>
              <a:path w="1554640" h="1554640">
                <a:moveTo>
                  <a:pt x="0" y="0"/>
                </a:moveTo>
                <a:lnTo>
                  <a:pt x="1554640" y="0"/>
                </a:lnTo>
                <a:lnTo>
                  <a:pt x="1554640" y="1554640"/>
                </a:lnTo>
                <a:lnTo>
                  <a:pt x="0" y="155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8" name="Freeform 8"/>
          <p:cNvSpPr/>
          <p:nvPr/>
        </p:nvSpPr>
        <p:spPr>
          <a:xfrm>
            <a:off x="6262301" y="9013327"/>
            <a:ext cx="881161" cy="841108"/>
          </a:xfrm>
          <a:custGeom>
            <a:avLst/>
            <a:gdLst/>
            <a:ahLst/>
            <a:cxnLst/>
            <a:rect l="l" t="t" r="r" b="b"/>
            <a:pathLst>
              <a:path w="881161" h="841108">
                <a:moveTo>
                  <a:pt x="0" y="0"/>
                </a:moveTo>
                <a:lnTo>
                  <a:pt x="881161" y="0"/>
                </a:lnTo>
                <a:lnTo>
                  <a:pt x="881161" y="841108"/>
                </a:lnTo>
                <a:lnTo>
                  <a:pt x="0" y="8411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Freeform 9"/>
          <p:cNvSpPr/>
          <p:nvPr/>
        </p:nvSpPr>
        <p:spPr>
          <a:xfrm>
            <a:off x="11201452" y="9044551"/>
            <a:ext cx="767333" cy="778659"/>
          </a:xfrm>
          <a:custGeom>
            <a:avLst/>
            <a:gdLst/>
            <a:ahLst/>
            <a:cxnLst/>
            <a:rect l="l" t="t" r="r" b="b"/>
            <a:pathLst>
              <a:path w="767333" h="778659">
                <a:moveTo>
                  <a:pt x="0" y="0"/>
                </a:moveTo>
                <a:lnTo>
                  <a:pt x="767333" y="0"/>
                </a:lnTo>
                <a:lnTo>
                  <a:pt x="767333" y="778659"/>
                </a:lnTo>
                <a:lnTo>
                  <a:pt x="0" y="77865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10" name="TextBox 10"/>
          <p:cNvSpPr txBox="1"/>
          <p:nvPr/>
        </p:nvSpPr>
        <p:spPr>
          <a:xfrm>
            <a:off x="2887170" y="38205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CỦA DỰ ÁN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5887" y="3008027"/>
            <a:ext cx="4753247" cy="387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335"/>
              </a:lnSpc>
              <a:buFont typeface="Arial" panose="020B0604020202020204" pitchFamily="34" charset="0"/>
              <a:buChar char="•"/>
            </a:pPr>
            <a:r>
              <a:rPr lang="en-US" sz="2417" spc="23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 </a:t>
            </a:r>
            <a:r>
              <a:rPr lang="en-US" sz="2417" spc="236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2417" spc="23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17" spc="236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17" spc="23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023755" y="1977034"/>
            <a:ext cx="3881777" cy="673479"/>
            <a:chOff x="0" y="0"/>
            <a:chExt cx="1022361" cy="1773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22361" cy="177377"/>
            </a:xfrm>
            <a:custGeom>
              <a:avLst/>
              <a:gdLst/>
              <a:ahLst/>
              <a:cxnLst/>
              <a:rect l="l" t="t" r="r" b="b"/>
              <a:pathLst>
                <a:path w="1022361" h="177377">
                  <a:moveTo>
                    <a:pt x="0" y="0"/>
                  </a:moveTo>
                  <a:lnTo>
                    <a:pt x="1022361" y="0"/>
                  </a:lnTo>
                  <a:lnTo>
                    <a:pt x="1022361" y="177377"/>
                  </a:lnTo>
                  <a:lnTo>
                    <a:pt x="0" y="17737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636"/>
              <a:ext cx="1022361" cy="140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Khả</a:t>
              </a: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mở</a:t>
              </a: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rộng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987422" y="3005322"/>
            <a:ext cx="6375017" cy="387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486" lvl="1" indent="-260743">
              <a:lnSpc>
                <a:spcPts val="3333"/>
              </a:lnSpc>
              <a:buFont typeface="Arial"/>
              <a:buChar char="•"/>
            </a:pPr>
            <a:r>
              <a:rPr lang="en-US" sz="2415" spc="23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 </a:t>
            </a:r>
            <a:r>
              <a:rPr lang="en-US" sz="2415" spc="236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2415" spc="23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15" spc="236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15" spc="23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988284" y="1760042"/>
            <a:ext cx="4271016" cy="1021258"/>
            <a:chOff x="0" y="-57150"/>
            <a:chExt cx="1124877" cy="26897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24877" cy="177377"/>
            </a:xfrm>
            <a:custGeom>
              <a:avLst/>
              <a:gdLst/>
              <a:ahLst/>
              <a:cxnLst/>
              <a:rect l="l" t="t" r="r" b="b"/>
              <a:pathLst>
                <a:path w="1124877" h="177377">
                  <a:moveTo>
                    <a:pt x="0" y="0"/>
                  </a:moveTo>
                  <a:lnTo>
                    <a:pt x="1124877" y="0"/>
                  </a:lnTo>
                  <a:lnTo>
                    <a:pt x="1124877" y="177377"/>
                  </a:lnTo>
                  <a:lnTo>
                    <a:pt x="0" y="17737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1124877" cy="26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Nâng</a:t>
              </a: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cao</a:t>
              </a: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trải</a:t>
              </a: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nghiệm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694115" y="3008027"/>
            <a:ext cx="4787607" cy="3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0408" lvl="1" indent="-260204">
              <a:lnSpc>
                <a:spcPts val="3326"/>
              </a:lnSpc>
              <a:buFont typeface="Arial"/>
              <a:buChar char="•"/>
            </a:pPr>
            <a:r>
              <a:rPr lang="en-US" sz="2410" spc="23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 </a:t>
            </a:r>
            <a:r>
              <a:rPr lang="en-US" sz="2410" spc="236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2410" spc="23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10" spc="236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10" spc="23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0" name="Freeform 20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21" name="Freeform 21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grpSp>
        <p:nvGrpSpPr>
          <p:cNvPr id="22" name="Group 22"/>
          <p:cNvGrpSpPr/>
          <p:nvPr/>
        </p:nvGrpSpPr>
        <p:grpSpPr>
          <a:xfrm>
            <a:off x="1371622" y="1760042"/>
            <a:ext cx="3881777" cy="1021258"/>
            <a:chOff x="0" y="-57150"/>
            <a:chExt cx="1022361" cy="26897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22361" cy="177377"/>
            </a:xfrm>
            <a:custGeom>
              <a:avLst/>
              <a:gdLst/>
              <a:ahLst/>
              <a:cxnLst/>
              <a:rect l="l" t="t" r="r" b="b"/>
              <a:pathLst>
                <a:path w="1022361" h="177377">
                  <a:moveTo>
                    <a:pt x="0" y="0"/>
                  </a:moveTo>
                  <a:lnTo>
                    <a:pt x="1022361" y="0"/>
                  </a:lnTo>
                  <a:lnTo>
                    <a:pt x="1022361" y="177377"/>
                  </a:lnTo>
                  <a:lnTo>
                    <a:pt x="0" y="17737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1022361" cy="268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Khả</a:t>
              </a: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981" spc="29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2226700" y="309283"/>
            <a:ext cx="13834600" cy="9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 dirty="0">
                <a:solidFill>
                  <a:srgbClr val="FFFFFF"/>
                </a:solidFill>
                <a:latin typeface="Oswald Bold"/>
              </a:rPr>
              <a:t>FUNCTIONAL REQUIREMENT (1)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C0C1B9-5CC6-D0C8-188B-654B944AD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38722"/>
              </p:ext>
            </p:extLst>
          </p:nvPr>
        </p:nvGraphicFramePr>
        <p:xfrm>
          <a:off x="0" y="1697236"/>
          <a:ext cx="18287996" cy="8589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52">
                  <a:extLst>
                    <a:ext uri="{9D8B030D-6E8A-4147-A177-3AD203B41FA5}">
                      <a16:colId xmlns:a16="http://schemas.microsoft.com/office/drawing/2014/main" val="2838810931"/>
                    </a:ext>
                  </a:extLst>
                </a:gridCol>
                <a:gridCol w="7155248">
                  <a:extLst>
                    <a:ext uri="{9D8B030D-6E8A-4147-A177-3AD203B41FA5}">
                      <a16:colId xmlns:a16="http://schemas.microsoft.com/office/drawing/2014/main" val="1358870914"/>
                    </a:ext>
                  </a:extLst>
                </a:gridCol>
                <a:gridCol w="9753596">
                  <a:extLst>
                    <a:ext uri="{9D8B030D-6E8A-4147-A177-3AD203B41FA5}">
                      <a16:colId xmlns:a16="http://schemas.microsoft.com/office/drawing/2014/main" val="3525483085"/>
                    </a:ext>
                  </a:extLst>
                </a:gridCol>
              </a:tblGrid>
              <a:tr h="6513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endParaRPr lang="en-IN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endParaRPr lang="en-IN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84400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 hệ Quản lý cơ cấu tổ chức (OM - Organization Management)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 mới đơn vị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5009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 đổi thông tin đơn vị, không thay đổi ghế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054964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Vô hiệu hóa đơn vị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8098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ghế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mới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8253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ghế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6174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Vô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hóa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ghế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34556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quyền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(SM- System Management)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Yêu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thóng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28897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nhập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thống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65421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 lý người dùng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8843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 lý nhóm người dùng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21964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(PA-People Analytic)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Tuyển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61337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đồng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06910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đồng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123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đồng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9300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Quy trình kết thúc tạm hoãn hợp đồng trước hạn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2176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chấm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dứt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đồng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54636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nhận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36223"/>
                  </a:ext>
                </a:extLst>
              </a:tr>
              <a:tr h="3184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Quy trình xác nhận chất lượng tín dụng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446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2226700" y="309283"/>
            <a:ext cx="13834600" cy="9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 dirty="0">
                <a:solidFill>
                  <a:srgbClr val="FFFFFF"/>
                </a:solidFill>
                <a:latin typeface="Oswald Bold"/>
              </a:rPr>
              <a:t>FUNCTIONAL REQUIREMENT (2)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C0C1B9-5CC6-D0C8-188B-654B944AD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36050"/>
              </p:ext>
            </p:extLst>
          </p:nvPr>
        </p:nvGraphicFramePr>
        <p:xfrm>
          <a:off x="0" y="1697236"/>
          <a:ext cx="18287996" cy="1038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52">
                  <a:extLst>
                    <a:ext uri="{9D8B030D-6E8A-4147-A177-3AD203B41FA5}">
                      <a16:colId xmlns:a16="http://schemas.microsoft.com/office/drawing/2014/main" val="2838810931"/>
                    </a:ext>
                  </a:extLst>
                </a:gridCol>
                <a:gridCol w="5326448">
                  <a:extLst>
                    <a:ext uri="{9D8B030D-6E8A-4147-A177-3AD203B41FA5}">
                      <a16:colId xmlns:a16="http://schemas.microsoft.com/office/drawing/2014/main" val="1358870914"/>
                    </a:ext>
                  </a:extLst>
                </a:gridCol>
                <a:gridCol w="11582396">
                  <a:extLst>
                    <a:ext uri="{9D8B030D-6E8A-4147-A177-3AD203B41FA5}">
                      <a16:colId xmlns:a16="http://schemas.microsoft.com/office/drawing/2014/main" val="3525483085"/>
                    </a:ext>
                  </a:extLst>
                </a:gridCol>
              </a:tblGrid>
              <a:tr h="6513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endParaRPr lang="en-IN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endParaRPr lang="en-IN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84400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(PA-People Analytic)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rà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soát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GĐ/PGĐ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5009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chấm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dứt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23472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Quy trình rút đơn đề nghị chấm dứt hợp đồng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77492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Bổ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nhiệm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16181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Bổ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nhiệm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53656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Thử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thách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054964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Quá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thử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thách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8098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quá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thử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thách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8253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Kiêm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kiệm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/Giao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nhiệm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vụ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6174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thúc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Kiêm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kiệm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/Giao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nhiệm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vụ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34556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Miễn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nhiệm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giữ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vụ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28897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 chỉnh cơ sở xác định thu nhập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65421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chỉnh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danh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8843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chuyển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21964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61337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06910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thúc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123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9300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Khen thưởng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2176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Kỷ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luật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54636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 chỉnh mức lương cơ bản (Mức lương đóng BHXH)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36223"/>
                  </a:ext>
                </a:extLst>
              </a:tr>
              <a:tr h="3184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chỉnh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phụ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cấp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4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66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2226700" y="309283"/>
            <a:ext cx="13834600" cy="9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 dirty="0">
                <a:solidFill>
                  <a:srgbClr val="FFFFFF"/>
                </a:solidFill>
                <a:latin typeface="Oswald Bold"/>
              </a:rPr>
              <a:t>FUNCTIONAL REQUIREMENT (3)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C0C1B9-5CC6-D0C8-188B-654B944AD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52852"/>
              </p:ext>
            </p:extLst>
          </p:nvPr>
        </p:nvGraphicFramePr>
        <p:xfrm>
          <a:off x="0" y="1697236"/>
          <a:ext cx="18287996" cy="1038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52">
                  <a:extLst>
                    <a:ext uri="{9D8B030D-6E8A-4147-A177-3AD203B41FA5}">
                      <a16:colId xmlns:a16="http://schemas.microsoft.com/office/drawing/2014/main" val="2838810931"/>
                    </a:ext>
                  </a:extLst>
                </a:gridCol>
                <a:gridCol w="5326448">
                  <a:extLst>
                    <a:ext uri="{9D8B030D-6E8A-4147-A177-3AD203B41FA5}">
                      <a16:colId xmlns:a16="http://schemas.microsoft.com/office/drawing/2014/main" val="1358870914"/>
                    </a:ext>
                  </a:extLst>
                </a:gridCol>
                <a:gridCol w="11582396">
                  <a:extLst>
                    <a:ext uri="{9D8B030D-6E8A-4147-A177-3AD203B41FA5}">
                      <a16:colId xmlns:a16="http://schemas.microsoft.com/office/drawing/2014/main" val="3525483085"/>
                    </a:ext>
                  </a:extLst>
                </a:gridCol>
              </a:tblGrid>
              <a:tr h="6513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endParaRPr lang="en-IN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endParaRPr lang="en-IN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84400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(PA-People Analytic)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chấm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nghĩ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phép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5009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23472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77492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lễ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16181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53656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054964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lễ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8098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8253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phép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6174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Thẩm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quyền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phê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duyệt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phép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34556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 dựng màn hình chức năng cấu hình Thẩm quyền phê duyệt nghỉ không lương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28897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 ký nghỉ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65421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8843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 trình rút đơn đăng ký nghỉ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21964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61337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 dựng màn hình chức năng của Quy trình rút đơn đăng ký nghỉ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06910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bổ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sung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123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nghỉ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bổ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9300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bổ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sung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2176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54636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36223"/>
                  </a:ext>
                </a:extLst>
              </a:tr>
              <a:tr h="3184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bổ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sung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4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9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2226700" y="309283"/>
            <a:ext cx="13834600" cy="9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 dirty="0">
                <a:solidFill>
                  <a:srgbClr val="FFFFFF"/>
                </a:solidFill>
                <a:latin typeface="Oswald Bold"/>
              </a:rPr>
              <a:t>FUNCTIONAL REQUIREMENT (4)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C0C1B9-5CC6-D0C8-188B-654B944AD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43610"/>
              </p:ext>
            </p:extLst>
          </p:nvPr>
        </p:nvGraphicFramePr>
        <p:xfrm>
          <a:off x="0" y="1697236"/>
          <a:ext cx="18287996" cy="737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52">
                  <a:extLst>
                    <a:ext uri="{9D8B030D-6E8A-4147-A177-3AD203B41FA5}">
                      <a16:colId xmlns:a16="http://schemas.microsoft.com/office/drawing/2014/main" val="2838810931"/>
                    </a:ext>
                  </a:extLst>
                </a:gridCol>
                <a:gridCol w="5326448">
                  <a:extLst>
                    <a:ext uri="{9D8B030D-6E8A-4147-A177-3AD203B41FA5}">
                      <a16:colId xmlns:a16="http://schemas.microsoft.com/office/drawing/2014/main" val="1358870914"/>
                    </a:ext>
                  </a:extLst>
                </a:gridCol>
                <a:gridCol w="11582396">
                  <a:extLst>
                    <a:ext uri="{9D8B030D-6E8A-4147-A177-3AD203B41FA5}">
                      <a16:colId xmlns:a16="http://schemas.microsoft.com/office/drawing/2014/main" val="3525483085"/>
                    </a:ext>
                  </a:extLst>
                </a:gridCol>
              </a:tblGrid>
              <a:tr h="651343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endParaRPr lang="en-IN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endParaRPr lang="en-IN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84400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(PA-People Analytic)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5009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23472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bổ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sung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77492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Thiết lập quản lý tiền lương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16181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Bảng lương đóng bảo hiểm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53656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Bảng lương kinh doanh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054964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phụ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cấp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80985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phụ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cấp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8253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khoản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nhập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khấu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trừ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6174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nhập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đối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CBNV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34556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Áp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CBNV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ngoại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trừ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bán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ĐVKD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28897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Áp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CBNV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bán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ĐVKD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65421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Tính thu nhập cá nhân đối với Các trường hợp đặc thù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88438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Quy trình tính lương tháng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21964"/>
                  </a:ext>
                </a:extLst>
              </a:tr>
              <a:tr h="4482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vi-VN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 dựng màn hình chức năng của Quy trình tính lương tháng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61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7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2226700" y="309283"/>
            <a:ext cx="13834600" cy="973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>
                <a:solidFill>
                  <a:srgbClr val="FFFFFF"/>
                </a:solidFill>
                <a:latin typeface="Oswald Bold"/>
              </a:rPr>
              <a:t>NON-FUNCTIONAL REQUIREMENT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535533-325F-9D59-1E3D-A1CA461F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96050"/>
              </p:ext>
            </p:extLst>
          </p:nvPr>
        </p:nvGraphicFramePr>
        <p:xfrm>
          <a:off x="0" y="1697235"/>
          <a:ext cx="18288000" cy="8589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337">
                  <a:extLst>
                    <a:ext uri="{9D8B030D-6E8A-4147-A177-3AD203B41FA5}">
                      <a16:colId xmlns:a16="http://schemas.microsoft.com/office/drawing/2014/main" val="2990463609"/>
                    </a:ext>
                  </a:extLst>
                </a:gridCol>
                <a:gridCol w="5036080">
                  <a:extLst>
                    <a:ext uri="{9D8B030D-6E8A-4147-A177-3AD203B41FA5}">
                      <a16:colId xmlns:a16="http://schemas.microsoft.com/office/drawing/2014/main" val="2952265871"/>
                    </a:ext>
                  </a:extLst>
                </a:gridCol>
                <a:gridCol w="12220583">
                  <a:extLst>
                    <a:ext uri="{9D8B030D-6E8A-4147-A177-3AD203B41FA5}">
                      <a16:colId xmlns:a16="http://schemas.microsoft.com/office/drawing/2014/main" val="3050237505"/>
                    </a:ext>
                  </a:extLst>
                </a:gridCol>
              </a:tblGrid>
              <a:tr h="125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function requirement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69181"/>
                  </a:ext>
                </a:extLst>
              </a:tr>
              <a:tr h="16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users/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concurrent 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~ 1.500 user</a:t>
                      </a:r>
                    </a:p>
                    <a:p>
                      <a:pPr marL="285750" marR="0" lvl="0" indent="-28575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CCU ~ 50</a:t>
                      </a:r>
                    </a:p>
                    <a:p>
                      <a:pPr marL="285750" marR="0" lvl="0" indent="-28575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TPS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~ 40 TPS (5TPS/1API)</a:t>
                      </a:r>
                    </a:p>
                    <a:p>
                      <a:pPr marL="285750" marR="0" lvl="0" indent="-28575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trưởng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~ 20%/năm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48361"/>
                  </a:ext>
                </a:extLst>
              </a:tr>
              <a:tr h="1602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requirements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RTO(Recovery Time Objective): &lt;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hour (Highest)</a:t>
                      </a:r>
                    </a:p>
                    <a:p>
                      <a:pPr marL="285750" marR="0" lvl="0" indent="-28575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RPO(Recovery Point Objective): &lt;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hour (Highest)</a:t>
                      </a:r>
                    </a:p>
                    <a:p>
                      <a:pPr marL="285750" marR="0" lvl="0" indent="-28575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đáp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mở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rộng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và module</a:t>
                      </a:r>
                    </a:p>
                    <a:p>
                      <a:pPr marL="285750" marR="0" lvl="0" indent="-28575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trợ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hình chạy song song và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cân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bằng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thông qua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citrix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89801"/>
                  </a:ext>
                </a:extLst>
              </a:tr>
              <a:tr h="1031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Availability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2: 99%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431981"/>
                  </a:ext>
                </a:extLst>
              </a:tr>
              <a:tr h="1265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requirement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dưới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giây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 thống có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năng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log,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năng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hệ thống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vận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có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xem, </a:t>
                      </a:r>
                      <a:r>
                        <a:rPr lang="en-US" sz="1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được performance của hệ thống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90316"/>
                  </a:ext>
                </a:extLst>
              </a:tr>
              <a:tr h="764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Volume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trưởng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~ 20%/năm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17333"/>
                  </a:ext>
                </a:extLst>
              </a:tr>
              <a:tr h="1054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retention period requirement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121917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lâu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dài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1440" marB="914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566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697236"/>
            <a:chOff x="0" y="0"/>
            <a:chExt cx="4816593" cy="4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47009"/>
            </a:xfrm>
            <a:custGeom>
              <a:avLst/>
              <a:gdLst/>
              <a:ahLst/>
              <a:cxnLst/>
              <a:rect l="l" t="t" r="r" b="b"/>
              <a:pathLst>
                <a:path w="4816592" h="447009">
                  <a:moveTo>
                    <a:pt x="0" y="0"/>
                  </a:moveTo>
                  <a:lnTo>
                    <a:pt x="4816592" y="0"/>
                  </a:lnTo>
                  <a:lnTo>
                    <a:pt x="4816592" y="447009"/>
                  </a:lnTo>
                  <a:lnTo>
                    <a:pt x="0" y="4470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533" y="-4729397"/>
            <a:ext cx="6263046" cy="6426633"/>
          </a:xfrm>
          <a:custGeom>
            <a:avLst/>
            <a:gdLst/>
            <a:ahLst/>
            <a:cxnLst/>
            <a:rect l="l" t="t" r="r" b="b"/>
            <a:pathLst>
              <a:path w="6263046" h="6426633">
                <a:moveTo>
                  <a:pt x="0" y="0"/>
                </a:moveTo>
                <a:lnTo>
                  <a:pt x="6263045" y="0"/>
                </a:lnTo>
                <a:lnTo>
                  <a:pt x="6263045" y="6426633"/>
                </a:lnTo>
                <a:lnTo>
                  <a:pt x="0" y="6426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5009000" cy="5139832"/>
          </a:xfrm>
          <a:custGeom>
            <a:avLst/>
            <a:gdLst/>
            <a:ahLst/>
            <a:cxnLst/>
            <a:rect l="l" t="t" r="r" b="b"/>
            <a:pathLst>
              <a:path w="5009000" h="5139832">
                <a:moveTo>
                  <a:pt x="0" y="0"/>
                </a:moveTo>
                <a:lnTo>
                  <a:pt x="5009000" y="0"/>
                </a:lnTo>
                <a:lnTo>
                  <a:pt x="5009000" y="5139832"/>
                </a:lnTo>
                <a:lnTo>
                  <a:pt x="0" y="513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0" y="390626"/>
            <a:ext cx="17118196" cy="83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4930" spc="483">
                <a:solidFill>
                  <a:srgbClr val="FFFFFF"/>
                </a:solidFill>
                <a:latin typeface="Oswald Bold"/>
              </a:rPr>
              <a:t>APPLICATION AND INTEGRATION ARCHITECTURE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77589" y="2784327"/>
            <a:ext cx="6477011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3025" lvl="1" indent="-186513">
              <a:lnSpc>
                <a:spcPts val="2384"/>
              </a:lnSpc>
              <a:buFont typeface="Arial"/>
              <a:buChar char="•"/>
            </a:pP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HRM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Frontend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Backend</a:t>
            </a:r>
          </a:p>
          <a:p>
            <a:pPr marL="373025" lvl="1" indent="-186513">
              <a:lnSpc>
                <a:spcPts val="2384"/>
              </a:lnSpc>
              <a:buFont typeface="Arial"/>
              <a:buChar char="•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HRM Frontend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HRM Backend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1727" spc="169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3025" lvl="1" indent="-186513">
              <a:lnSpc>
                <a:spcPts val="2384"/>
              </a:lnSpc>
              <a:buFont typeface="Arial"/>
              <a:buChar char="•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HRM Backend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Organizational Management, People Analytic, E-Payment, System Management.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BPM 2.0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Camunda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</a:p>
          <a:p>
            <a:pPr marL="373025" lvl="1" indent="-186513">
              <a:lnSpc>
                <a:spcPts val="2384"/>
              </a:lnSpc>
              <a:buFont typeface="Arial"/>
              <a:buChar char="•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HRM Backend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29462" lvl="2" indent="-285750">
              <a:lnSpc>
                <a:spcPts val="2384"/>
              </a:lnSpc>
              <a:buFont typeface="Wingdings" panose="05000000000000000000" pitchFamily="2" charset="2"/>
              <a:buChar char="ü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 Directory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1727" spc="169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9462" lvl="2" indent="-285750">
              <a:lnSpc>
                <a:spcPts val="2384"/>
              </a:lnSpc>
              <a:buFont typeface="Wingdings" panose="05000000000000000000" pitchFamily="2" charset="2"/>
              <a:buChar char="ü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Service/Mail Server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/email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1727" spc="169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9462" lvl="2" indent="-285750">
              <a:lnSpc>
                <a:spcPts val="2384"/>
              </a:lnSpc>
              <a:buFont typeface="Wingdings" panose="05000000000000000000" pitchFamily="2" charset="2"/>
              <a:buChar char="ü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ECM/File Storage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endParaRPr lang="en-US" sz="1727" spc="169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9462" lvl="2" indent="-285750">
              <a:lnSpc>
                <a:spcPts val="2384"/>
              </a:lnSpc>
              <a:buFont typeface="Wingdings" panose="05000000000000000000" pitchFamily="2" charset="2"/>
              <a:buChar char="ü"/>
            </a:pP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Keeping System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72262" lvl="1" indent="-285750">
              <a:lnSpc>
                <a:spcPts val="2384"/>
              </a:lnSpc>
              <a:buFont typeface="Arial" panose="020B0604020202020204" pitchFamily="34" charset="0"/>
              <a:buChar char="•"/>
            </a:pP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HRM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7" spc="169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727" spc="16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Internal API Gateway</a:t>
            </a:r>
          </a:p>
        </p:txBody>
      </p:sp>
      <p:pic>
        <p:nvPicPr>
          <p:cNvPr id="16" name="Picture 15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DBB791A4-5EF8-B2E9-6340-BECF97CA6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7" y="2087862"/>
            <a:ext cx="10956856" cy="7798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1532</Words>
  <Application>Microsoft Macintosh PowerPoint</Application>
  <PresentationFormat>Custom</PresentationFormat>
  <Paragraphs>343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Wingdings</vt:lpstr>
      <vt:lpstr>Arial</vt:lpstr>
      <vt:lpstr>Oswald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Hung Mai The (DF-CDCN KTS.GP)</cp:lastModifiedBy>
  <cp:revision>36</cp:revision>
  <dcterms:created xsi:type="dcterms:W3CDTF">2006-08-16T00:00:00Z</dcterms:created>
  <dcterms:modified xsi:type="dcterms:W3CDTF">2023-12-30T03:01:21Z</dcterms:modified>
  <dc:identifier>DAFnd87EZSI</dc:identifier>
</cp:coreProperties>
</file>