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53"/>
  </p:notesMasterIdLst>
  <p:handoutMasterIdLst>
    <p:handoutMasterId r:id="rId54"/>
  </p:handoutMasterIdLst>
  <p:sldIdLst>
    <p:sldId id="999" r:id="rId3"/>
    <p:sldId id="1213" r:id="rId4"/>
    <p:sldId id="1224" r:id="rId5"/>
    <p:sldId id="1225" r:id="rId6"/>
    <p:sldId id="1221" r:id="rId7"/>
    <p:sldId id="1226" r:id="rId8"/>
    <p:sldId id="1227" r:id="rId9"/>
    <p:sldId id="1209" r:id="rId10"/>
    <p:sldId id="1228" r:id="rId11"/>
    <p:sldId id="1207" r:id="rId12"/>
    <p:sldId id="1229" r:id="rId13"/>
    <p:sldId id="1230" r:id="rId14"/>
    <p:sldId id="1231" r:id="rId15"/>
    <p:sldId id="1232" r:id="rId16"/>
    <p:sldId id="1233" r:id="rId17"/>
    <p:sldId id="1234" r:id="rId18"/>
    <p:sldId id="1235" r:id="rId19"/>
    <p:sldId id="1236" r:id="rId20"/>
    <p:sldId id="1237" r:id="rId21"/>
    <p:sldId id="1238" r:id="rId22"/>
    <p:sldId id="1239" r:id="rId23"/>
    <p:sldId id="1240" r:id="rId24"/>
    <p:sldId id="1241" r:id="rId25"/>
    <p:sldId id="1242" r:id="rId26"/>
    <p:sldId id="1243" r:id="rId27"/>
    <p:sldId id="1244" r:id="rId28"/>
    <p:sldId id="1245" r:id="rId29"/>
    <p:sldId id="1246" r:id="rId30"/>
    <p:sldId id="1247" r:id="rId31"/>
    <p:sldId id="1248" r:id="rId32"/>
    <p:sldId id="1249" r:id="rId33"/>
    <p:sldId id="1250" r:id="rId34"/>
    <p:sldId id="1251" r:id="rId35"/>
    <p:sldId id="1252" r:id="rId36"/>
    <p:sldId id="1253" r:id="rId37"/>
    <p:sldId id="1254" r:id="rId38"/>
    <p:sldId id="1255" r:id="rId39"/>
    <p:sldId id="1256" r:id="rId40"/>
    <p:sldId id="1257" r:id="rId41"/>
    <p:sldId id="1258" r:id="rId42"/>
    <p:sldId id="1259" r:id="rId43"/>
    <p:sldId id="1260" r:id="rId44"/>
    <p:sldId id="1261" r:id="rId45"/>
    <p:sldId id="1262" r:id="rId46"/>
    <p:sldId id="1263" r:id="rId47"/>
    <p:sldId id="1264" r:id="rId48"/>
    <p:sldId id="1265" r:id="rId49"/>
    <p:sldId id="1266" r:id="rId50"/>
    <p:sldId id="1267" r:id="rId51"/>
    <p:sldId id="1268" r:id="rId52"/>
  </p:sldIdLst>
  <p:sldSz cx="12190413" cy="6859588"/>
  <p:notesSz cx="67611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1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86105" algn="l" rtl="0" fontAlgn="base">
      <a:spcBef>
        <a:spcPct val="0"/>
      </a:spcBef>
      <a:spcAft>
        <a:spcPct val="0"/>
      </a:spcAft>
      <a:defRPr sz="31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172210" algn="l" rtl="0" fontAlgn="base">
      <a:spcBef>
        <a:spcPct val="0"/>
      </a:spcBef>
      <a:spcAft>
        <a:spcPct val="0"/>
      </a:spcAft>
      <a:defRPr sz="31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757680" algn="l" rtl="0" fontAlgn="base">
      <a:spcBef>
        <a:spcPct val="0"/>
      </a:spcBef>
      <a:spcAft>
        <a:spcPct val="0"/>
      </a:spcAft>
      <a:defRPr sz="31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343785" algn="l" rtl="0" fontAlgn="base">
      <a:spcBef>
        <a:spcPct val="0"/>
      </a:spcBef>
      <a:spcAft>
        <a:spcPct val="0"/>
      </a:spcAft>
      <a:defRPr sz="31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929890" algn="l" defTabSz="1171575" rtl="0" eaLnBrk="1" latinLnBrk="0" hangingPunct="1">
      <a:defRPr sz="31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515995" algn="l" defTabSz="1171575" rtl="0" eaLnBrk="1" latinLnBrk="0" hangingPunct="1">
      <a:defRPr sz="31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4102100" algn="l" defTabSz="1171575" rtl="0" eaLnBrk="1" latinLnBrk="0" hangingPunct="1">
      <a:defRPr sz="31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688205" algn="l" defTabSz="1171575" rtl="0" eaLnBrk="1" latinLnBrk="0" hangingPunct="1">
      <a:defRPr sz="31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">
          <p15:clr>
            <a:srgbClr val="A4A3A4"/>
          </p15:clr>
        </p15:guide>
        <p15:guide id="2" orient="horz" pos="1830">
          <p15:clr>
            <a:srgbClr val="A4A3A4"/>
          </p15:clr>
        </p15:guide>
        <p15:guide id="3" pos="3882">
          <p15:clr>
            <a:srgbClr val="A4A3A4"/>
          </p15:clr>
        </p15:guide>
        <p15:guide id="4" pos="1442">
          <p15:clr>
            <a:srgbClr val="A4A3A4"/>
          </p15:clr>
        </p15:guide>
        <p15:guide id="5" pos="5399">
          <p15:clr>
            <a:srgbClr val="A4A3A4"/>
          </p15:clr>
        </p15:guide>
        <p15:guide id="6" pos="3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2">
          <p15:clr>
            <a:srgbClr val="A4A3A4"/>
          </p15:clr>
        </p15:guide>
        <p15:guide id="2" pos="2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7A5D00"/>
    <a:srgbClr val="0099FF"/>
    <a:srgbClr val="680000"/>
    <a:srgbClr val="480000"/>
    <a:srgbClr val="007A37"/>
    <a:srgbClr val="264B96"/>
    <a:srgbClr val="2FA75D"/>
    <a:srgbClr val="F2781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41" autoAdjust="0"/>
    <p:restoredTop sz="79765" autoAdjust="0"/>
  </p:normalViewPr>
  <p:slideViewPr>
    <p:cSldViewPr snapToGrid="0">
      <p:cViewPr varScale="1">
        <p:scale>
          <a:sx n="86" d="100"/>
          <a:sy n="86" d="100"/>
        </p:scale>
        <p:origin x="678" y="78"/>
      </p:cViewPr>
      <p:guideLst>
        <p:guide orient="horz" pos="31"/>
        <p:guide orient="horz" pos="1830"/>
        <p:guide pos="3882"/>
        <p:guide pos="1442"/>
        <p:guide pos="5399"/>
        <p:guide pos="334"/>
      </p:guideLst>
    </p:cSldViewPr>
  </p:slideViewPr>
  <p:outlineViewPr>
    <p:cViewPr>
      <p:scale>
        <a:sx n="33" d="100"/>
        <a:sy n="33" d="100"/>
      </p:scale>
      <p:origin x="0" y="30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788" y="-68"/>
      </p:cViewPr>
      <p:guideLst>
        <p:guide orient="horz" pos="3142"/>
        <p:guide pos="2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4"/>
            <a:ext cx="2929283" cy="4965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16" tIns="46510" rIns="93016" bIns="46510" numCol="1" anchor="t" anchorCtr="0" compatLnSpc="1"/>
          <a:lstStyle>
            <a:lvl1pPr eaLnBrk="0" hangingPunct="0">
              <a:defRPr sz="1200" b="0"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373" y="4"/>
            <a:ext cx="2929283" cy="4965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16" tIns="46510" rIns="93016" bIns="46510" numCol="1" anchor="t" anchorCtr="0" compatLnSpc="1"/>
          <a:lstStyle>
            <a:lvl1pPr algn="r" eaLnBrk="0" hangingPunct="0">
              <a:defRPr sz="1200" b="0"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300"/>
            <a:ext cx="2929283" cy="4965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16" tIns="46510" rIns="93016" bIns="46510" numCol="1" anchor="b" anchorCtr="0" compatLnSpc="1"/>
          <a:lstStyle>
            <a:lvl1pPr eaLnBrk="0" hangingPunct="0">
              <a:defRPr sz="1200" b="0"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373" y="9444300"/>
            <a:ext cx="2929283" cy="4965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16" tIns="46510" rIns="93016" bIns="46510" numCol="1" anchor="b" anchorCtr="0" compatLnSpc="1"/>
          <a:lstStyle>
            <a:lvl1pPr algn="r" eaLnBrk="0" hangingPunct="0">
              <a:defRPr sz="1200" b="0"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2CFDC89-6546-42CE-8C45-C09369ACB0F7}" type="slidenum">
              <a:rPr lang="zh-CN" altLang="en-US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48016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4"/>
            <a:ext cx="2929283" cy="4965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224" tIns="48111" rIns="96224" bIns="48111" numCol="1" anchor="t" anchorCtr="0" compatLnSpc="1"/>
          <a:lstStyle>
            <a:lvl1pPr defTabSz="953770" eaLnBrk="0" hangingPunct="0">
              <a:defRPr sz="1200" b="0"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373" y="4"/>
            <a:ext cx="2929283" cy="4965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224" tIns="48111" rIns="96224" bIns="48111" numCol="1" anchor="t" anchorCtr="0" compatLnSpc="1"/>
          <a:lstStyle>
            <a:lvl1pPr algn="r" defTabSz="953770" eaLnBrk="0" hangingPunct="0">
              <a:defRPr sz="1200" b="0"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8" y="749300"/>
            <a:ext cx="6618287" cy="3724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571" y="4722150"/>
            <a:ext cx="5408024" cy="44738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224" tIns="48111" rIns="96224" bIns="48111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4300"/>
            <a:ext cx="2929283" cy="4965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224" tIns="48111" rIns="96224" bIns="48111" numCol="1" anchor="b" anchorCtr="0" compatLnSpc="1"/>
          <a:lstStyle>
            <a:lvl1pPr defTabSz="953770" eaLnBrk="0" hangingPunct="0">
              <a:defRPr sz="1200" b="0"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373" y="9444300"/>
            <a:ext cx="2929283" cy="4965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224" tIns="48111" rIns="96224" bIns="48111" numCol="1" anchor="b" anchorCtr="0" compatLnSpc="1"/>
          <a:lstStyle>
            <a:lvl1pPr algn="r" defTabSz="953770" eaLnBrk="0" hangingPunct="0">
              <a:defRPr sz="1200" b="0"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826EB07-1FCC-4C92-9DC0-7209E04AF6AE}" type="slidenum">
              <a:rPr lang="zh-CN" altLang="en-US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3951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586105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1172210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757680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2343785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929890" algn="l" defTabSz="117157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5995" algn="l" defTabSz="117157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02100" algn="l" defTabSz="117157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8205" algn="l" defTabSz="117157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6836A6-2197-4517-8468-A8E4CD14972C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438" y="749300"/>
            <a:ext cx="6618287" cy="3724275"/>
          </a:xfrm>
          <a:ln cap="flat"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078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65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437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6836A6-2197-4517-8468-A8E4CD14972C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438" y="749300"/>
            <a:ext cx="6618287" cy="3724275"/>
          </a:xfrm>
          <a:ln cap="flat"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36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65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6836A6-2197-4517-8468-A8E4CD14972C}" type="slidenum">
              <a:rPr lang="zh-CN" altLang="en-US" smtClean="0">
                <a:solidFill>
                  <a:prstClr val="black"/>
                </a:solidFill>
              </a:rPr>
              <a:t>21</a:t>
            </a:fld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438" y="749300"/>
            <a:ext cx="6618287" cy="3724275"/>
          </a:xfrm>
          <a:ln cap="flat"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40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84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6836A6-2197-4517-8468-A8E4CD14972C}" type="slidenum">
              <a:rPr lang="zh-CN" altLang="en-US" smtClean="0">
                <a:solidFill>
                  <a:prstClr val="black"/>
                </a:solidFill>
              </a:rPr>
              <a:t>31</a:t>
            </a:fld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438" y="749300"/>
            <a:ext cx="6618287" cy="3724275"/>
          </a:xfrm>
          <a:ln cap="flat"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48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46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6836A6-2197-4517-8468-A8E4CD14972C}" type="slidenum">
              <a:rPr lang="zh-CN" altLang="en-US" smtClean="0">
                <a:solidFill>
                  <a:prstClr val="black"/>
                </a:solidFill>
              </a:rPr>
              <a:t>41</a:t>
            </a:fld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438" y="749300"/>
            <a:ext cx="6618287" cy="3724275"/>
          </a:xfrm>
          <a:ln cap="flat"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25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266" y="740006"/>
            <a:ext cx="9868733" cy="51316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23A5BE97-3D12-4115-A9B7-16F2A6914F17}" type="slidenum">
              <a:rPr lang="zh-CN" altLang="en-US">
                <a:solidFill>
                  <a:srgbClr val="777777"/>
                </a:solidFill>
              </a:rPr>
              <a:t>‹#›</a:t>
            </a:fld>
            <a:r>
              <a:rPr lang="en-US" altLang="zh-CN" dirty="0">
                <a:solidFill>
                  <a:srgbClr val="777777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6064EC5-8F02-46E9-AAFC-6CA91F5AAD93}" type="slidenum">
              <a:rPr lang="zh-CN" altLang="en-US">
                <a:solidFill>
                  <a:srgbClr val="777777"/>
                </a:solidFill>
              </a:rPr>
              <a:t>‹#›</a:t>
            </a:fld>
            <a:r>
              <a:rPr lang="en-US" altLang="zh-CN" dirty="0">
                <a:solidFill>
                  <a:srgbClr val="777777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24295" y="604978"/>
            <a:ext cx="2717446" cy="557976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9839" y="604978"/>
            <a:ext cx="7951282" cy="557976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36F68076-C0BD-4ED2-9E59-21DDE001318D}" type="slidenum">
              <a:rPr lang="zh-CN" altLang="en-US">
                <a:solidFill>
                  <a:srgbClr val="777777"/>
                </a:solidFill>
              </a:rPr>
              <a:t>‹#›</a:t>
            </a:fld>
            <a:r>
              <a:rPr lang="en-US" altLang="zh-CN" dirty="0">
                <a:solidFill>
                  <a:srgbClr val="777777"/>
                </a:solidFill>
              </a:rPr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106" y="352199"/>
            <a:ext cx="2876827" cy="52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839" y="604980"/>
            <a:ext cx="9868733" cy="72724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553" y="2091223"/>
            <a:ext cx="5191507" cy="40935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0233" y="2091223"/>
            <a:ext cx="5191508" cy="40935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075139B-5281-4D72-9C44-F17AC03A61FE}" type="slidenum">
              <a:rPr lang="zh-CN" altLang="en-US">
                <a:solidFill>
                  <a:srgbClr val="777777"/>
                </a:solidFill>
              </a:rPr>
              <a:t>‹#›</a:t>
            </a:fld>
            <a:r>
              <a:rPr lang="en-US" altLang="zh-CN" dirty="0">
                <a:solidFill>
                  <a:srgbClr val="777777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839" y="604980"/>
            <a:ext cx="9868733" cy="72724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553" y="2091224"/>
            <a:ext cx="10586189" cy="19705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5553" y="4214201"/>
            <a:ext cx="10586189" cy="19705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09B9436-28E3-493B-B3CD-D79814DFBE93}" type="slidenum">
              <a:rPr lang="zh-CN" altLang="en-US">
                <a:solidFill>
                  <a:srgbClr val="777777"/>
                </a:solidFill>
              </a:rPr>
              <a:t>‹#›</a:t>
            </a:fld>
            <a:r>
              <a:rPr lang="en-US" altLang="zh-CN" dirty="0">
                <a:solidFill>
                  <a:srgbClr val="777777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839" y="604980"/>
            <a:ext cx="9868733" cy="72724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553" y="2091223"/>
            <a:ext cx="10586189" cy="409352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F1B6ECBC-1D16-49A0-BBC0-EEF2CA26A033}" type="slidenum">
              <a:rPr lang="zh-CN" altLang="en-US">
                <a:solidFill>
                  <a:srgbClr val="777777"/>
                </a:solidFill>
              </a:rPr>
              <a:t>‹#›</a:t>
            </a:fld>
            <a:r>
              <a:rPr lang="en-US" altLang="zh-CN" dirty="0">
                <a:solidFill>
                  <a:srgbClr val="777777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839" y="604980"/>
            <a:ext cx="9868733" cy="72724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553" y="2091223"/>
            <a:ext cx="5191507" cy="40935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6150233" y="2091223"/>
            <a:ext cx="5191508" cy="409352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4E97F945-ACE6-4C23-8AB7-AAB849F03F75}" type="slidenum">
              <a:rPr lang="zh-CN" altLang="en-US">
                <a:solidFill>
                  <a:srgbClr val="777777"/>
                </a:solidFill>
              </a:rPr>
              <a:t>‹#›</a:t>
            </a:fld>
            <a:r>
              <a:rPr lang="en-US" altLang="zh-CN" dirty="0">
                <a:solidFill>
                  <a:srgbClr val="777777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4670877" y="3248777"/>
            <a:ext cx="6768219" cy="0"/>
          </a:xfrm>
          <a:prstGeom prst="line">
            <a:avLst/>
          </a:prstGeom>
          <a:noFill/>
          <a:ln w="31750">
            <a:solidFill>
              <a:srgbClr val="908F97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solidFill>
                <a:srgbClr val="000000"/>
              </a:solidFill>
              <a:ea typeface="华文细黑" panose="020106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2411" y="2619983"/>
            <a:ext cx="6804197" cy="58491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quarter" idx="10"/>
          </p:nvPr>
        </p:nvSpPr>
        <p:spPr>
          <a:xfrm>
            <a:off x="8584084" y="3372631"/>
            <a:ext cx="2882525" cy="21549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087361"/>
      </p:ext>
    </p:extLst>
  </p:cSld>
  <p:clrMapOvr>
    <a:masterClrMapping/>
  </p:clrMapOvr>
  <p:transition advClick="0" advTm="8000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4670877" y="3248777"/>
            <a:ext cx="6768219" cy="0"/>
          </a:xfrm>
          <a:prstGeom prst="line">
            <a:avLst/>
          </a:prstGeom>
          <a:noFill/>
          <a:ln w="31750">
            <a:solidFill>
              <a:srgbClr val="908F97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solidFill>
                <a:srgbClr val="000000"/>
              </a:solidFill>
              <a:ea typeface="华文细黑" panose="020106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2411" y="2619983"/>
            <a:ext cx="6804197" cy="58491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quarter" idx="10"/>
          </p:nvPr>
        </p:nvSpPr>
        <p:spPr>
          <a:xfrm>
            <a:off x="8584084" y="3372631"/>
            <a:ext cx="2882525" cy="21549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37308" y="2619982"/>
            <a:ext cx="8929300" cy="58491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ransition advClick="0" advTm="8000">
    <p:fade thruBlk="1"/>
  </p:transition>
  <p:hf sldNum="0"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6721" y="102955"/>
            <a:ext cx="7180323" cy="58491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89372" y="6615057"/>
            <a:ext cx="2539669" cy="222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zh-CN" altLang="en-US" sz="2400">
                <a:ea typeface="宋体" panose="02010600030101010101" pitchFamily="2" charset="-122"/>
              </a:rPr>
              <a:t> </a:t>
            </a:r>
            <a:fld id="{6065E9CC-1BCE-4930-B15C-1300BE63C420}" type="slidenum">
              <a:rPr lang="zh-CN" altLang="en-US" sz="2400">
                <a:ea typeface="宋体" panose="02010600030101010101" pitchFamily="2" charset="-122"/>
              </a:rPr>
              <a:t>‹#›</a:t>
            </a:fld>
            <a:r>
              <a:rPr lang="en-US" altLang="zh-CN" sz="2400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760301"/>
            <a:ext cx="9627372" cy="5811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>
                <a:solidFill>
                  <a:srgbClr val="777777"/>
                </a:solidFill>
              </a:rPr>
              <a:t>‹#›</a:t>
            </a:fld>
            <a:r>
              <a:rPr lang="en-US" altLang="zh-CN" dirty="0">
                <a:solidFill>
                  <a:srgbClr val="777777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774495F0-6379-4CE0-9FF0-2576B0362DEE}" type="slidenum">
              <a:rPr lang="zh-CN" altLang="en-US">
                <a:solidFill>
                  <a:srgbClr val="777777"/>
                </a:solidFill>
              </a:rPr>
              <a:t>‹#›</a:t>
            </a:fld>
            <a:r>
              <a:rPr lang="en-US" altLang="zh-CN" dirty="0">
                <a:solidFill>
                  <a:srgbClr val="777777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553" y="2091223"/>
            <a:ext cx="5191507" cy="40935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0233" y="2091223"/>
            <a:ext cx="5191508" cy="40935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3C623F3C-BA84-4DC6-8892-F46D1D01B5EA}" type="slidenum">
              <a:rPr lang="zh-CN" altLang="en-US">
                <a:solidFill>
                  <a:srgbClr val="777777"/>
                </a:solidFill>
              </a:rPr>
              <a:t>‹#›</a:t>
            </a:fld>
            <a:r>
              <a:rPr lang="en-US" altLang="zh-CN" dirty="0">
                <a:solidFill>
                  <a:srgbClr val="777777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E3F0CA19-A695-4F09-B7CA-E43AFB691BEC}" type="slidenum">
              <a:rPr lang="zh-CN" altLang="en-US">
                <a:solidFill>
                  <a:srgbClr val="777777"/>
                </a:solidFill>
              </a:rPr>
              <a:t>‹#›</a:t>
            </a:fld>
            <a:r>
              <a:rPr lang="en-US" altLang="zh-CN" dirty="0">
                <a:solidFill>
                  <a:srgbClr val="777777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FAFA12E7-C2E8-4B75-B187-709C24EC9348}" type="slidenum">
              <a:rPr lang="zh-CN" altLang="en-US">
                <a:solidFill>
                  <a:srgbClr val="777777"/>
                </a:solidFill>
              </a:rPr>
              <a:t>‹#›</a:t>
            </a:fld>
            <a:r>
              <a:rPr lang="en-US" altLang="zh-CN" dirty="0">
                <a:solidFill>
                  <a:srgbClr val="777777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7300AED9-D44E-47F3-8A9E-6483CF8FF257}" type="slidenum">
              <a:rPr lang="zh-CN" altLang="en-US">
                <a:solidFill>
                  <a:srgbClr val="777777"/>
                </a:solidFill>
              </a:rPr>
              <a:t>‹#›</a:t>
            </a:fld>
            <a:r>
              <a:rPr lang="en-US" altLang="zh-CN" dirty="0">
                <a:solidFill>
                  <a:srgbClr val="777777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4" y="273115"/>
            <a:ext cx="6814779" cy="58544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4"/>
            <a:ext cx="4010562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5242A4E1-4273-4084-815C-27B15E08EF27}" type="slidenum">
              <a:rPr lang="zh-CN" altLang="en-US">
                <a:solidFill>
                  <a:srgbClr val="777777"/>
                </a:solidFill>
              </a:rPr>
              <a:t>‹#›</a:t>
            </a:fld>
            <a:r>
              <a:rPr lang="en-US" altLang="zh-CN" dirty="0">
                <a:solidFill>
                  <a:srgbClr val="777777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2B515DD1-EDC2-489F-98B0-7595C6E4945E}" type="slidenum">
              <a:rPr lang="zh-CN" altLang="en-US">
                <a:solidFill>
                  <a:srgbClr val="777777"/>
                </a:solidFill>
              </a:rPr>
              <a:t>‹#›</a:t>
            </a:fld>
            <a:r>
              <a:rPr lang="en-US" altLang="zh-CN" dirty="0">
                <a:solidFill>
                  <a:srgbClr val="777777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9839" y="751063"/>
            <a:ext cx="9868733" cy="581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8" rIns="92075" bIns="46038" numCol="1" anchor="b" anchorCtr="0" compatLnSpc="1"/>
          <a:lstStyle/>
          <a:p>
            <a:pPr lvl="0"/>
            <a:r>
              <a:rPr lang="en-US" altLang="zh-CN"/>
              <a:t>Click to edit master title style which should run no more than two lines and should not be all initial caps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553" y="2091223"/>
            <a:ext cx="10586189" cy="40935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89372" y="6615057"/>
            <a:ext cx="2539669" cy="2223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>
            <a:lvl1pPr algn="r">
              <a:defRPr sz="900">
                <a:solidFill>
                  <a:schemeClr val="hlink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7462F18-1EAF-4997-A401-4079BCCCC004}" type="slidenum">
              <a:rPr lang="zh-CN" altLang="en-US">
                <a:solidFill>
                  <a:srgbClr val="777777"/>
                </a:solidFill>
              </a:rPr>
              <a:t>‹#›</a:t>
            </a:fld>
            <a:r>
              <a:rPr lang="en-US" altLang="zh-CN" dirty="0">
                <a:solidFill>
                  <a:srgbClr val="777777"/>
                </a:solidFill>
              </a:rPr>
              <a:t>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277" y="401638"/>
            <a:ext cx="2709318" cy="403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8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8275" indent="-1682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3pPr>
      <a:lvl4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  <a:cs typeface="+mn-cs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5pPr>
      <a:lvl6pPr marL="24574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9146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33718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8290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77" descr="红色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" y="1870508"/>
            <a:ext cx="12190413" cy="258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662411" y="2619982"/>
            <a:ext cx="6804197" cy="584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1" name="Rectangle 1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8622177" y="3818822"/>
            <a:ext cx="2844430" cy="215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+mn-lt"/>
                <a:ea typeface="+mj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grpSp>
        <p:nvGrpSpPr>
          <p:cNvPr id="18438" name="组合 85"/>
          <p:cNvGrpSpPr/>
          <p:nvPr/>
        </p:nvGrpSpPr>
        <p:grpSpPr bwMode="auto">
          <a:xfrm>
            <a:off x="692061" y="5860819"/>
            <a:ext cx="4211922" cy="512683"/>
            <a:chOff x="864781" y="4146698"/>
            <a:chExt cx="3158866" cy="512936"/>
          </a:xfrm>
        </p:grpSpPr>
        <p:sp>
          <p:nvSpPr>
            <p:cNvPr id="84" name="TextBox 83"/>
            <p:cNvSpPr txBox="1"/>
            <p:nvPr userDrawn="1"/>
          </p:nvSpPr>
          <p:spPr>
            <a:xfrm>
              <a:off x="864781" y="4146698"/>
              <a:ext cx="1291237" cy="3080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 dirty="0">
                  <a:solidFill>
                    <a:srgbClr val="B2B2B2">
                      <a:lumMod val="50000"/>
                    </a:srgbClr>
                  </a:solidFill>
                </a:rPr>
                <a:t>www.</a:t>
              </a:r>
              <a:r>
                <a:rPr lang="en-US" altLang="zh-CN" sz="1400" dirty="0">
                  <a:solidFill>
                    <a:srgbClr val="740001"/>
                  </a:solidFill>
                </a:rPr>
                <a:t>S</a:t>
              </a:r>
              <a:r>
                <a:rPr lang="en-US" altLang="zh-CN" sz="1400" dirty="0">
                  <a:solidFill>
                    <a:srgbClr val="B2B2B2">
                      <a:lumMod val="50000"/>
                    </a:srgbClr>
                  </a:solidFill>
                </a:rPr>
                <a:t>un</a:t>
              </a:r>
              <a:r>
                <a:rPr lang="en-US" altLang="zh-CN" sz="1400" dirty="0">
                  <a:solidFill>
                    <a:srgbClr val="740001"/>
                  </a:solidFill>
                </a:rPr>
                <a:t>E</a:t>
              </a:r>
              <a:r>
                <a:rPr lang="en-US" altLang="zh-CN" sz="1400" dirty="0">
                  <a:solidFill>
                    <a:srgbClr val="B2B2B2">
                      <a:lumMod val="50000"/>
                    </a:srgbClr>
                  </a:solidFill>
                </a:rPr>
                <a:t>ee.com</a:t>
              </a:r>
              <a:endParaRPr lang="zh-CN" altLang="en-US" sz="1400" dirty="0">
                <a:solidFill>
                  <a:srgbClr val="B2B2B2">
                    <a:lumMod val="50000"/>
                  </a:srgbClr>
                </a:solidFill>
              </a:endParaRPr>
            </a:p>
          </p:txBody>
        </p:sp>
        <p:sp>
          <p:nvSpPr>
            <p:cNvPr id="85" name="TextBox 84"/>
            <p:cNvSpPr txBox="1"/>
            <p:nvPr userDrawn="1"/>
          </p:nvSpPr>
          <p:spPr>
            <a:xfrm>
              <a:off x="864781" y="4351634"/>
              <a:ext cx="3158866" cy="3080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 dirty="0" err="1">
                  <a:solidFill>
                    <a:srgbClr val="740001"/>
                  </a:solidFill>
                </a:rPr>
                <a:t>S</a:t>
              </a:r>
              <a:r>
                <a:rPr lang="en-US" altLang="zh-CN" sz="1400" dirty="0" err="1">
                  <a:solidFill>
                    <a:srgbClr val="908F97"/>
                  </a:solidFill>
                </a:rPr>
                <a:t>un</a:t>
              </a:r>
              <a:r>
                <a:rPr lang="en-US" altLang="zh-CN" sz="1400" dirty="0" err="1">
                  <a:solidFill>
                    <a:srgbClr val="740001"/>
                  </a:solidFill>
                </a:rPr>
                <a:t>E</a:t>
              </a:r>
              <a:r>
                <a:rPr lang="en-US" altLang="zh-CN" sz="1400" dirty="0" err="1">
                  <a:solidFill>
                    <a:srgbClr val="908F97"/>
                  </a:solidFill>
                </a:rPr>
                <a:t>ee</a:t>
              </a:r>
              <a:r>
                <a:rPr lang="en-US" altLang="zh-CN" sz="1400" dirty="0">
                  <a:solidFill>
                    <a:srgbClr val="908F97"/>
                  </a:solidFill>
                </a:rPr>
                <a:t> </a:t>
              </a:r>
              <a:r>
                <a:rPr lang="en-US" altLang="zh-CN" sz="1400" dirty="0" err="1">
                  <a:solidFill>
                    <a:srgbClr val="908F97"/>
                  </a:solidFill>
                </a:rPr>
                <a:t>Weilian</a:t>
              </a:r>
              <a:r>
                <a:rPr lang="en-US" altLang="zh-CN" sz="1400" dirty="0">
                  <a:solidFill>
                    <a:srgbClr val="908F97"/>
                  </a:solidFill>
                </a:rPr>
                <a:t> Science &amp; Technology CO,LTD.</a:t>
              </a:r>
              <a:endParaRPr lang="zh-CN" altLang="en-US" sz="1400" dirty="0">
                <a:solidFill>
                  <a:srgbClr val="908F97"/>
                </a:solidFill>
              </a:endParaRPr>
            </a:p>
          </p:txBody>
        </p:sp>
      </p:grpSp>
      <p:sp>
        <p:nvSpPr>
          <p:cNvPr id="88" name="Line 7"/>
          <p:cNvSpPr>
            <a:spLocks noChangeShapeType="1"/>
          </p:cNvSpPr>
          <p:nvPr/>
        </p:nvSpPr>
        <p:spPr bwMode="auto">
          <a:xfrm>
            <a:off x="4558352" y="3248777"/>
            <a:ext cx="6880744" cy="0"/>
          </a:xfrm>
          <a:prstGeom prst="line">
            <a:avLst/>
          </a:prstGeom>
          <a:noFill/>
          <a:ln w="31750">
            <a:solidFill>
              <a:srgbClr val="908F97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solidFill>
                <a:srgbClr val="000000"/>
              </a:solidFill>
              <a:ea typeface="华文细黑" panose="02010600040101010101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657" y="657016"/>
            <a:ext cx="3810943" cy="56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ransition advClick="0" advTm="8000">
    <p:fade thruBlk="1"/>
  </p:transition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n-lt"/>
          <a:ea typeface="黑体" panose="02010609060101010101" pitchFamily="49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/>
          <a:ea typeface="黑体" panose="02010609060101010101" pitchFamily="49" charset="-122"/>
          <a:cs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/>
          <a:ea typeface="黑体" panose="02010609060101010101" pitchFamily="49" charset="-122"/>
          <a:cs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/>
          <a:ea typeface="黑体" panose="02010609060101010101" pitchFamily="49" charset="-122"/>
          <a:cs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anose="02010600040101010101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anose="02010600040101010101" charset="-122"/>
          <a:cs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anose="02010600040101010101" charset="-122"/>
          <a:cs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anose="02010600040101010101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7624" y="2526453"/>
            <a:ext cx="5063311" cy="769441"/>
          </a:xfrm>
        </p:spPr>
        <p:txBody>
          <a:bodyPr/>
          <a:lstStyle/>
          <a:p>
            <a:pPr algn="l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项目（产品）周报</a:t>
            </a:r>
          </a:p>
        </p:txBody>
      </p:sp>
      <p:sp>
        <p:nvSpPr>
          <p:cNvPr id="3" name="标题 1"/>
          <p:cNvSpPr txBox="1"/>
          <p:nvPr/>
        </p:nvSpPr>
        <p:spPr bwMode="auto">
          <a:xfrm>
            <a:off x="6925078" y="3380345"/>
            <a:ext cx="245444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n-lt"/>
                <a:ea typeface="黑体" panose="02010609060101010101" pitchFamily="49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0" dirty="0">
                <a:ea typeface="微软雅黑" panose="020B0503020204020204" pitchFamily="34" charset="-122"/>
                <a:cs typeface="Arial Unicode MS" panose="020B0604020202020204" pitchFamily="34" charset="-122"/>
              </a:rPr>
              <a:t>转子链项目</a:t>
            </a:r>
            <a:r>
              <a:rPr lang="en-US" altLang="zh-CN" sz="2800" b="0" dirty="0">
                <a:ea typeface="微软雅黑" panose="020B0503020204020204" pitchFamily="34" charset="-122"/>
                <a:cs typeface="Arial Unicode MS" panose="020B0604020202020204" pitchFamily="34" charset="-122"/>
              </a:rPr>
              <a:t>	</a:t>
            </a:r>
          </a:p>
        </p:txBody>
      </p:sp>
      <p:sp>
        <p:nvSpPr>
          <p:cNvPr id="6" name="标题 1"/>
          <p:cNvSpPr txBox="1"/>
          <p:nvPr/>
        </p:nvSpPr>
        <p:spPr bwMode="auto">
          <a:xfrm>
            <a:off x="6264235" y="3977104"/>
            <a:ext cx="4168238" cy="3385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1" rIns="91423" bIns="45711" numCol="1" anchor="t" anchorCtr="0" compatLnSpc="1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n-lt"/>
                <a:ea typeface="黑体" panose="02010609060101010101" pitchFamily="49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字号：至尚</a:t>
            </a:r>
            <a:r>
              <a:rPr lang="en-US" altLang="zh-CN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日期：</a:t>
            </a:r>
            <a:r>
              <a:rPr lang="en-US" altLang="zh-CN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r>
              <a:rPr lang="zh-CN" altLang="en-US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zh-CN" altLang="en-US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r>
              <a:rPr lang="zh-CN" altLang="en-US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8" y="2314021"/>
            <a:ext cx="12191372" cy="1999384"/>
          </a:xfrm>
          <a:prstGeom prst="rect">
            <a:avLst/>
          </a:prstGeom>
        </p:spPr>
      </p:pic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898970" y="2314021"/>
            <a:ext cx="10586189" cy="1999384"/>
          </a:xfrm>
        </p:spPr>
        <p:txBody>
          <a:bodyPr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谢！</a:t>
            </a: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solidFill>
                  <a:srgbClr val="777777"/>
                </a:solidFill>
              </a:rPr>
              <a:t> </a:t>
            </a:r>
            <a:fld id="{FDA8AB98-3003-4A19-B80A-831B9C1DBDAC}" type="slidenum">
              <a:rPr lang="zh-CN" altLang="en-US" sz="900" smtClean="0">
                <a:solidFill>
                  <a:srgbClr val="777777"/>
                </a:solidFill>
              </a:rPr>
              <a:t>10</a:t>
            </a:fld>
            <a:r>
              <a:rPr lang="en-US" altLang="zh-CN" sz="900">
                <a:solidFill>
                  <a:srgbClr val="777777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7624" y="2526453"/>
            <a:ext cx="5063311" cy="769441"/>
          </a:xfrm>
        </p:spPr>
        <p:txBody>
          <a:bodyPr/>
          <a:lstStyle/>
          <a:p>
            <a:pPr algn="l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项目（产品）周报</a:t>
            </a:r>
          </a:p>
        </p:txBody>
      </p:sp>
      <p:sp>
        <p:nvSpPr>
          <p:cNvPr id="3" name="标题 1"/>
          <p:cNvSpPr txBox="1"/>
          <p:nvPr/>
        </p:nvSpPr>
        <p:spPr bwMode="auto">
          <a:xfrm>
            <a:off x="6925078" y="3380345"/>
            <a:ext cx="245444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n-lt"/>
                <a:ea typeface="黑体" panose="02010609060101010101" pitchFamily="49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0" dirty="0">
                <a:ea typeface="微软雅黑" panose="020B0503020204020204" pitchFamily="34" charset="-122"/>
                <a:cs typeface="Arial Unicode MS" panose="020B0604020202020204" pitchFamily="34" charset="-122"/>
              </a:rPr>
              <a:t>转子链项目</a:t>
            </a:r>
            <a:r>
              <a:rPr lang="en-US" altLang="zh-CN" sz="2800" b="0" dirty="0">
                <a:ea typeface="微软雅黑" panose="020B0503020204020204" pitchFamily="34" charset="-122"/>
                <a:cs typeface="Arial Unicode MS" panose="020B0604020202020204" pitchFamily="34" charset="-122"/>
              </a:rPr>
              <a:t>	</a:t>
            </a:r>
          </a:p>
        </p:txBody>
      </p:sp>
      <p:sp>
        <p:nvSpPr>
          <p:cNvPr id="6" name="标题 1"/>
          <p:cNvSpPr txBox="1"/>
          <p:nvPr/>
        </p:nvSpPr>
        <p:spPr bwMode="auto">
          <a:xfrm>
            <a:off x="6264235" y="3977104"/>
            <a:ext cx="4168238" cy="3385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1" rIns="91423" bIns="45711" numCol="1" anchor="t" anchorCtr="0" compatLnSpc="1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n-lt"/>
                <a:ea typeface="黑体" panose="02010609060101010101" pitchFamily="49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字号：至尚</a:t>
            </a:r>
            <a:r>
              <a:rPr lang="en-US" altLang="zh-CN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日期：</a:t>
            </a:r>
            <a:r>
              <a:rPr lang="en-US" altLang="zh-CN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r>
              <a:rPr lang="zh-CN" altLang="en-US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zh-CN" altLang="en-US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r>
              <a:rPr lang="zh-CN" altLang="en-US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934483627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12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6542" y="881330"/>
            <a:ext cx="7402513" cy="513048"/>
          </a:xfrm>
          <a:noFill/>
          <a:ln w="9525">
            <a:noFill/>
            <a:miter lim="800000"/>
          </a:ln>
        </p:spPr>
        <p:txBody>
          <a:bodyPr vert="horz" wrap="square" lIns="92075" tIns="46038" rIns="92075" bIns="46038" numCol="1" anchor="b" anchorCtr="0" compatLnSpc="1"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时间计划</a:t>
            </a:r>
          </a:p>
        </p:txBody>
      </p:sp>
      <p:cxnSp>
        <p:nvCxnSpPr>
          <p:cNvPr id="6148" name="直接连接符 6"/>
          <p:cNvCxnSpPr/>
          <p:nvPr/>
        </p:nvCxnSpPr>
        <p:spPr>
          <a:xfrm flipV="1">
            <a:off x="1467168" y="2010093"/>
            <a:ext cx="7315200" cy="28575"/>
          </a:xfrm>
          <a:prstGeom prst="line">
            <a:avLst/>
          </a:prstGeom>
          <a:ln w="9525" cap="flat" cmpd="sng">
            <a:solidFill>
              <a:srgbClr val="008CE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49" name="TextBox 8"/>
          <p:cNvSpPr txBox="1"/>
          <p:nvPr/>
        </p:nvSpPr>
        <p:spPr>
          <a:xfrm>
            <a:off x="1113155" y="1773555"/>
            <a:ext cx="504825" cy="276999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11.1</a:t>
            </a:r>
          </a:p>
        </p:txBody>
      </p:sp>
      <p:sp>
        <p:nvSpPr>
          <p:cNvPr id="6150" name="TextBox 9"/>
          <p:cNvSpPr txBox="1"/>
          <p:nvPr/>
        </p:nvSpPr>
        <p:spPr>
          <a:xfrm>
            <a:off x="2229168" y="1773555"/>
            <a:ext cx="608012" cy="274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11.10</a:t>
            </a:r>
          </a:p>
        </p:txBody>
      </p:sp>
      <p:cxnSp>
        <p:nvCxnSpPr>
          <p:cNvPr id="6151" name="直接连接符 20"/>
          <p:cNvCxnSpPr/>
          <p:nvPr/>
        </p:nvCxnSpPr>
        <p:spPr>
          <a:xfrm rot="-5400000" flipH="1">
            <a:off x="-885507" y="4007168"/>
            <a:ext cx="4791075" cy="3175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6152" name="直接连接符 22"/>
          <p:cNvCxnSpPr/>
          <p:nvPr/>
        </p:nvCxnSpPr>
        <p:spPr>
          <a:xfrm rot="-5400000" flipH="1">
            <a:off x="233680" y="3992880"/>
            <a:ext cx="4810125" cy="12700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6153" name="直接连接符 24"/>
          <p:cNvCxnSpPr/>
          <p:nvPr/>
        </p:nvCxnSpPr>
        <p:spPr>
          <a:xfrm rot="5400000">
            <a:off x="2759393" y="4054793"/>
            <a:ext cx="4819650" cy="0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6154" name="直接连接符 28"/>
          <p:cNvCxnSpPr/>
          <p:nvPr/>
        </p:nvCxnSpPr>
        <p:spPr>
          <a:xfrm rot="-5400000" flipH="1">
            <a:off x="3910330" y="4054793"/>
            <a:ext cx="4827588" cy="12700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6155" name="直接连接符 29"/>
          <p:cNvCxnSpPr/>
          <p:nvPr/>
        </p:nvCxnSpPr>
        <p:spPr>
          <a:xfrm rot="-5400000" flipH="1">
            <a:off x="5200968" y="4140518"/>
            <a:ext cx="5013325" cy="9525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56" name="矩形 35"/>
          <p:cNvSpPr/>
          <p:nvPr/>
        </p:nvSpPr>
        <p:spPr>
          <a:xfrm>
            <a:off x="2675255" y="2024380"/>
            <a:ext cx="1112838" cy="354013"/>
          </a:xfrm>
          <a:prstGeom prst="rect">
            <a:avLst/>
          </a:prstGeom>
          <a:solidFill>
            <a:srgbClr val="005291"/>
          </a:solidFill>
          <a:ln w="25400" cap="flat" cmpd="sng">
            <a:solidFill>
              <a:srgbClr val="003A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 anchor="ctr"/>
          <a:lstStyle/>
          <a:p>
            <a:pPr lvl="0" indent="0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研发设计</a:t>
            </a:r>
          </a:p>
        </p:txBody>
      </p:sp>
      <p:sp>
        <p:nvSpPr>
          <p:cNvPr id="6157" name="矩形 36"/>
          <p:cNvSpPr/>
          <p:nvPr/>
        </p:nvSpPr>
        <p:spPr>
          <a:xfrm>
            <a:off x="7720330" y="2040255"/>
            <a:ext cx="914400" cy="338138"/>
          </a:xfrm>
          <a:prstGeom prst="rect">
            <a:avLst/>
          </a:prstGeom>
          <a:solidFill>
            <a:srgbClr val="005291"/>
          </a:solidFill>
          <a:ln w="25400" cap="flat" cmpd="sng">
            <a:solidFill>
              <a:srgbClr val="003A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 anchor="ctr"/>
          <a:lstStyle/>
          <a:p>
            <a:pPr lvl="0" indent="0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</a:p>
        </p:txBody>
      </p:sp>
      <p:sp>
        <p:nvSpPr>
          <p:cNvPr id="6158" name="矩形 42"/>
          <p:cNvSpPr/>
          <p:nvPr/>
        </p:nvSpPr>
        <p:spPr>
          <a:xfrm>
            <a:off x="3799999" y="2040255"/>
            <a:ext cx="2504281" cy="338138"/>
          </a:xfrm>
          <a:prstGeom prst="rect">
            <a:avLst/>
          </a:prstGeom>
          <a:solidFill>
            <a:srgbClr val="005291"/>
          </a:solidFill>
          <a:ln w="25400" cap="flat" cmpd="sng">
            <a:solidFill>
              <a:srgbClr val="003A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 anchor="ctr"/>
          <a:lstStyle/>
          <a:p>
            <a:pPr lvl="0" indent="0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编码开发</a:t>
            </a:r>
          </a:p>
        </p:txBody>
      </p:sp>
      <p:sp>
        <p:nvSpPr>
          <p:cNvPr id="6159" name="TextBox 9"/>
          <p:cNvSpPr txBox="1"/>
          <p:nvPr/>
        </p:nvSpPr>
        <p:spPr>
          <a:xfrm>
            <a:off x="3188336" y="1762443"/>
            <a:ext cx="57912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11.17</a:t>
            </a:r>
          </a:p>
        </p:txBody>
      </p:sp>
      <p:sp>
        <p:nvSpPr>
          <p:cNvPr id="6160" name="圆角矩形标注 50"/>
          <p:cNvSpPr/>
          <p:nvPr/>
        </p:nvSpPr>
        <p:spPr>
          <a:xfrm>
            <a:off x="2125980" y="4008755"/>
            <a:ext cx="1130300" cy="390525"/>
          </a:xfrm>
          <a:prstGeom prst="wedgeRoundRectCallout">
            <a:avLst>
              <a:gd name="adj1" fmla="val 80477"/>
              <a:gd name="adj2" fmla="val -87477"/>
              <a:gd name="adj3" fmla="val 16667"/>
            </a:avLst>
          </a:prstGeom>
          <a:solidFill>
            <a:srgbClr val="CCE8FB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当前时间</a:t>
            </a:r>
          </a:p>
        </p:txBody>
      </p:sp>
      <p:sp>
        <p:nvSpPr>
          <p:cNvPr id="2" name="圆角矩形 49"/>
          <p:cNvSpPr>
            <a:spLocks noChangeArrowheads="1"/>
          </p:cNvSpPr>
          <p:nvPr/>
        </p:nvSpPr>
        <p:spPr bwMode="auto">
          <a:xfrm>
            <a:off x="2646680" y="2840355"/>
            <a:ext cx="1141413" cy="434975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dirty="0">
                <a:latin typeface="华文细黑" panose="02010600040101010101" charset="-122"/>
                <a:ea typeface="华文细黑" panose="02010600040101010101" charset="-122"/>
              </a:rPr>
              <a:t>组织管理优化功能设计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3" name="圆角矩形 49"/>
          <p:cNvSpPr>
            <a:spLocks noChangeArrowheads="1"/>
          </p:cNvSpPr>
          <p:nvPr/>
        </p:nvSpPr>
        <p:spPr bwMode="auto">
          <a:xfrm>
            <a:off x="3770581" y="3426936"/>
            <a:ext cx="1408162" cy="400050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dirty="0">
                <a:latin typeface="华文细黑" panose="02010600040101010101" charset="-122"/>
                <a:ea typeface="华文细黑" panose="02010600040101010101" charset="-122"/>
              </a:rPr>
              <a:t>后台架构改造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设计</a:t>
            </a:r>
          </a:p>
        </p:txBody>
      </p:sp>
      <p:sp>
        <p:nvSpPr>
          <p:cNvPr id="6163" name="矩形 42"/>
          <p:cNvSpPr/>
          <p:nvPr/>
        </p:nvSpPr>
        <p:spPr>
          <a:xfrm>
            <a:off x="6309043" y="2040255"/>
            <a:ext cx="1411287" cy="338138"/>
          </a:xfrm>
          <a:prstGeom prst="rect">
            <a:avLst/>
          </a:prstGeom>
          <a:solidFill>
            <a:srgbClr val="005291"/>
          </a:solidFill>
          <a:ln w="25400" cap="flat" cmpd="sng">
            <a:solidFill>
              <a:srgbClr val="003A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 anchor="ctr"/>
          <a:lstStyle/>
          <a:p>
            <a:pPr lvl="0" indent="0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研发联调</a:t>
            </a:r>
          </a:p>
        </p:txBody>
      </p:sp>
      <p:sp>
        <p:nvSpPr>
          <p:cNvPr id="6" name="圆角矩形 49"/>
          <p:cNvSpPr>
            <a:spLocks noChangeArrowheads="1"/>
          </p:cNvSpPr>
          <p:nvPr/>
        </p:nvSpPr>
        <p:spPr bwMode="auto">
          <a:xfrm>
            <a:off x="3789680" y="4115118"/>
            <a:ext cx="2514600" cy="414338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前后端编码开发</a:t>
            </a:r>
          </a:p>
        </p:txBody>
      </p:sp>
      <p:sp>
        <p:nvSpPr>
          <p:cNvPr id="6165" name="TextBox 9"/>
          <p:cNvSpPr txBox="1"/>
          <p:nvPr/>
        </p:nvSpPr>
        <p:spPr>
          <a:xfrm>
            <a:off x="4748530" y="1773555"/>
            <a:ext cx="754063" cy="274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endParaRPr lang="en-US" altLang="zh-CN" sz="12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7" name="圆角矩形 49"/>
          <p:cNvSpPr>
            <a:spLocks noChangeArrowheads="1"/>
          </p:cNvSpPr>
          <p:nvPr/>
        </p:nvSpPr>
        <p:spPr bwMode="auto">
          <a:xfrm>
            <a:off x="7659210" y="5240337"/>
            <a:ext cx="989013" cy="414338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dirty="0">
                <a:latin typeface="华文细黑" panose="02010600040101010101" charset="-122"/>
                <a:ea typeface="华文细黑" panose="02010600040101010101" charset="-122"/>
              </a:rPr>
              <a:t>系统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测试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cxnSp>
        <p:nvCxnSpPr>
          <p:cNvPr id="6167" name="直接连接符 29"/>
          <p:cNvCxnSpPr/>
          <p:nvPr/>
        </p:nvCxnSpPr>
        <p:spPr>
          <a:xfrm rot="-5400000" flipH="1">
            <a:off x="6115368" y="4159568"/>
            <a:ext cx="4984750" cy="6350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圆角矩形 49"/>
          <p:cNvSpPr>
            <a:spLocks noChangeArrowheads="1"/>
          </p:cNvSpPr>
          <p:nvPr/>
        </p:nvSpPr>
        <p:spPr bwMode="auto">
          <a:xfrm>
            <a:off x="1486218" y="2426018"/>
            <a:ext cx="1165225" cy="414338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dirty="0">
                <a:latin typeface="华文细黑" panose="02010600040101010101" charset="-122"/>
                <a:ea typeface="华文细黑" panose="02010600040101010101" charset="-122"/>
              </a:rPr>
              <a:t>威宁和象翌需求调研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6169" name="矩形 42"/>
          <p:cNvSpPr/>
          <p:nvPr/>
        </p:nvSpPr>
        <p:spPr>
          <a:xfrm>
            <a:off x="1525905" y="2024380"/>
            <a:ext cx="1165225" cy="325438"/>
          </a:xfrm>
          <a:prstGeom prst="rect">
            <a:avLst/>
          </a:prstGeom>
          <a:solidFill>
            <a:srgbClr val="005291"/>
          </a:solidFill>
          <a:ln w="25400" cap="flat" cmpd="sng">
            <a:solidFill>
              <a:srgbClr val="003A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 anchor="ctr"/>
          <a:lstStyle/>
          <a:p>
            <a:pPr lvl="0" indent="0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需求调研</a:t>
            </a:r>
          </a:p>
        </p:txBody>
      </p:sp>
      <p:cxnSp>
        <p:nvCxnSpPr>
          <p:cNvPr id="6170" name="直接连接符 24"/>
          <p:cNvCxnSpPr/>
          <p:nvPr/>
        </p:nvCxnSpPr>
        <p:spPr>
          <a:xfrm rot="5400000">
            <a:off x="1376679" y="4080193"/>
            <a:ext cx="4819650" cy="0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71" name="TextBox 9"/>
          <p:cNvSpPr txBox="1"/>
          <p:nvPr/>
        </p:nvSpPr>
        <p:spPr>
          <a:xfrm>
            <a:off x="5683568" y="1740218"/>
            <a:ext cx="754062" cy="2746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12.16</a:t>
            </a:r>
          </a:p>
        </p:txBody>
      </p:sp>
      <p:sp>
        <p:nvSpPr>
          <p:cNvPr id="6172" name="TextBox 9"/>
          <p:cNvSpPr txBox="1"/>
          <p:nvPr/>
        </p:nvSpPr>
        <p:spPr>
          <a:xfrm>
            <a:off x="7144068" y="1765618"/>
            <a:ext cx="754062" cy="2746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12.23</a:t>
            </a:r>
          </a:p>
        </p:txBody>
      </p:sp>
      <p:sp>
        <p:nvSpPr>
          <p:cNvPr id="6173" name="TextBox 9"/>
          <p:cNvSpPr txBox="1"/>
          <p:nvPr/>
        </p:nvSpPr>
        <p:spPr>
          <a:xfrm>
            <a:off x="8336280" y="1762443"/>
            <a:ext cx="598488" cy="274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01.05</a:t>
            </a:r>
          </a:p>
        </p:txBody>
      </p:sp>
      <p:cxnSp>
        <p:nvCxnSpPr>
          <p:cNvPr id="6174" name="直接连接符 38"/>
          <p:cNvCxnSpPr/>
          <p:nvPr/>
        </p:nvCxnSpPr>
        <p:spPr>
          <a:xfrm>
            <a:off x="8740140" y="1791018"/>
            <a:ext cx="11113" cy="486410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6176" name="直接连接符 24"/>
          <p:cNvCxnSpPr/>
          <p:nvPr/>
        </p:nvCxnSpPr>
        <p:spPr>
          <a:xfrm rot="5400000">
            <a:off x="2084705" y="4143693"/>
            <a:ext cx="4819650" cy="0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6" name="圆角矩形 49"/>
          <p:cNvSpPr>
            <a:spLocks noChangeArrowheads="1"/>
          </p:cNvSpPr>
          <p:nvPr/>
        </p:nvSpPr>
        <p:spPr bwMode="auto">
          <a:xfrm>
            <a:off x="6304280" y="4692968"/>
            <a:ext cx="1408113" cy="414338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系统联调测试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57" name="圆角矩形 49"/>
          <p:cNvSpPr>
            <a:spLocks noChangeArrowheads="1"/>
          </p:cNvSpPr>
          <p:nvPr/>
        </p:nvSpPr>
        <p:spPr bwMode="auto">
          <a:xfrm>
            <a:off x="7898130" y="5996305"/>
            <a:ext cx="884238" cy="414338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生产上线</a:t>
            </a:r>
          </a:p>
        </p:txBody>
      </p:sp>
      <p:sp>
        <p:nvSpPr>
          <p:cNvPr id="6180" name="TextBox 9"/>
          <p:cNvSpPr txBox="1"/>
          <p:nvPr/>
        </p:nvSpPr>
        <p:spPr>
          <a:xfrm>
            <a:off x="7840980" y="1773555"/>
            <a:ext cx="573088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12.31</a:t>
            </a:r>
          </a:p>
        </p:txBody>
      </p:sp>
    </p:spTree>
    <p:extLst>
      <p:ext uri="{BB962C8B-B14F-4D97-AF65-F5344CB8AC3E}">
        <p14:creationId xmlns:p14="http://schemas.microsoft.com/office/powerpoint/2010/main" val="96438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13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441325" y="723900"/>
            <a:ext cx="38258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详细进展情况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29971" y="1524508"/>
            <a:ext cx="407193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45847" y="2047728"/>
          <a:ext cx="9299331" cy="448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相关方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组织管理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、职务管理支持多企业分权管理（陈世龙）</a:t>
                      </a: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、用户管理支持多企业分权管理（陈世龙）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、组织管理前端页面优化（陈世龙）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5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、角色管理功能调整与优化（陈世龙）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流程管理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、流程管理支持多企业分权管理（陈世龙）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用户中心对接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完成用户中心字号同步问题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明确用户信息更新消息监听实现方案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完成翌能环境用户信息同步不成功问题排查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春晖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99F8CCE-91D2-4CCE-AB9F-4E041794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1" y="2660714"/>
            <a:ext cx="1198412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65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14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441325" y="723900"/>
            <a:ext cx="38258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详细进展情况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29971" y="1524508"/>
            <a:ext cx="407193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45847" y="2047728"/>
          <a:ext cx="9299331" cy="448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相关方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组织管理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、职务管理支持多企业分权管理（陈世龙）</a:t>
                      </a: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、用户管理支持多企业分权管理（陈世龙）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、组织管理前端页面优化（陈世龙）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5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、角色管理功能调整与优化（陈世龙）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流程管理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、流程管理支持多企业分权管理（陈世龙）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用户中心对接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完成用户中心字号同步问题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明确用户信息更新消息监听实现方案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完成翌能环境用户信息同步不成功问题排查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春晖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99F8CCE-91D2-4CCE-AB9F-4E041794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1" y="2660714"/>
            <a:ext cx="1198412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8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15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441325" y="723900"/>
            <a:ext cx="38258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详细进展情况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29971" y="1524508"/>
            <a:ext cx="4071937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下周工作计划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529971" y="2181818"/>
          <a:ext cx="9299331" cy="3078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相关方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组织管理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、组织、岗位、职务、用户支持多企业分权管理开发（修能）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baseline="0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、组织代码自动生成（修能）</a:t>
                      </a:r>
                      <a:endParaRPr lang="en-US" altLang="zh-CN" sz="1400" b="1" baseline="0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baseline="0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baseline="0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、组织管理前端页面优化（修能）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修能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用户中心对接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、完成与用户中心对接方案的设计。（熊贤云）</a:t>
                      </a: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春晖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Ipad</a:t>
                      </a: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、完成</a:t>
                      </a:r>
                      <a:r>
                        <a:rPr lang="en-US" altLang="zh-CN" sz="1400" b="1" dirty="0" err="1">
                          <a:ea typeface="宋体" panose="02010600030101010101" pitchFamily="2" charset="-122"/>
                        </a:rPr>
                        <a:t>ipad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版测试工作。（朝闻）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朝闻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曹花</a:t>
                      </a:r>
                      <a:endParaRPr lang="en-US" altLang="zh-CN" sz="1400" dirty="0"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1400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威宁集团流程演示与适配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、威宁集团流程演示与适配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彭锋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CD2394AD-8A3B-4C0E-BC5A-FEE9A0A03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45" y="-435499"/>
            <a:ext cx="8073814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81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16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441325" y="723900"/>
            <a:ext cx="38258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详细进展情况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29971" y="1524508"/>
            <a:ext cx="407193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45847" y="2047728"/>
          <a:ext cx="9299331" cy="448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相关方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组织管理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、职务管理支持多企业分权管理（陈世龙）</a:t>
                      </a: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、用户管理支持多企业分权管理（陈世龙）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、组织管理前端页面优化（陈世龙）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5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、角色管理功能调整与优化（陈世龙）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流程管理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、流程管理支持多企业分权管理（陈世龙）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用户中心对接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完成用户中心字号同步问题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明确用户信息更新消息监听实现方案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完成翌能环境用户信息同步不成功问题排查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春晖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99F8CCE-91D2-4CCE-AB9F-4E041794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1" y="2660714"/>
            <a:ext cx="1198412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73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17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441325" y="723900"/>
            <a:ext cx="38258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详细进展情况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29971" y="1524508"/>
            <a:ext cx="407193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45847" y="2047728"/>
          <a:ext cx="9299331" cy="448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相关方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组织管理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、职务管理支持多企业分权管理（陈世龙）</a:t>
                      </a: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、用户管理支持多企业分权管理（陈世龙）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、组织管理前端页面优化（陈世龙）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5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、角色管理功能调整与优化（陈世龙）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流程管理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、流程管理支持多企业分权管理（陈世龙）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用户中心对接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完成用户中心字号同步问题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明确用户信息更新消息监听实现方案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完成翌能环境用户信息同步不成功问题排查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春晖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99F8CCE-91D2-4CCE-AB9F-4E041794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1" y="2660714"/>
            <a:ext cx="1198412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42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18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66713" y="1976438"/>
          <a:ext cx="9773749" cy="14637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8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0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20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序号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待解决问题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责任人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状态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关闭时间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处理结果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54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2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214313" y="1444625"/>
            <a:ext cx="390048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上周议题回顾与跟踪</a:t>
            </a: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214947" y="3440430"/>
            <a:ext cx="361913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本周待跟进项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41325" y="723900"/>
            <a:ext cx="3825875" cy="579438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待跟进项及风险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6713" y="3906520"/>
          <a:ext cx="9586788" cy="23780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4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2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3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5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92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序号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待解决问题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责任人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状态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关闭时间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处理结果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用户信息更新消息监听实现方案：</a:t>
                      </a:r>
                    </a:p>
                    <a:p>
                      <a:r>
                        <a:rPr lang="zh-CN" altLang="en-US" sz="1200" dirty="0"/>
                        <a:t>  </a:t>
                      </a:r>
                      <a:r>
                        <a:rPr lang="en-US" altLang="zh-CN" sz="1200" dirty="0"/>
                        <a:t>1</a:t>
                      </a:r>
                      <a:r>
                        <a:rPr lang="zh-CN" altLang="en-US" sz="1200" dirty="0"/>
                        <a:t>）明确用户信息新增、修改、删除的入口</a:t>
                      </a:r>
                    </a:p>
                    <a:p>
                      <a:r>
                        <a:rPr lang="zh-CN" altLang="en-US" sz="1200" dirty="0"/>
                        <a:t>  </a:t>
                      </a:r>
                      <a:r>
                        <a:rPr lang="en-US" altLang="zh-CN" sz="1200" dirty="0"/>
                        <a:t>2</a:t>
                      </a:r>
                      <a:r>
                        <a:rPr lang="zh-CN" altLang="en-US" sz="1200" dirty="0"/>
                        <a:t>）用户消息如何跟转子链存在的用户关联起来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i="1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i="1" dirty="0"/>
                        <a:t>处理中</a:t>
                      </a:r>
                      <a:endParaRPr lang="en-US" altLang="zh-CN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a typeface="宋体" panose="02010600030101010101" pitchFamily="2" charset="-122"/>
                        </a:rPr>
                        <a:t>待与春晖进一步沟通方案</a:t>
                      </a:r>
                      <a:endParaRPr lang="zh-CN" altLang="zh-CN" sz="1200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dirty="0"/>
                        <a:t>密码同步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dirty="0"/>
                        <a:t>  </a:t>
                      </a:r>
                      <a:r>
                        <a:rPr lang="en-US" altLang="zh-CN" sz="1200" dirty="0"/>
                        <a:t>1</a:t>
                      </a:r>
                      <a:r>
                        <a:rPr lang="zh-CN" altLang="en-US" sz="1200" dirty="0"/>
                        <a:t>）明确密码修改的入口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dirty="0"/>
                        <a:t>  </a:t>
                      </a:r>
                      <a:r>
                        <a:rPr lang="en-US" altLang="zh-CN" sz="1200" dirty="0"/>
                        <a:t>2</a:t>
                      </a:r>
                      <a:r>
                        <a:rPr lang="zh-CN" altLang="en-US" sz="1200" dirty="0"/>
                        <a:t>）要同步密码到用户中心需要修改转子链加密方法，修改之后转子链数据库中的旧用户密码处理方案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dirty="0"/>
                        <a:t>  </a:t>
                      </a:r>
                      <a:r>
                        <a:rPr lang="en-US" altLang="zh-CN" sz="1200" dirty="0"/>
                        <a:t>3</a:t>
                      </a:r>
                      <a:r>
                        <a:rPr lang="zh-CN" altLang="en-US" sz="1200" dirty="0"/>
                        <a:t>）其他系统修改密码后如何同步到转子链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dirty="0"/>
                        <a:t>处理中</a:t>
                      </a:r>
                      <a:endParaRPr lang="en-US" altLang="zh-C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ea typeface="宋体" panose="02010600030101010101" pitchFamily="2" charset="-122"/>
                        </a:rPr>
                        <a:t>待与春晖进一步沟通方案</a:t>
                      </a:r>
                      <a:endParaRPr lang="zh-CN" altLang="zh-CN" sz="1200"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endParaRPr lang="zh-CN" altLang="en-US" sz="1200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249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19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441325" y="723900"/>
            <a:ext cx="38258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详细进展情况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29971" y="1524508"/>
            <a:ext cx="407193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45847" y="2047728"/>
          <a:ext cx="9299331" cy="448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相关方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组织管理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、职务管理支持多企业分权管理（陈世龙）</a:t>
                      </a: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、用户管理支持多企业分权管理（陈世龙）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、组织管理前端页面优化（陈世龙）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5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、角色管理功能调整与优化（陈世龙）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流程管理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、流程管理支持多企业分权管理（陈世龙）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用户中心对接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完成用户中心字号同步问题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明确用户信息更新消息监听实现方案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完成翌能环境用户信息同步不成功问题排查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春晖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99F8CCE-91D2-4CCE-AB9F-4E041794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1" y="2660714"/>
            <a:ext cx="1198412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2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2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6542" y="881330"/>
            <a:ext cx="7402513" cy="513048"/>
          </a:xfrm>
          <a:noFill/>
          <a:ln w="9525">
            <a:noFill/>
            <a:miter lim="800000"/>
          </a:ln>
        </p:spPr>
        <p:txBody>
          <a:bodyPr vert="horz" wrap="square" lIns="92075" tIns="46038" rIns="92075" bIns="46038" numCol="1" anchor="b" anchorCtr="0" compatLnSpc="1"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时间计划</a:t>
            </a:r>
          </a:p>
        </p:txBody>
      </p:sp>
      <p:cxnSp>
        <p:nvCxnSpPr>
          <p:cNvPr id="6148" name="直接连接符 6"/>
          <p:cNvCxnSpPr/>
          <p:nvPr/>
        </p:nvCxnSpPr>
        <p:spPr>
          <a:xfrm flipV="1">
            <a:off x="1467168" y="2010093"/>
            <a:ext cx="7315200" cy="28575"/>
          </a:xfrm>
          <a:prstGeom prst="line">
            <a:avLst/>
          </a:prstGeom>
          <a:ln w="9525" cap="flat" cmpd="sng">
            <a:solidFill>
              <a:srgbClr val="008CE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49" name="TextBox 8"/>
          <p:cNvSpPr txBox="1"/>
          <p:nvPr/>
        </p:nvSpPr>
        <p:spPr>
          <a:xfrm>
            <a:off x="1113155" y="1773555"/>
            <a:ext cx="504825" cy="276999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11.1</a:t>
            </a:r>
          </a:p>
        </p:txBody>
      </p:sp>
      <p:sp>
        <p:nvSpPr>
          <p:cNvPr id="6150" name="TextBox 9"/>
          <p:cNvSpPr txBox="1"/>
          <p:nvPr/>
        </p:nvSpPr>
        <p:spPr>
          <a:xfrm>
            <a:off x="2229168" y="1773555"/>
            <a:ext cx="608012" cy="274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11.10</a:t>
            </a:r>
          </a:p>
        </p:txBody>
      </p:sp>
      <p:cxnSp>
        <p:nvCxnSpPr>
          <p:cNvPr id="6151" name="直接连接符 20"/>
          <p:cNvCxnSpPr/>
          <p:nvPr/>
        </p:nvCxnSpPr>
        <p:spPr>
          <a:xfrm rot="-5400000" flipH="1">
            <a:off x="-885507" y="4007168"/>
            <a:ext cx="4791075" cy="3175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6152" name="直接连接符 22"/>
          <p:cNvCxnSpPr/>
          <p:nvPr/>
        </p:nvCxnSpPr>
        <p:spPr>
          <a:xfrm rot="-5400000" flipH="1">
            <a:off x="233680" y="3992880"/>
            <a:ext cx="4810125" cy="12700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6153" name="直接连接符 24"/>
          <p:cNvCxnSpPr/>
          <p:nvPr/>
        </p:nvCxnSpPr>
        <p:spPr>
          <a:xfrm rot="5400000">
            <a:off x="2759393" y="4054793"/>
            <a:ext cx="4819650" cy="0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6154" name="直接连接符 28"/>
          <p:cNvCxnSpPr/>
          <p:nvPr/>
        </p:nvCxnSpPr>
        <p:spPr>
          <a:xfrm rot="-5400000" flipH="1">
            <a:off x="3910330" y="4054793"/>
            <a:ext cx="4827588" cy="12700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6155" name="直接连接符 29"/>
          <p:cNvCxnSpPr/>
          <p:nvPr/>
        </p:nvCxnSpPr>
        <p:spPr>
          <a:xfrm rot="-5400000" flipH="1">
            <a:off x="5200968" y="4140518"/>
            <a:ext cx="5013325" cy="9525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56" name="矩形 35"/>
          <p:cNvSpPr/>
          <p:nvPr/>
        </p:nvSpPr>
        <p:spPr>
          <a:xfrm>
            <a:off x="2675255" y="2024380"/>
            <a:ext cx="1112838" cy="354013"/>
          </a:xfrm>
          <a:prstGeom prst="rect">
            <a:avLst/>
          </a:prstGeom>
          <a:solidFill>
            <a:srgbClr val="005291"/>
          </a:solidFill>
          <a:ln w="25400" cap="flat" cmpd="sng">
            <a:solidFill>
              <a:srgbClr val="003A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 anchor="ctr"/>
          <a:lstStyle/>
          <a:p>
            <a:pPr lvl="0" indent="0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研发设计</a:t>
            </a:r>
          </a:p>
        </p:txBody>
      </p:sp>
      <p:sp>
        <p:nvSpPr>
          <p:cNvPr id="6157" name="矩形 36"/>
          <p:cNvSpPr/>
          <p:nvPr/>
        </p:nvSpPr>
        <p:spPr>
          <a:xfrm>
            <a:off x="7720330" y="2040255"/>
            <a:ext cx="914400" cy="338138"/>
          </a:xfrm>
          <a:prstGeom prst="rect">
            <a:avLst/>
          </a:prstGeom>
          <a:solidFill>
            <a:srgbClr val="005291"/>
          </a:solidFill>
          <a:ln w="25400" cap="flat" cmpd="sng">
            <a:solidFill>
              <a:srgbClr val="003A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 anchor="ctr"/>
          <a:lstStyle/>
          <a:p>
            <a:pPr lvl="0" indent="0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</a:p>
        </p:txBody>
      </p:sp>
      <p:sp>
        <p:nvSpPr>
          <p:cNvPr id="6158" name="矩形 42"/>
          <p:cNvSpPr/>
          <p:nvPr/>
        </p:nvSpPr>
        <p:spPr>
          <a:xfrm>
            <a:off x="3799999" y="2040255"/>
            <a:ext cx="2504281" cy="338138"/>
          </a:xfrm>
          <a:prstGeom prst="rect">
            <a:avLst/>
          </a:prstGeom>
          <a:solidFill>
            <a:srgbClr val="005291"/>
          </a:solidFill>
          <a:ln w="25400" cap="flat" cmpd="sng">
            <a:solidFill>
              <a:srgbClr val="003A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 anchor="ctr"/>
          <a:lstStyle/>
          <a:p>
            <a:pPr lvl="0" indent="0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编码开发</a:t>
            </a:r>
          </a:p>
        </p:txBody>
      </p:sp>
      <p:sp>
        <p:nvSpPr>
          <p:cNvPr id="6159" name="TextBox 9"/>
          <p:cNvSpPr txBox="1"/>
          <p:nvPr/>
        </p:nvSpPr>
        <p:spPr>
          <a:xfrm>
            <a:off x="3188336" y="1762443"/>
            <a:ext cx="57912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11.17</a:t>
            </a:r>
          </a:p>
        </p:txBody>
      </p:sp>
      <p:sp>
        <p:nvSpPr>
          <p:cNvPr id="6160" name="圆角矩形标注 50"/>
          <p:cNvSpPr/>
          <p:nvPr/>
        </p:nvSpPr>
        <p:spPr>
          <a:xfrm>
            <a:off x="2125980" y="4008755"/>
            <a:ext cx="1130300" cy="390525"/>
          </a:xfrm>
          <a:prstGeom prst="wedgeRoundRectCallout">
            <a:avLst>
              <a:gd name="adj1" fmla="val 80477"/>
              <a:gd name="adj2" fmla="val -87477"/>
              <a:gd name="adj3" fmla="val 16667"/>
            </a:avLst>
          </a:prstGeom>
          <a:solidFill>
            <a:srgbClr val="CCE8FB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当前时间</a:t>
            </a:r>
          </a:p>
        </p:txBody>
      </p:sp>
      <p:sp>
        <p:nvSpPr>
          <p:cNvPr id="2" name="圆角矩形 49"/>
          <p:cNvSpPr>
            <a:spLocks noChangeArrowheads="1"/>
          </p:cNvSpPr>
          <p:nvPr/>
        </p:nvSpPr>
        <p:spPr bwMode="auto">
          <a:xfrm>
            <a:off x="2646680" y="2840355"/>
            <a:ext cx="1141413" cy="434975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dirty="0">
                <a:latin typeface="华文细黑" panose="02010600040101010101" charset="-122"/>
                <a:ea typeface="华文细黑" panose="02010600040101010101" charset="-122"/>
              </a:rPr>
              <a:t>组织管理优化功能设计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3" name="圆角矩形 49"/>
          <p:cNvSpPr>
            <a:spLocks noChangeArrowheads="1"/>
          </p:cNvSpPr>
          <p:nvPr/>
        </p:nvSpPr>
        <p:spPr bwMode="auto">
          <a:xfrm>
            <a:off x="3770581" y="3426936"/>
            <a:ext cx="1408162" cy="400050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dirty="0">
                <a:latin typeface="华文细黑" panose="02010600040101010101" charset="-122"/>
                <a:ea typeface="华文细黑" panose="02010600040101010101" charset="-122"/>
              </a:rPr>
              <a:t>后台架构改造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设计</a:t>
            </a:r>
          </a:p>
        </p:txBody>
      </p:sp>
      <p:sp>
        <p:nvSpPr>
          <p:cNvPr id="6163" name="矩形 42"/>
          <p:cNvSpPr/>
          <p:nvPr/>
        </p:nvSpPr>
        <p:spPr>
          <a:xfrm>
            <a:off x="6309043" y="2040255"/>
            <a:ext cx="1411287" cy="338138"/>
          </a:xfrm>
          <a:prstGeom prst="rect">
            <a:avLst/>
          </a:prstGeom>
          <a:solidFill>
            <a:srgbClr val="005291"/>
          </a:solidFill>
          <a:ln w="25400" cap="flat" cmpd="sng">
            <a:solidFill>
              <a:srgbClr val="003A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 anchor="ctr"/>
          <a:lstStyle/>
          <a:p>
            <a:pPr lvl="0" indent="0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研发联调</a:t>
            </a:r>
          </a:p>
        </p:txBody>
      </p:sp>
      <p:sp>
        <p:nvSpPr>
          <p:cNvPr id="6" name="圆角矩形 49"/>
          <p:cNvSpPr>
            <a:spLocks noChangeArrowheads="1"/>
          </p:cNvSpPr>
          <p:nvPr/>
        </p:nvSpPr>
        <p:spPr bwMode="auto">
          <a:xfrm>
            <a:off x="3789680" y="4115118"/>
            <a:ext cx="2514600" cy="414338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前后端编码开发</a:t>
            </a:r>
          </a:p>
        </p:txBody>
      </p:sp>
      <p:sp>
        <p:nvSpPr>
          <p:cNvPr id="6165" name="TextBox 9"/>
          <p:cNvSpPr txBox="1"/>
          <p:nvPr/>
        </p:nvSpPr>
        <p:spPr>
          <a:xfrm>
            <a:off x="4748530" y="1773555"/>
            <a:ext cx="754063" cy="274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endParaRPr lang="en-US" altLang="zh-CN" sz="12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7" name="圆角矩形 49"/>
          <p:cNvSpPr>
            <a:spLocks noChangeArrowheads="1"/>
          </p:cNvSpPr>
          <p:nvPr/>
        </p:nvSpPr>
        <p:spPr bwMode="auto">
          <a:xfrm>
            <a:off x="7659210" y="5240337"/>
            <a:ext cx="989013" cy="414338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dirty="0">
                <a:latin typeface="华文细黑" panose="02010600040101010101" charset="-122"/>
                <a:ea typeface="华文细黑" panose="02010600040101010101" charset="-122"/>
              </a:rPr>
              <a:t>系统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测试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cxnSp>
        <p:nvCxnSpPr>
          <p:cNvPr id="6167" name="直接连接符 29"/>
          <p:cNvCxnSpPr/>
          <p:nvPr/>
        </p:nvCxnSpPr>
        <p:spPr>
          <a:xfrm rot="-5400000" flipH="1">
            <a:off x="6115368" y="4159568"/>
            <a:ext cx="4984750" cy="6350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圆角矩形 49"/>
          <p:cNvSpPr>
            <a:spLocks noChangeArrowheads="1"/>
          </p:cNvSpPr>
          <p:nvPr/>
        </p:nvSpPr>
        <p:spPr bwMode="auto">
          <a:xfrm>
            <a:off x="1486218" y="2426018"/>
            <a:ext cx="1165225" cy="414338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dirty="0">
                <a:latin typeface="华文细黑" panose="02010600040101010101" charset="-122"/>
                <a:ea typeface="华文细黑" panose="02010600040101010101" charset="-122"/>
              </a:rPr>
              <a:t>威宁和象翌需求调研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6169" name="矩形 42"/>
          <p:cNvSpPr/>
          <p:nvPr/>
        </p:nvSpPr>
        <p:spPr>
          <a:xfrm>
            <a:off x="1525905" y="2024380"/>
            <a:ext cx="1165225" cy="325438"/>
          </a:xfrm>
          <a:prstGeom prst="rect">
            <a:avLst/>
          </a:prstGeom>
          <a:solidFill>
            <a:srgbClr val="005291"/>
          </a:solidFill>
          <a:ln w="25400" cap="flat" cmpd="sng">
            <a:solidFill>
              <a:srgbClr val="003A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 anchor="ctr"/>
          <a:lstStyle/>
          <a:p>
            <a:pPr lvl="0" indent="0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需求调研</a:t>
            </a:r>
          </a:p>
        </p:txBody>
      </p:sp>
      <p:cxnSp>
        <p:nvCxnSpPr>
          <p:cNvPr id="6170" name="直接连接符 24"/>
          <p:cNvCxnSpPr/>
          <p:nvPr/>
        </p:nvCxnSpPr>
        <p:spPr>
          <a:xfrm rot="5400000">
            <a:off x="1376679" y="4080193"/>
            <a:ext cx="4819650" cy="0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71" name="TextBox 9"/>
          <p:cNvSpPr txBox="1"/>
          <p:nvPr/>
        </p:nvSpPr>
        <p:spPr>
          <a:xfrm>
            <a:off x="5683568" y="1740218"/>
            <a:ext cx="754062" cy="2746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12.16</a:t>
            </a:r>
          </a:p>
        </p:txBody>
      </p:sp>
      <p:sp>
        <p:nvSpPr>
          <p:cNvPr id="6172" name="TextBox 9"/>
          <p:cNvSpPr txBox="1"/>
          <p:nvPr/>
        </p:nvSpPr>
        <p:spPr>
          <a:xfrm>
            <a:off x="7144068" y="1765618"/>
            <a:ext cx="754062" cy="2746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12.23</a:t>
            </a:r>
          </a:p>
        </p:txBody>
      </p:sp>
      <p:sp>
        <p:nvSpPr>
          <p:cNvPr id="6173" name="TextBox 9"/>
          <p:cNvSpPr txBox="1"/>
          <p:nvPr/>
        </p:nvSpPr>
        <p:spPr>
          <a:xfrm>
            <a:off x="8336280" y="1762443"/>
            <a:ext cx="598488" cy="274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01.05</a:t>
            </a:r>
          </a:p>
        </p:txBody>
      </p:sp>
      <p:cxnSp>
        <p:nvCxnSpPr>
          <p:cNvPr id="6174" name="直接连接符 38"/>
          <p:cNvCxnSpPr/>
          <p:nvPr/>
        </p:nvCxnSpPr>
        <p:spPr>
          <a:xfrm>
            <a:off x="8740140" y="1791018"/>
            <a:ext cx="11113" cy="486410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6176" name="直接连接符 24"/>
          <p:cNvCxnSpPr/>
          <p:nvPr/>
        </p:nvCxnSpPr>
        <p:spPr>
          <a:xfrm rot="5400000">
            <a:off x="2084705" y="4143693"/>
            <a:ext cx="4819650" cy="0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6" name="圆角矩形 49"/>
          <p:cNvSpPr>
            <a:spLocks noChangeArrowheads="1"/>
          </p:cNvSpPr>
          <p:nvPr/>
        </p:nvSpPr>
        <p:spPr bwMode="auto">
          <a:xfrm>
            <a:off x="6304280" y="4692968"/>
            <a:ext cx="1408113" cy="414338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系统联调测试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57" name="圆角矩形 49"/>
          <p:cNvSpPr>
            <a:spLocks noChangeArrowheads="1"/>
          </p:cNvSpPr>
          <p:nvPr/>
        </p:nvSpPr>
        <p:spPr bwMode="auto">
          <a:xfrm>
            <a:off x="7898130" y="5996305"/>
            <a:ext cx="884238" cy="414338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生产上线</a:t>
            </a:r>
          </a:p>
        </p:txBody>
      </p:sp>
      <p:sp>
        <p:nvSpPr>
          <p:cNvPr id="6180" name="TextBox 9"/>
          <p:cNvSpPr txBox="1"/>
          <p:nvPr/>
        </p:nvSpPr>
        <p:spPr>
          <a:xfrm>
            <a:off x="7840980" y="1773555"/>
            <a:ext cx="573088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12.31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8" y="2314021"/>
            <a:ext cx="12191372" cy="1999384"/>
          </a:xfrm>
          <a:prstGeom prst="rect">
            <a:avLst/>
          </a:prstGeom>
        </p:spPr>
      </p:pic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898970" y="2314021"/>
            <a:ext cx="10586189" cy="1999384"/>
          </a:xfrm>
        </p:spPr>
        <p:txBody>
          <a:bodyPr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谢！</a:t>
            </a: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solidFill>
                  <a:srgbClr val="777777"/>
                </a:solidFill>
              </a:rPr>
              <a:t> </a:t>
            </a:r>
            <a:fld id="{FDA8AB98-3003-4A19-B80A-831B9C1DBDAC}" type="slidenum">
              <a:rPr lang="zh-CN" altLang="en-US" sz="900" smtClean="0">
                <a:solidFill>
                  <a:srgbClr val="777777"/>
                </a:solidFill>
              </a:rPr>
              <a:t>20</a:t>
            </a:fld>
            <a:r>
              <a:rPr lang="en-US" altLang="zh-CN" sz="900">
                <a:solidFill>
                  <a:srgbClr val="777777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3243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7624" y="2526453"/>
            <a:ext cx="5063311" cy="769441"/>
          </a:xfrm>
        </p:spPr>
        <p:txBody>
          <a:bodyPr/>
          <a:lstStyle/>
          <a:p>
            <a:pPr algn="l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项目（产品）周报</a:t>
            </a:r>
          </a:p>
        </p:txBody>
      </p:sp>
      <p:sp>
        <p:nvSpPr>
          <p:cNvPr id="3" name="标题 1"/>
          <p:cNvSpPr txBox="1"/>
          <p:nvPr/>
        </p:nvSpPr>
        <p:spPr bwMode="auto">
          <a:xfrm>
            <a:off x="6925078" y="3380345"/>
            <a:ext cx="245444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n-lt"/>
                <a:ea typeface="黑体" panose="02010609060101010101" pitchFamily="49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0" dirty="0">
                <a:ea typeface="微软雅黑" panose="020B0503020204020204" pitchFamily="34" charset="-122"/>
                <a:cs typeface="Arial Unicode MS" panose="020B0604020202020204" pitchFamily="34" charset="-122"/>
              </a:rPr>
              <a:t>转子链项目</a:t>
            </a:r>
            <a:r>
              <a:rPr lang="en-US" altLang="zh-CN" sz="2800" b="0" dirty="0">
                <a:ea typeface="微软雅黑" panose="020B0503020204020204" pitchFamily="34" charset="-122"/>
                <a:cs typeface="Arial Unicode MS" panose="020B0604020202020204" pitchFamily="34" charset="-122"/>
              </a:rPr>
              <a:t>	</a:t>
            </a:r>
          </a:p>
        </p:txBody>
      </p:sp>
      <p:sp>
        <p:nvSpPr>
          <p:cNvPr id="6" name="标题 1"/>
          <p:cNvSpPr txBox="1"/>
          <p:nvPr/>
        </p:nvSpPr>
        <p:spPr bwMode="auto">
          <a:xfrm>
            <a:off x="6264235" y="3977104"/>
            <a:ext cx="4168238" cy="3385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1" rIns="91423" bIns="45711" numCol="1" anchor="t" anchorCtr="0" compatLnSpc="1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n-lt"/>
                <a:ea typeface="黑体" panose="02010609060101010101" pitchFamily="49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字号：至尚</a:t>
            </a:r>
            <a:r>
              <a:rPr lang="en-US" altLang="zh-CN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日期：</a:t>
            </a:r>
            <a:r>
              <a:rPr lang="en-US" altLang="zh-CN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r>
              <a:rPr lang="zh-CN" altLang="en-US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zh-CN" altLang="en-US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r>
              <a:rPr lang="zh-CN" altLang="en-US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086368654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22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6542" y="881330"/>
            <a:ext cx="7402513" cy="513048"/>
          </a:xfrm>
          <a:noFill/>
          <a:ln w="9525">
            <a:noFill/>
            <a:miter lim="800000"/>
          </a:ln>
        </p:spPr>
        <p:txBody>
          <a:bodyPr vert="horz" wrap="square" lIns="92075" tIns="46038" rIns="92075" bIns="46038" numCol="1" anchor="b" anchorCtr="0" compatLnSpc="1"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时间计划</a:t>
            </a:r>
          </a:p>
        </p:txBody>
      </p:sp>
      <p:cxnSp>
        <p:nvCxnSpPr>
          <p:cNvPr id="6148" name="直接连接符 6"/>
          <p:cNvCxnSpPr/>
          <p:nvPr/>
        </p:nvCxnSpPr>
        <p:spPr>
          <a:xfrm flipV="1">
            <a:off x="1467168" y="2010093"/>
            <a:ext cx="7315200" cy="28575"/>
          </a:xfrm>
          <a:prstGeom prst="line">
            <a:avLst/>
          </a:prstGeom>
          <a:ln w="9525" cap="flat" cmpd="sng">
            <a:solidFill>
              <a:srgbClr val="008CE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49" name="TextBox 8"/>
          <p:cNvSpPr txBox="1"/>
          <p:nvPr/>
        </p:nvSpPr>
        <p:spPr>
          <a:xfrm>
            <a:off x="1113155" y="1773555"/>
            <a:ext cx="504825" cy="276999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11.1</a:t>
            </a:r>
          </a:p>
        </p:txBody>
      </p:sp>
      <p:sp>
        <p:nvSpPr>
          <p:cNvPr id="6150" name="TextBox 9"/>
          <p:cNvSpPr txBox="1"/>
          <p:nvPr/>
        </p:nvSpPr>
        <p:spPr>
          <a:xfrm>
            <a:off x="2229168" y="1773555"/>
            <a:ext cx="608012" cy="274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11.10</a:t>
            </a:r>
          </a:p>
        </p:txBody>
      </p:sp>
      <p:cxnSp>
        <p:nvCxnSpPr>
          <p:cNvPr id="6151" name="直接连接符 20"/>
          <p:cNvCxnSpPr/>
          <p:nvPr/>
        </p:nvCxnSpPr>
        <p:spPr>
          <a:xfrm rot="-5400000" flipH="1">
            <a:off x="-885507" y="4007168"/>
            <a:ext cx="4791075" cy="3175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6152" name="直接连接符 22"/>
          <p:cNvCxnSpPr/>
          <p:nvPr/>
        </p:nvCxnSpPr>
        <p:spPr>
          <a:xfrm rot="-5400000" flipH="1">
            <a:off x="233680" y="3992880"/>
            <a:ext cx="4810125" cy="12700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6153" name="直接连接符 24"/>
          <p:cNvCxnSpPr/>
          <p:nvPr/>
        </p:nvCxnSpPr>
        <p:spPr>
          <a:xfrm rot="5400000">
            <a:off x="2759393" y="4054793"/>
            <a:ext cx="4819650" cy="0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6154" name="直接连接符 28"/>
          <p:cNvCxnSpPr/>
          <p:nvPr/>
        </p:nvCxnSpPr>
        <p:spPr>
          <a:xfrm rot="-5400000" flipH="1">
            <a:off x="3910330" y="4054793"/>
            <a:ext cx="4827588" cy="12700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6155" name="直接连接符 29"/>
          <p:cNvCxnSpPr/>
          <p:nvPr/>
        </p:nvCxnSpPr>
        <p:spPr>
          <a:xfrm rot="-5400000" flipH="1">
            <a:off x="5200968" y="4140518"/>
            <a:ext cx="5013325" cy="9525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56" name="矩形 35"/>
          <p:cNvSpPr/>
          <p:nvPr/>
        </p:nvSpPr>
        <p:spPr>
          <a:xfrm>
            <a:off x="2675255" y="2024380"/>
            <a:ext cx="1112838" cy="354013"/>
          </a:xfrm>
          <a:prstGeom prst="rect">
            <a:avLst/>
          </a:prstGeom>
          <a:solidFill>
            <a:srgbClr val="005291"/>
          </a:solidFill>
          <a:ln w="25400" cap="flat" cmpd="sng">
            <a:solidFill>
              <a:srgbClr val="003A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 anchor="ctr"/>
          <a:lstStyle/>
          <a:p>
            <a:pPr lvl="0" indent="0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研发设计</a:t>
            </a:r>
          </a:p>
        </p:txBody>
      </p:sp>
      <p:sp>
        <p:nvSpPr>
          <p:cNvPr id="6157" name="矩形 36"/>
          <p:cNvSpPr/>
          <p:nvPr/>
        </p:nvSpPr>
        <p:spPr>
          <a:xfrm>
            <a:off x="7720330" y="2040255"/>
            <a:ext cx="914400" cy="338138"/>
          </a:xfrm>
          <a:prstGeom prst="rect">
            <a:avLst/>
          </a:prstGeom>
          <a:solidFill>
            <a:srgbClr val="005291"/>
          </a:solidFill>
          <a:ln w="25400" cap="flat" cmpd="sng">
            <a:solidFill>
              <a:srgbClr val="003A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 anchor="ctr"/>
          <a:lstStyle/>
          <a:p>
            <a:pPr lvl="0" indent="0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</a:p>
        </p:txBody>
      </p:sp>
      <p:sp>
        <p:nvSpPr>
          <p:cNvPr id="6158" name="矩形 42"/>
          <p:cNvSpPr/>
          <p:nvPr/>
        </p:nvSpPr>
        <p:spPr>
          <a:xfrm>
            <a:off x="3799999" y="2040255"/>
            <a:ext cx="2504281" cy="338138"/>
          </a:xfrm>
          <a:prstGeom prst="rect">
            <a:avLst/>
          </a:prstGeom>
          <a:solidFill>
            <a:srgbClr val="005291"/>
          </a:solidFill>
          <a:ln w="25400" cap="flat" cmpd="sng">
            <a:solidFill>
              <a:srgbClr val="003A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 anchor="ctr"/>
          <a:lstStyle/>
          <a:p>
            <a:pPr lvl="0" indent="0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编码开发</a:t>
            </a:r>
          </a:p>
        </p:txBody>
      </p:sp>
      <p:sp>
        <p:nvSpPr>
          <p:cNvPr id="6159" name="TextBox 9"/>
          <p:cNvSpPr txBox="1"/>
          <p:nvPr/>
        </p:nvSpPr>
        <p:spPr>
          <a:xfrm>
            <a:off x="3188336" y="1762443"/>
            <a:ext cx="57912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11.17</a:t>
            </a:r>
          </a:p>
        </p:txBody>
      </p:sp>
      <p:sp>
        <p:nvSpPr>
          <p:cNvPr id="6160" name="圆角矩形标注 50"/>
          <p:cNvSpPr/>
          <p:nvPr/>
        </p:nvSpPr>
        <p:spPr>
          <a:xfrm>
            <a:off x="2125980" y="4008755"/>
            <a:ext cx="1130300" cy="390525"/>
          </a:xfrm>
          <a:prstGeom prst="wedgeRoundRectCallout">
            <a:avLst>
              <a:gd name="adj1" fmla="val 80477"/>
              <a:gd name="adj2" fmla="val -87477"/>
              <a:gd name="adj3" fmla="val 16667"/>
            </a:avLst>
          </a:prstGeom>
          <a:solidFill>
            <a:srgbClr val="CCE8FB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当前时间</a:t>
            </a:r>
          </a:p>
        </p:txBody>
      </p:sp>
      <p:sp>
        <p:nvSpPr>
          <p:cNvPr id="2" name="圆角矩形 49"/>
          <p:cNvSpPr>
            <a:spLocks noChangeArrowheads="1"/>
          </p:cNvSpPr>
          <p:nvPr/>
        </p:nvSpPr>
        <p:spPr bwMode="auto">
          <a:xfrm>
            <a:off x="2646680" y="2840355"/>
            <a:ext cx="1141413" cy="434975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dirty="0">
                <a:latin typeface="华文细黑" panose="02010600040101010101" charset="-122"/>
                <a:ea typeface="华文细黑" panose="02010600040101010101" charset="-122"/>
              </a:rPr>
              <a:t>组织管理优化功能设计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3" name="圆角矩形 49"/>
          <p:cNvSpPr>
            <a:spLocks noChangeArrowheads="1"/>
          </p:cNvSpPr>
          <p:nvPr/>
        </p:nvSpPr>
        <p:spPr bwMode="auto">
          <a:xfrm>
            <a:off x="3770581" y="3426936"/>
            <a:ext cx="1408162" cy="400050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dirty="0">
                <a:latin typeface="华文细黑" panose="02010600040101010101" charset="-122"/>
                <a:ea typeface="华文细黑" panose="02010600040101010101" charset="-122"/>
              </a:rPr>
              <a:t>后台架构改造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设计</a:t>
            </a:r>
          </a:p>
        </p:txBody>
      </p:sp>
      <p:sp>
        <p:nvSpPr>
          <p:cNvPr id="6163" name="矩形 42"/>
          <p:cNvSpPr/>
          <p:nvPr/>
        </p:nvSpPr>
        <p:spPr>
          <a:xfrm>
            <a:off x="6309043" y="2040255"/>
            <a:ext cx="1411287" cy="338138"/>
          </a:xfrm>
          <a:prstGeom prst="rect">
            <a:avLst/>
          </a:prstGeom>
          <a:solidFill>
            <a:srgbClr val="005291"/>
          </a:solidFill>
          <a:ln w="25400" cap="flat" cmpd="sng">
            <a:solidFill>
              <a:srgbClr val="003A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 anchor="ctr"/>
          <a:lstStyle/>
          <a:p>
            <a:pPr lvl="0" indent="0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研发联调</a:t>
            </a:r>
          </a:p>
        </p:txBody>
      </p:sp>
      <p:sp>
        <p:nvSpPr>
          <p:cNvPr id="6" name="圆角矩形 49"/>
          <p:cNvSpPr>
            <a:spLocks noChangeArrowheads="1"/>
          </p:cNvSpPr>
          <p:nvPr/>
        </p:nvSpPr>
        <p:spPr bwMode="auto">
          <a:xfrm>
            <a:off x="3789680" y="4115118"/>
            <a:ext cx="2514600" cy="414338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前后端编码开发</a:t>
            </a:r>
          </a:p>
        </p:txBody>
      </p:sp>
      <p:sp>
        <p:nvSpPr>
          <p:cNvPr id="6165" name="TextBox 9"/>
          <p:cNvSpPr txBox="1"/>
          <p:nvPr/>
        </p:nvSpPr>
        <p:spPr>
          <a:xfrm>
            <a:off x="4748530" y="1773555"/>
            <a:ext cx="754063" cy="274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endParaRPr lang="en-US" altLang="zh-CN" sz="12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7" name="圆角矩形 49"/>
          <p:cNvSpPr>
            <a:spLocks noChangeArrowheads="1"/>
          </p:cNvSpPr>
          <p:nvPr/>
        </p:nvSpPr>
        <p:spPr bwMode="auto">
          <a:xfrm>
            <a:off x="7659210" y="5240337"/>
            <a:ext cx="989013" cy="414338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dirty="0">
                <a:latin typeface="华文细黑" panose="02010600040101010101" charset="-122"/>
                <a:ea typeface="华文细黑" panose="02010600040101010101" charset="-122"/>
              </a:rPr>
              <a:t>系统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测试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cxnSp>
        <p:nvCxnSpPr>
          <p:cNvPr id="6167" name="直接连接符 29"/>
          <p:cNvCxnSpPr/>
          <p:nvPr/>
        </p:nvCxnSpPr>
        <p:spPr>
          <a:xfrm rot="-5400000" flipH="1">
            <a:off x="6115368" y="4159568"/>
            <a:ext cx="4984750" cy="6350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圆角矩形 49"/>
          <p:cNvSpPr>
            <a:spLocks noChangeArrowheads="1"/>
          </p:cNvSpPr>
          <p:nvPr/>
        </p:nvSpPr>
        <p:spPr bwMode="auto">
          <a:xfrm>
            <a:off x="1486218" y="2426018"/>
            <a:ext cx="1165225" cy="414338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dirty="0">
                <a:latin typeface="华文细黑" panose="02010600040101010101" charset="-122"/>
                <a:ea typeface="华文细黑" panose="02010600040101010101" charset="-122"/>
              </a:rPr>
              <a:t>威宁和象翌需求调研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6169" name="矩形 42"/>
          <p:cNvSpPr/>
          <p:nvPr/>
        </p:nvSpPr>
        <p:spPr>
          <a:xfrm>
            <a:off x="1525905" y="2024380"/>
            <a:ext cx="1165225" cy="325438"/>
          </a:xfrm>
          <a:prstGeom prst="rect">
            <a:avLst/>
          </a:prstGeom>
          <a:solidFill>
            <a:srgbClr val="005291"/>
          </a:solidFill>
          <a:ln w="25400" cap="flat" cmpd="sng">
            <a:solidFill>
              <a:srgbClr val="003A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 anchor="ctr"/>
          <a:lstStyle/>
          <a:p>
            <a:pPr lvl="0" indent="0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需求调研</a:t>
            </a:r>
          </a:p>
        </p:txBody>
      </p:sp>
      <p:cxnSp>
        <p:nvCxnSpPr>
          <p:cNvPr id="6170" name="直接连接符 24"/>
          <p:cNvCxnSpPr/>
          <p:nvPr/>
        </p:nvCxnSpPr>
        <p:spPr>
          <a:xfrm rot="5400000">
            <a:off x="1376679" y="4080193"/>
            <a:ext cx="4819650" cy="0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71" name="TextBox 9"/>
          <p:cNvSpPr txBox="1"/>
          <p:nvPr/>
        </p:nvSpPr>
        <p:spPr>
          <a:xfrm>
            <a:off x="5683568" y="1740218"/>
            <a:ext cx="754062" cy="2746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12.16</a:t>
            </a:r>
          </a:p>
        </p:txBody>
      </p:sp>
      <p:sp>
        <p:nvSpPr>
          <p:cNvPr id="6172" name="TextBox 9"/>
          <p:cNvSpPr txBox="1"/>
          <p:nvPr/>
        </p:nvSpPr>
        <p:spPr>
          <a:xfrm>
            <a:off x="7144068" y="1765618"/>
            <a:ext cx="754062" cy="2746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12.23</a:t>
            </a:r>
          </a:p>
        </p:txBody>
      </p:sp>
      <p:sp>
        <p:nvSpPr>
          <p:cNvPr id="6173" name="TextBox 9"/>
          <p:cNvSpPr txBox="1"/>
          <p:nvPr/>
        </p:nvSpPr>
        <p:spPr>
          <a:xfrm>
            <a:off x="8336280" y="1762443"/>
            <a:ext cx="598488" cy="274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01.05</a:t>
            </a:r>
          </a:p>
        </p:txBody>
      </p:sp>
      <p:cxnSp>
        <p:nvCxnSpPr>
          <p:cNvPr id="6174" name="直接连接符 38"/>
          <p:cNvCxnSpPr/>
          <p:nvPr/>
        </p:nvCxnSpPr>
        <p:spPr>
          <a:xfrm>
            <a:off x="8740140" y="1791018"/>
            <a:ext cx="11113" cy="486410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6176" name="直接连接符 24"/>
          <p:cNvCxnSpPr/>
          <p:nvPr/>
        </p:nvCxnSpPr>
        <p:spPr>
          <a:xfrm rot="5400000">
            <a:off x="2084705" y="4143693"/>
            <a:ext cx="4819650" cy="0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6" name="圆角矩形 49"/>
          <p:cNvSpPr>
            <a:spLocks noChangeArrowheads="1"/>
          </p:cNvSpPr>
          <p:nvPr/>
        </p:nvSpPr>
        <p:spPr bwMode="auto">
          <a:xfrm>
            <a:off x="6304280" y="4692968"/>
            <a:ext cx="1408113" cy="414338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系统联调测试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57" name="圆角矩形 49"/>
          <p:cNvSpPr>
            <a:spLocks noChangeArrowheads="1"/>
          </p:cNvSpPr>
          <p:nvPr/>
        </p:nvSpPr>
        <p:spPr bwMode="auto">
          <a:xfrm>
            <a:off x="7898130" y="5996305"/>
            <a:ext cx="884238" cy="414338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生产上线</a:t>
            </a:r>
          </a:p>
        </p:txBody>
      </p:sp>
      <p:sp>
        <p:nvSpPr>
          <p:cNvPr id="6180" name="TextBox 9"/>
          <p:cNvSpPr txBox="1"/>
          <p:nvPr/>
        </p:nvSpPr>
        <p:spPr>
          <a:xfrm>
            <a:off x="7840980" y="1773555"/>
            <a:ext cx="573088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12.31</a:t>
            </a:r>
          </a:p>
        </p:txBody>
      </p:sp>
    </p:spTree>
    <p:extLst>
      <p:ext uri="{BB962C8B-B14F-4D97-AF65-F5344CB8AC3E}">
        <p14:creationId xmlns:p14="http://schemas.microsoft.com/office/powerpoint/2010/main" val="854066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23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441325" y="723900"/>
            <a:ext cx="38258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详细进展情况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29971" y="1524508"/>
            <a:ext cx="407193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45847" y="2047728"/>
          <a:ext cx="9299331" cy="448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相关方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组织管理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、职务管理支持多企业分权管理（陈世龙）</a:t>
                      </a: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、用户管理支持多企业分权管理（陈世龙）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、组织管理前端页面优化（陈世龙）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5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、角色管理功能调整与优化（陈世龙）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流程管理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、流程管理支持多企业分权管理（陈世龙）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用户中心对接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完成用户中心字号同步问题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明确用户信息更新消息监听实现方案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完成翌能环境用户信息同步不成功问题排查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春晖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99F8CCE-91D2-4CCE-AB9F-4E041794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1" y="2660714"/>
            <a:ext cx="1198412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36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24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441325" y="723900"/>
            <a:ext cx="38258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详细进展情况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29971" y="1524508"/>
            <a:ext cx="407193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45847" y="2047728"/>
          <a:ext cx="9299331" cy="448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相关方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组织管理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、职务管理支持多企业分权管理（陈世龙）</a:t>
                      </a: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、用户管理支持多企业分权管理（陈世龙）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、组织管理前端页面优化（陈世龙）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5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、角色管理功能调整与优化（陈世龙）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流程管理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、流程管理支持多企业分权管理（陈世龙）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用户中心对接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完成用户中心字号同步问题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明确用户信息更新消息监听实现方案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完成翌能环境用户信息同步不成功问题排查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春晖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99F8CCE-91D2-4CCE-AB9F-4E041794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1" y="2660714"/>
            <a:ext cx="1198412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32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25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441325" y="723900"/>
            <a:ext cx="38258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详细进展情况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29971" y="1524508"/>
            <a:ext cx="4071937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下周工作计划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529971" y="2181818"/>
          <a:ext cx="9299331" cy="3078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相关方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组织管理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、组织、岗位、职务、用户支持多企业分权管理开发（修能）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baseline="0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、组织代码自动生成（修能）</a:t>
                      </a:r>
                      <a:endParaRPr lang="en-US" altLang="zh-CN" sz="1400" b="1" baseline="0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baseline="0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baseline="0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、组织管理前端页面优化（修能）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修能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用户中心对接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、完成与用户中心对接方案的设计。（熊贤云）</a:t>
                      </a: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春晖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Ipad</a:t>
                      </a: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、完成</a:t>
                      </a:r>
                      <a:r>
                        <a:rPr lang="en-US" altLang="zh-CN" sz="1400" b="1" dirty="0" err="1">
                          <a:ea typeface="宋体" panose="02010600030101010101" pitchFamily="2" charset="-122"/>
                        </a:rPr>
                        <a:t>ipad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版测试工作。（朝闻）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朝闻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曹花</a:t>
                      </a:r>
                      <a:endParaRPr lang="en-US" altLang="zh-CN" sz="1400" dirty="0"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1400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威宁集团流程演示与适配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、威宁集团流程演示与适配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彭锋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CD2394AD-8A3B-4C0E-BC5A-FEE9A0A03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45" y="-435499"/>
            <a:ext cx="8073814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17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26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441325" y="723900"/>
            <a:ext cx="38258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详细进展情况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29971" y="1524508"/>
            <a:ext cx="407193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45847" y="2047728"/>
          <a:ext cx="9299331" cy="448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相关方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组织管理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、职务管理支持多企业分权管理（陈世龙）</a:t>
                      </a: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、用户管理支持多企业分权管理（陈世龙）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、组织管理前端页面优化（陈世龙）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5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、角色管理功能调整与优化（陈世龙）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流程管理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、流程管理支持多企业分权管理（陈世龙）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用户中心对接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完成用户中心字号同步问题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明确用户信息更新消息监听实现方案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完成翌能环境用户信息同步不成功问题排查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春晖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99F8CCE-91D2-4CCE-AB9F-4E041794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1" y="2660714"/>
            <a:ext cx="1198412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59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27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441325" y="723900"/>
            <a:ext cx="38258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详细进展情况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29971" y="1524508"/>
            <a:ext cx="407193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45847" y="2047728"/>
          <a:ext cx="9299331" cy="448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相关方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组织管理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、职务管理支持多企业分权管理（陈世龙）</a:t>
                      </a: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、用户管理支持多企业分权管理（陈世龙）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、组织管理前端页面优化（陈世龙）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5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、角色管理功能调整与优化（陈世龙）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流程管理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、流程管理支持多企业分权管理（陈世龙）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用户中心对接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完成用户中心字号同步问题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明确用户信息更新消息监听实现方案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完成翌能环境用户信息同步不成功问题排查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春晖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99F8CCE-91D2-4CCE-AB9F-4E041794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1" y="2660714"/>
            <a:ext cx="1198412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2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28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66713" y="1976438"/>
          <a:ext cx="9773749" cy="14637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8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0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20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序号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待解决问题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责任人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状态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关闭时间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处理结果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54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2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214313" y="1444625"/>
            <a:ext cx="390048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上周议题回顾与跟踪</a:t>
            </a: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214947" y="3440430"/>
            <a:ext cx="361913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本周待跟进项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41325" y="723900"/>
            <a:ext cx="3825875" cy="579438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待跟进项及风险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6713" y="3906520"/>
          <a:ext cx="9586788" cy="23780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4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2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3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5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92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序号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待解决问题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责任人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状态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关闭时间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处理结果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用户信息更新消息监听实现方案：</a:t>
                      </a:r>
                    </a:p>
                    <a:p>
                      <a:r>
                        <a:rPr lang="zh-CN" altLang="en-US" sz="1200" dirty="0"/>
                        <a:t>  </a:t>
                      </a:r>
                      <a:r>
                        <a:rPr lang="en-US" altLang="zh-CN" sz="1200" dirty="0"/>
                        <a:t>1</a:t>
                      </a:r>
                      <a:r>
                        <a:rPr lang="zh-CN" altLang="en-US" sz="1200" dirty="0"/>
                        <a:t>）明确用户信息新增、修改、删除的入口</a:t>
                      </a:r>
                    </a:p>
                    <a:p>
                      <a:r>
                        <a:rPr lang="zh-CN" altLang="en-US" sz="1200" dirty="0"/>
                        <a:t>  </a:t>
                      </a:r>
                      <a:r>
                        <a:rPr lang="en-US" altLang="zh-CN" sz="1200" dirty="0"/>
                        <a:t>2</a:t>
                      </a:r>
                      <a:r>
                        <a:rPr lang="zh-CN" altLang="en-US" sz="1200" dirty="0"/>
                        <a:t>）用户消息如何跟转子链存在的用户关联起来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i="1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i="1" dirty="0"/>
                        <a:t>处理中</a:t>
                      </a:r>
                      <a:endParaRPr lang="en-US" altLang="zh-CN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a typeface="宋体" panose="02010600030101010101" pitchFamily="2" charset="-122"/>
                        </a:rPr>
                        <a:t>待与春晖进一步沟通方案</a:t>
                      </a:r>
                      <a:endParaRPr lang="zh-CN" altLang="zh-CN" sz="1200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dirty="0"/>
                        <a:t>密码同步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dirty="0"/>
                        <a:t>  </a:t>
                      </a:r>
                      <a:r>
                        <a:rPr lang="en-US" altLang="zh-CN" sz="1200" dirty="0"/>
                        <a:t>1</a:t>
                      </a:r>
                      <a:r>
                        <a:rPr lang="zh-CN" altLang="en-US" sz="1200" dirty="0"/>
                        <a:t>）明确密码修改的入口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dirty="0"/>
                        <a:t>  </a:t>
                      </a:r>
                      <a:r>
                        <a:rPr lang="en-US" altLang="zh-CN" sz="1200" dirty="0"/>
                        <a:t>2</a:t>
                      </a:r>
                      <a:r>
                        <a:rPr lang="zh-CN" altLang="en-US" sz="1200" dirty="0"/>
                        <a:t>）要同步密码到用户中心需要修改转子链加密方法，修改之后转子链数据库中的旧用户密码处理方案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dirty="0"/>
                        <a:t>  </a:t>
                      </a:r>
                      <a:r>
                        <a:rPr lang="en-US" altLang="zh-CN" sz="1200" dirty="0"/>
                        <a:t>3</a:t>
                      </a:r>
                      <a:r>
                        <a:rPr lang="zh-CN" altLang="en-US" sz="1200" dirty="0"/>
                        <a:t>）其他系统修改密码后如何同步到转子链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dirty="0"/>
                        <a:t>处理中</a:t>
                      </a:r>
                      <a:endParaRPr lang="en-US" altLang="zh-C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ea typeface="宋体" panose="02010600030101010101" pitchFamily="2" charset="-122"/>
                        </a:rPr>
                        <a:t>待与春晖进一步沟通方案</a:t>
                      </a:r>
                      <a:endParaRPr lang="zh-CN" altLang="zh-CN" sz="1200"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endParaRPr lang="zh-CN" altLang="en-US" sz="1200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588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29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441325" y="723900"/>
            <a:ext cx="38258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详细进展情况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29971" y="1524508"/>
            <a:ext cx="407193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45847" y="2047728"/>
          <a:ext cx="9299331" cy="448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相关方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组织管理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、职务管理支持多企业分权管理（陈世龙）</a:t>
                      </a: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、用户管理支持多企业分权管理（陈世龙）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、组织管理前端页面优化（陈世龙）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5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、角色管理功能调整与优化（陈世龙）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流程管理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、流程管理支持多企业分权管理（陈世龙）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用户中心对接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完成用户中心字号同步问题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明确用户信息更新消息监听实现方案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完成翌能环境用户信息同步不成功问题排查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春晖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99F8CCE-91D2-4CCE-AB9F-4E041794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1" y="2660714"/>
            <a:ext cx="1198412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5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3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441325" y="723900"/>
            <a:ext cx="38258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详细进展情况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29971" y="1524508"/>
            <a:ext cx="407193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54811"/>
              </p:ext>
            </p:extLst>
          </p:nvPr>
        </p:nvGraphicFramePr>
        <p:xfrm>
          <a:off x="645847" y="2047728"/>
          <a:ext cx="9299331" cy="448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相关方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组织管理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、职务管理支持多企业分权管理（陈世龙）</a:t>
                      </a: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、用户管理支持多企业分权管理（陈世龙）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、组织管理前端页面优化（陈世龙）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5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、角色管理功能调整与优化（陈世龙）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流程管理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、流程管理支持多企业分权管理（陈世龙）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用户中心对接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完成用户中心字号同步问题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明确用户信息更新消息监听实现方案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完成翌能环境用户信息同步不成功问题排查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春晖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99F8CCE-91D2-4CCE-AB9F-4E041794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1" y="2660714"/>
            <a:ext cx="11984122" cy="186716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8" y="2314021"/>
            <a:ext cx="12191372" cy="1999384"/>
          </a:xfrm>
          <a:prstGeom prst="rect">
            <a:avLst/>
          </a:prstGeom>
        </p:spPr>
      </p:pic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898970" y="2314021"/>
            <a:ext cx="10586189" cy="1999384"/>
          </a:xfrm>
        </p:spPr>
        <p:txBody>
          <a:bodyPr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谢！</a:t>
            </a: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solidFill>
                  <a:srgbClr val="777777"/>
                </a:solidFill>
              </a:rPr>
              <a:t> </a:t>
            </a:r>
            <a:fld id="{FDA8AB98-3003-4A19-B80A-831B9C1DBDAC}" type="slidenum">
              <a:rPr lang="zh-CN" altLang="en-US" sz="900" smtClean="0">
                <a:solidFill>
                  <a:srgbClr val="777777"/>
                </a:solidFill>
              </a:rPr>
              <a:t>30</a:t>
            </a:fld>
            <a:r>
              <a:rPr lang="en-US" altLang="zh-CN" sz="900">
                <a:solidFill>
                  <a:srgbClr val="777777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903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7624" y="2526453"/>
            <a:ext cx="5063311" cy="769441"/>
          </a:xfrm>
        </p:spPr>
        <p:txBody>
          <a:bodyPr/>
          <a:lstStyle/>
          <a:p>
            <a:pPr algn="l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项目（产品）周报</a:t>
            </a:r>
          </a:p>
        </p:txBody>
      </p:sp>
      <p:sp>
        <p:nvSpPr>
          <p:cNvPr id="3" name="标题 1"/>
          <p:cNvSpPr txBox="1"/>
          <p:nvPr/>
        </p:nvSpPr>
        <p:spPr bwMode="auto">
          <a:xfrm>
            <a:off x="6925078" y="3380345"/>
            <a:ext cx="245444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n-lt"/>
                <a:ea typeface="黑体" panose="02010609060101010101" pitchFamily="49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0" dirty="0">
                <a:ea typeface="微软雅黑" panose="020B0503020204020204" pitchFamily="34" charset="-122"/>
                <a:cs typeface="Arial Unicode MS" panose="020B0604020202020204" pitchFamily="34" charset="-122"/>
              </a:rPr>
              <a:t>转子链项目</a:t>
            </a:r>
            <a:r>
              <a:rPr lang="en-US" altLang="zh-CN" sz="2800" b="0" dirty="0">
                <a:ea typeface="微软雅黑" panose="020B0503020204020204" pitchFamily="34" charset="-122"/>
                <a:cs typeface="Arial Unicode MS" panose="020B0604020202020204" pitchFamily="34" charset="-122"/>
              </a:rPr>
              <a:t>	</a:t>
            </a:r>
          </a:p>
        </p:txBody>
      </p:sp>
      <p:sp>
        <p:nvSpPr>
          <p:cNvPr id="6" name="标题 1"/>
          <p:cNvSpPr txBox="1"/>
          <p:nvPr/>
        </p:nvSpPr>
        <p:spPr bwMode="auto">
          <a:xfrm>
            <a:off x="6264235" y="3977104"/>
            <a:ext cx="4168238" cy="3385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1" rIns="91423" bIns="45711" numCol="1" anchor="t" anchorCtr="0" compatLnSpc="1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n-lt"/>
                <a:ea typeface="黑体" panose="02010609060101010101" pitchFamily="49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字号：至尚</a:t>
            </a:r>
            <a:r>
              <a:rPr lang="en-US" altLang="zh-CN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日期：</a:t>
            </a:r>
            <a:r>
              <a:rPr lang="en-US" altLang="zh-CN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r>
              <a:rPr lang="zh-CN" altLang="en-US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zh-CN" altLang="en-US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r>
              <a:rPr lang="zh-CN" altLang="en-US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213764119"/>
      </p:ext>
    </p:extLst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32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6542" y="881330"/>
            <a:ext cx="7402513" cy="513048"/>
          </a:xfrm>
          <a:noFill/>
          <a:ln w="9525">
            <a:noFill/>
            <a:miter lim="800000"/>
          </a:ln>
        </p:spPr>
        <p:txBody>
          <a:bodyPr vert="horz" wrap="square" lIns="92075" tIns="46038" rIns="92075" bIns="46038" numCol="1" anchor="b" anchorCtr="0" compatLnSpc="1"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时间计划</a:t>
            </a:r>
          </a:p>
        </p:txBody>
      </p:sp>
      <p:cxnSp>
        <p:nvCxnSpPr>
          <p:cNvPr id="6148" name="直接连接符 6"/>
          <p:cNvCxnSpPr/>
          <p:nvPr/>
        </p:nvCxnSpPr>
        <p:spPr>
          <a:xfrm flipV="1">
            <a:off x="1467168" y="2010093"/>
            <a:ext cx="7315200" cy="28575"/>
          </a:xfrm>
          <a:prstGeom prst="line">
            <a:avLst/>
          </a:prstGeom>
          <a:ln w="9525" cap="flat" cmpd="sng">
            <a:solidFill>
              <a:srgbClr val="008CE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49" name="TextBox 8"/>
          <p:cNvSpPr txBox="1"/>
          <p:nvPr/>
        </p:nvSpPr>
        <p:spPr>
          <a:xfrm>
            <a:off x="1113155" y="1773555"/>
            <a:ext cx="504825" cy="276999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11.1</a:t>
            </a:r>
          </a:p>
        </p:txBody>
      </p:sp>
      <p:sp>
        <p:nvSpPr>
          <p:cNvPr id="6150" name="TextBox 9"/>
          <p:cNvSpPr txBox="1"/>
          <p:nvPr/>
        </p:nvSpPr>
        <p:spPr>
          <a:xfrm>
            <a:off x="2229168" y="1773555"/>
            <a:ext cx="608012" cy="274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11.10</a:t>
            </a:r>
          </a:p>
        </p:txBody>
      </p:sp>
      <p:cxnSp>
        <p:nvCxnSpPr>
          <p:cNvPr id="6151" name="直接连接符 20"/>
          <p:cNvCxnSpPr/>
          <p:nvPr/>
        </p:nvCxnSpPr>
        <p:spPr>
          <a:xfrm rot="-5400000" flipH="1">
            <a:off x="-885507" y="4007168"/>
            <a:ext cx="4791075" cy="3175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6152" name="直接连接符 22"/>
          <p:cNvCxnSpPr/>
          <p:nvPr/>
        </p:nvCxnSpPr>
        <p:spPr>
          <a:xfrm rot="-5400000" flipH="1">
            <a:off x="233680" y="3992880"/>
            <a:ext cx="4810125" cy="12700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6153" name="直接连接符 24"/>
          <p:cNvCxnSpPr/>
          <p:nvPr/>
        </p:nvCxnSpPr>
        <p:spPr>
          <a:xfrm rot="5400000">
            <a:off x="2759393" y="4054793"/>
            <a:ext cx="4819650" cy="0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6154" name="直接连接符 28"/>
          <p:cNvCxnSpPr/>
          <p:nvPr/>
        </p:nvCxnSpPr>
        <p:spPr>
          <a:xfrm rot="-5400000" flipH="1">
            <a:off x="3910330" y="4054793"/>
            <a:ext cx="4827588" cy="12700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6155" name="直接连接符 29"/>
          <p:cNvCxnSpPr/>
          <p:nvPr/>
        </p:nvCxnSpPr>
        <p:spPr>
          <a:xfrm rot="-5400000" flipH="1">
            <a:off x="5200968" y="4140518"/>
            <a:ext cx="5013325" cy="9525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56" name="矩形 35"/>
          <p:cNvSpPr/>
          <p:nvPr/>
        </p:nvSpPr>
        <p:spPr>
          <a:xfrm>
            <a:off x="2675255" y="2024380"/>
            <a:ext cx="1112838" cy="354013"/>
          </a:xfrm>
          <a:prstGeom prst="rect">
            <a:avLst/>
          </a:prstGeom>
          <a:solidFill>
            <a:srgbClr val="005291"/>
          </a:solidFill>
          <a:ln w="25400" cap="flat" cmpd="sng">
            <a:solidFill>
              <a:srgbClr val="003A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 anchor="ctr"/>
          <a:lstStyle/>
          <a:p>
            <a:pPr lvl="0" indent="0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研发设计</a:t>
            </a:r>
          </a:p>
        </p:txBody>
      </p:sp>
      <p:sp>
        <p:nvSpPr>
          <p:cNvPr id="6157" name="矩形 36"/>
          <p:cNvSpPr/>
          <p:nvPr/>
        </p:nvSpPr>
        <p:spPr>
          <a:xfrm>
            <a:off x="7720330" y="2040255"/>
            <a:ext cx="914400" cy="338138"/>
          </a:xfrm>
          <a:prstGeom prst="rect">
            <a:avLst/>
          </a:prstGeom>
          <a:solidFill>
            <a:srgbClr val="005291"/>
          </a:solidFill>
          <a:ln w="25400" cap="flat" cmpd="sng">
            <a:solidFill>
              <a:srgbClr val="003A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 anchor="ctr"/>
          <a:lstStyle/>
          <a:p>
            <a:pPr lvl="0" indent="0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</a:p>
        </p:txBody>
      </p:sp>
      <p:sp>
        <p:nvSpPr>
          <p:cNvPr id="6158" name="矩形 42"/>
          <p:cNvSpPr/>
          <p:nvPr/>
        </p:nvSpPr>
        <p:spPr>
          <a:xfrm>
            <a:off x="3799999" y="2040255"/>
            <a:ext cx="2504281" cy="338138"/>
          </a:xfrm>
          <a:prstGeom prst="rect">
            <a:avLst/>
          </a:prstGeom>
          <a:solidFill>
            <a:srgbClr val="005291"/>
          </a:solidFill>
          <a:ln w="25400" cap="flat" cmpd="sng">
            <a:solidFill>
              <a:srgbClr val="003A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 anchor="ctr"/>
          <a:lstStyle/>
          <a:p>
            <a:pPr lvl="0" indent="0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编码开发</a:t>
            </a:r>
          </a:p>
        </p:txBody>
      </p:sp>
      <p:sp>
        <p:nvSpPr>
          <p:cNvPr id="6159" name="TextBox 9"/>
          <p:cNvSpPr txBox="1"/>
          <p:nvPr/>
        </p:nvSpPr>
        <p:spPr>
          <a:xfrm>
            <a:off x="3188336" y="1762443"/>
            <a:ext cx="57912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11.17</a:t>
            </a:r>
          </a:p>
        </p:txBody>
      </p:sp>
      <p:sp>
        <p:nvSpPr>
          <p:cNvPr id="6160" name="圆角矩形标注 50"/>
          <p:cNvSpPr/>
          <p:nvPr/>
        </p:nvSpPr>
        <p:spPr>
          <a:xfrm>
            <a:off x="2125980" y="4008755"/>
            <a:ext cx="1130300" cy="390525"/>
          </a:xfrm>
          <a:prstGeom prst="wedgeRoundRectCallout">
            <a:avLst>
              <a:gd name="adj1" fmla="val 80477"/>
              <a:gd name="adj2" fmla="val -87477"/>
              <a:gd name="adj3" fmla="val 16667"/>
            </a:avLst>
          </a:prstGeom>
          <a:solidFill>
            <a:srgbClr val="CCE8FB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当前时间</a:t>
            </a:r>
          </a:p>
        </p:txBody>
      </p:sp>
      <p:sp>
        <p:nvSpPr>
          <p:cNvPr id="2" name="圆角矩形 49"/>
          <p:cNvSpPr>
            <a:spLocks noChangeArrowheads="1"/>
          </p:cNvSpPr>
          <p:nvPr/>
        </p:nvSpPr>
        <p:spPr bwMode="auto">
          <a:xfrm>
            <a:off x="2646680" y="2840355"/>
            <a:ext cx="1141413" cy="434975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dirty="0">
                <a:latin typeface="华文细黑" panose="02010600040101010101" charset="-122"/>
                <a:ea typeface="华文细黑" panose="02010600040101010101" charset="-122"/>
              </a:rPr>
              <a:t>组织管理优化功能设计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3" name="圆角矩形 49"/>
          <p:cNvSpPr>
            <a:spLocks noChangeArrowheads="1"/>
          </p:cNvSpPr>
          <p:nvPr/>
        </p:nvSpPr>
        <p:spPr bwMode="auto">
          <a:xfrm>
            <a:off x="3770581" y="3426936"/>
            <a:ext cx="1408162" cy="400050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dirty="0">
                <a:latin typeface="华文细黑" panose="02010600040101010101" charset="-122"/>
                <a:ea typeface="华文细黑" panose="02010600040101010101" charset="-122"/>
              </a:rPr>
              <a:t>后台架构改造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设计</a:t>
            </a:r>
          </a:p>
        </p:txBody>
      </p:sp>
      <p:sp>
        <p:nvSpPr>
          <p:cNvPr id="6163" name="矩形 42"/>
          <p:cNvSpPr/>
          <p:nvPr/>
        </p:nvSpPr>
        <p:spPr>
          <a:xfrm>
            <a:off x="6309043" y="2040255"/>
            <a:ext cx="1411287" cy="338138"/>
          </a:xfrm>
          <a:prstGeom prst="rect">
            <a:avLst/>
          </a:prstGeom>
          <a:solidFill>
            <a:srgbClr val="005291"/>
          </a:solidFill>
          <a:ln w="25400" cap="flat" cmpd="sng">
            <a:solidFill>
              <a:srgbClr val="003A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 anchor="ctr"/>
          <a:lstStyle/>
          <a:p>
            <a:pPr lvl="0" indent="0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研发联调</a:t>
            </a:r>
          </a:p>
        </p:txBody>
      </p:sp>
      <p:sp>
        <p:nvSpPr>
          <p:cNvPr id="6" name="圆角矩形 49"/>
          <p:cNvSpPr>
            <a:spLocks noChangeArrowheads="1"/>
          </p:cNvSpPr>
          <p:nvPr/>
        </p:nvSpPr>
        <p:spPr bwMode="auto">
          <a:xfrm>
            <a:off x="3789680" y="4115118"/>
            <a:ext cx="2514600" cy="414338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前后端编码开发</a:t>
            </a:r>
          </a:p>
        </p:txBody>
      </p:sp>
      <p:sp>
        <p:nvSpPr>
          <p:cNvPr id="6165" name="TextBox 9"/>
          <p:cNvSpPr txBox="1"/>
          <p:nvPr/>
        </p:nvSpPr>
        <p:spPr>
          <a:xfrm>
            <a:off x="4748530" y="1773555"/>
            <a:ext cx="754063" cy="274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endParaRPr lang="en-US" altLang="zh-CN" sz="12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7" name="圆角矩形 49"/>
          <p:cNvSpPr>
            <a:spLocks noChangeArrowheads="1"/>
          </p:cNvSpPr>
          <p:nvPr/>
        </p:nvSpPr>
        <p:spPr bwMode="auto">
          <a:xfrm>
            <a:off x="7659210" y="5240337"/>
            <a:ext cx="989013" cy="414338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dirty="0">
                <a:latin typeface="华文细黑" panose="02010600040101010101" charset="-122"/>
                <a:ea typeface="华文细黑" panose="02010600040101010101" charset="-122"/>
              </a:rPr>
              <a:t>系统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测试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cxnSp>
        <p:nvCxnSpPr>
          <p:cNvPr id="6167" name="直接连接符 29"/>
          <p:cNvCxnSpPr/>
          <p:nvPr/>
        </p:nvCxnSpPr>
        <p:spPr>
          <a:xfrm rot="-5400000" flipH="1">
            <a:off x="6115368" y="4159568"/>
            <a:ext cx="4984750" cy="6350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圆角矩形 49"/>
          <p:cNvSpPr>
            <a:spLocks noChangeArrowheads="1"/>
          </p:cNvSpPr>
          <p:nvPr/>
        </p:nvSpPr>
        <p:spPr bwMode="auto">
          <a:xfrm>
            <a:off x="1486218" y="2426018"/>
            <a:ext cx="1165225" cy="414338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dirty="0">
                <a:latin typeface="华文细黑" panose="02010600040101010101" charset="-122"/>
                <a:ea typeface="华文细黑" panose="02010600040101010101" charset="-122"/>
              </a:rPr>
              <a:t>威宁和象翌需求调研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6169" name="矩形 42"/>
          <p:cNvSpPr/>
          <p:nvPr/>
        </p:nvSpPr>
        <p:spPr>
          <a:xfrm>
            <a:off x="1525905" y="2024380"/>
            <a:ext cx="1165225" cy="325438"/>
          </a:xfrm>
          <a:prstGeom prst="rect">
            <a:avLst/>
          </a:prstGeom>
          <a:solidFill>
            <a:srgbClr val="005291"/>
          </a:solidFill>
          <a:ln w="25400" cap="flat" cmpd="sng">
            <a:solidFill>
              <a:srgbClr val="003A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 anchor="ctr"/>
          <a:lstStyle/>
          <a:p>
            <a:pPr lvl="0" indent="0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需求调研</a:t>
            </a:r>
          </a:p>
        </p:txBody>
      </p:sp>
      <p:cxnSp>
        <p:nvCxnSpPr>
          <p:cNvPr id="6170" name="直接连接符 24"/>
          <p:cNvCxnSpPr/>
          <p:nvPr/>
        </p:nvCxnSpPr>
        <p:spPr>
          <a:xfrm rot="5400000">
            <a:off x="1376679" y="4080193"/>
            <a:ext cx="4819650" cy="0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71" name="TextBox 9"/>
          <p:cNvSpPr txBox="1"/>
          <p:nvPr/>
        </p:nvSpPr>
        <p:spPr>
          <a:xfrm>
            <a:off x="5683568" y="1740218"/>
            <a:ext cx="754062" cy="2746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12.16</a:t>
            </a:r>
          </a:p>
        </p:txBody>
      </p:sp>
      <p:sp>
        <p:nvSpPr>
          <p:cNvPr id="6172" name="TextBox 9"/>
          <p:cNvSpPr txBox="1"/>
          <p:nvPr/>
        </p:nvSpPr>
        <p:spPr>
          <a:xfrm>
            <a:off x="7144068" y="1765618"/>
            <a:ext cx="754062" cy="2746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12.23</a:t>
            </a:r>
          </a:p>
        </p:txBody>
      </p:sp>
      <p:sp>
        <p:nvSpPr>
          <p:cNvPr id="6173" name="TextBox 9"/>
          <p:cNvSpPr txBox="1"/>
          <p:nvPr/>
        </p:nvSpPr>
        <p:spPr>
          <a:xfrm>
            <a:off x="8336280" y="1762443"/>
            <a:ext cx="598488" cy="274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01.05</a:t>
            </a:r>
          </a:p>
        </p:txBody>
      </p:sp>
      <p:cxnSp>
        <p:nvCxnSpPr>
          <p:cNvPr id="6174" name="直接连接符 38"/>
          <p:cNvCxnSpPr/>
          <p:nvPr/>
        </p:nvCxnSpPr>
        <p:spPr>
          <a:xfrm>
            <a:off x="8740140" y="1791018"/>
            <a:ext cx="11113" cy="486410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6176" name="直接连接符 24"/>
          <p:cNvCxnSpPr/>
          <p:nvPr/>
        </p:nvCxnSpPr>
        <p:spPr>
          <a:xfrm rot="5400000">
            <a:off x="2084705" y="4143693"/>
            <a:ext cx="4819650" cy="0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6" name="圆角矩形 49"/>
          <p:cNvSpPr>
            <a:spLocks noChangeArrowheads="1"/>
          </p:cNvSpPr>
          <p:nvPr/>
        </p:nvSpPr>
        <p:spPr bwMode="auto">
          <a:xfrm>
            <a:off x="6304280" y="4692968"/>
            <a:ext cx="1408113" cy="414338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系统联调测试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57" name="圆角矩形 49"/>
          <p:cNvSpPr>
            <a:spLocks noChangeArrowheads="1"/>
          </p:cNvSpPr>
          <p:nvPr/>
        </p:nvSpPr>
        <p:spPr bwMode="auto">
          <a:xfrm>
            <a:off x="7898130" y="5996305"/>
            <a:ext cx="884238" cy="414338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生产上线</a:t>
            </a:r>
          </a:p>
        </p:txBody>
      </p:sp>
      <p:sp>
        <p:nvSpPr>
          <p:cNvPr id="6180" name="TextBox 9"/>
          <p:cNvSpPr txBox="1"/>
          <p:nvPr/>
        </p:nvSpPr>
        <p:spPr>
          <a:xfrm>
            <a:off x="7840980" y="1773555"/>
            <a:ext cx="573088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12.31</a:t>
            </a:r>
          </a:p>
        </p:txBody>
      </p:sp>
    </p:spTree>
    <p:extLst>
      <p:ext uri="{BB962C8B-B14F-4D97-AF65-F5344CB8AC3E}">
        <p14:creationId xmlns:p14="http://schemas.microsoft.com/office/powerpoint/2010/main" val="2336131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33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441325" y="723900"/>
            <a:ext cx="38258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详细进展情况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29971" y="1524508"/>
            <a:ext cx="407193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45847" y="2047728"/>
          <a:ext cx="9299331" cy="448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相关方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组织管理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、职务管理支持多企业分权管理（陈世龙）</a:t>
                      </a: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、用户管理支持多企业分权管理（陈世龙）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、组织管理前端页面优化（陈世龙）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5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、角色管理功能调整与优化（陈世龙）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流程管理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、流程管理支持多企业分权管理（陈世龙）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用户中心对接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完成用户中心字号同步问题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明确用户信息更新消息监听实现方案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完成翌能环境用户信息同步不成功问题排查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春晖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99F8CCE-91D2-4CCE-AB9F-4E041794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1" y="2660714"/>
            <a:ext cx="1198412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29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34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441325" y="723900"/>
            <a:ext cx="38258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详细进展情况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29971" y="1524508"/>
            <a:ext cx="407193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45847" y="2047728"/>
          <a:ext cx="9299331" cy="448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相关方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组织管理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、职务管理支持多企业分权管理（陈世龙）</a:t>
                      </a: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、用户管理支持多企业分权管理（陈世龙）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、组织管理前端页面优化（陈世龙）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5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、角色管理功能调整与优化（陈世龙）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流程管理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、流程管理支持多企业分权管理（陈世龙）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用户中心对接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完成用户中心字号同步问题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明确用户信息更新消息监听实现方案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完成翌能环境用户信息同步不成功问题排查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春晖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99F8CCE-91D2-4CCE-AB9F-4E041794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1" y="2660714"/>
            <a:ext cx="1198412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63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35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441325" y="723900"/>
            <a:ext cx="38258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详细进展情况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29971" y="1524508"/>
            <a:ext cx="4071937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下周工作计划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529971" y="2181818"/>
          <a:ext cx="9299331" cy="3078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相关方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组织管理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、组织、岗位、职务、用户支持多企业分权管理开发（修能）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baseline="0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、组织代码自动生成（修能）</a:t>
                      </a:r>
                      <a:endParaRPr lang="en-US" altLang="zh-CN" sz="1400" b="1" baseline="0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baseline="0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baseline="0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、组织管理前端页面优化（修能）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修能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用户中心对接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、完成与用户中心对接方案的设计。（熊贤云）</a:t>
                      </a: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春晖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Ipad</a:t>
                      </a: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、完成</a:t>
                      </a:r>
                      <a:r>
                        <a:rPr lang="en-US" altLang="zh-CN" sz="1400" b="1" dirty="0" err="1">
                          <a:ea typeface="宋体" panose="02010600030101010101" pitchFamily="2" charset="-122"/>
                        </a:rPr>
                        <a:t>ipad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版测试工作。（朝闻）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朝闻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曹花</a:t>
                      </a:r>
                      <a:endParaRPr lang="en-US" altLang="zh-CN" sz="1400" dirty="0"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1400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威宁集团流程演示与适配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、威宁集团流程演示与适配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彭锋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CD2394AD-8A3B-4C0E-BC5A-FEE9A0A03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45" y="-435499"/>
            <a:ext cx="8073814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28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36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441325" y="723900"/>
            <a:ext cx="38258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详细进展情况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29971" y="1524508"/>
            <a:ext cx="407193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45847" y="2047728"/>
          <a:ext cx="9299331" cy="448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相关方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组织管理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、职务管理支持多企业分权管理（陈世龙）</a:t>
                      </a: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、用户管理支持多企业分权管理（陈世龙）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、组织管理前端页面优化（陈世龙）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5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、角色管理功能调整与优化（陈世龙）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流程管理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、流程管理支持多企业分权管理（陈世龙）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用户中心对接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完成用户中心字号同步问题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明确用户信息更新消息监听实现方案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完成翌能环境用户信息同步不成功问题排查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春晖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99F8CCE-91D2-4CCE-AB9F-4E041794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1" y="2660714"/>
            <a:ext cx="1198412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00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37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441325" y="723900"/>
            <a:ext cx="38258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详细进展情况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29971" y="1524508"/>
            <a:ext cx="407193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45847" y="2047728"/>
          <a:ext cx="9299331" cy="448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相关方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组织管理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、职务管理支持多企业分权管理（陈世龙）</a:t>
                      </a: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、用户管理支持多企业分权管理（陈世龙）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、组织管理前端页面优化（陈世龙）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5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、角色管理功能调整与优化（陈世龙）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流程管理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、流程管理支持多企业分权管理（陈世龙）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用户中心对接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完成用户中心字号同步问题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明确用户信息更新消息监听实现方案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完成翌能环境用户信息同步不成功问题排查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春晖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99F8CCE-91D2-4CCE-AB9F-4E041794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1" y="2660714"/>
            <a:ext cx="1198412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77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38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66713" y="1976438"/>
          <a:ext cx="9773749" cy="14637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8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0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20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序号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待解决问题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责任人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状态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关闭时间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处理结果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54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2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214313" y="1444625"/>
            <a:ext cx="390048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上周议题回顾与跟踪</a:t>
            </a: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214947" y="3440430"/>
            <a:ext cx="361913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本周待跟进项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41325" y="723900"/>
            <a:ext cx="3825875" cy="579438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待跟进项及风险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6713" y="3906520"/>
          <a:ext cx="9586788" cy="23780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4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2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3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5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92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序号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待解决问题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责任人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状态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关闭时间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处理结果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用户信息更新消息监听实现方案：</a:t>
                      </a:r>
                    </a:p>
                    <a:p>
                      <a:r>
                        <a:rPr lang="zh-CN" altLang="en-US" sz="1200" dirty="0"/>
                        <a:t>  </a:t>
                      </a:r>
                      <a:r>
                        <a:rPr lang="en-US" altLang="zh-CN" sz="1200" dirty="0"/>
                        <a:t>1</a:t>
                      </a:r>
                      <a:r>
                        <a:rPr lang="zh-CN" altLang="en-US" sz="1200" dirty="0"/>
                        <a:t>）明确用户信息新增、修改、删除的入口</a:t>
                      </a:r>
                    </a:p>
                    <a:p>
                      <a:r>
                        <a:rPr lang="zh-CN" altLang="en-US" sz="1200" dirty="0"/>
                        <a:t>  </a:t>
                      </a:r>
                      <a:r>
                        <a:rPr lang="en-US" altLang="zh-CN" sz="1200" dirty="0"/>
                        <a:t>2</a:t>
                      </a:r>
                      <a:r>
                        <a:rPr lang="zh-CN" altLang="en-US" sz="1200" dirty="0"/>
                        <a:t>）用户消息如何跟转子链存在的用户关联起来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i="1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i="1" dirty="0"/>
                        <a:t>处理中</a:t>
                      </a:r>
                      <a:endParaRPr lang="en-US" altLang="zh-CN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a typeface="宋体" panose="02010600030101010101" pitchFamily="2" charset="-122"/>
                        </a:rPr>
                        <a:t>待与春晖进一步沟通方案</a:t>
                      </a:r>
                      <a:endParaRPr lang="zh-CN" altLang="zh-CN" sz="1200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dirty="0"/>
                        <a:t>密码同步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dirty="0"/>
                        <a:t>  </a:t>
                      </a:r>
                      <a:r>
                        <a:rPr lang="en-US" altLang="zh-CN" sz="1200" dirty="0"/>
                        <a:t>1</a:t>
                      </a:r>
                      <a:r>
                        <a:rPr lang="zh-CN" altLang="en-US" sz="1200" dirty="0"/>
                        <a:t>）明确密码修改的入口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dirty="0"/>
                        <a:t>  </a:t>
                      </a:r>
                      <a:r>
                        <a:rPr lang="en-US" altLang="zh-CN" sz="1200" dirty="0"/>
                        <a:t>2</a:t>
                      </a:r>
                      <a:r>
                        <a:rPr lang="zh-CN" altLang="en-US" sz="1200" dirty="0"/>
                        <a:t>）要同步密码到用户中心需要修改转子链加密方法，修改之后转子链数据库中的旧用户密码处理方案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dirty="0"/>
                        <a:t>  </a:t>
                      </a:r>
                      <a:r>
                        <a:rPr lang="en-US" altLang="zh-CN" sz="1200" dirty="0"/>
                        <a:t>3</a:t>
                      </a:r>
                      <a:r>
                        <a:rPr lang="zh-CN" altLang="en-US" sz="1200" dirty="0"/>
                        <a:t>）其他系统修改密码后如何同步到转子链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dirty="0"/>
                        <a:t>处理中</a:t>
                      </a:r>
                      <a:endParaRPr lang="en-US" altLang="zh-C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ea typeface="宋体" panose="02010600030101010101" pitchFamily="2" charset="-122"/>
                        </a:rPr>
                        <a:t>待与春晖进一步沟通方案</a:t>
                      </a:r>
                      <a:endParaRPr lang="zh-CN" altLang="zh-CN" sz="1200"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endParaRPr lang="zh-CN" altLang="en-US" sz="1200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045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39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441325" y="723900"/>
            <a:ext cx="38258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详细进展情况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29971" y="1524508"/>
            <a:ext cx="407193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45847" y="2047728"/>
          <a:ext cx="9299331" cy="448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相关方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组织管理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、职务管理支持多企业分权管理（陈世龙）</a:t>
                      </a: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、用户管理支持多企业分权管理（陈世龙）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、组织管理前端页面优化（陈世龙）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5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、角色管理功能调整与优化（陈世龙）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流程管理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、流程管理支持多企业分权管理（陈世龙）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用户中心对接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完成用户中心字号同步问题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明确用户信息更新消息监听实现方案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完成翌能环境用户信息同步不成功问题排查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春晖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99F8CCE-91D2-4CCE-AB9F-4E041794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1" y="2660714"/>
            <a:ext cx="1198412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4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441325" y="723900"/>
            <a:ext cx="38258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详细进展情况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29971" y="1524508"/>
            <a:ext cx="407193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45847" y="2047728"/>
          <a:ext cx="9299331" cy="448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相关方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组织管理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、职务管理支持多企业分权管理（陈世龙）</a:t>
                      </a: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、用户管理支持多企业分权管理（陈世龙）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、组织管理前端页面优化（陈世龙）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5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、角色管理功能调整与优化（陈世龙）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流程管理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、流程管理支持多企业分权管理（陈世龙）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用户中心对接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完成用户中心字号同步问题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明确用户信息更新消息监听实现方案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完成翌能环境用户信息同步不成功问题排查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春晖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99F8CCE-91D2-4CCE-AB9F-4E041794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1" y="2660714"/>
            <a:ext cx="1198412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04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8" y="2314021"/>
            <a:ext cx="12191372" cy="1999384"/>
          </a:xfrm>
          <a:prstGeom prst="rect">
            <a:avLst/>
          </a:prstGeom>
        </p:spPr>
      </p:pic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898970" y="2314021"/>
            <a:ext cx="10586189" cy="1999384"/>
          </a:xfrm>
        </p:spPr>
        <p:txBody>
          <a:bodyPr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谢！</a:t>
            </a: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solidFill>
                  <a:srgbClr val="777777"/>
                </a:solidFill>
              </a:rPr>
              <a:t> </a:t>
            </a:r>
            <a:fld id="{FDA8AB98-3003-4A19-B80A-831B9C1DBDAC}" type="slidenum">
              <a:rPr lang="zh-CN" altLang="en-US" sz="900" smtClean="0">
                <a:solidFill>
                  <a:srgbClr val="777777"/>
                </a:solidFill>
              </a:rPr>
              <a:t>40</a:t>
            </a:fld>
            <a:r>
              <a:rPr lang="en-US" altLang="zh-CN" sz="900">
                <a:solidFill>
                  <a:srgbClr val="777777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4921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7624" y="2526453"/>
            <a:ext cx="5063311" cy="769441"/>
          </a:xfrm>
        </p:spPr>
        <p:txBody>
          <a:bodyPr/>
          <a:lstStyle/>
          <a:p>
            <a:pPr algn="l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项目（产品）周报</a:t>
            </a:r>
          </a:p>
        </p:txBody>
      </p:sp>
      <p:sp>
        <p:nvSpPr>
          <p:cNvPr id="3" name="标题 1"/>
          <p:cNvSpPr txBox="1"/>
          <p:nvPr/>
        </p:nvSpPr>
        <p:spPr bwMode="auto">
          <a:xfrm>
            <a:off x="6925078" y="3380345"/>
            <a:ext cx="245444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n-lt"/>
                <a:ea typeface="黑体" panose="02010609060101010101" pitchFamily="49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0" dirty="0">
                <a:ea typeface="微软雅黑" panose="020B0503020204020204" pitchFamily="34" charset="-122"/>
                <a:cs typeface="Arial Unicode MS" panose="020B0604020202020204" pitchFamily="34" charset="-122"/>
              </a:rPr>
              <a:t>转子链项目</a:t>
            </a:r>
            <a:r>
              <a:rPr lang="en-US" altLang="zh-CN" sz="2800" b="0" dirty="0">
                <a:ea typeface="微软雅黑" panose="020B0503020204020204" pitchFamily="34" charset="-122"/>
                <a:cs typeface="Arial Unicode MS" panose="020B0604020202020204" pitchFamily="34" charset="-122"/>
              </a:rPr>
              <a:t>	</a:t>
            </a:r>
          </a:p>
        </p:txBody>
      </p:sp>
      <p:sp>
        <p:nvSpPr>
          <p:cNvPr id="6" name="标题 1"/>
          <p:cNvSpPr txBox="1"/>
          <p:nvPr/>
        </p:nvSpPr>
        <p:spPr bwMode="auto">
          <a:xfrm>
            <a:off x="6264235" y="3977104"/>
            <a:ext cx="4168238" cy="3385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11" rIns="91423" bIns="45711" numCol="1" anchor="t" anchorCtr="0" compatLnSpc="1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n-lt"/>
                <a:ea typeface="黑体" panose="02010609060101010101" pitchFamily="49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FrutigerNext LT Medium"/>
                <a:ea typeface="黑体" panose="02010609060101010101" pitchFamily="49" charset="-122"/>
                <a:cs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0000"/>
                </a:solidFill>
                <a:latin typeface="FrutigerNext LT Medium" pitchFamily="34" charset="0"/>
                <a:ea typeface="华文细黑" panose="02010600040101010101" charset="-122"/>
                <a:cs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字号：至尚</a:t>
            </a:r>
            <a:r>
              <a:rPr lang="en-US" altLang="zh-CN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日期：</a:t>
            </a:r>
            <a:r>
              <a:rPr lang="en-US" altLang="zh-CN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r>
              <a:rPr lang="zh-CN" altLang="en-US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zh-CN" altLang="en-US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r>
              <a:rPr lang="zh-CN" altLang="en-US" sz="16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665005495"/>
      </p:ext>
    </p:extLst>
  </p:cSld>
  <p:clrMapOvr>
    <a:masterClrMapping/>
  </p:clrMapOvr>
  <p:transition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42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6542" y="881330"/>
            <a:ext cx="7402513" cy="513048"/>
          </a:xfrm>
          <a:noFill/>
          <a:ln w="9525">
            <a:noFill/>
            <a:miter lim="800000"/>
          </a:ln>
        </p:spPr>
        <p:txBody>
          <a:bodyPr vert="horz" wrap="square" lIns="92075" tIns="46038" rIns="92075" bIns="46038" numCol="1" anchor="b" anchorCtr="0" compatLnSpc="1"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时间计划</a:t>
            </a:r>
          </a:p>
        </p:txBody>
      </p:sp>
      <p:cxnSp>
        <p:nvCxnSpPr>
          <p:cNvPr id="6148" name="直接连接符 6"/>
          <p:cNvCxnSpPr/>
          <p:nvPr/>
        </p:nvCxnSpPr>
        <p:spPr>
          <a:xfrm flipV="1">
            <a:off x="1467168" y="2010093"/>
            <a:ext cx="7315200" cy="28575"/>
          </a:xfrm>
          <a:prstGeom prst="line">
            <a:avLst/>
          </a:prstGeom>
          <a:ln w="9525" cap="flat" cmpd="sng">
            <a:solidFill>
              <a:srgbClr val="008CE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49" name="TextBox 8"/>
          <p:cNvSpPr txBox="1"/>
          <p:nvPr/>
        </p:nvSpPr>
        <p:spPr>
          <a:xfrm>
            <a:off x="1113155" y="1773555"/>
            <a:ext cx="504825" cy="276999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11.1</a:t>
            </a:r>
          </a:p>
        </p:txBody>
      </p:sp>
      <p:sp>
        <p:nvSpPr>
          <p:cNvPr id="6150" name="TextBox 9"/>
          <p:cNvSpPr txBox="1"/>
          <p:nvPr/>
        </p:nvSpPr>
        <p:spPr>
          <a:xfrm>
            <a:off x="2229168" y="1773555"/>
            <a:ext cx="608012" cy="274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11.10</a:t>
            </a:r>
          </a:p>
        </p:txBody>
      </p:sp>
      <p:cxnSp>
        <p:nvCxnSpPr>
          <p:cNvPr id="6151" name="直接连接符 20"/>
          <p:cNvCxnSpPr/>
          <p:nvPr/>
        </p:nvCxnSpPr>
        <p:spPr>
          <a:xfrm rot="-5400000" flipH="1">
            <a:off x="-885507" y="4007168"/>
            <a:ext cx="4791075" cy="3175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6152" name="直接连接符 22"/>
          <p:cNvCxnSpPr/>
          <p:nvPr/>
        </p:nvCxnSpPr>
        <p:spPr>
          <a:xfrm rot="-5400000" flipH="1">
            <a:off x="233680" y="3992880"/>
            <a:ext cx="4810125" cy="12700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6153" name="直接连接符 24"/>
          <p:cNvCxnSpPr/>
          <p:nvPr/>
        </p:nvCxnSpPr>
        <p:spPr>
          <a:xfrm rot="5400000">
            <a:off x="2759393" y="4054793"/>
            <a:ext cx="4819650" cy="0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6154" name="直接连接符 28"/>
          <p:cNvCxnSpPr/>
          <p:nvPr/>
        </p:nvCxnSpPr>
        <p:spPr>
          <a:xfrm rot="-5400000" flipH="1">
            <a:off x="3910330" y="4054793"/>
            <a:ext cx="4827588" cy="12700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6155" name="直接连接符 29"/>
          <p:cNvCxnSpPr/>
          <p:nvPr/>
        </p:nvCxnSpPr>
        <p:spPr>
          <a:xfrm rot="-5400000" flipH="1">
            <a:off x="5200968" y="4140518"/>
            <a:ext cx="5013325" cy="9525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56" name="矩形 35"/>
          <p:cNvSpPr/>
          <p:nvPr/>
        </p:nvSpPr>
        <p:spPr>
          <a:xfrm>
            <a:off x="2675255" y="2024380"/>
            <a:ext cx="1112838" cy="354013"/>
          </a:xfrm>
          <a:prstGeom prst="rect">
            <a:avLst/>
          </a:prstGeom>
          <a:solidFill>
            <a:srgbClr val="005291"/>
          </a:solidFill>
          <a:ln w="25400" cap="flat" cmpd="sng">
            <a:solidFill>
              <a:srgbClr val="003A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 anchor="ctr"/>
          <a:lstStyle/>
          <a:p>
            <a:pPr lvl="0" indent="0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研发设计</a:t>
            </a:r>
          </a:p>
        </p:txBody>
      </p:sp>
      <p:sp>
        <p:nvSpPr>
          <p:cNvPr id="6157" name="矩形 36"/>
          <p:cNvSpPr/>
          <p:nvPr/>
        </p:nvSpPr>
        <p:spPr>
          <a:xfrm>
            <a:off x="7720330" y="2040255"/>
            <a:ext cx="914400" cy="338138"/>
          </a:xfrm>
          <a:prstGeom prst="rect">
            <a:avLst/>
          </a:prstGeom>
          <a:solidFill>
            <a:srgbClr val="005291"/>
          </a:solidFill>
          <a:ln w="25400" cap="flat" cmpd="sng">
            <a:solidFill>
              <a:srgbClr val="003A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 anchor="ctr"/>
          <a:lstStyle/>
          <a:p>
            <a:pPr lvl="0" indent="0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</a:p>
        </p:txBody>
      </p:sp>
      <p:sp>
        <p:nvSpPr>
          <p:cNvPr id="6158" name="矩形 42"/>
          <p:cNvSpPr/>
          <p:nvPr/>
        </p:nvSpPr>
        <p:spPr>
          <a:xfrm>
            <a:off x="3799999" y="2040255"/>
            <a:ext cx="2504281" cy="338138"/>
          </a:xfrm>
          <a:prstGeom prst="rect">
            <a:avLst/>
          </a:prstGeom>
          <a:solidFill>
            <a:srgbClr val="005291"/>
          </a:solidFill>
          <a:ln w="25400" cap="flat" cmpd="sng">
            <a:solidFill>
              <a:srgbClr val="003A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 anchor="ctr"/>
          <a:lstStyle/>
          <a:p>
            <a:pPr lvl="0" indent="0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编码开发</a:t>
            </a:r>
          </a:p>
        </p:txBody>
      </p:sp>
      <p:sp>
        <p:nvSpPr>
          <p:cNvPr id="6159" name="TextBox 9"/>
          <p:cNvSpPr txBox="1"/>
          <p:nvPr/>
        </p:nvSpPr>
        <p:spPr>
          <a:xfrm>
            <a:off x="3188336" y="1762443"/>
            <a:ext cx="57912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11.17</a:t>
            </a:r>
          </a:p>
        </p:txBody>
      </p:sp>
      <p:sp>
        <p:nvSpPr>
          <p:cNvPr id="6160" name="圆角矩形标注 50"/>
          <p:cNvSpPr/>
          <p:nvPr/>
        </p:nvSpPr>
        <p:spPr>
          <a:xfrm>
            <a:off x="2125980" y="4008755"/>
            <a:ext cx="1130300" cy="390525"/>
          </a:xfrm>
          <a:prstGeom prst="wedgeRoundRectCallout">
            <a:avLst>
              <a:gd name="adj1" fmla="val 80477"/>
              <a:gd name="adj2" fmla="val -87477"/>
              <a:gd name="adj3" fmla="val 16667"/>
            </a:avLst>
          </a:prstGeom>
          <a:solidFill>
            <a:srgbClr val="CCE8FB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当前时间</a:t>
            </a:r>
          </a:p>
        </p:txBody>
      </p:sp>
      <p:sp>
        <p:nvSpPr>
          <p:cNvPr id="2" name="圆角矩形 49"/>
          <p:cNvSpPr>
            <a:spLocks noChangeArrowheads="1"/>
          </p:cNvSpPr>
          <p:nvPr/>
        </p:nvSpPr>
        <p:spPr bwMode="auto">
          <a:xfrm>
            <a:off x="2646680" y="2840355"/>
            <a:ext cx="1141413" cy="434975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dirty="0">
                <a:latin typeface="华文细黑" panose="02010600040101010101" charset="-122"/>
                <a:ea typeface="华文细黑" panose="02010600040101010101" charset="-122"/>
              </a:rPr>
              <a:t>组织管理优化功能设计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3" name="圆角矩形 49"/>
          <p:cNvSpPr>
            <a:spLocks noChangeArrowheads="1"/>
          </p:cNvSpPr>
          <p:nvPr/>
        </p:nvSpPr>
        <p:spPr bwMode="auto">
          <a:xfrm>
            <a:off x="3770581" y="3426936"/>
            <a:ext cx="1408162" cy="400050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dirty="0">
                <a:latin typeface="华文细黑" panose="02010600040101010101" charset="-122"/>
                <a:ea typeface="华文细黑" panose="02010600040101010101" charset="-122"/>
              </a:rPr>
              <a:t>后台架构改造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设计</a:t>
            </a:r>
          </a:p>
        </p:txBody>
      </p:sp>
      <p:sp>
        <p:nvSpPr>
          <p:cNvPr id="6163" name="矩形 42"/>
          <p:cNvSpPr/>
          <p:nvPr/>
        </p:nvSpPr>
        <p:spPr>
          <a:xfrm>
            <a:off x="6309043" y="2040255"/>
            <a:ext cx="1411287" cy="338138"/>
          </a:xfrm>
          <a:prstGeom prst="rect">
            <a:avLst/>
          </a:prstGeom>
          <a:solidFill>
            <a:srgbClr val="005291"/>
          </a:solidFill>
          <a:ln w="25400" cap="flat" cmpd="sng">
            <a:solidFill>
              <a:srgbClr val="003A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 anchor="ctr"/>
          <a:lstStyle/>
          <a:p>
            <a:pPr lvl="0" indent="0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研发联调</a:t>
            </a:r>
          </a:p>
        </p:txBody>
      </p:sp>
      <p:sp>
        <p:nvSpPr>
          <p:cNvPr id="6" name="圆角矩形 49"/>
          <p:cNvSpPr>
            <a:spLocks noChangeArrowheads="1"/>
          </p:cNvSpPr>
          <p:nvPr/>
        </p:nvSpPr>
        <p:spPr bwMode="auto">
          <a:xfrm>
            <a:off x="3789680" y="4115118"/>
            <a:ext cx="2514600" cy="414338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前后端编码开发</a:t>
            </a:r>
          </a:p>
        </p:txBody>
      </p:sp>
      <p:sp>
        <p:nvSpPr>
          <p:cNvPr id="6165" name="TextBox 9"/>
          <p:cNvSpPr txBox="1"/>
          <p:nvPr/>
        </p:nvSpPr>
        <p:spPr>
          <a:xfrm>
            <a:off x="4748530" y="1773555"/>
            <a:ext cx="754063" cy="2746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endParaRPr lang="en-US" altLang="zh-CN" sz="12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7" name="圆角矩形 49"/>
          <p:cNvSpPr>
            <a:spLocks noChangeArrowheads="1"/>
          </p:cNvSpPr>
          <p:nvPr/>
        </p:nvSpPr>
        <p:spPr bwMode="auto">
          <a:xfrm>
            <a:off x="7659210" y="5240337"/>
            <a:ext cx="989013" cy="414338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dirty="0">
                <a:latin typeface="华文细黑" panose="02010600040101010101" charset="-122"/>
                <a:ea typeface="华文细黑" panose="02010600040101010101" charset="-122"/>
              </a:rPr>
              <a:t>系统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测试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cxnSp>
        <p:nvCxnSpPr>
          <p:cNvPr id="6167" name="直接连接符 29"/>
          <p:cNvCxnSpPr/>
          <p:nvPr/>
        </p:nvCxnSpPr>
        <p:spPr>
          <a:xfrm rot="-5400000" flipH="1">
            <a:off x="6115368" y="4159568"/>
            <a:ext cx="4984750" cy="6350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圆角矩形 49"/>
          <p:cNvSpPr>
            <a:spLocks noChangeArrowheads="1"/>
          </p:cNvSpPr>
          <p:nvPr/>
        </p:nvSpPr>
        <p:spPr bwMode="auto">
          <a:xfrm>
            <a:off x="1486218" y="2426018"/>
            <a:ext cx="1165225" cy="414338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dirty="0">
                <a:latin typeface="华文细黑" panose="02010600040101010101" charset="-122"/>
                <a:ea typeface="华文细黑" panose="02010600040101010101" charset="-122"/>
              </a:rPr>
              <a:t>威宁和象翌需求调研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6169" name="矩形 42"/>
          <p:cNvSpPr/>
          <p:nvPr/>
        </p:nvSpPr>
        <p:spPr>
          <a:xfrm>
            <a:off x="1525905" y="2024380"/>
            <a:ext cx="1165225" cy="325438"/>
          </a:xfrm>
          <a:prstGeom prst="rect">
            <a:avLst/>
          </a:prstGeom>
          <a:solidFill>
            <a:srgbClr val="005291"/>
          </a:solidFill>
          <a:ln w="25400" cap="flat" cmpd="sng">
            <a:solidFill>
              <a:srgbClr val="003A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 anchor="ctr"/>
          <a:lstStyle/>
          <a:p>
            <a:pPr lvl="0" indent="0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需求调研</a:t>
            </a:r>
          </a:p>
        </p:txBody>
      </p:sp>
      <p:cxnSp>
        <p:nvCxnSpPr>
          <p:cNvPr id="6170" name="直接连接符 24"/>
          <p:cNvCxnSpPr/>
          <p:nvPr/>
        </p:nvCxnSpPr>
        <p:spPr>
          <a:xfrm rot="5400000">
            <a:off x="1376679" y="4080193"/>
            <a:ext cx="4819650" cy="0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71" name="TextBox 9"/>
          <p:cNvSpPr txBox="1"/>
          <p:nvPr/>
        </p:nvSpPr>
        <p:spPr>
          <a:xfrm>
            <a:off x="5683568" y="1740218"/>
            <a:ext cx="754062" cy="2746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12.16</a:t>
            </a:r>
          </a:p>
        </p:txBody>
      </p:sp>
      <p:sp>
        <p:nvSpPr>
          <p:cNvPr id="6172" name="TextBox 9"/>
          <p:cNvSpPr txBox="1"/>
          <p:nvPr/>
        </p:nvSpPr>
        <p:spPr>
          <a:xfrm>
            <a:off x="7144068" y="1765618"/>
            <a:ext cx="754062" cy="2746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12.23</a:t>
            </a:r>
          </a:p>
        </p:txBody>
      </p:sp>
      <p:sp>
        <p:nvSpPr>
          <p:cNvPr id="6173" name="TextBox 9"/>
          <p:cNvSpPr txBox="1"/>
          <p:nvPr/>
        </p:nvSpPr>
        <p:spPr>
          <a:xfrm>
            <a:off x="8336280" y="1762443"/>
            <a:ext cx="598488" cy="274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01.05</a:t>
            </a:r>
          </a:p>
        </p:txBody>
      </p:sp>
      <p:cxnSp>
        <p:nvCxnSpPr>
          <p:cNvPr id="6174" name="直接连接符 38"/>
          <p:cNvCxnSpPr/>
          <p:nvPr/>
        </p:nvCxnSpPr>
        <p:spPr>
          <a:xfrm>
            <a:off x="8740140" y="1791018"/>
            <a:ext cx="11113" cy="486410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6176" name="直接连接符 24"/>
          <p:cNvCxnSpPr/>
          <p:nvPr/>
        </p:nvCxnSpPr>
        <p:spPr>
          <a:xfrm rot="5400000">
            <a:off x="2084705" y="4143693"/>
            <a:ext cx="4819650" cy="0"/>
          </a:xfrm>
          <a:prstGeom prst="line">
            <a:avLst/>
          </a:prstGeom>
          <a:ln w="9525" cap="flat" cmpd="sng">
            <a:solidFill>
              <a:srgbClr val="005DB0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6" name="圆角矩形 49"/>
          <p:cNvSpPr>
            <a:spLocks noChangeArrowheads="1"/>
          </p:cNvSpPr>
          <p:nvPr/>
        </p:nvSpPr>
        <p:spPr bwMode="auto">
          <a:xfrm>
            <a:off x="6304280" y="4692968"/>
            <a:ext cx="1408113" cy="414338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系统联调测试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+mn-cs"/>
            </a:endParaRPr>
          </a:p>
        </p:txBody>
      </p:sp>
      <p:sp>
        <p:nvSpPr>
          <p:cNvPr id="57" name="圆角矩形 49"/>
          <p:cNvSpPr>
            <a:spLocks noChangeArrowheads="1"/>
          </p:cNvSpPr>
          <p:nvPr/>
        </p:nvSpPr>
        <p:spPr bwMode="auto">
          <a:xfrm>
            <a:off x="7898130" y="5996305"/>
            <a:ext cx="884238" cy="414338"/>
          </a:xfrm>
          <a:prstGeom prst="roundRect">
            <a:avLst>
              <a:gd name="adj" fmla="val 16667"/>
            </a:avLst>
          </a:prstGeom>
          <a:solidFill>
            <a:srgbClr val="C3F4F2"/>
          </a:solidFill>
          <a:ln w="9525">
            <a:noFill/>
            <a:round/>
          </a:ln>
          <a:effectLst>
            <a:outerShdw dist="38100" dir="2700000" algn="ctr" rotWithShape="0">
              <a:srgbClr val="000000">
                <a:alpha val="35999"/>
              </a:srgbClr>
            </a:outerShdw>
          </a:effectLst>
        </p:spPr>
        <p:txBody>
          <a:bodyPr lIns="18000" rIns="18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生产上线</a:t>
            </a:r>
          </a:p>
        </p:txBody>
      </p:sp>
      <p:sp>
        <p:nvSpPr>
          <p:cNvPr id="6180" name="TextBox 9"/>
          <p:cNvSpPr txBox="1"/>
          <p:nvPr/>
        </p:nvSpPr>
        <p:spPr>
          <a:xfrm>
            <a:off x="7840980" y="1773555"/>
            <a:ext cx="573088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buFont typeface="Wingdings" panose="05000000000000000000" pitchFamily="2" charset="2"/>
              <a:buNone/>
            </a:pPr>
            <a:r>
              <a:rPr lang="en-US" altLang="zh-CN" sz="1200" dirty="0">
                <a:latin typeface="华文细黑" panose="02010600040101010101" charset="-122"/>
                <a:ea typeface="华文细黑" panose="02010600040101010101" charset="-122"/>
              </a:rPr>
              <a:t>12.31</a:t>
            </a:r>
          </a:p>
        </p:txBody>
      </p:sp>
    </p:spTree>
    <p:extLst>
      <p:ext uri="{BB962C8B-B14F-4D97-AF65-F5344CB8AC3E}">
        <p14:creationId xmlns:p14="http://schemas.microsoft.com/office/powerpoint/2010/main" val="41465827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43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441325" y="723900"/>
            <a:ext cx="38258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详细进展情况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29971" y="1524508"/>
            <a:ext cx="407193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45847" y="2047728"/>
          <a:ext cx="9299331" cy="448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相关方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组织管理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、职务管理支持多企业分权管理（陈世龙）</a:t>
                      </a: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、用户管理支持多企业分权管理（陈世龙）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、组织管理前端页面优化（陈世龙）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5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、角色管理功能调整与优化（陈世龙）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流程管理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、流程管理支持多企业分权管理（陈世龙）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用户中心对接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完成用户中心字号同步问题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明确用户信息更新消息监听实现方案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完成翌能环境用户信息同步不成功问题排查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春晖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99F8CCE-91D2-4CCE-AB9F-4E041794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1" y="2660714"/>
            <a:ext cx="1198412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98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44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441325" y="723900"/>
            <a:ext cx="38258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详细进展情况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29971" y="1524508"/>
            <a:ext cx="407193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45847" y="2047728"/>
          <a:ext cx="9299331" cy="448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相关方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组织管理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、职务管理支持多企业分权管理（陈世龙）</a:t>
                      </a: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、用户管理支持多企业分权管理（陈世龙）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、组织管理前端页面优化（陈世龙）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5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、角色管理功能调整与优化（陈世龙）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流程管理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、流程管理支持多企业分权管理（陈世龙）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用户中心对接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完成用户中心字号同步问题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明确用户信息更新消息监听实现方案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完成翌能环境用户信息同步不成功问题排查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春晖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99F8CCE-91D2-4CCE-AB9F-4E041794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1" y="2660714"/>
            <a:ext cx="1198412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96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45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441325" y="723900"/>
            <a:ext cx="38258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详细进展情况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29971" y="1524508"/>
            <a:ext cx="4071937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下周工作计划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529971" y="2181818"/>
          <a:ext cx="9299331" cy="3078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相关方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组织管理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、组织、岗位、职务、用户支持多企业分权管理开发（修能）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baseline="0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、组织代码自动生成（修能）</a:t>
                      </a:r>
                      <a:endParaRPr lang="en-US" altLang="zh-CN" sz="1400" b="1" baseline="0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baseline="0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baseline="0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、组织管理前端页面优化（修能）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修能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用户中心对接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、完成与用户中心对接方案的设计。（熊贤云）</a:t>
                      </a: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春晖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Ipad</a:t>
                      </a: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、完成</a:t>
                      </a:r>
                      <a:r>
                        <a:rPr lang="en-US" altLang="zh-CN" sz="1400" b="1" dirty="0" err="1">
                          <a:ea typeface="宋体" panose="02010600030101010101" pitchFamily="2" charset="-122"/>
                        </a:rPr>
                        <a:t>ipad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版测试工作。（朝闻）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朝闻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曹花</a:t>
                      </a:r>
                      <a:endParaRPr lang="en-US" altLang="zh-CN" sz="1400" dirty="0"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1400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威宁集团流程演示与适配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、威宁集团流程演示与适配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彭锋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CD2394AD-8A3B-4C0E-BC5A-FEE9A0A03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45" y="-435499"/>
            <a:ext cx="8073814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890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46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441325" y="723900"/>
            <a:ext cx="38258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详细进展情况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29971" y="1524508"/>
            <a:ext cx="407193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45847" y="2047728"/>
          <a:ext cx="9299331" cy="448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相关方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组织管理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、职务管理支持多企业分权管理（陈世龙）</a:t>
                      </a: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、用户管理支持多企业分权管理（陈世龙）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、组织管理前端页面优化（陈世龙）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5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、角色管理功能调整与优化（陈世龙）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流程管理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、流程管理支持多企业分权管理（陈世龙）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用户中心对接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完成用户中心字号同步问题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明确用户信息更新消息监听实现方案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完成翌能环境用户信息同步不成功问题排查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春晖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99F8CCE-91D2-4CCE-AB9F-4E041794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1" y="2660714"/>
            <a:ext cx="1198412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703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47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441325" y="723900"/>
            <a:ext cx="38258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详细进展情况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29971" y="1524508"/>
            <a:ext cx="407193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45847" y="2047728"/>
          <a:ext cx="9299331" cy="448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相关方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组织管理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、职务管理支持多企业分权管理（陈世龙）</a:t>
                      </a: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、用户管理支持多企业分权管理（陈世龙）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、组织管理前端页面优化（陈世龙）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5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、角色管理功能调整与优化（陈世龙）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流程管理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、流程管理支持多企业分权管理（陈世龙）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用户中心对接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完成用户中心字号同步问题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明确用户信息更新消息监听实现方案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完成翌能环境用户信息同步不成功问题排查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春晖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99F8CCE-91D2-4CCE-AB9F-4E041794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1" y="2660714"/>
            <a:ext cx="1198412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72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48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66713" y="1976438"/>
          <a:ext cx="9773749" cy="14637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8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0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20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序号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待解决问题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责任人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状态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关闭时间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处理结果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54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2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214313" y="1444625"/>
            <a:ext cx="390048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上周议题回顾与跟踪</a:t>
            </a: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214947" y="3440430"/>
            <a:ext cx="361913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本周待跟进项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41325" y="723900"/>
            <a:ext cx="3825875" cy="579438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待跟进项及风险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66713" y="3906520"/>
          <a:ext cx="9586788" cy="23780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4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2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3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5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92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序号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待解决问题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责任人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状态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关闭时间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处理结果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用户信息更新消息监听实现方案：</a:t>
                      </a:r>
                    </a:p>
                    <a:p>
                      <a:r>
                        <a:rPr lang="zh-CN" altLang="en-US" sz="1200" dirty="0"/>
                        <a:t>  </a:t>
                      </a:r>
                      <a:r>
                        <a:rPr lang="en-US" altLang="zh-CN" sz="1200" dirty="0"/>
                        <a:t>1</a:t>
                      </a:r>
                      <a:r>
                        <a:rPr lang="zh-CN" altLang="en-US" sz="1200" dirty="0"/>
                        <a:t>）明确用户信息新增、修改、删除的入口</a:t>
                      </a:r>
                    </a:p>
                    <a:p>
                      <a:r>
                        <a:rPr lang="zh-CN" altLang="en-US" sz="1200" dirty="0"/>
                        <a:t>  </a:t>
                      </a:r>
                      <a:r>
                        <a:rPr lang="en-US" altLang="zh-CN" sz="1200" dirty="0"/>
                        <a:t>2</a:t>
                      </a:r>
                      <a:r>
                        <a:rPr lang="zh-CN" altLang="en-US" sz="1200" dirty="0"/>
                        <a:t>）用户消息如何跟转子链存在的用户关联起来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i="1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i="1" dirty="0"/>
                        <a:t>处理中</a:t>
                      </a:r>
                      <a:endParaRPr lang="en-US" altLang="zh-CN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a typeface="宋体" panose="02010600030101010101" pitchFamily="2" charset="-122"/>
                        </a:rPr>
                        <a:t>待与春晖进一步沟通方案</a:t>
                      </a:r>
                      <a:endParaRPr lang="zh-CN" altLang="zh-CN" sz="1200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dirty="0"/>
                        <a:t>密码同步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dirty="0"/>
                        <a:t>  </a:t>
                      </a:r>
                      <a:r>
                        <a:rPr lang="en-US" altLang="zh-CN" sz="1200" dirty="0"/>
                        <a:t>1</a:t>
                      </a:r>
                      <a:r>
                        <a:rPr lang="zh-CN" altLang="en-US" sz="1200" dirty="0"/>
                        <a:t>）明确密码修改的入口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dirty="0"/>
                        <a:t>  </a:t>
                      </a:r>
                      <a:r>
                        <a:rPr lang="en-US" altLang="zh-CN" sz="1200" dirty="0"/>
                        <a:t>2</a:t>
                      </a:r>
                      <a:r>
                        <a:rPr lang="zh-CN" altLang="en-US" sz="1200" dirty="0"/>
                        <a:t>）要同步密码到用户中心需要修改转子链加密方法，修改之后转子链数据库中的旧用户密码处理方案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dirty="0"/>
                        <a:t>  </a:t>
                      </a:r>
                      <a:r>
                        <a:rPr lang="en-US" altLang="zh-CN" sz="1200" dirty="0"/>
                        <a:t>3</a:t>
                      </a:r>
                      <a:r>
                        <a:rPr lang="zh-CN" altLang="en-US" sz="1200" dirty="0"/>
                        <a:t>）其他系统修改密码后如何同步到转子链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dirty="0"/>
                        <a:t>处理中</a:t>
                      </a:r>
                      <a:endParaRPr lang="en-US" altLang="zh-C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ea typeface="宋体" panose="02010600030101010101" pitchFamily="2" charset="-122"/>
                        </a:rPr>
                        <a:t>待与春晖进一步沟通方案</a:t>
                      </a:r>
                      <a:endParaRPr lang="zh-CN" altLang="zh-CN" sz="1200"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endParaRPr lang="zh-CN" altLang="en-US" sz="1200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7500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49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441325" y="723900"/>
            <a:ext cx="38258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详细进展情况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29971" y="1524508"/>
            <a:ext cx="407193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45847" y="2047728"/>
          <a:ext cx="9299331" cy="448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相关方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组织管理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、职务管理支持多企业分权管理（陈世龙）</a:t>
                      </a: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、用户管理支持多企业分权管理（陈世龙）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、组织管理前端页面优化（陈世龙）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5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、角色管理功能调整与优化（陈世龙）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流程管理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、流程管理支持多企业分权管理（陈世龙）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用户中心对接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完成用户中心字号同步问题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明确用户信息更新消息监听实现方案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完成翌能环境用户信息同步不成功问题排查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春晖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99F8CCE-91D2-4CCE-AB9F-4E041794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1" y="2660714"/>
            <a:ext cx="1198412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7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5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441325" y="723900"/>
            <a:ext cx="38258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详细进展情况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29971" y="1524508"/>
            <a:ext cx="4071937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下周工作计划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940263"/>
              </p:ext>
            </p:extLst>
          </p:nvPr>
        </p:nvGraphicFramePr>
        <p:xfrm>
          <a:off x="529971" y="2181818"/>
          <a:ext cx="9299331" cy="3078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相关方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组织管理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、组织、岗位、职务、用户支持多企业分权管理开发（修能）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baseline="0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、组织代码自动生成（修能）</a:t>
                      </a:r>
                      <a:endParaRPr lang="en-US" altLang="zh-CN" sz="1400" b="1" baseline="0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baseline="0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baseline="0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400" b="1" baseline="0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、组织管理前端页面优化（修能）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修能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用户中心对接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、完成与用户中心对接方案的设计。（熊贤云）</a:t>
                      </a: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春晖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Ipad</a:t>
                      </a: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、完成</a:t>
                      </a:r>
                      <a:r>
                        <a:rPr lang="en-US" altLang="zh-CN" sz="1400" b="1" dirty="0" err="1">
                          <a:ea typeface="宋体" panose="02010600030101010101" pitchFamily="2" charset="-122"/>
                        </a:rPr>
                        <a:t>ipad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版测试工作。（朝闻）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朝闻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曹花</a:t>
                      </a:r>
                      <a:endParaRPr lang="en-US" altLang="zh-CN" sz="1400" dirty="0"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1400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威宁集团流程演示与适配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、威宁集团流程演示与适配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彭锋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CD2394AD-8A3B-4C0E-BC5A-FEE9A0A03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45" y="-435499"/>
            <a:ext cx="8073814" cy="6859588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8" y="2314021"/>
            <a:ext cx="12191372" cy="1999384"/>
          </a:xfrm>
          <a:prstGeom prst="rect">
            <a:avLst/>
          </a:prstGeom>
        </p:spPr>
      </p:pic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898970" y="2314021"/>
            <a:ext cx="10586189" cy="1999384"/>
          </a:xfrm>
        </p:spPr>
        <p:txBody>
          <a:bodyPr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谢！</a:t>
            </a: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>
                <a:solidFill>
                  <a:srgbClr val="777777"/>
                </a:solidFill>
              </a:rPr>
              <a:t> </a:t>
            </a:r>
            <a:fld id="{FDA8AB98-3003-4A19-B80A-831B9C1DBDAC}" type="slidenum">
              <a:rPr lang="zh-CN" altLang="en-US" sz="900" smtClean="0">
                <a:solidFill>
                  <a:srgbClr val="777777"/>
                </a:solidFill>
              </a:rPr>
              <a:t>50</a:t>
            </a:fld>
            <a:r>
              <a:rPr lang="en-US" altLang="zh-CN" sz="900">
                <a:solidFill>
                  <a:srgbClr val="777777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350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6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441325" y="723900"/>
            <a:ext cx="38258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详细进展情况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29971" y="1524508"/>
            <a:ext cx="407193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45847" y="2047728"/>
          <a:ext cx="9299331" cy="448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相关方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组织管理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、职务管理支持多企业分权管理（陈世龙）</a:t>
                      </a: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、用户管理支持多企业分权管理（陈世龙）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、组织管理前端页面优化（陈世龙）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5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、角色管理功能调整与优化（陈世龙）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流程管理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、流程管理支持多企业分权管理（陈世龙）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用户中心对接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完成用户中心字号同步问题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明确用户信息更新消息监听实现方案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完成翌能环境用户信息同步不成功问题排查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春晖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99F8CCE-91D2-4CCE-AB9F-4E041794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1" y="2660714"/>
            <a:ext cx="1198412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30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7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441325" y="723900"/>
            <a:ext cx="38258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详细进展情况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29971" y="1524508"/>
            <a:ext cx="407193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45847" y="2047728"/>
          <a:ext cx="9299331" cy="448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相关方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组织管理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、职务管理支持多企业分权管理（陈世龙）</a:t>
                      </a: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、用户管理支持多企业分权管理（陈世龙）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、组织管理前端页面优化（陈世龙）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5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、角色管理功能调整与优化（陈世龙）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流程管理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、流程管理支持多企业分权管理（陈世龙）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用户中心对接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完成用户中心字号同步问题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明确用户信息更新消息监听实现方案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完成翌能环境用户信息同步不成功问题排查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春晖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99F8CCE-91D2-4CCE-AB9F-4E041794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1" y="2660714"/>
            <a:ext cx="1198412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3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8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66713" y="1976438"/>
          <a:ext cx="9773749" cy="14637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8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0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20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序号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待解决问题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责任人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状态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关闭时间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处理结果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54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2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214313" y="1444625"/>
            <a:ext cx="390048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上周议题回顾与跟踪</a:t>
            </a: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214947" y="3440430"/>
            <a:ext cx="361913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本周待跟进项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41325" y="723900"/>
            <a:ext cx="3825875" cy="579438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待跟进项及风险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232457"/>
              </p:ext>
            </p:extLst>
          </p:nvPr>
        </p:nvGraphicFramePr>
        <p:xfrm>
          <a:off x="366713" y="3906520"/>
          <a:ext cx="9586788" cy="23780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4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2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3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5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92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序号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待解决问题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责任人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状态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关闭时间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处理结果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用户信息更新消息监听实现方案：</a:t>
                      </a:r>
                    </a:p>
                    <a:p>
                      <a:r>
                        <a:rPr lang="zh-CN" altLang="en-US" sz="1200" dirty="0"/>
                        <a:t>  </a:t>
                      </a:r>
                      <a:r>
                        <a:rPr lang="en-US" altLang="zh-CN" sz="1200" dirty="0"/>
                        <a:t>1</a:t>
                      </a:r>
                      <a:r>
                        <a:rPr lang="zh-CN" altLang="en-US" sz="1200" dirty="0"/>
                        <a:t>）明确用户信息新增、修改、删除的入口</a:t>
                      </a:r>
                    </a:p>
                    <a:p>
                      <a:r>
                        <a:rPr lang="zh-CN" altLang="en-US" sz="1200" dirty="0"/>
                        <a:t>  </a:t>
                      </a:r>
                      <a:r>
                        <a:rPr lang="en-US" altLang="zh-CN" sz="1200" dirty="0"/>
                        <a:t>2</a:t>
                      </a:r>
                      <a:r>
                        <a:rPr lang="zh-CN" altLang="en-US" sz="1200" dirty="0"/>
                        <a:t>）用户消息如何跟转子链存在的用户关联起来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i="1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i="1" dirty="0"/>
                        <a:t>处理中</a:t>
                      </a:r>
                      <a:endParaRPr lang="en-US" altLang="zh-CN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a typeface="宋体" panose="02010600030101010101" pitchFamily="2" charset="-122"/>
                        </a:rPr>
                        <a:t>待与春晖进一步沟通方案</a:t>
                      </a:r>
                      <a:endParaRPr lang="zh-CN" altLang="zh-CN" sz="1200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dirty="0"/>
                        <a:t>密码同步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dirty="0"/>
                        <a:t>  </a:t>
                      </a:r>
                      <a:r>
                        <a:rPr lang="en-US" altLang="zh-CN" sz="1200" dirty="0"/>
                        <a:t>1</a:t>
                      </a:r>
                      <a:r>
                        <a:rPr lang="zh-CN" altLang="en-US" sz="1200" dirty="0"/>
                        <a:t>）明确密码修改的入口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dirty="0"/>
                        <a:t>  </a:t>
                      </a:r>
                      <a:r>
                        <a:rPr lang="en-US" altLang="zh-CN" sz="1200" dirty="0"/>
                        <a:t>2</a:t>
                      </a:r>
                      <a:r>
                        <a:rPr lang="zh-CN" altLang="en-US" sz="1200" dirty="0"/>
                        <a:t>）要同步密码到用户中心需要修改转子链加密方法，修改之后转子链数据库中的旧用户密码处理方案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dirty="0"/>
                        <a:t>  </a:t>
                      </a:r>
                      <a:r>
                        <a:rPr lang="en-US" altLang="zh-CN" sz="1200" dirty="0"/>
                        <a:t>3</a:t>
                      </a:r>
                      <a:r>
                        <a:rPr lang="zh-CN" altLang="en-US" sz="1200" dirty="0"/>
                        <a:t>）其他系统修改密码后如何同步到转子链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dirty="0"/>
                        <a:t>处理中</a:t>
                      </a:r>
                      <a:endParaRPr lang="en-US" altLang="zh-C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ea typeface="宋体" panose="02010600030101010101" pitchFamily="2" charset="-122"/>
                        </a:rPr>
                        <a:t>待与春晖进一步沟通方案</a:t>
                      </a:r>
                      <a:endParaRPr lang="zh-CN" altLang="zh-CN" sz="1200"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endParaRPr lang="zh-CN" altLang="en-US" sz="1200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777777"/>
                </a:solidFill>
              </a:rPr>
              <a:t> </a:t>
            </a:r>
            <a:fld id="{91E94C5F-FFDE-4FE9-B93A-CE1327B92135}" type="slidenum">
              <a:rPr lang="zh-CN" altLang="en-US" smtClean="0">
                <a:solidFill>
                  <a:srgbClr val="777777"/>
                </a:solidFill>
              </a:rPr>
              <a:t>9</a:t>
            </a:fld>
            <a:r>
              <a:rPr lang="en-US" altLang="zh-CN">
                <a:solidFill>
                  <a:srgbClr val="777777"/>
                </a:solidFill>
              </a:rPr>
              <a:t> </a:t>
            </a:r>
            <a:endParaRPr lang="en-US" altLang="zh-CN" dirty="0">
              <a:solidFill>
                <a:srgbClr val="777777"/>
              </a:solidFill>
            </a:endParaRPr>
          </a:p>
        </p:txBody>
      </p:sp>
      <p:sp>
        <p:nvSpPr>
          <p:cNvPr id="11" name="标题 1"/>
          <p:cNvSpPr txBox="1"/>
          <p:nvPr/>
        </p:nvSpPr>
        <p:spPr bwMode="auto">
          <a:xfrm>
            <a:off x="441325" y="723900"/>
            <a:ext cx="38258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b"/>
          <a:lstStyle/>
          <a:p>
            <a:pPr eaLnBrk="0" hangingPunct="0">
              <a:defRPr/>
            </a:pP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详细进展情况</a:t>
            </a: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29971" y="1524508"/>
            <a:ext cx="407193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本周完成情况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45847" y="2047728"/>
          <a:ext cx="9299331" cy="448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子模块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工作内容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负责人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相关方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组织管理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、职务管理支持多企业分权管理（陈世龙）</a:t>
                      </a: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、用户管理支持多企业分权管理（陈世龙）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、组织管理支持多企业分权管理（陈世龙）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、组织管理前端页面优化（陈世龙）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5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a typeface="宋体" panose="02010600030101010101" pitchFamily="2" charset="-122"/>
                          <a:sym typeface="+mn-ea"/>
                        </a:rPr>
                        <a:t>、角色管理功能调整与优化（陈世龙）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endParaRPr lang="zh-CN" altLang="en-US" sz="1400" b="1" dirty="0">
                        <a:solidFill>
                          <a:schemeClr val="tx1"/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/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流程管理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需求设计（已完成）：</a:t>
                      </a:r>
                      <a:endParaRPr lang="en-US" altLang="zh-CN" sz="1400" b="1" dirty="0"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  <a:sym typeface="+mn-ea"/>
                        </a:rPr>
                        <a:t>、流程管理支持多企业分权管理（陈世龙）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陈世龙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至尚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用户中心对接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完成用户中心字号同步问题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明确用户信息更新消息监听实现方案</a:t>
                      </a:r>
                      <a:endParaRPr lang="en-US" altLang="zh-CN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dirty="0">
                        <a:ea typeface="宋体" panose="0201060003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altLang="en-US" sz="1400" b="1" dirty="0">
                          <a:ea typeface="宋体" panose="02010600030101010101" pitchFamily="2" charset="-122"/>
                        </a:rPr>
                        <a:t>完成翌能环境用户信息同步不成功问题排查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熊贤云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</a:rPr>
                        <a:t>春晖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99F8CCE-91D2-4CCE-AB9F-4E041794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1" y="2660714"/>
            <a:ext cx="1198412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510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5">
      <a:dk1>
        <a:srgbClr val="000000"/>
      </a:dk1>
      <a:lt1>
        <a:srgbClr val="FFFFFF"/>
      </a:lt1>
      <a:dk2>
        <a:srgbClr val="18827D"/>
      </a:dk2>
      <a:lt2>
        <a:srgbClr val="A9A9A9"/>
      </a:lt2>
      <a:accent1>
        <a:srgbClr val="1088DA"/>
      </a:accent1>
      <a:accent2>
        <a:srgbClr val="005BA0"/>
      </a:accent2>
      <a:accent3>
        <a:srgbClr val="FFFFFF"/>
      </a:accent3>
      <a:accent4>
        <a:srgbClr val="000000"/>
      </a:accent4>
      <a:accent5>
        <a:srgbClr val="AAC3EA"/>
      </a:accent5>
      <a:accent6>
        <a:srgbClr val="005291"/>
      </a:accent6>
      <a:hlink>
        <a:srgbClr val="777777"/>
      </a:hlink>
      <a:folHlink>
        <a:srgbClr val="FD8A3B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>
            <a:alpha val="40000"/>
          </a:srgbClr>
        </a:solidFill>
        <a:ln>
          <a:noFill/>
        </a:ln>
      </a:spPr>
      <a:bodyPr vert="horz" lIns="0" tIns="0" rIns="0" bIns="0" anchor="ctr"/>
      <a:lstStyle>
        <a:defPPr algn="ctr" defTabSz="1097280">
          <a:defRPr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000000"/>
        </a:dk1>
        <a:lt1>
          <a:srgbClr val="FFFFFF"/>
        </a:lt1>
        <a:dk2>
          <a:srgbClr val="2BB0AD"/>
        </a:dk2>
        <a:lt2>
          <a:srgbClr val="B9B9B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969696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2BB0AD"/>
        </a:dk2>
        <a:lt2>
          <a:srgbClr val="B9B9B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FD8A3B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777777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1088DA"/>
        </a:accent1>
        <a:accent2>
          <a:srgbClr val="005BA0"/>
        </a:accent2>
        <a:accent3>
          <a:srgbClr val="FFFFFF"/>
        </a:accent3>
        <a:accent4>
          <a:srgbClr val="000000"/>
        </a:accent4>
        <a:accent5>
          <a:srgbClr val="AAC3EA"/>
        </a:accent5>
        <a:accent6>
          <a:srgbClr val="005291"/>
        </a:accent6>
        <a:hlink>
          <a:srgbClr val="777777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anose="05000000000000000000" pitchFamily="2" charset="2"/>
          <a:buChar char="n"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5268</Words>
  <Application>Microsoft Office PowerPoint</Application>
  <PresentationFormat>自定义</PresentationFormat>
  <Paragraphs>1265</Paragraphs>
  <Slides>50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2" baseType="lpstr">
      <vt:lpstr>Arial Unicode MS</vt:lpstr>
      <vt:lpstr>FrutigerNext LT Medium</vt:lpstr>
      <vt:lpstr>黑体</vt:lpstr>
      <vt:lpstr>华文楷体</vt:lpstr>
      <vt:lpstr>华文细黑</vt:lpstr>
      <vt:lpstr>宋体</vt:lpstr>
      <vt:lpstr>微软雅黑</vt:lpstr>
      <vt:lpstr>Arial</vt:lpstr>
      <vt:lpstr>Times New Roman</vt:lpstr>
      <vt:lpstr>Wingdings</vt:lpstr>
      <vt:lpstr>Default Design</vt:lpstr>
      <vt:lpstr>1_主题1</vt:lpstr>
      <vt:lpstr>项目（产品）周报</vt:lpstr>
      <vt:lpstr>时间计划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待跟进项及风险</vt:lpstr>
      <vt:lpstr>PowerPoint 演示文稿</vt:lpstr>
      <vt:lpstr>PowerPoint 演示文稿</vt:lpstr>
      <vt:lpstr>项目（产品）周报</vt:lpstr>
      <vt:lpstr>时间计划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待跟进项及风险</vt:lpstr>
      <vt:lpstr>PowerPoint 演示文稿</vt:lpstr>
      <vt:lpstr>PowerPoint 演示文稿</vt:lpstr>
      <vt:lpstr>项目（产品）周报</vt:lpstr>
      <vt:lpstr>时间计划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待跟进项及风险</vt:lpstr>
      <vt:lpstr>PowerPoint 演示文稿</vt:lpstr>
      <vt:lpstr>PowerPoint 演示文稿</vt:lpstr>
      <vt:lpstr>项目（产品）周报</vt:lpstr>
      <vt:lpstr>时间计划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待跟进项及风险</vt:lpstr>
      <vt:lpstr>PowerPoint 演示文稿</vt:lpstr>
      <vt:lpstr>PowerPoint 演示文稿</vt:lpstr>
      <vt:lpstr>项目（产品）周报</vt:lpstr>
      <vt:lpstr>时间计划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待跟进项及风险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翌能公司2016-2018三年商业计划</dc:title>
  <dc:creator>ray</dc:creator>
  <cp:lastModifiedBy>rieen ban</cp:lastModifiedBy>
  <cp:revision>9656</cp:revision>
  <cp:lastPrinted>2016-09-19T00:40:00Z</cp:lastPrinted>
  <dcterms:created xsi:type="dcterms:W3CDTF">2001-12-04T20:29:00Z</dcterms:created>
  <dcterms:modified xsi:type="dcterms:W3CDTF">2018-02-01T06:52:44Z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