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60" r:id="rId6"/>
    <p:sldId id="259" r:id="rId7"/>
    <p:sldId id="261" r:id="rId8"/>
    <p:sldId id="262" r:id="rId9"/>
    <p:sldId id="263" r:id="rId10"/>
    <p:sldId id="264" r:id="rId11"/>
    <p:sldId id="265" r:id="rId12"/>
    <p:sldId id="286" r:id="rId13"/>
    <p:sldId id="266" r:id="rId14"/>
    <p:sldId id="267" r:id="rId15"/>
    <p:sldId id="268" r:id="rId16"/>
    <p:sldId id="270" r:id="rId17"/>
    <p:sldId id="272" r:id="rId18"/>
    <p:sldId id="271" r:id="rId19"/>
    <p:sldId id="273" r:id="rId20"/>
    <p:sldId id="274" r:id="rId21"/>
    <p:sldId id="285" r:id="rId22"/>
    <p:sldId id="275" r:id="rId23"/>
    <p:sldId id="276" r:id="rId24"/>
    <p:sldId id="277" r:id="rId25"/>
    <p:sldId id="278" r:id="rId26"/>
    <p:sldId id="279" r:id="rId27"/>
    <p:sldId id="282" r:id="rId28"/>
    <p:sldId id="280" r:id="rId29"/>
    <p:sldId id="281" r:id="rId30"/>
    <p:sldId id="283" r:id="rId31"/>
    <p:sldId id="284"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7" r:id="rId109"/>
    <p:sldId id="365" r:id="rId110"/>
    <p:sldId id="366" r:id="rId111"/>
    <p:sldId id="368" r:id="rId112"/>
    <p:sldId id="369" r:id="rId113"/>
    <p:sldId id="370" r:id="rId114"/>
    <p:sldId id="371" r:id="rId115"/>
    <p:sldId id="372" r:id="rId1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7"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5EA9DDE-903F-4635-A6DA-ABC3B77E28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9A7B08-2D62-48A7-8689-000D617BC02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A9DDE-903F-4635-A6DA-ABC3B77E287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A7B08-2D62-48A7-8689-000D617BC02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735" y="1039661"/>
            <a:ext cx="11987408" cy="5711868"/>
          </a:xfrm>
        </p:spPr>
        <p:txBody>
          <a:bodyPr anchor="t">
            <a:normAutofit fontScale="90000"/>
          </a:bodyPr>
          <a:lstStyle/>
          <a:p>
            <a:pPr lvl="1"/>
            <a:r>
              <a:rPr lang="en-US" altLang="zh-CN" sz="2800" dirty="0">
                <a:latin typeface="+mn-ea"/>
                <a:ea typeface="+mn-ea"/>
              </a:rPr>
              <a:t>	</a:t>
            </a:r>
            <a:br>
              <a:rPr lang="en-US" altLang="zh-CN" sz="2800" dirty="0">
                <a:latin typeface="+mn-ea"/>
                <a:ea typeface="+mn-ea"/>
              </a:rPr>
            </a:br>
            <a:r>
              <a:rPr lang="en-US" altLang="zh-CN" sz="2800" dirty="0">
                <a:solidFill>
                  <a:schemeClr val="accent5">
                    <a:lumMod val="50000"/>
                  </a:schemeClr>
                </a:solidFill>
                <a:latin typeface="+mn-lt"/>
                <a:ea typeface="+mn-ea"/>
              </a:rPr>
              <a:t>	MQTT</a:t>
            </a:r>
            <a:r>
              <a:rPr lang="zh-CN" altLang="en-US" sz="2800" dirty="0">
                <a:solidFill>
                  <a:schemeClr val="accent5">
                    <a:lumMod val="50000"/>
                  </a:schemeClr>
                </a:solidFill>
                <a:latin typeface="+mn-lt"/>
                <a:ea typeface="+mn-ea"/>
              </a:rPr>
              <a:t>（</a:t>
            </a:r>
            <a:r>
              <a:rPr lang="en-US" altLang="zh-CN" sz="2800" dirty="0">
                <a:solidFill>
                  <a:schemeClr val="accent5">
                    <a:lumMod val="50000"/>
                  </a:schemeClr>
                </a:solidFill>
                <a:latin typeface="+mn-lt"/>
                <a:ea typeface="+mn-ea"/>
              </a:rPr>
              <a:t>Message Queuing Telemetry Transport</a:t>
            </a:r>
            <a:r>
              <a:rPr lang="zh-CN" altLang="en-US" sz="2800" dirty="0">
                <a:solidFill>
                  <a:schemeClr val="accent5">
                    <a:lumMod val="50000"/>
                  </a:schemeClr>
                </a:solidFill>
                <a:latin typeface="+mn-lt"/>
                <a:ea typeface="+mn-ea"/>
              </a:rPr>
              <a:t>，消息队列遥测传输）是一个</a:t>
            </a:r>
            <a:r>
              <a:rPr lang="en-US" altLang="zh-CN" sz="2800" dirty="0">
                <a:solidFill>
                  <a:schemeClr val="accent5">
                    <a:lumMod val="50000"/>
                  </a:schemeClr>
                </a:solidFill>
                <a:latin typeface="+mn-lt"/>
                <a:ea typeface="+mn-ea"/>
              </a:rPr>
              <a:t>Client</a:t>
            </a:r>
            <a:r>
              <a:rPr lang="zh-CN" altLang="en-US" sz="2800" dirty="0">
                <a:solidFill>
                  <a:schemeClr val="accent5">
                    <a:lumMod val="50000"/>
                  </a:schemeClr>
                </a:solidFill>
                <a:latin typeface="+mn-lt"/>
                <a:ea typeface="+mn-ea"/>
              </a:rPr>
              <a:t>（订阅）与</a:t>
            </a:r>
            <a:r>
              <a:rPr lang="en-US" altLang="zh-CN" sz="2800" dirty="0">
                <a:solidFill>
                  <a:schemeClr val="accent5">
                    <a:lumMod val="50000"/>
                  </a:schemeClr>
                </a:solidFill>
                <a:latin typeface="+mn-lt"/>
                <a:ea typeface="+mn-ea"/>
              </a:rPr>
              <a:t>Server(</a:t>
            </a:r>
            <a:r>
              <a:rPr lang="zh-CN" altLang="en-US" sz="2800" dirty="0">
                <a:solidFill>
                  <a:schemeClr val="accent5">
                    <a:lumMod val="50000"/>
                  </a:schemeClr>
                </a:solidFill>
                <a:latin typeface="+mn-lt"/>
                <a:ea typeface="+mn-ea"/>
              </a:rPr>
              <a:t>发布</a:t>
            </a:r>
            <a:r>
              <a:rPr lang="en-US" altLang="zh-CN" sz="2800" dirty="0">
                <a:solidFill>
                  <a:schemeClr val="accent5">
                    <a:lumMod val="50000"/>
                  </a:schemeClr>
                </a:solidFill>
                <a:latin typeface="+mn-lt"/>
                <a:ea typeface="+mn-ea"/>
              </a:rPr>
              <a:t>) </a:t>
            </a:r>
            <a:r>
              <a:rPr lang="zh-CN" altLang="en-US" sz="2800" dirty="0">
                <a:solidFill>
                  <a:schemeClr val="accent5">
                    <a:lumMod val="50000"/>
                  </a:schemeClr>
                </a:solidFill>
                <a:latin typeface="+mn-lt"/>
                <a:ea typeface="+mn-ea"/>
              </a:rPr>
              <a:t>之间的消息传输协议。轻量、开源、简单的特性使</a:t>
            </a:r>
            <a:r>
              <a:rPr lang="zh-CN" altLang="en-US" sz="2800" dirty="0">
                <a:solidFill>
                  <a:schemeClr val="accent5">
                    <a:lumMod val="50000"/>
                  </a:schemeClr>
                </a:solidFill>
                <a:effectLst/>
                <a:latin typeface="+mn-lt"/>
                <a:ea typeface="+mn-ea"/>
              </a:rPr>
              <a:t>其能适应各种应用场景</a:t>
            </a:r>
            <a:r>
              <a:rPr lang="zh-CN" altLang="en-US" sz="2800" dirty="0">
                <a:solidFill>
                  <a:schemeClr val="accent5">
                    <a:lumMod val="50000"/>
                  </a:schemeClr>
                </a:solidFill>
                <a:latin typeface="+mn-lt"/>
                <a:ea typeface="+mn-ea"/>
              </a:rPr>
              <a:t>，比如</a:t>
            </a:r>
            <a:r>
              <a:rPr lang="en-US" altLang="zh-CN" sz="2800" dirty="0">
                <a:solidFill>
                  <a:schemeClr val="accent5">
                    <a:lumMod val="50000"/>
                  </a:schemeClr>
                </a:solidFill>
                <a:latin typeface="+mn-lt"/>
                <a:ea typeface="+mn-ea"/>
              </a:rPr>
              <a:t>M2M</a:t>
            </a:r>
            <a:r>
              <a:rPr lang="zh-CN" altLang="en-US" sz="2800" dirty="0">
                <a:solidFill>
                  <a:schemeClr val="accent5">
                    <a:lumMod val="50000"/>
                  </a:schemeClr>
                </a:solidFill>
                <a:latin typeface="+mn-lt"/>
                <a:ea typeface="+mn-ea"/>
              </a:rPr>
              <a:t>的通讯以及物联网通讯，</a:t>
            </a:r>
            <a:r>
              <a:rPr lang="zh-CN" altLang="en-US" sz="2800" dirty="0">
                <a:solidFill>
                  <a:schemeClr val="accent5">
                    <a:lumMod val="50000"/>
                  </a:schemeClr>
                </a:solidFill>
                <a:effectLst/>
                <a:latin typeface="+mn-lt"/>
                <a:ea typeface="+mn-ea"/>
              </a:rPr>
              <a:t>旨在为低带宽和不稳定的网络环境中的物联网设备提供可靠的网络服务。</a:t>
            </a:r>
            <a:br>
              <a:rPr lang="en-US" altLang="zh-CN" sz="2800" dirty="0">
                <a:solidFill>
                  <a:schemeClr val="accent5">
                    <a:lumMod val="50000"/>
                  </a:schemeClr>
                </a:solidFill>
                <a:effectLst/>
                <a:latin typeface="+mn-lt"/>
                <a:ea typeface="+mn-ea"/>
              </a:rPr>
            </a:br>
            <a:br>
              <a:rPr lang="en-US" altLang="zh-CN" sz="2800" dirty="0">
                <a:solidFill>
                  <a:schemeClr val="accent5">
                    <a:lumMod val="50000"/>
                  </a:schemeClr>
                </a:solidFill>
                <a:effectLst/>
                <a:latin typeface="+mn-lt"/>
                <a:ea typeface="+mn-ea"/>
              </a:rPr>
            </a:br>
            <a:r>
              <a:rPr lang="en-US" altLang="zh-CN" sz="2800" dirty="0">
                <a:solidFill>
                  <a:schemeClr val="accent5">
                    <a:lumMod val="50000"/>
                  </a:schemeClr>
                </a:solidFill>
                <a:effectLst/>
                <a:latin typeface="+mn-lt"/>
                <a:ea typeface="+mn-ea"/>
              </a:rPr>
              <a:t>	 MQTT</a:t>
            </a:r>
            <a:r>
              <a:rPr lang="zh-CN" altLang="en-US" sz="2800" dirty="0">
                <a:solidFill>
                  <a:schemeClr val="accent5">
                    <a:lumMod val="50000"/>
                  </a:schemeClr>
                </a:solidFill>
                <a:effectLst/>
                <a:latin typeface="+mn-lt"/>
                <a:ea typeface="+mn-ea"/>
              </a:rPr>
              <a:t>的传输格式非常精小，最小的数据包只有</a:t>
            </a:r>
            <a:r>
              <a:rPr lang="en-US" altLang="zh-CN" sz="2800" dirty="0">
                <a:solidFill>
                  <a:schemeClr val="accent5">
                    <a:lumMod val="50000"/>
                  </a:schemeClr>
                </a:solidFill>
                <a:effectLst/>
                <a:latin typeface="+mn-lt"/>
                <a:ea typeface="+mn-ea"/>
              </a:rPr>
              <a:t>2</a:t>
            </a:r>
            <a:r>
              <a:rPr lang="zh-CN" altLang="en-US" sz="2800" dirty="0">
                <a:solidFill>
                  <a:schemeClr val="accent5">
                    <a:lumMod val="50000"/>
                  </a:schemeClr>
                </a:solidFill>
                <a:effectLst/>
                <a:latin typeface="+mn-lt"/>
                <a:ea typeface="+mn-ea"/>
              </a:rPr>
              <a:t>个比特（</a:t>
            </a:r>
            <a:r>
              <a:rPr lang="en-US" altLang="zh-CN" sz="2800" dirty="0">
                <a:solidFill>
                  <a:schemeClr val="accent5">
                    <a:lumMod val="50000"/>
                  </a:schemeClr>
                </a:solidFill>
                <a:effectLst/>
                <a:latin typeface="+mn-lt"/>
                <a:ea typeface="+mn-ea"/>
              </a:rPr>
              <a:t>bit</a:t>
            </a:r>
            <a:r>
              <a:rPr lang="zh-CN" altLang="en-US" sz="2800" dirty="0">
                <a:solidFill>
                  <a:schemeClr val="accent5">
                    <a:lumMod val="50000"/>
                  </a:schemeClr>
                </a:solidFill>
                <a:effectLst/>
                <a:latin typeface="+mn-lt"/>
                <a:ea typeface="+mn-ea"/>
              </a:rPr>
              <a:t>），且无应用消息头。</a:t>
            </a:r>
            <a:r>
              <a:rPr lang="en-US" altLang="zh-CN" sz="2800" dirty="0">
                <a:solidFill>
                  <a:schemeClr val="accent5">
                    <a:lumMod val="50000"/>
                  </a:schemeClr>
                </a:solidFill>
                <a:effectLst/>
                <a:latin typeface="+mn-lt"/>
                <a:ea typeface="+mn-ea"/>
              </a:rPr>
              <a:t>MQTT</a:t>
            </a:r>
            <a:r>
              <a:rPr lang="zh-CN" altLang="en-US" sz="2800" dirty="0">
                <a:solidFill>
                  <a:schemeClr val="accent5">
                    <a:lumMod val="50000"/>
                  </a:schemeClr>
                </a:solidFill>
                <a:effectLst/>
                <a:latin typeface="+mn-lt"/>
                <a:ea typeface="+mn-ea"/>
              </a:rPr>
              <a:t>可以保证消息的可靠性，它包括三种不同的服务质量</a:t>
            </a:r>
            <a:r>
              <a:rPr lang="en-US" altLang="zh-CN" sz="2800" dirty="0">
                <a:solidFill>
                  <a:schemeClr val="accent5">
                    <a:lumMod val="50000"/>
                  </a:schemeClr>
                </a:solidFill>
                <a:effectLst/>
                <a:latin typeface="+mn-lt"/>
                <a:ea typeface="+mn-ea"/>
              </a:rPr>
              <a:t>:</a:t>
            </a:r>
            <a:br>
              <a:rPr lang="en-US" altLang="zh-CN" sz="2800" dirty="0">
                <a:effectLst/>
                <a:latin typeface="+mj-ea"/>
                <a:ea typeface="+mj-ea"/>
              </a:rPr>
            </a:br>
            <a:r>
              <a:rPr lang="zh-CN" altLang="en-US" dirty="0">
                <a:latin typeface="+mj-ea"/>
              </a:rPr>
              <a:t>“至多一次” </a:t>
            </a:r>
            <a:r>
              <a:rPr lang="zh-CN" altLang="en-US" dirty="0">
                <a:latin typeface="+mj-ea"/>
                <a:ea typeface="+mj-ea"/>
              </a:rPr>
              <a:t>，消息发布完全依赖底层 </a:t>
            </a:r>
            <a:r>
              <a:rPr lang="en-US" altLang="zh-CN" dirty="0">
                <a:latin typeface="+mj-ea"/>
                <a:ea typeface="+mj-ea"/>
              </a:rPr>
              <a:t>TCP/IP </a:t>
            </a:r>
            <a:r>
              <a:rPr lang="zh-CN" altLang="en-US" dirty="0">
                <a:latin typeface="+mj-ea"/>
                <a:ea typeface="+mj-ea"/>
              </a:rPr>
              <a:t>网络。会发生消息丢失或重复。这一级别可用于如下情况，环境传感器数据，丢失一次读记录无所谓，因为不久后还会有第二次发送。</a:t>
            </a:r>
            <a:br>
              <a:rPr lang="zh-CN" altLang="en-US" dirty="0">
                <a:latin typeface="+mj-ea"/>
                <a:ea typeface="+mj-ea"/>
              </a:rPr>
            </a:br>
            <a:r>
              <a:rPr lang="zh-CN" altLang="en-US" dirty="0">
                <a:latin typeface="+mj-ea"/>
                <a:ea typeface="+mj-ea"/>
              </a:rPr>
              <a:t>“至少一次”，确保消息到达，但消息重复可能会发生。</a:t>
            </a:r>
            <a:br>
              <a:rPr lang="zh-CN" altLang="en-US" dirty="0">
                <a:latin typeface="+mj-ea"/>
                <a:ea typeface="+mj-ea"/>
              </a:rPr>
            </a:br>
            <a:r>
              <a:rPr lang="zh-CN" altLang="en-US" dirty="0">
                <a:latin typeface="+mj-ea"/>
                <a:ea typeface="+mj-ea"/>
              </a:rPr>
              <a:t>“只有一次”，确保消息到达一次。这一级别可用于如下情况，在计费系统中，消息重复或丢失会导致不正确的结果。</a:t>
            </a:r>
            <a:br>
              <a:rPr lang="en-US" altLang="zh-CN" dirty="0">
                <a:latin typeface="+mj-ea"/>
                <a:ea typeface="+mj-ea"/>
              </a:rPr>
            </a:br>
            <a:br>
              <a:rPr lang="en-US" altLang="zh-CN" sz="2800" dirty="0">
                <a:latin typeface="+mj-ea"/>
                <a:ea typeface="+mj-ea"/>
              </a:rPr>
            </a:br>
            <a:r>
              <a:rPr lang="en-US" altLang="zh-CN" sz="2800" dirty="0">
                <a:latin typeface="+mn-ea"/>
                <a:ea typeface="+mn-ea"/>
              </a:rPr>
              <a:t>	</a:t>
            </a:r>
            <a:r>
              <a:rPr lang="en-US" altLang="zh-CN" sz="2800" dirty="0">
                <a:solidFill>
                  <a:schemeClr val="accent5">
                    <a:lumMod val="50000"/>
                  </a:schemeClr>
                </a:solidFill>
                <a:effectLst/>
                <a:latin typeface="+mn-ea"/>
                <a:ea typeface="+mn-ea"/>
              </a:rPr>
              <a:t>MQTT</a:t>
            </a:r>
            <a:r>
              <a:rPr lang="zh-CN" altLang="en-US" sz="2800" dirty="0">
                <a:solidFill>
                  <a:schemeClr val="accent5">
                    <a:lumMod val="50000"/>
                  </a:schemeClr>
                </a:solidFill>
                <a:effectLst/>
                <a:latin typeface="+mn-ea"/>
                <a:ea typeface="+mn-ea"/>
              </a:rPr>
              <a:t>在物联网以及移动应用中的优势有：</a:t>
            </a:r>
            <a:br>
              <a:rPr lang="zh-CN" altLang="en-US" sz="2800" dirty="0">
                <a:solidFill>
                  <a:schemeClr val="accent5">
                    <a:lumMod val="50000"/>
                  </a:schemeClr>
                </a:solidFill>
                <a:effectLst/>
                <a:latin typeface="+mn-ea"/>
                <a:ea typeface="+mn-ea"/>
              </a:rPr>
            </a:br>
            <a:r>
              <a:rPr lang="zh-CN" altLang="en-US" dirty="0">
                <a:latin typeface="+mj-ea"/>
                <a:ea typeface="+mj-ea"/>
              </a:rPr>
              <a:t>可靠传输：</a:t>
            </a:r>
            <a:r>
              <a:rPr lang="en-US" altLang="zh-CN" dirty="0">
                <a:latin typeface="+mj-ea"/>
                <a:ea typeface="+mj-ea"/>
              </a:rPr>
              <a:t>MQTT</a:t>
            </a:r>
            <a:r>
              <a:rPr lang="zh-CN" altLang="en-US" dirty="0">
                <a:latin typeface="+mj-ea"/>
                <a:ea typeface="+mj-ea"/>
              </a:rPr>
              <a:t>可以保证消息可靠安全的传输，并可以与企业应用简易集成。</a:t>
            </a:r>
            <a:br>
              <a:rPr lang="zh-CN" altLang="en-US" dirty="0">
                <a:latin typeface="+mj-ea"/>
                <a:ea typeface="+mj-ea"/>
              </a:rPr>
            </a:br>
            <a:r>
              <a:rPr lang="zh-CN" altLang="en-US" dirty="0">
                <a:latin typeface="+mj-ea"/>
                <a:ea typeface="+mj-ea"/>
              </a:rPr>
              <a:t>消息推送：支持消息实时通知、丰富的推送内容、灵活的</a:t>
            </a:r>
            <a:r>
              <a:rPr lang="en-US" altLang="zh-CN" dirty="0">
                <a:latin typeface="+mj-ea"/>
                <a:ea typeface="+mj-ea"/>
              </a:rPr>
              <a:t>Pub-Sub</a:t>
            </a:r>
            <a:r>
              <a:rPr lang="zh-CN" altLang="en-US" dirty="0">
                <a:latin typeface="+mj-ea"/>
                <a:ea typeface="+mj-ea"/>
              </a:rPr>
              <a:t>以及消息存储和过滤。</a:t>
            </a:r>
            <a:br>
              <a:rPr lang="zh-CN" altLang="en-US" dirty="0">
                <a:latin typeface="+mj-ea"/>
                <a:ea typeface="+mj-ea"/>
              </a:rPr>
            </a:br>
            <a:r>
              <a:rPr lang="zh-CN" altLang="en-US" dirty="0">
                <a:latin typeface="+mj-ea"/>
                <a:ea typeface="+mj-ea"/>
              </a:rPr>
              <a:t>低带宽、低耗能、低成本：占用移动应用程序带宽小，并且带宽利用率高，耗电量较少。</a:t>
            </a:r>
            <a:br>
              <a:rPr lang="en-US" altLang="zh-CN" dirty="0">
                <a:latin typeface="+mj-ea"/>
                <a:ea typeface="+mj-ea"/>
              </a:rPr>
            </a:br>
            <a:br>
              <a:rPr lang="zh-CN" altLang="en-US" dirty="0">
                <a:latin typeface="+mj-ea"/>
                <a:ea typeface="+mj-ea"/>
              </a:rPr>
            </a:br>
            <a:br>
              <a:rPr lang="en-US" altLang="zh-CN" sz="2800" dirty="0"/>
            </a:br>
            <a:endParaRPr lang="zh-CN" altLang="en-US" sz="2800" dirty="0"/>
          </a:p>
        </p:txBody>
      </p:sp>
      <p:sp>
        <p:nvSpPr>
          <p:cNvPr id="4" name="标题 1"/>
          <p:cNvSpPr>
            <a:spLocks noGrp="1"/>
          </p:cNvSpPr>
          <p:nvPr/>
        </p:nvSpPr>
        <p:spPr>
          <a:xfrm>
            <a:off x="150313" y="876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5" name="标题 1"/>
          <p:cNvSpPr>
            <a:spLocks noGrp="1"/>
          </p:cNvSpPr>
          <p:nvPr/>
        </p:nvSpPr>
        <p:spPr>
          <a:xfrm>
            <a:off x="187891" y="876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a:t>
            </a:r>
            <a:r>
              <a:rPr lang="zh-CN" altLang="en-US" dirty="0"/>
              <a:t>、概述</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a:t>
            </a:r>
            <a:r>
              <a:rPr lang="en-US" altLang="zh-CN" b="1" dirty="0"/>
              <a:t>MQTT Control Packet format</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个</a:t>
            </a:r>
            <a:r>
              <a:rPr lang="en-US" altLang="zh-CN" dirty="0"/>
              <a:t>MQTT</a:t>
            </a:r>
            <a:r>
              <a:rPr lang="zh-CN" altLang="en-US" dirty="0"/>
              <a:t>数据包由</a:t>
            </a:r>
            <a:r>
              <a:rPr lang="en-US" altLang="zh-CN" dirty="0"/>
              <a:t>3</a:t>
            </a:r>
            <a:r>
              <a:rPr lang="zh-CN" altLang="en-US" dirty="0"/>
              <a:t>部分组成。</a:t>
            </a:r>
            <a:endParaRPr lang="en-US" altLang="zh-CN" dirty="0"/>
          </a:p>
          <a:p>
            <a:endParaRPr lang="en-US" altLang="zh-CN" dirty="0"/>
          </a:p>
          <a:p>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1114425" y="2830162"/>
            <a:ext cx="8218118" cy="1171132"/>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18.3</a:t>
            </a:r>
            <a:r>
              <a:rPr lang="zh-CN" altLang="en-US" b="1" dirty="0"/>
              <a:t>、 </a:t>
            </a:r>
            <a:r>
              <a:rPr lang="en-US" altLang="zh-CN" b="1" dirty="0"/>
              <a:t>DISCONNECT</a:t>
            </a:r>
            <a:r>
              <a:rPr lang="en-US" altLang="zh-CN" sz="3600" b="1" dirty="0"/>
              <a:t>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如</a:t>
            </a:r>
            <a:r>
              <a:rPr lang="en-US" altLang="zh-CN" sz="2000" dirty="0"/>
              <a:t>18.1</a:t>
            </a:r>
            <a:r>
              <a:rPr lang="zh-CN" altLang="en-US" sz="2000" dirty="0"/>
              <a:t>节所述，</a:t>
            </a:r>
            <a:r>
              <a:rPr lang="en-US" altLang="zh-CN" sz="2000" dirty="0"/>
              <a:t> DISCONNECT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18.4</a:t>
            </a:r>
            <a:r>
              <a:rPr lang="zh-CN" altLang="en-US" b="1" dirty="0"/>
              <a:t>、 注意</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当一个</a:t>
            </a:r>
            <a:r>
              <a:rPr lang="en-US" altLang="zh-CN" sz="2000" dirty="0"/>
              <a:t>Client</a:t>
            </a:r>
            <a:r>
              <a:rPr lang="zh-CN" altLang="en-US" sz="2000" dirty="0"/>
              <a:t>发完</a:t>
            </a:r>
            <a:r>
              <a:rPr lang="en-US" altLang="zh-CN" sz="2000" dirty="0"/>
              <a:t>DISCONNECT Packet</a:t>
            </a:r>
            <a:r>
              <a:rPr lang="zh-CN" altLang="en-US" sz="2000" dirty="0"/>
              <a:t>之后必须关闭连接，不能再向</a:t>
            </a:r>
            <a:r>
              <a:rPr lang="en-US" altLang="zh-CN" sz="2000" dirty="0"/>
              <a:t>Server</a:t>
            </a:r>
            <a:r>
              <a:rPr lang="zh-CN" altLang="en-US" sz="2000" dirty="0"/>
              <a:t>发送任何包。同时</a:t>
            </a:r>
            <a:r>
              <a:rPr lang="en-US" altLang="zh-CN" sz="2000" dirty="0"/>
              <a:t>Server</a:t>
            </a:r>
            <a:r>
              <a:rPr lang="zh-CN" altLang="en-US" sz="2000" dirty="0"/>
              <a:t>必须丢弃该</a:t>
            </a:r>
            <a:r>
              <a:rPr lang="en-US" altLang="zh-CN" sz="2000" dirty="0"/>
              <a:t>Client</a:t>
            </a:r>
            <a:r>
              <a:rPr lang="zh-CN" altLang="en-US" sz="2000" dirty="0"/>
              <a:t>发送的消息并且如果</a:t>
            </a:r>
            <a:r>
              <a:rPr lang="en-US" altLang="zh-CN" sz="2000" dirty="0"/>
              <a:t>Client</a:t>
            </a:r>
            <a:r>
              <a:rPr lang="zh-CN" altLang="en-US" sz="2000"/>
              <a:t>没来得及关闭连接的情况下主动关闭连接。</a:t>
            </a:r>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19.1</a:t>
            </a:r>
            <a:r>
              <a:rPr lang="zh-CN" altLang="en-US" b="1" dirty="0"/>
              <a:t>、 </a:t>
            </a:r>
            <a:r>
              <a:rPr lang="en-US" altLang="zh-CN" b="1" dirty="0"/>
              <a:t>Storing state</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为了保证服务质量（</a:t>
            </a:r>
            <a:r>
              <a:rPr lang="en-US" altLang="zh-CN" dirty="0"/>
              <a:t>Quality of Service </a:t>
            </a:r>
            <a:r>
              <a:rPr lang="zh-CN" altLang="en-US" sz="2000" dirty="0"/>
              <a:t>），</a:t>
            </a:r>
            <a:r>
              <a:rPr lang="en-US" altLang="zh-CN" sz="2000" dirty="0"/>
              <a:t>Client</a:t>
            </a:r>
            <a:r>
              <a:rPr lang="zh-CN" altLang="en-US" sz="2000" dirty="0"/>
              <a:t>与</a:t>
            </a:r>
            <a:r>
              <a:rPr lang="en-US" altLang="zh-CN" sz="2000" dirty="0"/>
              <a:t>Server</a:t>
            </a:r>
            <a:r>
              <a:rPr lang="zh-CN" altLang="en-US" sz="2000" dirty="0"/>
              <a:t>必须在整个</a:t>
            </a:r>
            <a:r>
              <a:rPr lang="en-US" altLang="zh-CN" sz="2000" dirty="0"/>
              <a:t>Session</a:t>
            </a:r>
            <a:r>
              <a:rPr lang="zh-CN" altLang="en-US" sz="2000" dirty="0"/>
              <a:t>生命周期保存</a:t>
            </a:r>
            <a:r>
              <a:rPr lang="en-US" altLang="zh-CN" sz="2000" dirty="0"/>
              <a:t>Session State</a:t>
            </a:r>
            <a:r>
              <a:rPr lang="zh-CN" altLang="en-US" sz="2000" dirty="0"/>
              <a:t>，网络连接未断开之前至少要保证</a:t>
            </a:r>
            <a:r>
              <a:rPr lang="en-US" altLang="zh-CN" sz="2000" dirty="0"/>
              <a:t>Session</a:t>
            </a:r>
            <a:r>
              <a:rPr lang="zh-CN" altLang="en-US" sz="2000" dirty="0"/>
              <a:t>还存活着。</a:t>
            </a:r>
            <a:endParaRPr lang="en-US" altLang="zh-CN" sz="2000" dirty="0"/>
          </a:p>
          <a:p>
            <a:r>
              <a:rPr lang="zh-CN" altLang="en-US" sz="2000" dirty="0"/>
              <a:t>如前面</a:t>
            </a:r>
            <a:r>
              <a:rPr lang="en-US" altLang="zh-CN" sz="2000" dirty="0"/>
              <a:t>5.2.3.6</a:t>
            </a:r>
            <a:r>
              <a:rPr lang="zh-CN" altLang="en-US" sz="2000" dirty="0"/>
              <a:t>节所述，</a:t>
            </a:r>
            <a:r>
              <a:rPr lang="en-US" altLang="zh-CN" sz="2000" dirty="0"/>
              <a:t>Server</a:t>
            </a:r>
            <a:r>
              <a:rPr lang="zh-CN" altLang="en-US" sz="2000" dirty="0"/>
              <a:t>里的</a:t>
            </a:r>
            <a:r>
              <a:rPr lang="en-US" altLang="zh-CN" sz="2000" dirty="0"/>
              <a:t>Session State</a:t>
            </a:r>
            <a:r>
              <a:rPr lang="zh-CN" altLang="en-US" sz="2000" dirty="0"/>
              <a:t>的组成：</a:t>
            </a:r>
            <a:endParaRPr lang="en-US" altLang="zh-CN" sz="2000" dirty="0"/>
          </a:p>
          <a:p>
            <a:pPr marL="0" indent="0">
              <a:buNone/>
            </a:pPr>
            <a:r>
              <a:rPr lang="en-US" altLang="zh-CN" sz="1600" dirty="0"/>
              <a:t>Session</a:t>
            </a:r>
            <a:endParaRPr lang="en-US" altLang="zh-CN" sz="1600" dirty="0"/>
          </a:p>
          <a:p>
            <a:pPr marL="0" indent="0">
              <a:buNone/>
            </a:pPr>
            <a:r>
              <a:rPr lang="en-US" altLang="zh-CN" sz="1600" dirty="0"/>
              <a:t>Client</a:t>
            </a:r>
            <a:r>
              <a:rPr lang="zh-CN" altLang="en-US" sz="1600" dirty="0"/>
              <a:t>的订阅</a:t>
            </a:r>
            <a:endParaRPr lang="en-US" altLang="zh-CN" sz="1600" dirty="0"/>
          </a:p>
          <a:p>
            <a:pPr marL="0" indent="0">
              <a:buNone/>
            </a:pPr>
            <a:r>
              <a:rPr lang="zh-CN" altLang="en-US" sz="1600" dirty="0"/>
              <a:t>被发送到</a:t>
            </a:r>
            <a:r>
              <a:rPr lang="en-US" altLang="zh-CN" sz="1600" dirty="0"/>
              <a:t>Client</a:t>
            </a:r>
            <a:r>
              <a:rPr lang="zh-CN" altLang="en-US" sz="1600" dirty="0"/>
              <a:t>的</a:t>
            </a:r>
            <a:r>
              <a:rPr lang="en-US" altLang="zh-CN" sz="1600" dirty="0" err="1"/>
              <a:t>QoS</a:t>
            </a:r>
            <a:r>
              <a:rPr lang="en-US" altLang="zh-CN" sz="1600" dirty="0"/>
              <a:t> 1</a:t>
            </a:r>
            <a:r>
              <a:rPr lang="zh-CN" altLang="en-US" sz="1600" dirty="0"/>
              <a:t>、</a:t>
            </a:r>
            <a:r>
              <a:rPr lang="en-US" altLang="zh-CN" sz="1600" dirty="0" err="1"/>
              <a:t>QoS</a:t>
            </a:r>
            <a:r>
              <a:rPr lang="en-US" altLang="zh-CN" sz="1600" dirty="0"/>
              <a:t> 2 messages</a:t>
            </a:r>
            <a:r>
              <a:rPr lang="zh-CN" altLang="en-US" sz="1600" dirty="0"/>
              <a:t>但是还没有被完全确定收到的。</a:t>
            </a:r>
            <a:endParaRPr lang="en-US" altLang="zh-CN" sz="1600" dirty="0"/>
          </a:p>
          <a:p>
            <a:pPr marL="0" indent="0">
              <a:buNone/>
            </a:pPr>
            <a:r>
              <a:rPr lang="zh-CN" altLang="en-US" sz="1600" dirty="0"/>
              <a:t>正准备传到</a:t>
            </a:r>
            <a:r>
              <a:rPr lang="en-US" altLang="zh-CN" sz="1600" dirty="0"/>
              <a:t>Client</a:t>
            </a:r>
            <a:r>
              <a:rPr lang="zh-CN" altLang="en-US" sz="1600" dirty="0"/>
              <a:t>的</a:t>
            </a:r>
            <a:r>
              <a:rPr lang="en-US" altLang="zh-CN" sz="1600" dirty="0" err="1"/>
              <a:t>QoS</a:t>
            </a:r>
            <a:r>
              <a:rPr lang="en-US" altLang="zh-CN" sz="1600" dirty="0"/>
              <a:t> 1</a:t>
            </a:r>
            <a:r>
              <a:rPr lang="zh-CN" altLang="en-US" sz="1600" dirty="0"/>
              <a:t>、</a:t>
            </a:r>
            <a:r>
              <a:rPr lang="en-US" altLang="zh-CN" sz="1600" dirty="0" err="1"/>
              <a:t>QoS</a:t>
            </a:r>
            <a:r>
              <a:rPr lang="en-US" altLang="zh-CN" sz="1600" dirty="0"/>
              <a:t> 2 messages</a:t>
            </a:r>
            <a:r>
              <a:rPr lang="zh-CN" altLang="en-US" sz="1600" dirty="0"/>
              <a:t>。</a:t>
            </a:r>
            <a:endParaRPr lang="en-US" altLang="zh-CN" sz="1600" dirty="0"/>
          </a:p>
          <a:p>
            <a:pPr marL="0" indent="0">
              <a:buNone/>
            </a:pPr>
            <a:r>
              <a:rPr lang="zh-CN" altLang="en-US" sz="1600" dirty="0"/>
              <a:t>被</a:t>
            </a:r>
            <a:r>
              <a:rPr lang="en-US" altLang="zh-CN" sz="1600" dirty="0"/>
              <a:t>Client</a:t>
            </a:r>
            <a:r>
              <a:rPr lang="zh-CN" altLang="en-US" sz="1600" dirty="0"/>
              <a:t>收到的</a:t>
            </a:r>
            <a:r>
              <a:rPr lang="en-US" altLang="zh-CN" sz="1600" dirty="0" err="1"/>
              <a:t>QoS</a:t>
            </a:r>
            <a:r>
              <a:rPr lang="en-US" altLang="zh-CN" sz="1600" dirty="0"/>
              <a:t> 2 messages</a:t>
            </a:r>
            <a:r>
              <a:rPr lang="zh-CN" altLang="en-US" sz="1600" dirty="0"/>
              <a:t>但是还没有被完全确定收到的。</a:t>
            </a:r>
            <a:endParaRPr lang="en-US" altLang="zh-CN" sz="1600" dirty="0"/>
          </a:p>
          <a:p>
            <a:pPr marL="0" indent="0">
              <a:buNone/>
            </a:pPr>
            <a:r>
              <a:rPr lang="zh-CN" altLang="en-US" sz="1600" dirty="0"/>
              <a:t>可选的，正准备传到</a:t>
            </a:r>
            <a:r>
              <a:rPr lang="en-US" altLang="zh-CN" sz="1600" dirty="0"/>
              <a:t>Client</a:t>
            </a:r>
            <a:r>
              <a:rPr lang="zh-CN" altLang="en-US" sz="1600" dirty="0"/>
              <a:t>的</a:t>
            </a:r>
            <a:r>
              <a:rPr lang="en-US" altLang="zh-CN" sz="1600" dirty="0" err="1"/>
              <a:t>QoS</a:t>
            </a:r>
            <a:r>
              <a:rPr lang="en-US" altLang="zh-CN" sz="1600" dirty="0"/>
              <a:t> 2 messages</a:t>
            </a:r>
            <a:r>
              <a:rPr lang="zh-CN" altLang="en-US" sz="1600" dirty="0"/>
              <a:t>。</a:t>
            </a:r>
            <a:endParaRPr lang="en-US" altLang="zh-CN" sz="1600" dirty="0"/>
          </a:p>
          <a:p>
            <a:pPr marL="0" indent="0">
              <a:buNone/>
            </a:pPr>
            <a:r>
              <a:rPr lang="en-US" altLang="zh-CN" sz="1600" dirty="0"/>
              <a:t>Retain messages</a:t>
            </a:r>
            <a:r>
              <a:rPr lang="zh-CN" altLang="en-US" sz="1600" dirty="0"/>
              <a:t>不被</a:t>
            </a:r>
            <a:r>
              <a:rPr lang="en-US" altLang="zh-CN" sz="1600" dirty="0"/>
              <a:t>Session State</a:t>
            </a:r>
            <a:r>
              <a:rPr lang="zh-CN" altLang="en-US" sz="1600" dirty="0"/>
              <a:t>包含。</a:t>
            </a:r>
            <a:endParaRPr lang="en-US" altLang="zh-CN" sz="16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19.2</a:t>
            </a:r>
            <a:r>
              <a:rPr lang="zh-CN" altLang="en-US" b="1" dirty="0"/>
              <a:t>、 消息重发</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当一个</a:t>
            </a:r>
            <a:r>
              <a:rPr lang="en-US" altLang="zh-CN" sz="2000" dirty="0"/>
              <a:t>Client</a:t>
            </a:r>
            <a:r>
              <a:rPr lang="zh-CN" altLang="en-US" sz="2000" dirty="0"/>
              <a:t>重新连接到</a:t>
            </a:r>
            <a:r>
              <a:rPr lang="en-US" altLang="zh-CN" sz="2000" dirty="0"/>
              <a:t>Server</a:t>
            </a:r>
            <a:r>
              <a:rPr lang="zh-CN" altLang="en-US" sz="2000" dirty="0"/>
              <a:t>且重新连接的</a:t>
            </a:r>
            <a:r>
              <a:rPr lang="en-US" altLang="zh-CN" sz="2000" dirty="0"/>
              <a:t>CONNECT Packet</a:t>
            </a:r>
            <a:r>
              <a:rPr lang="zh-CN" altLang="en-US" sz="2000" dirty="0"/>
              <a:t>里面的</a:t>
            </a:r>
            <a:r>
              <a:rPr lang="en-US" altLang="zh-CN" sz="2000" dirty="0"/>
              <a:t> </a:t>
            </a:r>
            <a:r>
              <a:rPr lang="zh-CN" altLang="en-US" sz="2000" dirty="0"/>
              <a:t>的</a:t>
            </a:r>
            <a:r>
              <a:rPr lang="en-US" altLang="zh-CN" sz="2000" dirty="0"/>
              <a:t>Variable header</a:t>
            </a:r>
            <a:r>
              <a:rPr lang="zh-CN" altLang="en-US" sz="2000" dirty="0"/>
              <a:t>的</a:t>
            </a:r>
            <a:r>
              <a:rPr lang="en-US" altLang="zh-CN" sz="2000" dirty="0"/>
              <a:t>Connect Flags </a:t>
            </a:r>
            <a:r>
              <a:rPr lang="zh-CN" altLang="en-US" sz="2000" dirty="0"/>
              <a:t>的 </a:t>
            </a:r>
            <a:r>
              <a:rPr lang="en-US" altLang="zh-CN" sz="2000" dirty="0"/>
              <a:t>Clean Session</a:t>
            </a:r>
            <a:r>
              <a:rPr lang="zh-CN" altLang="en-US" sz="2000" dirty="0"/>
              <a:t>为</a:t>
            </a:r>
            <a:r>
              <a:rPr lang="en-US" altLang="zh-CN" sz="2000" dirty="0"/>
              <a:t>0</a:t>
            </a:r>
            <a:r>
              <a:rPr lang="zh-CN" altLang="en-US" sz="2000" dirty="0"/>
              <a:t>时，</a:t>
            </a:r>
            <a:r>
              <a:rPr lang="en-US" altLang="zh-CN" sz="2000" dirty="0"/>
              <a:t>Client</a:t>
            </a:r>
            <a:r>
              <a:rPr lang="zh-CN" altLang="en-US" sz="2000" dirty="0"/>
              <a:t>和</a:t>
            </a:r>
            <a:r>
              <a:rPr lang="en-US" altLang="zh-CN" sz="2000" dirty="0"/>
              <a:t>Server</a:t>
            </a:r>
            <a:r>
              <a:rPr lang="zh-CN" altLang="en-US" sz="2000" dirty="0"/>
              <a:t>都要重发任何没有被</a:t>
            </a:r>
            <a:r>
              <a:rPr lang="en-US" altLang="zh-CN" sz="2000" dirty="0"/>
              <a:t>acknowledge</a:t>
            </a:r>
            <a:r>
              <a:rPr lang="zh-CN" altLang="en-US" sz="2000" dirty="0"/>
              <a:t>的</a:t>
            </a:r>
            <a:r>
              <a:rPr lang="en-US" altLang="zh-CN" sz="2000" dirty="0" err="1"/>
              <a:t>QoS</a:t>
            </a:r>
            <a:r>
              <a:rPr lang="en-US" altLang="zh-CN" sz="2000" dirty="0"/>
              <a:t>&gt;0</a:t>
            </a:r>
            <a:r>
              <a:rPr lang="zh-CN" altLang="en-US" sz="2000" dirty="0"/>
              <a:t>的</a:t>
            </a:r>
            <a:r>
              <a:rPr lang="en-US" altLang="zh-CN" sz="2000" dirty="0"/>
              <a:t>Packets</a:t>
            </a:r>
            <a:r>
              <a:rPr lang="zh-CN" altLang="en-US" sz="2000" dirty="0"/>
              <a:t>，并且如果是</a:t>
            </a:r>
            <a:r>
              <a:rPr lang="en-US" altLang="zh-CN" sz="2000" dirty="0"/>
              <a:t>PUBREL Packet</a:t>
            </a:r>
            <a:r>
              <a:rPr lang="zh-CN" altLang="en-US" sz="2000" dirty="0"/>
              <a:t>重复的话必须用原始的</a:t>
            </a:r>
            <a:r>
              <a:rPr lang="en-US" altLang="zh-CN" sz="2000" dirty="0"/>
              <a:t>Packet Identifier</a:t>
            </a:r>
            <a:r>
              <a:rPr lang="zh-CN" altLang="en-US" sz="2000" dirty="0"/>
              <a:t>。</a:t>
            </a:r>
            <a:endParaRPr lang="en-US" altLang="zh-CN" sz="2000" dirty="0"/>
          </a:p>
          <a:p>
            <a:pPr marL="0" indent="0">
              <a:buNone/>
            </a:pPr>
            <a:r>
              <a:rPr lang="zh-CN" altLang="en-US" sz="2000" dirty="0"/>
              <a:t>这是</a:t>
            </a:r>
            <a:r>
              <a:rPr lang="en-US" altLang="zh-CN" sz="2000" dirty="0"/>
              <a:t>Client</a:t>
            </a:r>
            <a:r>
              <a:rPr lang="zh-CN" altLang="en-US" sz="2000" dirty="0"/>
              <a:t>或</a:t>
            </a:r>
            <a:r>
              <a:rPr lang="en-US" altLang="zh-CN" sz="2000" dirty="0"/>
              <a:t>Server</a:t>
            </a:r>
            <a:r>
              <a:rPr lang="zh-CN" altLang="en-US" sz="2000" dirty="0"/>
              <a:t>需要重新发送消息的唯一一种情况。</a:t>
            </a:r>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19.2</a:t>
            </a:r>
            <a:r>
              <a:rPr lang="zh-CN" altLang="en-US" b="1" dirty="0"/>
              <a:t>、 消息接收</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当</a:t>
            </a:r>
            <a:r>
              <a:rPr lang="en-US" altLang="zh-CN" sz="2000" dirty="0"/>
              <a:t>Server</a:t>
            </a:r>
            <a:r>
              <a:rPr lang="zh-CN" altLang="en-US" sz="2000" dirty="0"/>
              <a:t>收到消息它必须把消息加入到对应的</a:t>
            </a:r>
            <a:r>
              <a:rPr lang="en-US" altLang="zh-CN" sz="2000" dirty="0"/>
              <a:t>Session state</a:t>
            </a:r>
            <a:r>
              <a:rPr lang="zh-CN" altLang="en-US" sz="2000" dirty="0"/>
              <a:t>里面（就是</a:t>
            </a:r>
            <a:r>
              <a:rPr lang="en-US" altLang="zh-CN" sz="2000" dirty="0"/>
              <a:t>Client A</a:t>
            </a:r>
            <a:r>
              <a:rPr lang="zh-CN" altLang="en-US" sz="2000" dirty="0"/>
              <a:t>发送一个</a:t>
            </a:r>
            <a:r>
              <a:rPr lang="en-US" altLang="zh-CN" sz="2000" dirty="0"/>
              <a:t>CONNECT Packet</a:t>
            </a:r>
            <a:r>
              <a:rPr lang="zh-CN" altLang="en-US" sz="2000" dirty="0"/>
              <a:t>到</a:t>
            </a:r>
            <a:r>
              <a:rPr lang="en-US" altLang="zh-CN" sz="2000" dirty="0"/>
              <a:t>Server,</a:t>
            </a:r>
            <a:r>
              <a:rPr lang="zh-CN" altLang="en-US" sz="2000" dirty="0"/>
              <a:t>这个</a:t>
            </a:r>
            <a:r>
              <a:rPr lang="en-US" altLang="zh-CN" sz="2000" dirty="0"/>
              <a:t>CONNECT Packet </a:t>
            </a:r>
            <a:r>
              <a:rPr lang="zh-CN" altLang="en-US" sz="2000" dirty="0"/>
              <a:t>，</a:t>
            </a:r>
            <a:r>
              <a:rPr lang="en-US" altLang="zh-CN" sz="2000" dirty="0"/>
              <a:t>Server</a:t>
            </a:r>
            <a:r>
              <a:rPr lang="zh-CN" altLang="en-US" sz="2000" dirty="0"/>
              <a:t>返回一个</a:t>
            </a:r>
            <a:r>
              <a:rPr lang="en-US" altLang="zh-CN" sz="2000" dirty="0"/>
              <a:t>CONNACK Packet</a:t>
            </a:r>
            <a:r>
              <a:rPr lang="zh-CN" altLang="en-US" sz="2000" dirty="0"/>
              <a:t>给</a:t>
            </a:r>
            <a:r>
              <a:rPr lang="en-US" altLang="zh-CN" sz="2000" dirty="0"/>
              <a:t>Client</a:t>
            </a:r>
            <a:r>
              <a:rPr lang="zh-CN" altLang="en-US" sz="2000" dirty="0"/>
              <a:t>，成功连接，有了</a:t>
            </a:r>
            <a:r>
              <a:rPr lang="en-US" altLang="zh-CN" sz="2000" dirty="0"/>
              <a:t>Session State A</a:t>
            </a:r>
            <a:r>
              <a:rPr lang="zh-CN" altLang="en-US" sz="2000" dirty="0"/>
              <a:t>。这时</a:t>
            </a:r>
            <a:r>
              <a:rPr lang="en-US" altLang="zh-CN" sz="2000" dirty="0"/>
              <a:t>Client A</a:t>
            </a:r>
            <a:r>
              <a:rPr lang="zh-CN" altLang="en-US" sz="2000" dirty="0"/>
              <a:t>又发送一个</a:t>
            </a:r>
            <a:r>
              <a:rPr lang="en-US" altLang="zh-CN" sz="2000" dirty="0"/>
              <a:t> </a:t>
            </a:r>
            <a:r>
              <a:rPr lang="zh-CN" altLang="en-US" sz="2000" dirty="0"/>
              <a:t> </a:t>
            </a:r>
            <a:r>
              <a:rPr lang="en-US" altLang="zh-CN" sz="2000" dirty="0"/>
              <a:t>Payload </a:t>
            </a:r>
            <a:r>
              <a:rPr lang="zh-CN" altLang="en-US" sz="2000" dirty="0"/>
              <a:t>中</a:t>
            </a:r>
            <a:r>
              <a:rPr lang="en-US" altLang="zh-CN" sz="2000" dirty="0"/>
              <a:t>Topic Filter</a:t>
            </a:r>
            <a:r>
              <a:rPr lang="zh-CN" altLang="en-US" sz="2000" dirty="0"/>
              <a:t>为“</a:t>
            </a:r>
            <a:r>
              <a:rPr lang="en-US" altLang="zh-CN" sz="2000" dirty="0"/>
              <a:t>hello</a:t>
            </a:r>
            <a:r>
              <a:rPr lang="zh-CN" altLang="en-US" sz="2000" dirty="0"/>
              <a:t>”的</a:t>
            </a:r>
            <a:r>
              <a:rPr lang="en-US" altLang="zh-CN" sz="2000" dirty="0"/>
              <a:t>SUBSCRIBE Packet</a:t>
            </a:r>
            <a:r>
              <a:rPr lang="zh-CN" altLang="en-US" sz="2000" dirty="0"/>
              <a:t>，</a:t>
            </a:r>
            <a:r>
              <a:rPr lang="en-US" altLang="zh-CN" sz="2000" dirty="0"/>
              <a:t>Server</a:t>
            </a:r>
            <a:r>
              <a:rPr lang="zh-CN" altLang="en-US" sz="2000" dirty="0"/>
              <a:t>给</a:t>
            </a:r>
            <a:r>
              <a:rPr lang="en-US" altLang="zh-CN" sz="2000" dirty="0"/>
              <a:t>Client A</a:t>
            </a:r>
            <a:r>
              <a:rPr lang="zh-CN" altLang="en-US" sz="2000" dirty="0"/>
              <a:t>返回一个</a:t>
            </a:r>
            <a:r>
              <a:rPr lang="en-US" altLang="zh-CN" sz="2000" dirty="0"/>
              <a:t>SUBACK Packet,</a:t>
            </a:r>
            <a:r>
              <a:rPr lang="zh-CN" altLang="en-US" sz="2000" dirty="0"/>
              <a:t>成功订阅，此时</a:t>
            </a:r>
            <a:r>
              <a:rPr lang="en-US" altLang="zh-CN" sz="2000" dirty="0"/>
              <a:t>Server</a:t>
            </a:r>
            <a:r>
              <a:rPr lang="zh-CN" altLang="en-US" sz="2000" dirty="0"/>
              <a:t>为</a:t>
            </a:r>
            <a:r>
              <a:rPr lang="en-US" altLang="zh-CN" sz="2000" dirty="0"/>
              <a:t>Client</a:t>
            </a:r>
            <a:r>
              <a:rPr lang="zh-CN" altLang="en-US" sz="2000" dirty="0"/>
              <a:t>生成一个</a:t>
            </a:r>
            <a:r>
              <a:rPr lang="en-US" altLang="zh-CN" sz="2000" dirty="0"/>
              <a:t>Topic Filter</a:t>
            </a:r>
            <a:r>
              <a:rPr lang="zh-CN" altLang="en-US" sz="2000" dirty="0"/>
              <a:t>为“</a:t>
            </a:r>
            <a:r>
              <a:rPr lang="en-US" altLang="zh-CN" sz="2000" dirty="0"/>
              <a:t>hello</a:t>
            </a:r>
            <a:r>
              <a:rPr lang="zh-CN" altLang="en-US" sz="2000" dirty="0"/>
              <a:t>”的</a:t>
            </a:r>
            <a:r>
              <a:rPr lang="en-US" altLang="zh-CN" sz="2000" dirty="0"/>
              <a:t>Subscription A</a:t>
            </a:r>
            <a:r>
              <a:rPr lang="zh-CN" altLang="en-US" sz="2000" dirty="0"/>
              <a:t>，这个</a:t>
            </a:r>
            <a:r>
              <a:rPr lang="en-US" altLang="zh-CN" sz="2000" dirty="0"/>
              <a:t>Subscription A </a:t>
            </a:r>
            <a:r>
              <a:rPr lang="zh-CN" altLang="en-US" sz="2000" dirty="0"/>
              <a:t>被放到</a:t>
            </a:r>
            <a:r>
              <a:rPr lang="en-US" altLang="zh-CN" sz="2000" dirty="0"/>
              <a:t>Session State A</a:t>
            </a:r>
            <a:r>
              <a:rPr lang="zh-CN" altLang="en-US" sz="2000" dirty="0"/>
              <a:t>。这时候</a:t>
            </a:r>
            <a:r>
              <a:rPr lang="en-US" altLang="zh-CN" sz="2000" dirty="0"/>
              <a:t>Sever</a:t>
            </a:r>
            <a:r>
              <a:rPr lang="zh-CN" altLang="en-US" sz="2000" dirty="0"/>
              <a:t>收到</a:t>
            </a:r>
            <a:r>
              <a:rPr lang="en-US" altLang="zh-CN" sz="2000" dirty="0"/>
              <a:t>Client B</a:t>
            </a:r>
            <a:r>
              <a:rPr lang="zh-CN" altLang="en-US" sz="2000" dirty="0"/>
              <a:t>的一个</a:t>
            </a:r>
            <a:r>
              <a:rPr lang="en-US" altLang="zh-CN" sz="2000" dirty="0"/>
              <a:t>PUBLISH Packet A</a:t>
            </a:r>
            <a:r>
              <a:rPr lang="zh-CN" altLang="en-US" sz="2000" dirty="0"/>
              <a:t>，这个</a:t>
            </a:r>
            <a:r>
              <a:rPr lang="en-US" altLang="zh-CN" sz="2000" dirty="0"/>
              <a:t>PUBLISH Packet A</a:t>
            </a:r>
            <a:r>
              <a:rPr lang="zh-CN" altLang="en-US" sz="2000" dirty="0"/>
              <a:t>的</a:t>
            </a:r>
            <a:r>
              <a:rPr lang="zh-CN" altLang="en-US" sz="1600" b="1" dirty="0"/>
              <a:t>的 </a:t>
            </a:r>
            <a:r>
              <a:rPr lang="en-US" altLang="zh-CN" sz="2000" dirty="0"/>
              <a:t>Variable header</a:t>
            </a:r>
            <a:r>
              <a:rPr lang="zh-CN" altLang="en-US" sz="2000" dirty="0"/>
              <a:t>的</a:t>
            </a:r>
            <a:r>
              <a:rPr lang="en-US" altLang="zh-CN" sz="2000" dirty="0"/>
              <a:t>Topic Name</a:t>
            </a:r>
            <a:r>
              <a:rPr lang="zh-CN" altLang="en-US" sz="2000" dirty="0"/>
              <a:t>为“</a:t>
            </a:r>
            <a:r>
              <a:rPr lang="en-US" altLang="zh-CN" sz="2000" dirty="0"/>
              <a:t>hello</a:t>
            </a:r>
            <a:r>
              <a:rPr lang="zh-CN" altLang="en-US" sz="2000" dirty="0"/>
              <a:t>”，</a:t>
            </a:r>
            <a:r>
              <a:rPr lang="en-US" altLang="zh-CN" sz="2000" dirty="0"/>
              <a:t> </a:t>
            </a:r>
            <a:r>
              <a:rPr lang="zh-CN" altLang="en-US" sz="2000" dirty="0"/>
              <a:t>   这时候</a:t>
            </a:r>
            <a:r>
              <a:rPr lang="en-US" altLang="zh-CN" sz="2000" dirty="0"/>
              <a:t>Server</a:t>
            </a:r>
            <a:r>
              <a:rPr lang="zh-CN" altLang="en-US" sz="2000" dirty="0"/>
              <a:t>进行匹配，知道要把这个</a:t>
            </a:r>
            <a:r>
              <a:rPr lang="en-US" altLang="zh-CN" sz="2000" dirty="0"/>
              <a:t>PUBLISH Packet</a:t>
            </a:r>
            <a:r>
              <a:rPr lang="zh-CN" altLang="en-US" sz="2000" dirty="0"/>
              <a:t> </a:t>
            </a:r>
            <a:r>
              <a:rPr lang="en-US" altLang="zh-CN" sz="2000" dirty="0"/>
              <a:t>A</a:t>
            </a:r>
            <a:r>
              <a:rPr lang="zh-CN" altLang="en-US" sz="2000" dirty="0"/>
              <a:t>的信息放到</a:t>
            </a:r>
            <a:r>
              <a:rPr lang="en-US" altLang="zh-CN" sz="2000" dirty="0"/>
              <a:t>Session State A</a:t>
            </a:r>
            <a:r>
              <a:rPr lang="zh-CN" altLang="en-US" sz="2000" dirty="0"/>
              <a:t>。）。</a:t>
            </a:r>
            <a:endParaRPr lang="en-US" altLang="zh-CN" sz="2000" dirty="0"/>
          </a:p>
          <a:p>
            <a:r>
              <a:rPr lang="zh-CN" altLang="en-US" sz="2000" dirty="0"/>
              <a:t>一般情况下</a:t>
            </a:r>
            <a:r>
              <a:rPr lang="en-US" altLang="zh-CN" sz="2000" dirty="0"/>
              <a:t>Client</a:t>
            </a:r>
            <a:r>
              <a:rPr lang="zh-CN" altLang="en-US" sz="2000" dirty="0"/>
              <a:t>收到的是自己订阅的消息，但可能会受到自己没订阅的消息，这种情况的发生是因为</a:t>
            </a:r>
            <a:r>
              <a:rPr lang="en-US" altLang="zh-CN" sz="2000" dirty="0"/>
              <a:t>Server</a:t>
            </a:r>
            <a:r>
              <a:rPr lang="zh-CN" altLang="en-US" sz="2000" dirty="0"/>
              <a:t>自动为该</a:t>
            </a:r>
            <a:r>
              <a:rPr lang="en-US" altLang="zh-CN" sz="2000" dirty="0"/>
              <a:t>Client</a:t>
            </a:r>
            <a:r>
              <a:rPr lang="zh-CN" altLang="en-US" sz="2000" dirty="0"/>
              <a:t>指定了一个订阅。</a:t>
            </a:r>
            <a:r>
              <a:rPr lang="en-US" altLang="zh-CN" sz="2000" dirty="0"/>
              <a:t>Client</a:t>
            </a:r>
            <a:r>
              <a:rPr lang="zh-CN" altLang="en-US" sz="2000" dirty="0"/>
              <a:t>也可能收到自己已经取消订阅的那类消息，（</a:t>
            </a:r>
            <a:r>
              <a:rPr lang="en-US" altLang="zh-CN" sz="2000" dirty="0"/>
              <a:t>Server</a:t>
            </a:r>
            <a:r>
              <a:rPr lang="zh-CN" altLang="en-US" sz="2000" dirty="0"/>
              <a:t>端正在为它取消订阅过程中）。但是无论如何，</a:t>
            </a:r>
            <a:r>
              <a:rPr lang="en-US" altLang="zh-CN" sz="2000" dirty="0"/>
              <a:t>Client</a:t>
            </a:r>
            <a:r>
              <a:rPr lang="zh-CN" altLang="en-US" sz="2000" dirty="0"/>
              <a:t>收到消息之后都要根据</a:t>
            </a:r>
            <a:r>
              <a:rPr lang="en-US" altLang="zh-CN" sz="2000" dirty="0" err="1"/>
              <a:t>QoS</a:t>
            </a:r>
            <a:r>
              <a:rPr lang="zh-CN" altLang="en-US" sz="2000" dirty="0"/>
              <a:t>做出响应（</a:t>
            </a:r>
            <a:r>
              <a:rPr lang="en-US" altLang="zh-CN" sz="2000" dirty="0"/>
              <a:t>PUBACK </a:t>
            </a:r>
            <a:r>
              <a:rPr lang="zh-CN" altLang="en-US" sz="2000" dirty="0"/>
              <a:t>或者</a:t>
            </a:r>
            <a:r>
              <a:rPr lang="en-US" altLang="zh-CN" sz="2000" dirty="0"/>
              <a:t>PUBREC+PUBCOMP</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19.2</a:t>
            </a:r>
            <a:r>
              <a:rPr lang="zh-CN" altLang="en-US" b="1" dirty="0"/>
              <a:t>、 消息顺序</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先收到的消息先响应。</a:t>
            </a:r>
            <a:endParaRPr lang="en-US" altLang="zh-CN" sz="2000" dirty="0"/>
          </a:p>
          <a:p>
            <a:r>
              <a:rPr lang="zh-CN" altLang="en-US" sz="2000" dirty="0"/>
              <a:t>重发的时候根据原始的</a:t>
            </a:r>
            <a:r>
              <a:rPr lang="en-US" altLang="zh-CN" sz="2000" dirty="0"/>
              <a:t>PUBLISH Packet</a:t>
            </a:r>
            <a:r>
              <a:rPr lang="zh-CN" altLang="en-US" sz="2000" dirty="0"/>
              <a:t>顺序来重复</a:t>
            </a:r>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19.3</a:t>
            </a:r>
            <a:r>
              <a:rPr lang="zh-CN" altLang="en-US" b="1" dirty="0"/>
              <a:t>、 </a:t>
            </a:r>
            <a:r>
              <a:rPr lang="en-US" altLang="zh-CN" b="1" dirty="0"/>
              <a:t>Topic Names</a:t>
            </a:r>
            <a:r>
              <a:rPr lang="zh-CN" altLang="en-US" b="1" dirty="0"/>
              <a:t>和</a:t>
            </a:r>
            <a:r>
              <a:rPr lang="en-US" altLang="zh-CN" b="1" dirty="0"/>
              <a:t>Topic Filters</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lnSpcReduction="10000"/>
          </a:bodyPr>
          <a:lstStyle/>
          <a:p>
            <a:r>
              <a:rPr lang="zh-CN" altLang="en-US" sz="2000" dirty="0"/>
              <a:t>订阅的主题可以包含特殊字符，从而可以使你一次订阅多个主题。</a:t>
            </a:r>
            <a:endParaRPr lang="zh-CN" altLang="en-US" sz="2000" dirty="0"/>
          </a:p>
          <a:p>
            <a:r>
              <a:rPr lang="zh-CN" altLang="en-US" sz="2000" dirty="0"/>
              <a:t>主题层次分隔符是用来引入主题的结构，因而可以用来区分主题内的不同目的。多层次通配符和单层次通配符可以用于订阅，但它们不能用于在一个主题内发布消息（</a:t>
            </a:r>
            <a:r>
              <a:rPr lang="en-US" altLang="zh-CN" sz="2000" dirty="0"/>
              <a:t>Topic Filter</a:t>
            </a:r>
            <a:r>
              <a:rPr lang="zh-CN" altLang="en-US" sz="2000" dirty="0"/>
              <a:t>可以有通配符，但是</a:t>
            </a:r>
            <a:r>
              <a:rPr lang="en-US" altLang="zh-CN" sz="2000" dirty="0"/>
              <a:t>Topic Name</a:t>
            </a:r>
            <a:r>
              <a:rPr lang="zh-CN" altLang="en-US" sz="2000" dirty="0"/>
              <a:t>不能有）。</a:t>
            </a:r>
            <a:endParaRPr lang="en-US" altLang="zh-CN" sz="2000" dirty="0"/>
          </a:p>
          <a:p>
            <a:r>
              <a:rPr lang="zh-CN" altLang="en-US" sz="2000" b="1" dirty="0"/>
              <a:t>主题层次分隔符（</a:t>
            </a:r>
            <a:r>
              <a:rPr lang="en-US" altLang="zh-CN" sz="2000" b="1" dirty="0"/>
              <a:t>Topic level separator</a:t>
            </a:r>
            <a:r>
              <a:rPr lang="zh-CN" altLang="en-US" sz="2000" b="1" dirty="0"/>
              <a:t>）</a:t>
            </a:r>
            <a:endParaRPr lang="en-US" altLang="zh-CN" sz="2000" b="1" dirty="0"/>
          </a:p>
          <a:p>
            <a:pPr marL="0" indent="0">
              <a:buNone/>
            </a:pPr>
            <a:r>
              <a:rPr lang="zh-CN" altLang="en-US" sz="2000" dirty="0"/>
              <a:t>斜线（</a:t>
            </a:r>
            <a:r>
              <a:rPr lang="en-US" altLang="zh-CN" sz="2000" dirty="0"/>
              <a:t>/</a:t>
            </a:r>
            <a:r>
              <a:rPr lang="zh-CN" altLang="en-US" sz="2000" dirty="0"/>
              <a:t>）是用来分隔一棵主题树里的各个层次，它提供了一个层次结构的主题空间。主题层次分隔符的引入为解决主题冲突有重要的意义。</a:t>
            </a:r>
            <a:endParaRPr lang="en-US" altLang="zh-CN" sz="2000" dirty="0"/>
          </a:p>
          <a:p>
            <a:r>
              <a:rPr lang="zh-CN" altLang="en-US" sz="2000" b="1" dirty="0"/>
              <a:t>多层次通配符</a:t>
            </a:r>
            <a:endParaRPr lang="en-US" altLang="zh-CN" sz="2000" b="1" dirty="0"/>
          </a:p>
          <a:p>
            <a:pPr marL="0" lvl="0" indent="0">
              <a:buNone/>
            </a:pPr>
            <a:r>
              <a:rPr lang="zh-CN" altLang="zh-CN" sz="2000" dirty="0">
                <a:latin typeface="Arial" pitchFamily="34" charset="0"/>
              </a:rPr>
              <a:t>数字符号（#）即多层次通配符，用来匹配一个主题内的任意层次。例如，如果你想要订阅了 finance/stock/ibm/#，则你可以收到如下主题的消息： finance/stock/ibm</a:t>
            </a:r>
            <a:r>
              <a:rPr lang="zh-CN" altLang="en-US" sz="2000" dirty="0">
                <a:latin typeface="Arial" pitchFamily="34" charset="0"/>
              </a:rPr>
              <a:t>、</a:t>
            </a:r>
            <a:r>
              <a:rPr lang="zh-CN" altLang="zh-CN" sz="2000" dirty="0">
                <a:latin typeface="Arial" pitchFamily="34" charset="0"/>
              </a:rPr>
              <a:t> finance/stock/ibm</a:t>
            </a:r>
            <a:r>
              <a:rPr lang="en-US" altLang="zh-CN" sz="2000" dirty="0">
                <a:latin typeface="Arial" pitchFamily="34" charset="0"/>
              </a:rPr>
              <a:t>/A</a:t>
            </a:r>
            <a:r>
              <a:rPr lang="zh-CN" altLang="en-US" sz="2000" dirty="0">
                <a:latin typeface="Arial" pitchFamily="34" charset="0"/>
              </a:rPr>
              <a:t>、</a:t>
            </a:r>
            <a:r>
              <a:rPr lang="zh-CN" altLang="zh-CN" sz="2000" dirty="0">
                <a:latin typeface="Arial" pitchFamily="34" charset="0"/>
              </a:rPr>
              <a:t> finance/stock/ibm</a:t>
            </a:r>
            <a:r>
              <a:rPr lang="en-US" altLang="zh-CN" sz="2000" dirty="0">
                <a:latin typeface="Arial" pitchFamily="34" charset="0"/>
              </a:rPr>
              <a:t>/B</a:t>
            </a:r>
            <a:r>
              <a:rPr lang="zh-CN" altLang="en-US" sz="2000" dirty="0">
                <a:latin typeface="Arial" pitchFamily="34" charset="0"/>
              </a:rPr>
              <a:t>。</a:t>
            </a:r>
            <a:endParaRPr lang="en-US" altLang="zh-CN" sz="2000" dirty="0">
              <a:latin typeface="Arial" pitchFamily="34" charset="0"/>
            </a:endParaRPr>
          </a:p>
          <a:p>
            <a:pPr marL="0" lvl="0" indent="0" eaLnBrk="0" fontAlgn="base" hangingPunct="0">
              <a:lnSpc>
                <a:spcPct val="100000"/>
              </a:lnSpc>
              <a:spcBef>
                <a:spcPct val="0"/>
              </a:spcBef>
              <a:spcAft>
                <a:spcPct val="0"/>
              </a:spcAft>
              <a:buNone/>
            </a:pPr>
            <a:r>
              <a:rPr lang="zh-CN" altLang="zh-CN" sz="2000" dirty="0">
                <a:latin typeface="Arial" pitchFamily="34" charset="0"/>
              </a:rPr>
              <a:t>多层次通配符可以表示0个或任意多个层次。因而， finance/# 也可以匹配单单 finance 主题，这时， # 代表0层次。当然，在这种情况下，多层次通配符的使用是没有意义的，因为根本没有层次需要分隔。</a:t>
            </a:r>
            <a:endParaRPr lang="zh-CN" altLang="zh-CN" sz="2000" dirty="0">
              <a:latin typeface="Arial" pitchFamily="34" charset="0"/>
            </a:endParaRPr>
          </a:p>
          <a:p>
            <a:pPr marL="0" lvl="0" indent="0" eaLnBrk="0" fontAlgn="base" hangingPunct="0">
              <a:lnSpc>
                <a:spcPct val="100000"/>
              </a:lnSpc>
              <a:spcBef>
                <a:spcPct val="0"/>
              </a:spcBef>
              <a:spcAft>
                <a:spcPct val="0"/>
              </a:spcAft>
              <a:buNone/>
            </a:pPr>
            <a:r>
              <a:rPr lang="zh-CN" altLang="zh-CN" sz="2000" dirty="0">
                <a:latin typeface="Arial" pitchFamily="34" charset="0"/>
              </a:rPr>
              <a:t>多层次通配符只有2种用法，一是只有它自己本身，二是放在主题层次分隔符之后。因此， # 和 finance/# 都是合法的，而 finance# 则是不合法的。多层次通配符在主题树使用时必须作为最后一个字符。例如， finance/# 是合法的，而 finance/#/closingprice 是不合法的。</a:t>
            </a:r>
            <a:endParaRPr lang="zh-CN" altLang="zh-CN" sz="2000" dirty="0">
              <a:latin typeface="Arial" pitchFamily="34" charset="0"/>
            </a:endParaRPr>
          </a:p>
          <a:p>
            <a:pPr marL="0" lvl="0" indent="0">
              <a:buNone/>
            </a:pPr>
            <a:endParaRPr lang="zh-CN" altLang="zh-CN" sz="2000" dirty="0">
              <a:latin typeface="Arial" pitchFamily="34" charset="0"/>
            </a:endParaRPr>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pPr marL="0" indent="0">
              <a:buNone/>
            </a:pPr>
            <a:endParaRPr lang="en-US" altLang="zh-CN" sz="2000" dirty="0"/>
          </a:p>
          <a:p>
            <a:pPr marL="0" indent="0">
              <a:buNone/>
            </a:pPr>
            <a:endParaRPr lang="en-US" altLang="zh-CN" sz="2000" dirty="0"/>
          </a:p>
          <a:p>
            <a:endParaRPr lang="zh-CN" altLang="en-US" sz="2000" dirty="0"/>
          </a:p>
          <a:p>
            <a:endParaRPr lang="en-US" altLang="zh-CN" sz="20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0416"/>
            <a:ext cx="10515600" cy="6657584"/>
          </a:xfrm>
        </p:spPr>
        <p:txBody>
          <a:bodyPr>
            <a:normAutofit/>
          </a:bodyPr>
          <a:lstStyle/>
          <a:p>
            <a:r>
              <a:rPr lang="zh-CN" altLang="en-US" sz="2000" b="1" dirty="0"/>
              <a:t>单层次通配符</a:t>
            </a:r>
            <a:endParaRPr lang="en-US" altLang="zh-CN" sz="2000" b="1" dirty="0"/>
          </a:p>
          <a:p>
            <a:pPr marL="0" lvl="0" indent="0" eaLnBrk="0" fontAlgn="base" hangingPunct="0">
              <a:lnSpc>
                <a:spcPct val="100000"/>
              </a:lnSpc>
              <a:spcBef>
                <a:spcPct val="0"/>
              </a:spcBef>
              <a:spcAft>
                <a:spcPct val="0"/>
              </a:spcAft>
              <a:buNone/>
            </a:pPr>
            <a:r>
              <a:rPr lang="zh-CN" altLang="zh-CN" sz="2000" dirty="0">
                <a:latin typeface="Arial" pitchFamily="34" charset="0"/>
                <a:ea typeface="inherit"/>
              </a:rPr>
              <a:t>加号（+）是用来匹配一个主题层次的通配符。例如， </a:t>
            </a:r>
            <a:r>
              <a:rPr lang="zh-CN" altLang="zh-CN" sz="1600" dirty="0">
                <a:latin typeface="Arial Unicode MS"/>
                <a:ea typeface="Source Code Pro"/>
              </a:rPr>
              <a:t>finance/stock/+</a:t>
            </a:r>
            <a:r>
              <a:rPr lang="zh-CN" altLang="zh-CN" sz="2000" dirty="0">
                <a:ea typeface="inherit"/>
              </a:rPr>
              <a:t> 可以匹配 </a:t>
            </a:r>
            <a:r>
              <a:rPr lang="zh-CN" altLang="zh-CN" sz="1600" dirty="0">
                <a:latin typeface="Arial Unicode MS"/>
                <a:ea typeface="Source Code Pro"/>
              </a:rPr>
              <a:t>finance/stock/ibm</a:t>
            </a:r>
            <a:r>
              <a:rPr lang="zh-CN" altLang="zh-CN" sz="2000" dirty="0">
                <a:ea typeface="inherit"/>
              </a:rPr>
              <a:t> 和 </a:t>
            </a:r>
            <a:r>
              <a:rPr lang="zh-CN" altLang="zh-CN" sz="1600" dirty="0">
                <a:latin typeface="Arial Unicode MS"/>
                <a:ea typeface="Source Code Pro"/>
              </a:rPr>
              <a:t>finance/stock/xyz</a:t>
            </a:r>
            <a:r>
              <a:rPr lang="zh-CN" altLang="zh-CN" sz="2000" dirty="0">
                <a:ea typeface="inherit"/>
              </a:rPr>
              <a:t> ，但不能匹配 </a:t>
            </a:r>
            <a:r>
              <a:rPr lang="zh-CN" altLang="zh-CN" sz="1600" dirty="0">
                <a:latin typeface="Arial Unicode MS"/>
                <a:ea typeface="Source Code Pro"/>
              </a:rPr>
              <a:t>finance/stock/ibm/closingprice</a:t>
            </a:r>
            <a:r>
              <a:rPr lang="zh-CN" altLang="zh-CN" sz="2000" dirty="0">
                <a:ea typeface="inherit"/>
              </a:rPr>
              <a:t>。同时，因为单层次通配符必须匹配一个层次，所以 </a:t>
            </a:r>
            <a:r>
              <a:rPr lang="zh-CN" altLang="zh-CN" sz="1600" dirty="0">
                <a:latin typeface="Arial Unicode MS"/>
                <a:ea typeface="Source Code Pro"/>
              </a:rPr>
              <a:t>finance/+</a:t>
            </a:r>
            <a:r>
              <a:rPr lang="zh-CN" altLang="zh-CN" sz="2000" dirty="0">
                <a:ea typeface="inherit"/>
              </a:rPr>
              <a:t> 不能匹配 </a:t>
            </a:r>
            <a:r>
              <a:rPr lang="zh-CN" altLang="zh-CN" sz="1600" dirty="0">
                <a:latin typeface="Arial Unicode MS"/>
                <a:ea typeface="Source Code Pro"/>
              </a:rPr>
              <a:t>finance</a:t>
            </a:r>
            <a:r>
              <a:rPr lang="zh-CN" altLang="zh-CN" sz="2000" dirty="0">
                <a:ea typeface="inherit"/>
              </a:rPr>
              <a:t> 。</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None/>
            </a:pPr>
            <a:r>
              <a:rPr lang="zh-CN" altLang="zh-CN" sz="2000" dirty="0">
                <a:latin typeface="Arial" pitchFamily="34" charset="0"/>
                <a:ea typeface="inherit"/>
              </a:rPr>
              <a:t>单层次通配符可以用于主题树中的任意层次，而且可以与多层次通配符配合使用。与多层次通配符的用法一样，单层次通配符要么只有它自己，要么要放在主题层次分隔符之后。因而， </a:t>
            </a:r>
            <a:r>
              <a:rPr lang="zh-CN" altLang="zh-CN" sz="1600" dirty="0">
                <a:latin typeface="Arial Unicode MS"/>
                <a:ea typeface="Source Code Pro"/>
              </a:rPr>
              <a:t>+</a:t>
            </a:r>
            <a:r>
              <a:rPr lang="zh-CN" altLang="zh-CN" sz="2000" dirty="0">
                <a:ea typeface="inherit"/>
              </a:rPr>
              <a:t> 和 </a:t>
            </a:r>
            <a:r>
              <a:rPr lang="zh-CN" altLang="zh-CN" sz="1600" dirty="0">
                <a:latin typeface="Arial Unicode MS"/>
                <a:ea typeface="Source Code Pro"/>
              </a:rPr>
              <a:t>finance/+</a:t>
            </a:r>
            <a:r>
              <a:rPr lang="zh-CN" altLang="zh-CN" sz="2000" dirty="0">
                <a:ea typeface="inherit"/>
              </a:rPr>
              <a:t> 都是合法的，而 </a:t>
            </a:r>
            <a:r>
              <a:rPr lang="zh-CN" altLang="zh-CN" sz="1600" dirty="0">
                <a:latin typeface="Arial Unicode MS"/>
                <a:ea typeface="Source Code Pro"/>
              </a:rPr>
              <a:t>finance+</a:t>
            </a:r>
            <a:r>
              <a:rPr lang="zh-CN" altLang="zh-CN" sz="2000" dirty="0">
                <a:ea typeface="inherit"/>
              </a:rPr>
              <a:t> 是不合法的。单层次分隔符即可以放在主题树的最后，也可以放在主题树的中间。例如， </a:t>
            </a:r>
            <a:r>
              <a:rPr lang="zh-CN" altLang="zh-CN" sz="1600" dirty="0">
                <a:latin typeface="Arial Unicode MS"/>
                <a:ea typeface="Source Code Pro"/>
              </a:rPr>
              <a:t>finance/+</a:t>
            </a:r>
            <a:r>
              <a:rPr lang="zh-CN" altLang="zh-CN" sz="2000" dirty="0">
                <a:ea typeface="inherit"/>
              </a:rPr>
              <a:t> 和 </a:t>
            </a:r>
            <a:r>
              <a:rPr lang="zh-CN" altLang="zh-CN" sz="1600" dirty="0">
                <a:latin typeface="Arial Unicode MS"/>
                <a:ea typeface="Source Code Pro"/>
              </a:rPr>
              <a:t>finance/+/ibm</a:t>
            </a:r>
            <a:r>
              <a:rPr lang="zh-CN" altLang="zh-CN" sz="2000" dirty="0">
                <a:ea typeface="inherit"/>
              </a:rPr>
              <a:t> 都是合法的。</a:t>
            </a:r>
            <a:endParaRPr lang="en-US" altLang="zh-CN" sz="2000" dirty="0">
              <a:ea typeface="inherit"/>
            </a:endParaRPr>
          </a:p>
          <a:p>
            <a:r>
              <a:rPr lang="zh-CN" altLang="en-US" sz="2000" b="1" dirty="0"/>
              <a:t>主题语义和惯用法（</a:t>
            </a:r>
            <a:r>
              <a:rPr lang="en-US" altLang="zh-CN" sz="2000" b="1" dirty="0"/>
              <a:t>Topic semantics and usage</a:t>
            </a:r>
            <a:r>
              <a:rPr lang="zh-CN" altLang="en-US" sz="2000" b="1" dirty="0"/>
              <a:t>）</a:t>
            </a:r>
            <a:endParaRPr lang="en-US" altLang="zh-CN" sz="2000" b="1" dirty="0"/>
          </a:p>
          <a:p>
            <a:pPr marL="0" lvl="0" indent="0" eaLnBrk="0" fontAlgn="base" hangingPunct="0">
              <a:lnSpc>
                <a:spcPct val="100000"/>
              </a:lnSpc>
              <a:spcBef>
                <a:spcPct val="0"/>
              </a:spcBef>
              <a:spcAft>
                <a:spcPct val="0"/>
              </a:spcAft>
              <a:buNone/>
            </a:pPr>
            <a:r>
              <a:rPr lang="zh-CN" altLang="zh-CN" sz="2000" dirty="0">
                <a:latin typeface="Arial" pitchFamily="34" charset="0"/>
                <a:ea typeface="inherit"/>
              </a:rPr>
              <a:t>当你在构建一个应用时，主题树的设计可以参考以下关于主题名语法和语义的设计原则：</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一个主题名必须不小于1个字符。</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主题名是大小写敏感的。例如， ACCOUNTS 和 Accounts 是两个不同的主题。</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主题名可以包含空格。例如， Accounts payable 应当是一个合法的主题名。</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以“/”开头的主题名和不以“/”开头的相同主题名是有区别的。例如， /finance 和 finance 是不同的， /finance 匹配于 +/+ 和 /+ ， 但不匹配于 + 。</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不要在任何主题名中包含 ｀null｀ 字符（Unicode \x0000）。</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None/>
            </a:pPr>
            <a:r>
              <a:rPr lang="zh-CN" altLang="zh-CN" sz="2000" dirty="0">
                <a:latin typeface="Arial" pitchFamily="34" charset="0"/>
                <a:ea typeface="inherit"/>
              </a:rPr>
              <a:t>以下原则适用于主题树的构建和内容：</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长度被限制为64K，但主题树中的层次数量没有限制。</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FontTx/>
              <a:buChar char="•"/>
            </a:pPr>
            <a:r>
              <a:rPr lang="zh-CN" altLang="zh-CN" sz="2000" dirty="0">
                <a:latin typeface="Arial" pitchFamily="34" charset="0"/>
                <a:ea typeface="inherit"/>
              </a:rPr>
              <a:t>可以有任意数量的根节点，也就是说，允许有任意数量的主题树。</a:t>
            </a:r>
            <a:endParaRPr lang="zh-CN" altLang="zh-CN" sz="2000" dirty="0">
              <a:latin typeface="Arial" pitchFamily="34" charset="0"/>
              <a:ea typeface="inherit"/>
            </a:endParaRPr>
          </a:p>
          <a:p>
            <a:pPr marL="0" lvl="0" indent="0" eaLnBrk="0" fontAlgn="base" hangingPunct="0">
              <a:lnSpc>
                <a:spcPct val="100000"/>
              </a:lnSpc>
              <a:spcBef>
                <a:spcPct val="0"/>
              </a:spcBef>
              <a:spcAft>
                <a:spcPct val="0"/>
              </a:spcAft>
              <a:buNone/>
            </a:pPr>
            <a:endParaRPr lang="zh-CN" altLang="zh-CN" sz="4800" dirty="0">
              <a:latin typeface="Arial" pitchFamily="34" charset="0"/>
            </a:endParaRPr>
          </a:p>
          <a:p>
            <a:pPr marL="0" indent="0">
              <a:buNone/>
            </a:pPr>
            <a:endParaRPr lang="en-US" altLang="zh-CN" sz="2000" b="1" dirty="0"/>
          </a:p>
          <a:p>
            <a:endParaRPr lang="en-US" altLang="zh-CN" sz="2000" b="1" dirty="0"/>
          </a:p>
          <a:p>
            <a:pPr marL="0" lvl="0" indent="0" eaLnBrk="0" fontAlgn="base" hangingPunct="0">
              <a:lnSpc>
                <a:spcPct val="100000"/>
              </a:lnSpc>
              <a:spcBef>
                <a:spcPct val="0"/>
              </a:spcBef>
              <a:spcAft>
                <a:spcPct val="0"/>
              </a:spcAft>
              <a:buNone/>
            </a:pPr>
            <a:endParaRPr lang="en-US" altLang="zh-CN" sz="2000" dirty="0">
              <a:latin typeface="Arial" pitchFamily="34" charset="0"/>
            </a:endParaRPr>
          </a:p>
          <a:p>
            <a:pPr marL="0" lvl="0" indent="0" eaLnBrk="0" fontAlgn="base" hangingPunct="0">
              <a:lnSpc>
                <a:spcPct val="100000"/>
              </a:lnSpc>
              <a:spcBef>
                <a:spcPct val="0"/>
              </a:spcBef>
              <a:spcAft>
                <a:spcPct val="0"/>
              </a:spcAft>
              <a:buNone/>
            </a:pPr>
            <a:endParaRPr lang="zh-CN" altLang="zh-CN" sz="3600" dirty="0">
              <a:latin typeface="Arial" pitchFamily="34" charset="0"/>
            </a:endParaRPr>
          </a:p>
          <a:p>
            <a:pPr marL="0" lvl="0" indent="0">
              <a:buNone/>
            </a:pPr>
            <a:endParaRPr lang="zh-CN" altLang="zh-CN" sz="2000" dirty="0">
              <a:latin typeface="Arial" pitchFamily="34" charset="0"/>
            </a:endParaRPr>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pPr marL="0" indent="0">
              <a:buNone/>
            </a:pPr>
            <a:endParaRPr lang="en-US" altLang="zh-CN" sz="2000" dirty="0"/>
          </a:p>
          <a:p>
            <a:pPr marL="0" indent="0">
              <a:buNone/>
            </a:pPr>
            <a:endParaRPr lang="en-US" altLang="zh-CN" sz="2000" dirty="0"/>
          </a:p>
          <a:p>
            <a:endParaRPr lang="zh-CN" altLang="en-US" sz="2000" dirty="0"/>
          </a:p>
          <a:p>
            <a:endParaRPr lang="en-US" altLang="zh-CN" sz="20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19.4</a:t>
            </a:r>
            <a:r>
              <a:rPr lang="zh-CN" altLang="en-US" b="1" dirty="0"/>
              <a:t>、 安全</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强烈建议使用</a:t>
            </a:r>
            <a:r>
              <a:rPr lang="en-US" altLang="zh-CN" sz="2000" dirty="0"/>
              <a:t>TLS</a:t>
            </a:r>
            <a:r>
              <a:rPr lang="zh-CN" altLang="en-US" sz="2000" dirty="0"/>
              <a:t>连接（安全传输层协议  </a:t>
            </a:r>
            <a:r>
              <a:rPr lang="en-US" altLang="zh-CN" sz="2000" dirty="0"/>
              <a:t>TCP port8883</a:t>
            </a:r>
            <a:r>
              <a:rPr lang="zh-CN" altLang="en-US" sz="2000" dirty="0"/>
              <a:t>）。</a:t>
            </a:r>
            <a:endParaRPr lang="en-US" altLang="zh-CN" sz="2000" dirty="0"/>
          </a:p>
          <a:p>
            <a:r>
              <a:rPr lang="zh-CN" altLang="en-US" sz="2000" dirty="0"/>
              <a:t>这里有几个安全问题需要考虑：</a:t>
            </a:r>
            <a:r>
              <a:rPr lang="en-US" altLang="zh-CN" sz="2000" dirty="0"/>
              <a:t>MQTT</a:t>
            </a:r>
            <a:r>
              <a:rPr lang="zh-CN" altLang="en-US" sz="2000" dirty="0"/>
              <a:t>协议有副作用（如计时攻击）、</a:t>
            </a:r>
            <a:r>
              <a:rPr lang="en-US" altLang="zh-CN" sz="2000" dirty="0"/>
              <a:t>DOS</a:t>
            </a:r>
            <a:r>
              <a:rPr lang="zh-CN" altLang="en-US" sz="2000" dirty="0"/>
              <a:t>攻击（侵占资源导致服务器不能正常提供服务）、消息可能被拦截或被篡改或被重新定位、欺骗性</a:t>
            </a:r>
            <a:r>
              <a:rPr lang="en-US" altLang="zh-CN" sz="2000" dirty="0"/>
              <a:t>Packet</a:t>
            </a:r>
            <a:r>
              <a:rPr lang="zh-CN" altLang="en-US" sz="2000" dirty="0"/>
              <a:t>陪注入。</a:t>
            </a:r>
            <a:endParaRPr lang="en-US" altLang="zh-CN" sz="2000" dirty="0"/>
          </a:p>
          <a:p>
            <a:r>
              <a:rPr lang="en-US" altLang="zh-CN" sz="2000" dirty="0"/>
              <a:t>MQTT</a:t>
            </a:r>
            <a:r>
              <a:rPr lang="zh-CN" altLang="en-US" sz="2000" dirty="0"/>
              <a:t>需要做如下工作：对用户的鉴权以及对设备的鉴权、对被访问资源的保护、</a:t>
            </a:r>
            <a:r>
              <a:rPr lang="en-US" altLang="zh-CN" sz="2000" dirty="0"/>
              <a:t>Packets</a:t>
            </a:r>
            <a:r>
              <a:rPr lang="zh-CN" altLang="en-US" sz="2000" dirty="0"/>
              <a:t>的完整性及私密性保护。</a:t>
            </a:r>
            <a:endParaRPr lang="en-US" altLang="zh-CN" sz="2000" dirty="0"/>
          </a:p>
          <a:p>
            <a:r>
              <a:rPr lang="en-US" altLang="zh-CN" sz="2000" dirty="0"/>
              <a:t>CONNECT Packet</a:t>
            </a:r>
            <a:r>
              <a:rPr lang="zh-CN" altLang="en-US" sz="2000" dirty="0"/>
              <a:t>会提供</a:t>
            </a:r>
            <a:r>
              <a:rPr lang="en-US" altLang="zh-CN" sz="2000" dirty="0"/>
              <a:t>USERNAME</a:t>
            </a:r>
            <a:r>
              <a:rPr lang="zh-CN" altLang="en-US" sz="2000" dirty="0"/>
              <a:t>和</a:t>
            </a:r>
            <a:r>
              <a:rPr lang="en-US" altLang="zh-CN" sz="2000" dirty="0"/>
              <a:t>Password</a:t>
            </a:r>
            <a:r>
              <a:rPr lang="zh-CN" altLang="en-US" sz="2000" dirty="0"/>
              <a:t>，</a:t>
            </a:r>
            <a:r>
              <a:rPr lang="en-US" altLang="zh-CN" sz="2000" dirty="0"/>
              <a:t>Server</a:t>
            </a:r>
            <a:r>
              <a:rPr lang="zh-CN" altLang="en-US" sz="2000" dirty="0"/>
              <a:t>可以有自己的认证机制去认证，比如用一个外部的认证系统（</a:t>
            </a:r>
            <a:r>
              <a:rPr lang="en-US" altLang="zh-CN" sz="2000" dirty="0"/>
              <a:t>LDAP</a:t>
            </a:r>
            <a:r>
              <a:rPr lang="zh-CN" altLang="en-US" sz="2000" dirty="0"/>
              <a:t>或</a:t>
            </a:r>
            <a:r>
              <a:rPr lang="en-US" altLang="zh-CN" sz="2000" dirty="0"/>
              <a:t>OAuth </a:t>
            </a:r>
            <a:r>
              <a:rPr lang="zh-CN" altLang="en-US" sz="2000" dirty="0"/>
              <a:t>）</a:t>
            </a:r>
            <a:endParaRPr lang="en-US" altLang="zh-CN" sz="2000" dirty="0"/>
          </a:p>
          <a:p>
            <a:r>
              <a:rPr lang="zh-CN" altLang="en-US" sz="2000" dirty="0"/>
              <a:t>利用</a:t>
            </a:r>
            <a:r>
              <a:rPr lang="en-US" altLang="zh-CN" sz="2000" dirty="0"/>
              <a:t>VPN</a:t>
            </a:r>
            <a:r>
              <a:rPr lang="zh-CN" altLang="en-US" sz="2000" dirty="0"/>
              <a:t>指接收受信任的</a:t>
            </a:r>
            <a:r>
              <a:rPr lang="en-US" altLang="zh-CN" sz="2000" dirty="0"/>
              <a:t>Client</a:t>
            </a:r>
            <a:r>
              <a:rPr lang="zh-CN" altLang="en-US" sz="2000" dirty="0"/>
              <a:t>的请求。</a:t>
            </a:r>
            <a:endParaRPr lang="en-US" altLang="zh-CN" sz="2000" dirty="0"/>
          </a:p>
          <a:p>
            <a:r>
              <a:rPr lang="zh-CN" altLang="en-US" sz="2000" dirty="0"/>
              <a:t>利用</a:t>
            </a:r>
            <a:r>
              <a:rPr lang="en-US" altLang="zh-CN" sz="2000" dirty="0"/>
              <a:t>TLS,SSL</a:t>
            </a:r>
            <a:r>
              <a:rPr lang="zh-CN" altLang="en-US" sz="2000" dirty="0"/>
              <a:t>证书会被</a:t>
            </a:r>
            <a:r>
              <a:rPr lang="en-US" altLang="zh-CN" sz="2000" dirty="0"/>
              <a:t>Server</a:t>
            </a:r>
            <a:r>
              <a:rPr lang="zh-CN" altLang="en-US" sz="2000" dirty="0"/>
              <a:t>认证。</a:t>
            </a:r>
            <a:endParaRPr lang="en-US" altLang="zh-CN" sz="2000" dirty="0"/>
          </a:p>
          <a:p>
            <a:r>
              <a:rPr lang="zh-CN" altLang="en-US" sz="2000" dirty="0"/>
              <a:t>基于身份认证、</a:t>
            </a:r>
            <a:r>
              <a:rPr lang="en-US" altLang="zh-CN" sz="2000" dirty="0"/>
              <a:t>IP</a:t>
            </a:r>
            <a:r>
              <a:rPr lang="zh-CN" altLang="en-US" sz="2000" dirty="0"/>
              <a:t>白名单的资源访问限制。</a:t>
            </a:r>
            <a:endParaRPr lang="en-US" altLang="zh-CN" sz="2000" dirty="0"/>
          </a:p>
          <a:p>
            <a:r>
              <a:rPr lang="en-US" altLang="zh-CN" sz="2000" dirty="0"/>
              <a:t>MQTT</a:t>
            </a:r>
            <a:r>
              <a:rPr lang="zh-CN" altLang="en-US" sz="2000" dirty="0"/>
              <a:t>不是信任对称的，</a:t>
            </a:r>
            <a:r>
              <a:rPr lang="en-US" altLang="zh-CN" sz="2000" dirty="0"/>
              <a:t>Client</a:t>
            </a:r>
            <a:r>
              <a:rPr lang="zh-CN" altLang="en-US" sz="2000" dirty="0"/>
              <a:t>没有认证</a:t>
            </a:r>
            <a:r>
              <a:rPr lang="en-US" altLang="zh-CN" sz="2000" dirty="0"/>
              <a:t>Server</a:t>
            </a:r>
            <a:r>
              <a:rPr lang="zh-CN" altLang="en-US" sz="2000" dirty="0"/>
              <a:t>的机制，但如果用</a:t>
            </a:r>
            <a:r>
              <a:rPr lang="en-US" altLang="zh-CN" sz="2000" dirty="0"/>
              <a:t>TLS</a:t>
            </a:r>
            <a:r>
              <a:rPr lang="zh-CN" altLang="en-US" sz="2000" dirty="0"/>
              <a:t>的话，</a:t>
            </a:r>
            <a:r>
              <a:rPr lang="en-US" altLang="zh-CN" sz="2000" dirty="0"/>
              <a:t>Server</a:t>
            </a:r>
            <a:r>
              <a:rPr lang="zh-CN" altLang="en-US" sz="2000" dirty="0"/>
              <a:t>的证书会被</a:t>
            </a:r>
            <a:r>
              <a:rPr lang="en-US" altLang="zh-CN" sz="2000" dirty="0"/>
              <a:t>Client</a:t>
            </a:r>
            <a:r>
              <a:rPr lang="zh-CN" altLang="en-US" sz="2000" dirty="0"/>
              <a:t>认证，</a:t>
            </a:r>
            <a:endParaRPr lang="en-US" altLang="zh-CN" sz="2000" dirty="0"/>
          </a:p>
          <a:p>
            <a:r>
              <a:rPr lang="en-US" altLang="zh-CN" sz="2000" dirty="0"/>
              <a:t>TLS</a:t>
            </a:r>
            <a:r>
              <a:rPr lang="zh-CN" altLang="en-US" sz="2000" dirty="0"/>
              <a:t>或</a:t>
            </a:r>
            <a:r>
              <a:rPr lang="en-US" altLang="zh-CN" sz="2000" dirty="0"/>
              <a:t>VPN</a:t>
            </a:r>
            <a:r>
              <a:rPr lang="zh-CN" altLang="en-US" sz="2000" dirty="0"/>
              <a:t>的使用会提供哈希算法去验证数据的完整性，</a:t>
            </a:r>
            <a:endParaRPr lang="en-US" altLang="zh-CN" sz="2000" dirty="0"/>
          </a:p>
          <a:p>
            <a:r>
              <a:rPr lang="en-US" altLang="zh-CN" sz="2000" dirty="0"/>
              <a:t>TLS</a:t>
            </a:r>
            <a:r>
              <a:rPr lang="zh-CN" altLang="en-US" sz="2000" dirty="0"/>
              <a:t>或</a:t>
            </a:r>
            <a:r>
              <a:rPr lang="en-US" altLang="zh-CN" sz="2000" dirty="0"/>
              <a:t>VPN</a:t>
            </a:r>
            <a:r>
              <a:rPr lang="zh-CN" altLang="en-US" sz="2000" dirty="0"/>
              <a:t>的使用会提供数据加密，</a:t>
            </a:r>
            <a:endParaRPr lang="en-US" altLang="zh-CN" sz="20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19.4</a:t>
            </a:r>
            <a:r>
              <a:rPr lang="zh-CN" altLang="en-US" b="1" dirty="0"/>
              <a:t>、 安全</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en-US" altLang="zh-CN" sz="2000" dirty="0"/>
              <a:t>Server</a:t>
            </a:r>
            <a:r>
              <a:rPr lang="zh-CN" altLang="en-US" sz="2000" dirty="0"/>
              <a:t>也可以监测</a:t>
            </a:r>
            <a:r>
              <a:rPr lang="en-US" altLang="zh-CN" sz="2000" dirty="0"/>
              <a:t>Client</a:t>
            </a:r>
            <a:r>
              <a:rPr lang="zh-CN" altLang="en-US" sz="2000" dirty="0"/>
              <a:t>的一些行为来排除安全隐患，比如：</a:t>
            </a:r>
            <a:endParaRPr lang="en-US" altLang="zh-CN" sz="2000" dirty="0"/>
          </a:p>
          <a:p>
            <a:pPr marL="0" indent="0">
              <a:buNone/>
            </a:pPr>
            <a:r>
              <a:rPr lang="en-US" altLang="zh-CN" sz="2000" dirty="0"/>
              <a:t>Client</a:t>
            </a:r>
            <a:r>
              <a:rPr lang="zh-CN" altLang="en-US" sz="2000" dirty="0"/>
              <a:t>尝试连接的重复性。</a:t>
            </a:r>
            <a:endParaRPr lang="en-US" altLang="zh-CN" sz="2000" dirty="0"/>
          </a:p>
          <a:p>
            <a:pPr marL="0" indent="0">
              <a:buNone/>
            </a:pPr>
            <a:r>
              <a:rPr lang="en-US" altLang="zh-CN" sz="2000" dirty="0"/>
              <a:t>Client</a:t>
            </a:r>
            <a:r>
              <a:rPr lang="zh-CN" altLang="en-US" sz="2000" dirty="0"/>
              <a:t>尝试认证的重复性</a:t>
            </a:r>
            <a:endParaRPr lang="en-US" altLang="zh-CN" sz="2000" dirty="0"/>
          </a:p>
          <a:p>
            <a:pPr marL="0" indent="0">
              <a:buNone/>
            </a:pPr>
            <a:r>
              <a:rPr lang="zh-CN" altLang="en-US" sz="2000" dirty="0"/>
              <a:t>连接的异常结束。</a:t>
            </a:r>
            <a:endParaRPr lang="en-US" altLang="zh-CN" sz="2000" dirty="0"/>
          </a:p>
          <a:p>
            <a:pPr marL="0" indent="0">
              <a:buNone/>
            </a:pPr>
            <a:r>
              <a:rPr lang="en-US" altLang="zh-CN" sz="2000" dirty="0"/>
              <a:t>Topic</a:t>
            </a:r>
            <a:r>
              <a:rPr lang="zh-CN" altLang="en-US" sz="2000" dirty="0"/>
              <a:t>的扫描（监测是否有</a:t>
            </a:r>
            <a:r>
              <a:rPr lang="en-US" altLang="zh-CN" sz="2000" dirty="0"/>
              <a:t>Client</a:t>
            </a:r>
            <a:r>
              <a:rPr lang="zh-CN" altLang="en-US" sz="2000" dirty="0"/>
              <a:t>发送过多信息或订阅巨量</a:t>
            </a:r>
            <a:r>
              <a:rPr lang="en-US" altLang="zh-CN" sz="2000" dirty="0"/>
              <a:t>Topic</a:t>
            </a:r>
            <a:r>
              <a:rPr lang="zh-CN" altLang="en-US" sz="2000" dirty="0"/>
              <a:t>）。</a:t>
            </a:r>
            <a:endParaRPr lang="en-US" altLang="zh-CN" sz="2000" dirty="0"/>
          </a:p>
          <a:p>
            <a:pPr marL="0" indent="0">
              <a:buNone/>
            </a:pPr>
            <a:r>
              <a:rPr lang="en-US" altLang="zh-CN" sz="2000" dirty="0"/>
              <a:t>Client</a:t>
            </a:r>
            <a:r>
              <a:rPr lang="zh-CN" altLang="en-US" sz="2000" dirty="0"/>
              <a:t>是否发送无用的</a:t>
            </a:r>
            <a:r>
              <a:rPr lang="en-US" altLang="zh-CN" sz="2000" dirty="0"/>
              <a:t>PUBLISH Packets</a:t>
            </a:r>
            <a:r>
              <a:rPr lang="zh-CN" altLang="en-US" sz="2000" dirty="0"/>
              <a:t>（垃圾信息）。</a:t>
            </a:r>
            <a:endParaRPr lang="en-US" altLang="zh-CN" sz="2000" dirty="0"/>
          </a:p>
          <a:p>
            <a:pPr marL="0" indent="0">
              <a:buNone/>
            </a:pPr>
            <a:r>
              <a:rPr lang="zh-CN" altLang="en-US" sz="2000" dirty="0"/>
              <a:t>是否有</a:t>
            </a:r>
            <a:r>
              <a:rPr lang="en-US" altLang="zh-CN" sz="2000" dirty="0"/>
              <a:t>Client</a:t>
            </a:r>
            <a:r>
              <a:rPr lang="zh-CN" altLang="en-US" sz="2000" dirty="0"/>
              <a:t>只连接不发送信息。</a:t>
            </a:r>
            <a:endParaRPr lang="en-US" altLang="zh-CN" sz="2000" dirty="0"/>
          </a:p>
          <a:p>
            <a:r>
              <a:rPr lang="zh-CN" altLang="en-US" sz="2000" dirty="0"/>
              <a:t>以上情况</a:t>
            </a:r>
            <a:r>
              <a:rPr lang="en-US" altLang="zh-CN" sz="2000" dirty="0"/>
              <a:t>Server</a:t>
            </a:r>
            <a:r>
              <a:rPr lang="zh-CN" altLang="en-US" sz="2000" dirty="0"/>
              <a:t>可以断开对应连接。</a:t>
            </a:r>
            <a:endParaRPr lang="en-US" altLang="zh-CN" sz="2000" dirty="0"/>
          </a:p>
          <a:p>
            <a:r>
              <a:rPr lang="en-US" altLang="zh-CN" sz="2000" dirty="0"/>
              <a:t>Server</a:t>
            </a:r>
            <a:r>
              <a:rPr lang="zh-CN" altLang="en-US" sz="2000" dirty="0"/>
              <a:t>若监测到上述行为，可以产生一个动态的黑名单</a:t>
            </a:r>
            <a:r>
              <a:rPr lang="en-US" altLang="zh-CN" sz="2000" dirty="0"/>
              <a:t>List</a:t>
            </a:r>
            <a:r>
              <a:rPr lang="zh-CN" altLang="en-US" sz="2000" dirty="0"/>
              <a:t>，根据</a:t>
            </a:r>
            <a:r>
              <a:rPr lang="en-US" altLang="zh-CN" sz="2000" dirty="0"/>
              <a:t>IP</a:t>
            </a:r>
            <a:r>
              <a:rPr lang="zh-CN" altLang="en-US" sz="2000" dirty="0"/>
              <a:t>或</a:t>
            </a:r>
            <a:r>
              <a:rPr lang="en-US" altLang="zh-CN" sz="2000" dirty="0"/>
              <a:t>Client Identifier</a:t>
            </a:r>
            <a:r>
              <a:rPr lang="zh-CN" altLang="en-US" sz="2000" dirty="0"/>
              <a:t>来限制</a:t>
            </a:r>
            <a:r>
              <a:rPr lang="en-US" altLang="zh-CN" sz="2000" dirty="0"/>
              <a:t>Client</a:t>
            </a:r>
            <a:r>
              <a:rPr lang="zh-CN" altLang="en-US" sz="2000" dirty="0"/>
              <a:t>。</a:t>
            </a:r>
            <a:endParaRPr lang="en-US" altLang="zh-CN" sz="2000" dirty="0"/>
          </a:p>
          <a:p>
            <a:r>
              <a:rPr lang="zh-CN" altLang="en-US" sz="2000" dirty="0"/>
              <a:t>如过多个</a:t>
            </a:r>
            <a:r>
              <a:rPr lang="en-US" altLang="zh-CN" sz="2000" dirty="0"/>
              <a:t>Client</a:t>
            </a:r>
            <a:r>
              <a:rPr lang="zh-CN" altLang="en-US" sz="2000" dirty="0"/>
              <a:t>都是连接同一个</a:t>
            </a:r>
            <a:r>
              <a:rPr lang="en-US" altLang="zh-CN" sz="2000" dirty="0"/>
              <a:t>Server</a:t>
            </a:r>
            <a:r>
              <a:rPr lang="zh-CN" altLang="en-US" sz="2000" dirty="0"/>
              <a:t>并且他们有权限往同一个</a:t>
            </a:r>
            <a:r>
              <a:rPr lang="en-US" altLang="zh-CN" sz="2000" dirty="0"/>
              <a:t>Topic</a:t>
            </a:r>
            <a:r>
              <a:rPr lang="zh-CN" altLang="en-US" sz="2000" dirty="0"/>
              <a:t>发送消息，那么这些</a:t>
            </a:r>
            <a:r>
              <a:rPr lang="en-US" altLang="zh-CN" sz="2000" dirty="0"/>
              <a:t>Clients</a:t>
            </a:r>
            <a:r>
              <a:rPr lang="zh-CN" altLang="en-US" sz="2000" dirty="0"/>
              <a:t>有一个传递性的信任关系。</a:t>
            </a:r>
            <a:endParaRPr lang="en-US" altLang="zh-CN" sz="2000" dirty="0"/>
          </a:p>
          <a:p>
            <a:pPr marL="0" indent="0">
              <a:buNone/>
            </a:pPr>
            <a:endParaRPr lang="en-US" altLang="zh-CN" sz="2000" dirty="0"/>
          </a:p>
          <a:p>
            <a:endParaRPr lang="en-US" altLang="zh-CN" sz="2000" dirty="0"/>
          </a:p>
          <a:p>
            <a:pPr marL="0" indent="0">
              <a:buNone/>
            </a:pPr>
            <a:endParaRPr lang="en-US" altLang="zh-CN" sz="20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a:t>
            </a:r>
            <a:r>
              <a:rPr lang="zh-CN" altLang="en-US" b="1" dirty="0"/>
              <a:t>、</a:t>
            </a:r>
            <a:r>
              <a:rPr lang="en-US" altLang="zh-CN" b="1" dirty="0"/>
              <a:t>Fixed Header</a:t>
            </a:r>
            <a:endParaRPr lang="zh-CN" altLang="en-US" dirty="0"/>
          </a:p>
        </p:txBody>
      </p:sp>
      <p:sp>
        <p:nvSpPr>
          <p:cNvPr id="3" name="内容占位符 2"/>
          <p:cNvSpPr>
            <a:spLocks noGrp="1"/>
          </p:cNvSpPr>
          <p:nvPr>
            <p:ph idx="1"/>
          </p:nvPr>
        </p:nvSpPr>
        <p:spPr/>
        <p:txBody>
          <a:bodyPr/>
          <a:lstStyle/>
          <a:p>
            <a:r>
              <a:rPr lang="zh-CN" altLang="en-US" dirty="0"/>
              <a:t>每个</a:t>
            </a:r>
            <a:r>
              <a:rPr lang="en-US" altLang="zh-CN" dirty="0"/>
              <a:t>MQTT</a:t>
            </a:r>
            <a:r>
              <a:rPr lang="zh-CN" altLang="en-US" dirty="0"/>
              <a:t>数据包都有一个固定的头部，格式如下：</a:t>
            </a:r>
            <a:endParaRPr lang="en-US" altLang="zh-CN" dirty="0"/>
          </a:p>
          <a:p>
            <a:endParaRPr lang="en-US" altLang="zh-CN" dirty="0"/>
          </a:p>
        </p:txBody>
      </p:sp>
      <p:pic>
        <p:nvPicPr>
          <p:cNvPr id="6" name="图片 5"/>
          <p:cNvPicPr>
            <a:picLocks noChangeAspect="1"/>
          </p:cNvPicPr>
          <p:nvPr/>
        </p:nvPicPr>
        <p:blipFill>
          <a:blip r:embed="rId1"/>
          <a:stretch>
            <a:fillRect/>
          </a:stretch>
        </p:blipFill>
        <p:spPr>
          <a:xfrm>
            <a:off x="838200" y="2708907"/>
            <a:ext cx="9390476" cy="1133333"/>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20</a:t>
            </a:r>
            <a:r>
              <a:rPr lang="zh-CN" altLang="en-US" b="1" dirty="0"/>
              <a:t>、配置</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fontScale="70000" lnSpcReduction="20000"/>
          </a:bodyPr>
          <a:lstStyle/>
          <a:p>
            <a:pPr marL="0" indent="0">
              <a:buNone/>
            </a:pPr>
            <a:r>
              <a:rPr lang="en-US" altLang="zh-CN" sz="2000" dirty="0" err="1"/>
              <a:t>Mosquitto</a:t>
            </a:r>
            <a:r>
              <a:rPr lang="zh-CN" altLang="en-US" sz="2000" dirty="0"/>
              <a:t>是一个开源</a:t>
            </a:r>
            <a:r>
              <a:rPr lang="en-US" altLang="zh-CN" sz="2000" dirty="0"/>
              <a:t>(BSD</a:t>
            </a:r>
            <a:r>
              <a:rPr lang="zh-CN" altLang="en-US" sz="2000" dirty="0"/>
              <a:t>许可证</a:t>
            </a:r>
            <a:r>
              <a:rPr lang="en-US" altLang="zh-CN" sz="2000" dirty="0"/>
              <a:t>)</a:t>
            </a:r>
            <a:r>
              <a:rPr lang="zh-CN" altLang="en-US" sz="2000" dirty="0"/>
              <a:t>的消息代理，实现</a:t>
            </a:r>
            <a:r>
              <a:rPr lang="en-US" altLang="zh-CN" sz="2000" dirty="0"/>
              <a:t>MQTT(</a:t>
            </a:r>
            <a:r>
              <a:rPr lang="zh-CN" altLang="en-US" sz="2000" dirty="0"/>
              <a:t>消息队列遥测传输</a:t>
            </a:r>
            <a:r>
              <a:rPr lang="en-US" altLang="zh-CN" sz="2000" dirty="0"/>
              <a:t>)</a:t>
            </a:r>
            <a:r>
              <a:rPr lang="zh-CN" altLang="en-US" sz="2000" dirty="0"/>
              <a:t>协议版本</a:t>
            </a:r>
            <a:r>
              <a:rPr lang="en-US" altLang="zh-CN" sz="2000" dirty="0"/>
              <a:t>3.1.1</a:t>
            </a:r>
            <a:r>
              <a:rPr lang="zh-CN" altLang="en-US" sz="2000" dirty="0"/>
              <a:t>。</a:t>
            </a:r>
            <a:endParaRPr lang="en-US" altLang="zh-CN" sz="2000" dirty="0"/>
          </a:p>
          <a:p>
            <a:pPr marL="0" indent="0">
              <a:buNone/>
            </a:pPr>
            <a:r>
              <a:rPr lang="en-US" altLang="zh-CN" sz="2000" dirty="0"/>
              <a:t># =================================================================</a:t>
            </a:r>
            <a:br>
              <a:rPr lang="en-US" altLang="zh-CN" sz="2000" dirty="0"/>
            </a:br>
            <a:r>
              <a:rPr lang="en-US" altLang="zh-CN" sz="2000" dirty="0"/>
              <a:t># General configuration</a:t>
            </a:r>
            <a:br>
              <a:rPr lang="en-US" altLang="zh-CN" sz="2000" dirty="0"/>
            </a:br>
            <a:r>
              <a:rPr lang="en-US" altLang="zh-CN" sz="2000" dirty="0"/>
              <a:t># =================================================================</a:t>
            </a:r>
            <a:br>
              <a:rPr lang="en-US" altLang="zh-CN" sz="2000" dirty="0"/>
            </a:br>
            <a:br>
              <a:rPr lang="en-US" altLang="zh-CN" sz="2000" dirty="0"/>
            </a:br>
            <a:r>
              <a:rPr lang="en-US" altLang="zh-CN" sz="2000" dirty="0"/>
              <a:t># </a:t>
            </a:r>
            <a:r>
              <a:rPr lang="zh-CN" altLang="en-US" sz="2000" dirty="0"/>
              <a:t>客户端心跳的间隔时间</a:t>
            </a:r>
            <a:br>
              <a:rPr lang="zh-CN" altLang="en-US" sz="2000" dirty="0"/>
            </a:br>
            <a:r>
              <a:rPr lang="en-US" altLang="zh-CN" sz="2000" dirty="0"/>
              <a:t>#</a:t>
            </a:r>
            <a:r>
              <a:rPr lang="en-US" altLang="zh-CN" sz="2000" dirty="0" err="1"/>
              <a:t>retry_interval</a:t>
            </a:r>
            <a:r>
              <a:rPr lang="en-US" altLang="zh-CN" sz="2000" dirty="0"/>
              <a:t> 20</a:t>
            </a:r>
            <a:br>
              <a:rPr lang="en-US" altLang="zh-CN" sz="2000" dirty="0"/>
            </a:br>
            <a:br>
              <a:rPr lang="en-US" altLang="zh-CN" sz="2000" dirty="0"/>
            </a:br>
            <a:r>
              <a:rPr lang="en-US" altLang="zh-CN" sz="2000" dirty="0"/>
              <a:t># </a:t>
            </a:r>
            <a:r>
              <a:rPr lang="zh-CN" altLang="en-US" sz="2000" dirty="0"/>
              <a:t>系统状态的刷新时间</a:t>
            </a:r>
            <a:br>
              <a:rPr lang="zh-CN" altLang="en-US" sz="2000" dirty="0"/>
            </a:br>
            <a:r>
              <a:rPr lang="en-US" altLang="zh-CN" sz="2000" dirty="0"/>
              <a:t>#</a:t>
            </a:r>
            <a:r>
              <a:rPr lang="en-US" altLang="zh-CN" sz="2000" dirty="0" err="1"/>
              <a:t>sys_interval</a:t>
            </a:r>
            <a:r>
              <a:rPr lang="en-US" altLang="zh-CN" sz="2000" dirty="0"/>
              <a:t> 10</a:t>
            </a:r>
            <a:br>
              <a:rPr lang="en-US" altLang="zh-CN" sz="2000" dirty="0"/>
            </a:br>
            <a:br>
              <a:rPr lang="en-US" altLang="zh-CN" sz="2000" dirty="0"/>
            </a:br>
            <a:r>
              <a:rPr lang="en-US" altLang="zh-CN" sz="2000" dirty="0"/>
              <a:t># </a:t>
            </a:r>
            <a:r>
              <a:rPr lang="zh-CN" altLang="en-US" sz="2000" dirty="0"/>
              <a:t>系统资源的回收时间，</a:t>
            </a:r>
            <a:r>
              <a:rPr lang="en-US" altLang="zh-CN" sz="2000" dirty="0"/>
              <a:t>0</a:t>
            </a:r>
            <a:r>
              <a:rPr lang="zh-CN" altLang="en-US" sz="2000" dirty="0"/>
              <a:t>表示尽快处理</a:t>
            </a:r>
            <a:br>
              <a:rPr lang="zh-CN" altLang="en-US" sz="2000" dirty="0"/>
            </a:br>
            <a:r>
              <a:rPr lang="en-US" altLang="zh-CN" sz="2000" dirty="0"/>
              <a:t>#</a:t>
            </a:r>
            <a:r>
              <a:rPr lang="en-US" altLang="zh-CN" sz="2000" dirty="0" err="1"/>
              <a:t>store_clean_interval</a:t>
            </a:r>
            <a:r>
              <a:rPr lang="en-US" altLang="zh-CN" sz="2000" dirty="0"/>
              <a:t> 10</a:t>
            </a:r>
            <a:br>
              <a:rPr lang="en-US" altLang="zh-CN" sz="2000" dirty="0"/>
            </a:br>
            <a:br>
              <a:rPr lang="en-US" altLang="zh-CN" sz="2000" dirty="0"/>
            </a:br>
            <a:r>
              <a:rPr lang="en-US" altLang="zh-CN" sz="2000" dirty="0"/>
              <a:t># </a:t>
            </a:r>
            <a:r>
              <a:rPr lang="zh-CN" altLang="en-US" sz="2000" dirty="0"/>
              <a:t>服务进程的</a:t>
            </a:r>
            <a:r>
              <a:rPr lang="en-US" altLang="zh-CN" sz="2000" dirty="0"/>
              <a:t>PID</a:t>
            </a:r>
            <a:br>
              <a:rPr lang="en-US" altLang="zh-CN" sz="2000" dirty="0"/>
            </a:br>
            <a:r>
              <a:rPr lang="en-US" altLang="zh-CN" sz="2000" dirty="0"/>
              <a:t>#</a:t>
            </a:r>
            <a:r>
              <a:rPr lang="en-US" altLang="zh-CN" sz="2000" dirty="0" err="1"/>
              <a:t>pid_file</a:t>
            </a:r>
            <a:r>
              <a:rPr lang="en-US" altLang="zh-CN" sz="2000" dirty="0"/>
              <a:t> /</a:t>
            </a:r>
            <a:r>
              <a:rPr lang="en-US" altLang="zh-CN" sz="2000" dirty="0" err="1"/>
              <a:t>var</a:t>
            </a:r>
            <a:r>
              <a:rPr lang="en-US" altLang="zh-CN" sz="2000" dirty="0"/>
              <a:t>/run/</a:t>
            </a:r>
            <a:r>
              <a:rPr lang="en-US" altLang="zh-CN" sz="2000" dirty="0" err="1"/>
              <a:t>mosquitto.pid</a:t>
            </a:r>
            <a:br>
              <a:rPr lang="en-US" altLang="zh-CN" sz="2000" dirty="0"/>
            </a:br>
            <a:br>
              <a:rPr lang="en-US" altLang="zh-CN" sz="2000" dirty="0"/>
            </a:br>
            <a:r>
              <a:rPr lang="en-US" altLang="zh-CN" sz="2000" dirty="0"/>
              <a:t># </a:t>
            </a:r>
            <a:r>
              <a:rPr lang="zh-CN" altLang="en-US" sz="2000" dirty="0"/>
              <a:t>服务进程的系统用户</a:t>
            </a:r>
            <a:br>
              <a:rPr lang="zh-CN" altLang="en-US" sz="2000" dirty="0"/>
            </a:br>
            <a:r>
              <a:rPr lang="en-US" altLang="zh-CN" sz="2000" dirty="0"/>
              <a:t>#user </a:t>
            </a:r>
            <a:r>
              <a:rPr lang="en-US" altLang="zh-CN" sz="2000" dirty="0" err="1"/>
              <a:t>mosquitto</a:t>
            </a:r>
            <a:br>
              <a:rPr lang="en-US" altLang="zh-CN" sz="2000" dirty="0"/>
            </a:br>
            <a:br>
              <a:rPr lang="en-US" altLang="zh-CN" sz="2000" dirty="0"/>
            </a:br>
            <a:r>
              <a:rPr lang="en-US" altLang="zh-CN" sz="2000" dirty="0"/>
              <a:t># </a:t>
            </a:r>
            <a:r>
              <a:rPr lang="zh-CN" altLang="en-US" sz="2000" dirty="0"/>
              <a:t>客户端心跳消息的最大并发数</a:t>
            </a:r>
            <a:br>
              <a:rPr lang="zh-CN" altLang="en-US" sz="2000" dirty="0"/>
            </a:br>
            <a:r>
              <a:rPr lang="en-US" altLang="zh-CN" sz="2000" dirty="0"/>
              <a:t>#</a:t>
            </a:r>
            <a:r>
              <a:rPr lang="en-US" altLang="zh-CN" sz="2000" dirty="0" err="1"/>
              <a:t>max_inflight_messages</a:t>
            </a:r>
            <a:r>
              <a:rPr lang="en-US" altLang="zh-CN" sz="2000" dirty="0"/>
              <a:t> 10</a:t>
            </a:r>
            <a:br>
              <a:rPr lang="en-US" altLang="zh-CN" sz="2000" dirty="0"/>
            </a:br>
            <a:br>
              <a:rPr lang="en-US" altLang="zh-CN" sz="2000" dirty="0"/>
            </a:br>
            <a:r>
              <a:rPr lang="en-US" altLang="zh-CN" sz="2000" dirty="0"/>
              <a:t># </a:t>
            </a:r>
            <a:r>
              <a:rPr lang="zh-CN" altLang="en-US" sz="2000" dirty="0"/>
              <a:t>客户端心跳消息缓存队列</a:t>
            </a:r>
            <a:br>
              <a:rPr lang="zh-CN" altLang="en-US" sz="2000" dirty="0"/>
            </a:br>
            <a:r>
              <a:rPr lang="en-US" altLang="zh-CN" sz="2000" dirty="0"/>
              <a:t>#</a:t>
            </a:r>
            <a:r>
              <a:rPr lang="en-US" altLang="zh-CN" sz="2000" dirty="0" err="1"/>
              <a:t>max_queued_messages</a:t>
            </a:r>
            <a:r>
              <a:rPr lang="en-US" altLang="zh-CN" sz="2000" dirty="0"/>
              <a:t> 100</a:t>
            </a:r>
            <a:br>
              <a:rPr lang="en-US" altLang="zh-CN" sz="2000" dirty="0"/>
            </a:br>
            <a:br>
              <a:rPr lang="en-US" altLang="zh-CN" sz="2000" dirty="0"/>
            </a:br>
            <a:r>
              <a:rPr lang="en-US" altLang="zh-CN" sz="2000" dirty="0"/>
              <a:t># </a:t>
            </a:r>
            <a:r>
              <a:rPr lang="zh-CN" altLang="en-US" sz="2000" dirty="0"/>
              <a:t>用于设置客户端长连接的过期时间，默认永不过期</a:t>
            </a:r>
            <a:br>
              <a:rPr lang="zh-CN" altLang="en-US" sz="2000" dirty="0"/>
            </a:br>
            <a:r>
              <a:rPr lang="en-US" altLang="zh-CN" sz="2000" dirty="0"/>
              <a:t>#</a:t>
            </a:r>
            <a:r>
              <a:rPr lang="en-US" altLang="zh-CN" sz="2000" dirty="0" err="1"/>
              <a:t>persistent_client_expiration</a:t>
            </a:r>
            <a:br>
              <a:rPr lang="en-US" altLang="zh-CN" sz="2000" dirty="0"/>
            </a:br>
            <a:br>
              <a:rPr lang="en-US" altLang="zh-CN" sz="2000" dirty="0"/>
            </a:br>
            <a:r>
              <a:rPr lang="en-US" altLang="zh-CN" sz="2000" dirty="0"/>
              <a:t># =================================================================</a:t>
            </a:r>
            <a:br>
              <a:rPr lang="en-US" altLang="zh-CN" sz="2000" dirty="0"/>
            </a:br>
            <a:r>
              <a:rPr lang="en-US" altLang="zh-CN" sz="2000" dirty="0"/>
              <a:t># Default listener</a:t>
            </a:r>
            <a:endParaRPr lang="en-US" altLang="zh-CN" sz="2000" dirty="0"/>
          </a:p>
          <a:p>
            <a:pPr marL="0" indent="0">
              <a:buNone/>
            </a:pPr>
            <a:r>
              <a:rPr lang="en-US" altLang="zh-CN" sz="2000" dirty="0"/>
              <a:t># =================================================================</a:t>
            </a:r>
            <a:br>
              <a:rPr lang="en-US" altLang="zh-CN" sz="2000" dirty="0"/>
            </a:br>
            <a:br>
              <a:rPr lang="en-US" altLang="zh-CN" sz="2000" dirty="0"/>
            </a:br>
            <a:endParaRPr lang="zh-CN" altLang="en-US" sz="20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6760" y="123825"/>
            <a:ext cx="10515600" cy="5222558"/>
          </a:xfrm>
        </p:spPr>
        <p:txBody>
          <a:bodyPr>
            <a:normAutofit fontScale="47500" lnSpcReduction="20000"/>
          </a:bodyPr>
          <a:lstStyle/>
          <a:p>
            <a:pPr marL="0" indent="0">
              <a:buNone/>
            </a:pPr>
            <a:br>
              <a:rPr lang="en-US" altLang="zh-CN" dirty="0"/>
            </a:br>
            <a:r>
              <a:rPr lang="en-US" altLang="zh-CN" dirty="0"/>
              <a:t># </a:t>
            </a:r>
            <a:r>
              <a:rPr lang="zh-CN" altLang="en-US" dirty="0"/>
              <a:t>服务绑定的</a:t>
            </a:r>
            <a:r>
              <a:rPr lang="en-US" altLang="zh-CN" dirty="0"/>
              <a:t>IP</a:t>
            </a:r>
            <a:r>
              <a:rPr lang="zh-CN" altLang="en-US" dirty="0"/>
              <a:t>地址</a:t>
            </a:r>
            <a:br>
              <a:rPr lang="zh-CN" altLang="en-US" dirty="0"/>
            </a:br>
            <a:r>
              <a:rPr lang="en-US" altLang="zh-CN" dirty="0"/>
              <a:t>#</a:t>
            </a:r>
            <a:r>
              <a:rPr lang="en-US" altLang="zh-CN" dirty="0" err="1"/>
              <a:t>bind_address</a:t>
            </a:r>
            <a:br>
              <a:rPr lang="en-US" altLang="zh-CN" dirty="0"/>
            </a:br>
            <a:br>
              <a:rPr lang="en-US" altLang="zh-CN" dirty="0"/>
            </a:br>
            <a:r>
              <a:rPr lang="en-US" altLang="zh-CN" dirty="0"/>
              <a:t># </a:t>
            </a:r>
            <a:r>
              <a:rPr lang="zh-CN" altLang="en-US" dirty="0"/>
              <a:t>服务绑定的端口号</a:t>
            </a:r>
            <a:br>
              <a:rPr lang="zh-CN" altLang="en-US" dirty="0"/>
            </a:br>
            <a:r>
              <a:rPr lang="en-US" altLang="zh-CN" dirty="0"/>
              <a:t>#port 1883</a:t>
            </a:r>
            <a:br>
              <a:rPr lang="en-US" altLang="zh-CN" dirty="0"/>
            </a:br>
            <a:br>
              <a:rPr lang="en-US" altLang="zh-CN" dirty="0"/>
            </a:br>
            <a:r>
              <a:rPr lang="en-US" altLang="zh-CN" dirty="0"/>
              <a:t># </a:t>
            </a:r>
            <a:r>
              <a:rPr lang="zh-CN" altLang="en-US" dirty="0"/>
              <a:t>允许的最大连接数，</a:t>
            </a:r>
            <a:r>
              <a:rPr lang="en-US" altLang="zh-CN" dirty="0"/>
              <a:t>-1</a:t>
            </a:r>
            <a:r>
              <a:rPr lang="zh-CN" altLang="en-US" dirty="0"/>
              <a:t>表示没有限制</a:t>
            </a:r>
            <a:br>
              <a:rPr lang="zh-CN" altLang="en-US" dirty="0"/>
            </a:br>
            <a:r>
              <a:rPr lang="en-US" altLang="zh-CN" dirty="0"/>
              <a:t>#</a:t>
            </a:r>
            <a:r>
              <a:rPr lang="en-US" altLang="zh-CN" dirty="0" err="1"/>
              <a:t>max_connections</a:t>
            </a:r>
            <a:r>
              <a:rPr lang="en-US" altLang="zh-CN" dirty="0"/>
              <a:t> -1</a:t>
            </a:r>
            <a:br>
              <a:rPr lang="en-US" altLang="zh-CN" dirty="0"/>
            </a:br>
            <a:br>
              <a:rPr lang="en-US" altLang="zh-CN" dirty="0"/>
            </a:br>
            <a:r>
              <a:rPr lang="en-US" altLang="zh-CN" dirty="0"/>
              <a:t># </a:t>
            </a:r>
            <a:r>
              <a:rPr lang="en-US" altLang="zh-CN" dirty="0" err="1"/>
              <a:t>cafile</a:t>
            </a:r>
            <a:r>
              <a:rPr lang="zh-CN" altLang="en-US" dirty="0"/>
              <a:t>：</a:t>
            </a:r>
            <a:r>
              <a:rPr lang="en-US" altLang="zh-CN" dirty="0"/>
              <a:t>CA</a:t>
            </a:r>
            <a:r>
              <a:rPr lang="zh-CN" altLang="en-US" dirty="0"/>
              <a:t>证书文件</a:t>
            </a:r>
            <a:br>
              <a:rPr lang="zh-CN" altLang="en-US" dirty="0"/>
            </a:br>
            <a:r>
              <a:rPr lang="en-US" altLang="zh-CN" dirty="0"/>
              <a:t># </a:t>
            </a:r>
            <a:r>
              <a:rPr lang="en-US" altLang="zh-CN" dirty="0" err="1"/>
              <a:t>capath</a:t>
            </a:r>
            <a:r>
              <a:rPr lang="zh-CN" altLang="en-US" dirty="0"/>
              <a:t>：</a:t>
            </a:r>
            <a:r>
              <a:rPr lang="en-US" altLang="zh-CN" dirty="0"/>
              <a:t>CA</a:t>
            </a:r>
            <a:r>
              <a:rPr lang="zh-CN" altLang="en-US" dirty="0"/>
              <a:t>证书目录</a:t>
            </a:r>
            <a:br>
              <a:rPr lang="zh-CN" altLang="en-US" dirty="0"/>
            </a:br>
            <a:r>
              <a:rPr lang="en-US" altLang="zh-CN" dirty="0"/>
              <a:t># </a:t>
            </a:r>
            <a:r>
              <a:rPr lang="en-US" altLang="zh-CN" dirty="0" err="1"/>
              <a:t>certfile</a:t>
            </a:r>
            <a:r>
              <a:rPr lang="zh-CN" altLang="en-US" dirty="0"/>
              <a:t>：</a:t>
            </a:r>
            <a:r>
              <a:rPr lang="en-US" altLang="zh-CN" dirty="0"/>
              <a:t>PEM</a:t>
            </a:r>
            <a:r>
              <a:rPr lang="zh-CN" altLang="en-US" dirty="0"/>
              <a:t>证书文件</a:t>
            </a:r>
            <a:br>
              <a:rPr lang="zh-CN" altLang="en-US" dirty="0"/>
            </a:br>
            <a:r>
              <a:rPr lang="en-US" altLang="zh-CN" dirty="0"/>
              <a:t># </a:t>
            </a:r>
            <a:r>
              <a:rPr lang="en-US" altLang="zh-CN" dirty="0" err="1"/>
              <a:t>keyfile</a:t>
            </a:r>
            <a:r>
              <a:rPr lang="zh-CN" altLang="en-US" dirty="0"/>
              <a:t>：</a:t>
            </a:r>
            <a:r>
              <a:rPr lang="en-US" altLang="zh-CN" dirty="0"/>
              <a:t>PEM</a:t>
            </a:r>
            <a:r>
              <a:rPr lang="zh-CN" altLang="en-US" dirty="0"/>
              <a:t>密钥文件</a:t>
            </a:r>
            <a:br>
              <a:rPr lang="zh-CN" altLang="en-US" dirty="0"/>
            </a:br>
            <a:r>
              <a:rPr lang="en-US" altLang="zh-CN" dirty="0"/>
              <a:t>#</a:t>
            </a:r>
            <a:r>
              <a:rPr lang="en-US" altLang="zh-CN" dirty="0" err="1"/>
              <a:t>cafile</a:t>
            </a:r>
            <a:br>
              <a:rPr lang="en-US" altLang="zh-CN" dirty="0"/>
            </a:br>
            <a:r>
              <a:rPr lang="en-US" altLang="zh-CN" dirty="0"/>
              <a:t>#</a:t>
            </a:r>
            <a:r>
              <a:rPr lang="en-US" altLang="zh-CN" dirty="0" err="1"/>
              <a:t>capath</a:t>
            </a:r>
            <a:br>
              <a:rPr lang="en-US" altLang="zh-CN" dirty="0"/>
            </a:br>
            <a:r>
              <a:rPr lang="en-US" altLang="zh-CN" dirty="0"/>
              <a:t>#</a:t>
            </a:r>
            <a:r>
              <a:rPr lang="en-US" altLang="zh-CN" dirty="0" err="1"/>
              <a:t>certfile</a:t>
            </a:r>
            <a:br>
              <a:rPr lang="en-US" altLang="zh-CN" dirty="0"/>
            </a:br>
            <a:r>
              <a:rPr lang="en-US" altLang="zh-CN" dirty="0"/>
              <a:t>#</a:t>
            </a:r>
            <a:r>
              <a:rPr lang="en-US" altLang="zh-CN" dirty="0" err="1"/>
              <a:t>keyfile</a:t>
            </a:r>
            <a:br>
              <a:rPr lang="en-US" altLang="zh-CN" dirty="0"/>
            </a:br>
            <a:br>
              <a:rPr lang="en-US" altLang="zh-CN" dirty="0"/>
            </a:br>
            <a:r>
              <a:rPr lang="en-US" altLang="zh-CN" dirty="0"/>
              <a:t># </a:t>
            </a:r>
            <a:r>
              <a:rPr lang="zh-CN" altLang="en-US" dirty="0"/>
              <a:t>必须提供证书以保证数据安全性</a:t>
            </a:r>
            <a:br>
              <a:rPr lang="zh-CN" altLang="en-US" dirty="0"/>
            </a:br>
            <a:r>
              <a:rPr lang="en-US" altLang="zh-CN" dirty="0"/>
              <a:t>#</a:t>
            </a:r>
            <a:r>
              <a:rPr lang="en-US" altLang="zh-CN" dirty="0" err="1"/>
              <a:t>require_certificate</a:t>
            </a:r>
            <a:r>
              <a:rPr lang="en-US" altLang="zh-CN" dirty="0"/>
              <a:t> false</a:t>
            </a:r>
            <a:br>
              <a:rPr lang="en-US" altLang="zh-CN" dirty="0"/>
            </a:br>
            <a:br>
              <a:rPr lang="en-US" altLang="zh-CN" dirty="0"/>
            </a:br>
            <a:r>
              <a:rPr lang="en-US" altLang="zh-CN" dirty="0"/>
              <a:t># </a:t>
            </a:r>
            <a:r>
              <a:rPr lang="zh-CN" altLang="en-US" dirty="0"/>
              <a:t>若</a:t>
            </a:r>
            <a:r>
              <a:rPr lang="en-US" altLang="zh-CN" dirty="0" err="1"/>
              <a:t>require_certificate</a:t>
            </a:r>
            <a:r>
              <a:rPr lang="zh-CN" altLang="en-US" dirty="0"/>
              <a:t>值为</a:t>
            </a:r>
            <a:r>
              <a:rPr lang="en-US" altLang="zh-CN" dirty="0"/>
              <a:t>true</a:t>
            </a:r>
            <a:r>
              <a:rPr lang="zh-CN" altLang="en-US" dirty="0"/>
              <a:t>，</a:t>
            </a:r>
            <a:r>
              <a:rPr lang="en-US" altLang="zh-CN" dirty="0" err="1"/>
              <a:t>use_identity_as_username</a:t>
            </a:r>
            <a:r>
              <a:rPr lang="zh-CN" altLang="en-US" dirty="0"/>
              <a:t>也必须为</a:t>
            </a:r>
            <a:r>
              <a:rPr lang="en-US" altLang="zh-CN" dirty="0"/>
              <a:t>true</a:t>
            </a:r>
            <a:br>
              <a:rPr lang="en-US" altLang="zh-CN" dirty="0"/>
            </a:br>
            <a:r>
              <a:rPr lang="en-US" altLang="zh-CN" dirty="0"/>
              <a:t>#</a:t>
            </a:r>
            <a:r>
              <a:rPr lang="en-US" altLang="zh-CN" dirty="0" err="1"/>
              <a:t>use_identity_as_username</a:t>
            </a:r>
            <a:r>
              <a:rPr lang="en-US" altLang="zh-CN" dirty="0"/>
              <a:t> false</a:t>
            </a:r>
            <a:br>
              <a:rPr lang="en-US" altLang="zh-CN" dirty="0"/>
            </a:br>
            <a:br>
              <a:rPr lang="en-US" altLang="zh-CN" dirty="0"/>
            </a:br>
            <a:r>
              <a:rPr lang="en-US" altLang="zh-CN" dirty="0"/>
              <a:t># </a:t>
            </a:r>
            <a:r>
              <a:rPr lang="zh-CN" altLang="en-US" dirty="0"/>
              <a:t>启用</a:t>
            </a:r>
            <a:r>
              <a:rPr lang="en-US" altLang="zh-CN" dirty="0"/>
              <a:t>PSK</a:t>
            </a:r>
            <a:r>
              <a:rPr lang="zh-CN" altLang="en-US" dirty="0"/>
              <a:t>（</a:t>
            </a:r>
            <a:r>
              <a:rPr lang="en-US" altLang="zh-CN" dirty="0"/>
              <a:t>Pre-shared-key</a:t>
            </a:r>
            <a:r>
              <a:rPr lang="zh-CN" altLang="en-US" dirty="0"/>
              <a:t>）支持</a:t>
            </a:r>
            <a:br>
              <a:rPr lang="zh-CN" altLang="en-US" dirty="0"/>
            </a:br>
            <a:r>
              <a:rPr lang="en-US" altLang="zh-CN" dirty="0"/>
              <a:t>#</a:t>
            </a:r>
            <a:r>
              <a:rPr lang="en-US" altLang="zh-CN" dirty="0" err="1"/>
              <a:t>psk_hint</a:t>
            </a:r>
            <a:br>
              <a:rPr lang="en-US" altLang="zh-CN" dirty="0"/>
            </a:br>
            <a:br>
              <a:rPr lang="en-US" altLang="zh-CN" dirty="0"/>
            </a:br>
            <a:r>
              <a:rPr lang="en-US" altLang="zh-CN" dirty="0"/>
              <a:t># SSL/TSL</a:t>
            </a:r>
            <a:r>
              <a:rPr lang="zh-CN" altLang="en-US" dirty="0"/>
              <a:t>加密算法，可以使用“</a:t>
            </a:r>
            <a:r>
              <a:rPr lang="en-US" altLang="zh-CN" dirty="0" err="1"/>
              <a:t>openssl</a:t>
            </a:r>
            <a:r>
              <a:rPr lang="en-US" altLang="zh-CN" dirty="0"/>
              <a:t> ciphers”</a:t>
            </a:r>
            <a:r>
              <a:rPr lang="zh-CN" altLang="en-US" dirty="0"/>
              <a:t>命令获取</a:t>
            </a:r>
            <a:br>
              <a:rPr lang="zh-CN" altLang="en-US" dirty="0"/>
            </a:br>
            <a:r>
              <a:rPr lang="en-US" altLang="zh-CN" dirty="0"/>
              <a:t># as the output of that command.</a:t>
            </a:r>
            <a:br>
              <a:rPr lang="en-US" altLang="zh-CN" dirty="0"/>
            </a:br>
            <a:r>
              <a:rPr lang="en-US" altLang="zh-CN" dirty="0"/>
              <a:t>#ciphers</a:t>
            </a:r>
            <a:br>
              <a:rPr lang="en-US" altLang="zh-CN" dirty="0"/>
            </a:br>
            <a:br>
              <a:rPr lang="en-US" altLang="zh-CN" dirty="0"/>
            </a:b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200"/>
            <a:ext cx="10515600" cy="6100763"/>
          </a:xfrm>
        </p:spPr>
        <p:txBody>
          <a:bodyPr>
            <a:normAutofit fontScale="47500" lnSpcReduction="20000"/>
          </a:bodyPr>
          <a:lstStyle/>
          <a:p>
            <a:pPr marL="0" indent="0">
              <a:buNone/>
            </a:pPr>
            <a:r>
              <a:rPr lang="en-US" altLang="zh-CN" dirty="0"/>
              <a:t># =================================================================</a:t>
            </a:r>
            <a:br>
              <a:rPr lang="en-US" altLang="zh-CN" dirty="0"/>
            </a:br>
            <a:r>
              <a:rPr lang="en-US" altLang="zh-CN" dirty="0"/>
              <a:t># Persistence</a:t>
            </a:r>
            <a:br>
              <a:rPr lang="en-US" altLang="zh-CN" dirty="0"/>
            </a:br>
            <a:r>
              <a:rPr lang="en-US" altLang="zh-CN" dirty="0"/>
              <a:t># =================================================================</a:t>
            </a:r>
            <a:br>
              <a:rPr lang="en-US" altLang="zh-CN" dirty="0"/>
            </a:br>
            <a:br>
              <a:rPr lang="en-US" altLang="zh-CN" dirty="0"/>
            </a:br>
            <a:r>
              <a:rPr lang="en-US" altLang="zh-CN" dirty="0"/>
              <a:t># </a:t>
            </a:r>
            <a:r>
              <a:rPr lang="zh-CN" altLang="en-US" dirty="0"/>
              <a:t>消息自动保存的间隔时间</a:t>
            </a:r>
            <a:br>
              <a:rPr lang="zh-CN" altLang="en-US" dirty="0"/>
            </a:br>
            <a:r>
              <a:rPr lang="en-US" altLang="zh-CN" dirty="0"/>
              <a:t>#</a:t>
            </a:r>
            <a:r>
              <a:rPr lang="en-US" altLang="zh-CN" dirty="0" err="1"/>
              <a:t>autosave_interval</a:t>
            </a:r>
            <a:r>
              <a:rPr lang="en-US" altLang="zh-CN" dirty="0"/>
              <a:t> 1800</a:t>
            </a:r>
            <a:br>
              <a:rPr lang="en-US" altLang="zh-CN" dirty="0"/>
            </a:br>
            <a:br>
              <a:rPr lang="en-US" altLang="zh-CN" dirty="0"/>
            </a:br>
            <a:r>
              <a:rPr lang="en-US" altLang="zh-CN" dirty="0"/>
              <a:t># </a:t>
            </a:r>
            <a:r>
              <a:rPr lang="zh-CN" altLang="en-US" dirty="0"/>
              <a:t>消息自动保存功能的开关</a:t>
            </a:r>
            <a:br>
              <a:rPr lang="zh-CN" altLang="en-US" dirty="0"/>
            </a:br>
            <a:r>
              <a:rPr lang="en-US" altLang="zh-CN" dirty="0"/>
              <a:t>#</a:t>
            </a:r>
            <a:r>
              <a:rPr lang="en-US" altLang="zh-CN" dirty="0" err="1"/>
              <a:t>autosave_on_changes</a:t>
            </a:r>
            <a:r>
              <a:rPr lang="en-US" altLang="zh-CN" dirty="0"/>
              <a:t> false</a:t>
            </a:r>
            <a:br>
              <a:rPr lang="en-US" altLang="zh-CN" dirty="0"/>
            </a:br>
            <a:br>
              <a:rPr lang="en-US" altLang="zh-CN" dirty="0"/>
            </a:br>
            <a:r>
              <a:rPr lang="en-US" altLang="zh-CN" dirty="0"/>
              <a:t># </a:t>
            </a:r>
            <a:r>
              <a:rPr lang="zh-CN" altLang="en-US" dirty="0"/>
              <a:t>持久化功能的开关</a:t>
            </a:r>
            <a:br>
              <a:rPr lang="zh-CN" altLang="en-US" dirty="0"/>
            </a:br>
            <a:r>
              <a:rPr lang="en-US" altLang="zh-CN" dirty="0"/>
              <a:t>persistence true</a:t>
            </a:r>
            <a:br>
              <a:rPr lang="en-US" altLang="zh-CN" dirty="0"/>
            </a:br>
            <a:br>
              <a:rPr lang="en-US" altLang="zh-CN" dirty="0"/>
            </a:br>
            <a:r>
              <a:rPr lang="en-US" altLang="zh-CN" dirty="0"/>
              <a:t># </a:t>
            </a:r>
            <a:r>
              <a:rPr lang="zh-CN" altLang="en-US" dirty="0"/>
              <a:t>持久化</a:t>
            </a:r>
            <a:r>
              <a:rPr lang="en-US" altLang="zh-CN" dirty="0"/>
              <a:t>DB</a:t>
            </a:r>
            <a:r>
              <a:rPr lang="zh-CN" altLang="en-US" dirty="0"/>
              <a:t>文件</a:t>
            </a:r>
            <a:br>
              <a:rPr lang="zh-CN" altLang="en-US" dirty="0"/>
            </a:br>
            <a:r>
              <a:rPr lang="en-US" altLang="zh-CN" dirty="0"/>
              <a:t>#</a:t>
            </a:r>
            <a:r>
              <a:rPr lang="en-US" altLang="zh-CN" dirty="0" err="1"/>
              <a:t>persistence_file</a:t>
            </a:r>
            <a:r>
              <a:rPr lang="en-US" altLang="zh-CN" dirty="0"/>
              <a:t> </a:t>
            </a:r>
            <a:r>
              <a:rPr lang="en-US" altLang="zh-CN" dirty="0" err="1"/>
              <a:t>mosquitto.db</a:t>
            </a:r>
            <a:br>
              <a:rPr lang="en-US" altLang="zh-CN" dirty="0"/>
            </a:br>
            <a:br>
              <a:rPr lang="en-US" altLang="zh-CN" dirty="0"/>
            </a:br>
            <a:r>
              <a:rPr lang="en-US" altLang="zh-CN" dirty="0"/>
              <a:t># </a:t>
            </a:r>
            <a:r>
              <a:rPr lang="zh-CN" altLang="en-US" dirty="0"/>
              <a:t>持久化</a:t>
            </a:r>
            <a:r>
              <a:rPr lang="en-US" altLang="zh-CN" dirty="0"/>
              <a:t>DB</a:t>
            </a:r>
            <a:r>
              <a:rPr lang="zh-CN" altLang="en-US" dirty="0"/>
              <a:t>文件目录</a:t>
            </a:r>
            <a:br>
              <a:rPr lang="zh-CN" altLang="en-US" dirty="0"/>
            </a:br>
            <a:r>
              <a:rPr lang="en-US" altLang="zh-CN" dirty="0"/>
              <a:t>#</a:t>
            </a:r>
            <a:r>
              <a:rPr lang="en-US" altLang="zh-CN" dirty="0" err="1"/>
              <a:t>persistence_location</a:t>
            </a:r>
            <a:r>
              <a:rPr lang="en-US" altLang="zh-CN" dirty="0"/>
              <a:t> /</a:t>
            </a:r>
            <a:r>
              <a:rPr lang="en-US" altLang="zh-CN" dirty="0" err="1"/>
              <a:t>var</a:t>
            </a:r>
            <a:r>
              <a:rPr lang="en-US" altLang="zh-CN" dirty="0"/>
              <a:t>/lib/</a:t>
            </a:r>
            <a:r>
              <a:rPr lang="en-US" altLang="zh-CN" dirty="0" err="1"/>
              <a:t>mosquitto</a:t>
            </a:r>
            <a:r>
              <a:rPr lang="en-US" altLang="zh-CN" dirty="0"/>
              <a:t>/</a:t>
            </a:r>
            <a:br>
              <a:rPr lang="en-US" altLang="zh-CN" dirty="0"/>
            </a:br>
            <a:br>
              <a:rPr lang="en-US" altLang="zh-CN" dirty="0"/>
            </a:br>
            <a:r>
              <a:rPr lang="en-US" altLang="zh-CN" dirty="0"/>
              <a:t># =================================================================</a:t>
            </a:r>
            <a:br>
              <a:rPr lang="en-US" altLang="zh-CN" dirty="0"/>
            </a:br>
            <a:r>
              <a:rPr lang="en-US" altLang="zh-CN" dirty="0"/>
              <a:t># Logging</a:t>
            </a:r>
            <a:br>
              <a:rPr lang="en-US" altLang="zh-CN" dirty="0"/>
            </a:br>
            <a:r>
              <a:rPr lang="en-US" altLang="zh-CN" dirty="0"/>
              <a:t># =================================================================</a:t>
            </a:r>
            <a:br>
              <a:rPr lang="en-US" altLang="zh-CN" dirty="0"/>
            </a:br>
            <a:br>
              <a:rPr lang="en-US" altLang="zh-CN" dirty="0"/>
            </a:br>
            <a:r>
              <a:rPr lang="en-US" altLang="zh-CN" dirty="0"/>
              <a:t># 4</a:t>
            </a:r>
            <a:r>
              <a:rPr lang="zh-CN" altLang="en-US" dirty="0"/>
              <a:t>种日志模式：</a:t>
            </a:r>
            <a:r>
              <a:rPr lang="en-US" altLang="zh-CN" dirty="0" err="1"/>
              <a:t>stdout</a:t>
            </a:r>
            <a:r>
              <a:rPr lang="zh-CN" altLang="en-US" dirty="0"/>
              <a:t>、</a:t>
            </a:r>
            <a:r>
              <a:rPr lang="en-US" altLang="zh-CN" dirty="0" err="1"/>
              <a:t>stderr</a:t>
            </a:r>
            <a:r>
              <a:rPr lang="zh-CN" altLang="en-US" dirty="0"/>
              <a:t>、</a:t>
            </a:r>
            <a:r>
              <a:rPr lang="en-US" altLang="zh-CN" dirty="0"/>
              <a:t>syslog</a:t>
            </a:r>
            <a:r>
              <a:rPr lang="zh-CN" altLang="en-US" dirty="0"/>
              <a:t>、</a:t>
            </a:r>
            <a:r>
              <a:rPr lang="en-US" altLang="zh-CN" dirty="0"/>
              <a:t>topic</a:t>
            </a:r>
            <a:br>
              <a:rPr lang="en-US" altLang="zh-CN" dirty="0"/>
            </a:br>
            <a:r>
              <a:rPr lang="en-US" altLang="zh-CN" dirty="0"/>
              <a:t># none </a:t>
            </a:r>
            <a:r>
              <a:rPr lang="zh-CN" altLang="en-US" dirty="0"/>
              <a:t>则表示不记日志，此配置可以提升些许性能</a:t>
            </a:r>
            <a:br>
              <a:rPr lang="zh-CN" altLang="en-US" dirty="0"/>
            </a:br>
            <a:r>
              <a:rPr lang="en-US" altLang="zh-CN" dirty="0" err="1"/>
              <a:t>log_dest</a:t>
            </a:r>
            <a:r>
              <a:rPr lang="en-US" altLang="zh-CN" dirty="0"/>
              <a:t> none</a:t>
            </a:r>
            <a:br>
              <a:rPr lang="en-US" altLang="zh-CN" dirty="0"/>
            </a:br>
            <a:br>
              <a:rPr lang="en-US" altLang="zh-CN" dirty="0"/>
            </a:br>
            <a:r>
              <a:rPr lang="en-US" altLang="zh-CN" dirty="0"/>
              <a:t># </a:t>
            </a:r>
            <a:r>
              <a:rPr lang="zh-CN" altLang="en-US" dirty="0"/>
              <a:t>选择日志的级别（可设置多项）</a:t>
            </a:r>
            <a:br>
              <a:rPr lang="zh-CN" altLang="en-US" dirty="0"/>
            </a:br>
            <a:r>
              <a:rPr lang="en-US" altLang="zh-CN" dirty="0"/>
              <a:t>#</a:t>
            </a:r>
            <a:r>
              <a:rPr lang="en-US" altLang="zh-CN" dirty="0" err="1"/>
              <a:t>log_type</a:t>
            </a:r>
            <a:r>
              <a:rPr lang="en-US" altLang="zh-CN" dirty="0"/>
              <a:t> error</a:t>
            </a:r>
            <a:br>
              <a:rPr lang="en-US" altLang="zh-CN" dirty="0"/>
            </a:br>
            <a:r>
              <a:rPr lang="en-US" altLang="zh-CN" dirty="0"/>
              <a:t>#</a:t>
            </a:r>
            <a:r>
              <a:rPr lang="en-US" altLang="zh-CN" dirty="0" err="1"/>
              <a:t>log_type</a:t>
            </a:r>
            <a:r>
              <a:rPr lang="en-US" altLang="zh-CN" dirty="0"/>
              <a:t> warning</a:t>
            </a:r>
            <a:br>
              <a:rPr lang="en-US" altLang="zh-CN" dirty="0"/>
            </a:br>
            <a:r>
              <a:rPr lang="en-US" altLang="zh-CN" dirty="0"/>
              <a:t>#</a:t>
            </a:r>
            <a:r>
              <a:rPr lang="en-US" altLang="zh-CN" dirty="0" err="1"/>
              <a:t>log_type</a:t>
            </a:r>
            <a:r>
              <a:rPr lang="en-US" altLang="zh-CN" dirty="0"/>
              <a:t> notice</a:t>
            </a:r>
            <a:br>
              <a:rPr lang="en-US" altLang="zh-CN" dirty="0"/>
            </a:br>
            <a:r>
              <a:rPr lang="en-US" altLang="zh-CN" dirty="0"/>
              <a:t>#</a:t>
            </a:r>
            <a:r>
              <a:rPr lang="en-US" altLang="zh-CN" dirty="0" err="1"/>
              <a:t>log_type</a:t>
            </a:r>
            <a:r>
              <a:rPr lang="en-US" altLang="zh-CN" dirty="0"/>
              <a:t> information</a:t>
            </a:r>
            <a:br>
              <a:rPr lang="en-US" altLang="zh-CN" dirty="0"/>
            </a:br>
            <a:br>
              <a:rPr lang="en-US" altLang="zh-CN" dirty="0"/>
            </a:br>
            <a:r>
              <a:rPr lang="en-US" altLang="zh-CN" dirty="0"/>
              <a:t># </a:t>
            </a:r>
            <a:r>
              <a:rPr lang="zh-CN" altLang="en-US" dirty="0"/>
              <a:t>是否记录客户端连接信息</a:t>
            </a:r>
            <a:br>
              <a:rPr lang="zh-CN" altLang="en-US" dirty="0"/>
            </a:br>
            <a:r>
              <a:rPr lang="en-US" altLang="zh-CN" dirty="0"/>
              <a:t>#</a:t>
            </a:r>
            <a:r>
              <a:rPr lang="en-US" altLang="zh-CN" dirty="0" err="1"/>
              <a:t>connection_messages</a:t>
            </a:r>
            <a:r>
              <a:rPr lang="en-US" altLang="zh-CN" dirty="0"/>
              <a:t> true</a:t>
            </a:r>
            <a:br>
              <a:rPr lang="en-US" altLang="zh-CN" dirty="0"/>
            </a:br>
            <a:br>
              <a:rPr lang="en-US" altLang="zh-CN" dirty="0"/>
            </a:br>
            <a:r>
              <a:rPr lang="en-US" altLang="zh-CN" dirty="0"/>
              <a:t># </a:t>
            </a:r>
            <a:r>
              <a:rPr lang="zh-CN" altLang="en-US" dirty="0"/>
              <a:t>是否记录日志时间</a:t>
            </a:r>
            <a:br>
              <a:rPr lang="zh-CN" altLang="en-US" dirty="0"/>
            </a:br>
            <a:r>
              <a:rPr lang="en-US" altLang="zh-CN" dirty="0"/>
              <a:t>#</a:t>
            </a:r>
            <a:r>
              <a:rPr lang="en-US" altLang="zh-CN" dirty="0" err="1"/>
              <a:t>log_timestamp</a:t>
            </a:r>
            <a:r>
              <a:rPr lang="en-US" altLang="zh-CN" dirty="0"/>
              <a:t> true</a:t>
            </a:r>
            <a:br>
              <a:rPr lang="en-US" altLang="zh-CN" dirty="0"/>
            </a:br>
            <a:br>
              <a:rPr lang="en-US" altLang="zh-CN" dirty="0"/>
            </a:b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4775"/>
            <a:ext cx="10515600" cy="6072188"/>
          </a:xfrm>
        </p:spPr>
        <p:txBody>
          <a:bodyPr>
            <a:noAutofit/>
          </a:bodyPr>
          <a:lstStyle/>
          <a:p>
            <a:pPr marL="0" indent="0">
              <a:buNone/>
            </a:pPr>
            <a:r>
              <a:rPr lang="en-US" altLang="zh-CN" sz="1600" dirty="0"/>
              <a:t># =================================================================</a:t>
            </a:r>
            <a:br>
              <a:rPr lang="en-US" altLang="zh-CN" sz="1600" dirty="0"/>
            </a:br>
            <a:r>
              <a:rPr lang="en-US" altLang="zh-CN" sz="1600" dirty="0"/>
              <a:t># Security</a:t>
            </a:r>
            <a:br>
              <a:rPr lang="en-US" altLang="zh-CN" sz="1600" dirty="0"/>
            </a:br>
            <a:r>
              <a:rPr lang="en-US" altLang="zh-CN" sz="1600" dirty="0"/>
              <a:t># =================================================================</a:t>
            </a:r>
            <a:br>
              <a:rPr lang="en-US" altLang="zh-CN" sz="1600" dirty="0"/>
            </a:br>
            <a:br>
              <a:rPr lang="en-US" altLang="zh-CN" sz="1600" dirty="0"/>
            </a:br>
            <a:r>
              <a:rPr lang="en-US" altLang="zh-CN" sz="1600" dirty="0"/>
              <a:t># </a:t>
            </a:r>
            <a:r>
              <a:rPr lang="zh-CN" altLang="en-US" sz="1600" dirty="0"/>
              <a:t>客户端</a:t>
            </a:r>
            <a:r>
              <a:rPr lang="en-US" altLang="zh-CN" sz="1600" dirty="0"/>
              <a:t>ID</a:t>
            </a:r>
            <a:r>
              <a:rPr lang="zh-CN" altLang="en-US" sz="1600" dirty="0"/>
              <a:t>的前缀限制，可用于保证安全性</a:t>
            </a:r>
            <a:br>
              <a:rPr lang="zh-CN" altLang="en-US" sz="1600" dirty="0"/>
            </a:br>
            <a:r>
              <a:rPr lang="en-US" altLang="zh-CN" sz="1600" dirty="0"/>
              <a:t>#</a:t>
            </a:r>
            <a:r>
              <a:rPr lang="en-US" altLang="zh-CN" sz="1600" dirty="0" err="1"/>
              <a:t>clientid_prefixes</a:t>
            </a:r>
            <a:br>
              <a:rPr lang="en-US" altLang="zh-CN" sz="1600" dirty="0"/>
            </a:br>
            <a:br>
              <a:rPr lang="en-US" altLang="zh-CN" sz="1600" dirty="0"/>
            </a:br>
            <a:r>
              <a:rPr lang="en-US" altLang="zh-CN" sz="1600" dirty="0"/>
              <a:t># </a:t>
            </a:r>
            <a:r>
              <a:rPr lang="zh-CN" altLang="en-US" sz="1600" dirty="0"/>
              <a:t>允许匿名用户</a:t>
            </a:r>
            <a:br>
              <a:rPr lang="zh-CN" altLang="en-US" sz="1600" dirty="0"/>
            </a:br>
            <a:r>
              <a:rPr lang="en-US" altLang="zh-CN" sz="1600" dirty="0"/>
              <a:t>#</a:t>
            </a:r>
            <a:r>
              <a:rPr lang="en-US" altLang="zh-CN" sz="1600" dirty="0" err="1"/>
              <a:t>allow_anonymous</a:t>
            </a:r>
            <a:r>
              <a:rPr lang="en-US" altLang="zh-CN" sz="1600" dirty="0"/>
              <a:t> true</a:t>
            </a:r>
            <a:br>
              <a:rPr lang="en-US" altLang="zh-CN" sz="1600" dirty="0"/>
            </a:br>
            <a:br>
              <a:rPr lang="en-US" altLang="zh-CN" sz="1600" dirty="0"/>
            </a:br>
            <a:r>
              <a:rPr lang="en-US" altLang="zh-CN" sz="1600" dirty="0"/>
              <a:t># </a:t>
            </a:r>
            <a:r>
              <a:rPr lang="zh-CN" altLang="en-US" sz="1600" dirty="0"/>
              <a:t>用户</a:t>
            </a:r>
            <a:r>
              <a:rPr lang="en-US" altLang="zh-CN" sz="1600" dirty="0"/>
              <a:t>/</a:t>
            </a:r>
            <a:r>
              <a:rPr lang="zh-CN" altLang="en-US" sz="1600" dirty="0"/>
              <a:t>密码文件，默认格式：</a:t>
            </a:r>
            <a:r>
              <a:rPr lang="en-US" altLang="zh-CN" sz="1600" dirty="0" err="1"/>
              <a:t>username:password</a:t>
            </a:r>
            <a:br>
              <a:rPr lang="en-US" altLang="zh-CN" sz="1600" dirty="0"/>
            </a:br>
            <a:r>
              <a:rPr lang="en-US" altLang="zh-CN" sz="1600" dirty="0"/>
              <a:t>#</a:t>
            </a:r>
            <a:r>
              <a:rPr lang="en-US" altLang="zh-CN" sz="1600" dirty="0" err="1"/>
              <a:t>password_file</a:t>
            </a:r>
            <a:br>
              <a:rPr lang="en-US" altLang="zh-CN" sz="1600" dirty="0"/>
            </a:br>
            <a:br>
              <a:rPr lang="en-US" altLang="zh-CN" sz="1600" dirty="0"/>
            </a:br>
            <a:r>
              <a:rPr lang="en-US" altLang="zh-CN" sz="1600" dirty="0"/>
              <a:t># PSK</a:t>
            </a:r>
            <a:r>
              <a:rPr lang="zh-CN" altLang="en-US" sz="1600" dirty="0"/>
              <a:t>格式密码文件，默认格式：</a:t>
            </a:r>
            <a:r>
              <a:rPr lang="en-US" altLang="zh-CN" sz="1600" dirty="0" err="1"/>
              <a:t>identity:key</a:t>
            </a:r>
            <a:br>
              <a:rPr lang="en-US" altLang="zh-CN" sz="1600" dirty="0"/>
            </a:br>
            <a:r>
              <a:rPr lang="en-US" altLang="zh-CN" sz="1600" dirty="0"/>
              <a:t>#</a:t>
            </a:r>
            <a:r>
              <a:rPr lang="en-US" altLang="zh-CN" sz="1600" dirty="0" err="1"/>
              <a:t>psk_file</a:t>
            </a:r>
            <a:br>
              <a:rPr lang="en-US" altLang="zh-CN" sz="1600" dirty="0"/>
            </a:br>
            <a:br>
              <a:rPr lang="en-US" altLang="zh-CN" sz="1600" dirty="0"/>
            </a:br>
            <a:r>
              <a:rPr lang="en-US" altLang="zh-CN" sz="1600" dirty="0"/>
              <a:t># pattern write sensor/%u/data</a:t>
            </a:r>
            <a:br>
              <a:rPr lang="en-US" altLang="zh-CN" sz="1600" dirty="0"/>
            </a:br>
            <a:r>
              <a:rPr lang="en-US" altLang="zh-CN" sz="1600" dirty="0"/>
              <a:t># ACL</a:t>
            </a:r>
            <a:r>
              <a:rPr lang="zh-CN" altLang="en-US" sz="1600" dirty="0"/>
              <a:t>权限配置，常用语法如下：</a:t>
            </a:r>
            <a:br>
              <a:rPr lang="zh-CN" altLang="en-US" sz="1600" dirty="0"/>
            </a:br>
            <a:r>
              <a:rPr lang="en-US" altLang="zh-CN" sz="1600" dirty="0"/>
              <a:t># </a:t>
            </a:r>
            <a:r>
              <a:rPr lang="zh-CN" altLang="en-US" sz="1600" dirty="0"/>
              <a:t>用户限制：</a:t>
            </a:r>
            <a:r>
              <a:rPr lang="en-US" altLang="zh-CN" sz="1600" dirty="0"/>
              <a:t>user &lt;username&gt;</a:t>
            </a:r>
            <a:br>
              <a:rPr lang="en-US" altLang="zh-CN" sz="1600" dirty="0"/>
            </a:br>
            <a:r>
              <a:rPr lang="en-US" altLang="zh-CN" sz="1600" dirty="0"/>
              <a:t># </a:t>
            </a:r>
            <a:r>
              <a:rPr lang="zh-CN" altLang="en-US" sz="1600" dirty="0"/>
              <a:t>话题限制：</a:t>
            </a:r>
            <a:r>
              <a:rPr lang="en-US" altLang="zh-CN" sz="1600" dirty="0"/>
              <a:t>topic [</a:t>
            </a:r>
            <a:r>
              <a:rPr lang="en-US" altLang="zh-CN" sz="1600" dirty="0" err="1"/>
              <a:t>read|write</a:t>
            </a:r>
            <a:r>
              <a:rPr lang="en-US" altLang="zh-CN" sz="1600" dirty="0"/>
              <a:t>] &lt;topic&gt;</a:t>
            </a:r>
            <a:br>
              <a:rPr lang="en-US" altLang="zh-CN" sz="1600" dirty="0"/>
            </a:br>
            <a:r>
              <a:rPr lang="en-US" altLang="zh-CN" sz="1600" dirty="0"/>
              <a:t># </a:t>
            </a:r>
            <a:r>
              <a:rPr lang="zh-CN" altLang="en-US" sz="1600" dirty="0"/>
              <a:t>正则限制：</a:t>
            </a:r>
            <a:r>
              <a:rPr lang="en-US" altLang="zh-CN" sz="1600" dirty="0"/>
              <a:t>pattern write sensor/%u/data</a:t>
            </a:r>
            <a:br>
              <a:rPr lang="en-US" altLang="zh-CN" sz="1600" dirty="0"/>
            </a:br>
            <a:r>
              <a:rPr lang="en-US" altLang="zh-CN" sz="1600" dirty="0"/>
              <a:t>#</a:t>
            </a:r>
            <a:r>
              <a:rPr lang="en-US" altLang="zh-CN" sz="1600" dirty="0" err="1"/>
              <a:t>acl_file</a:t>
            </a:r>
            <a:br>
              <a:rPr lang="en-US" altLang="zh-CN" sz="1600" dirty="0"/>
            </a:br>
            <a:br>
              <a:rPr lang="en-US" altLang="zh-CN" sz="1600" dirty="0"/>
            </a:br>
            <a:endParaRPr lang="zh-CN" altLang="en-US" sz="16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0208"/>
            <a:ext cx="10515600" cy="6400800"/>
          </a:xfrm>
        </p:spPr>
        <p:txBody>
          <a:bodyPr>
            <a:normAutofit fontScale="40000" lnSpcReduction="20000"/>
          </a:bodyPr>
          <a:lstStyle/>
          <a:p>
            <a:pPr marL="0" indent="0">
              <a:buNone/>
            </a:pPr>
            <a:r>
              <a:rPr lang="en-US" altLang="zh-CN" dirty="0"/>
              <a:t># =================================================================</a:t>
            </a:r>
            <a:br>
              <a:rPr lang="en-US" altLang="zh-CN" dirty="0"/>
            </a:br>
            <a:r>
              <a:rPr lang="en-US" altLang="zh-CN" dirty="0"/>
              <a:t># Bridges</a:t>
            </a:r>
            <a:br>
              <a:rPr lang="en-US" altLang="zh-CN" dirty="0"/>
            </a:br>
            <a:r>
              <a:rPr lang="en-US" altLang="zh-CN" dirty="0"/>
              <a:t># =================================================================</a:t>
            </a:r>
            <a:br>
              <a:rPr lang="en-US" altLang="zh-CN" dirty="0"/>
            </a:br>
            <a:br>
              <a:rPr lang="en-US" altLang="zh-CN" dirty="0"/>
            </a:br>
            <a:r>
              <a:rPr lang="en-US" altLang="zh-CN" dirty="0"/>
              <a:t># </a:t>
            </a:r>
            <a:r>
              <a:rPr lang="zh-CN" altLang="en-US" dirty="0"/>
              <a:t>允许服务之间使用“桥接”模式（可用于分布式部署）</a:t>
            </a:r>
            <a:br>
              <a:rPr lang="zh-CN" altLang="en-US" dirty="0"/>
            </a:br>
            <a:r>
              <a:rPr lang="en-US" altLang="zh-CN" dirty="0"/>
              <a:t>#connection &lt;name&gt;</a:t>
            </a:r>
            <a:br>
              <a:rPr lang="en-US" altLang="zh-CN" dirty="0"/>
            </a:br>
            <a:r>
              <a:rPr lang="en-US" altLang="zh-CN" dirty="0"/>
              <a:t>#address &lt;host&gt;[:&lt;port&gt;]</a:t>
            </a:r>
            <a:br>
              <a:rPr lang="en-US" altLang="zh-CN" dirty="0"/>
            </a:br>
            <a:r>
              <a:rPr lang="en-US" altLang="zh-CN" dirty="0"/>
              <a:t>#topic &lt;topic&gt; [[[out | in | both] </a:t>
            </a:r>
            <a:r>
              <a:rPr lang="en-US" altLang="zh-CN" dirty="0" err="1"/>
              <a:t>qos</a:t>
            </a:r>
            <a:r>
              <a:rPr lang="en-US" altLang="zh-CN" dirty="0"/>
              <a:t>-level] local-prefix remote-prefix]</a:t>
            </a:r>
            <a:br>
              <a:rPr lang="en-US" altLang="zh-CN" dirty="0"/>
            </a:br>
            <a:br>
              <a:rPr lang="en-US" altLang="zh-CN" dirty="0"/>
            </a:br>
            <a:r>
              <a:rPr lang="en-US" altLang="zh-CN" dirty="0"/>
              <a:t># </a:t>
            </a:r>
            <a:r>
              <a:rPr lang="zh-CN" altLang="en-US" dirty="0"/>
              <a:t>设置桥接的客户端</a:t>
            </a:r>
            <a:r>
              <a:rPr lang="en-US" altLang="zh-CN" dirty="0"/>
              <a:t>ID</a:t>
            </a:r>
            <a:br>
              <a:rPr lang="en-US" altLang="zh-CN" dirty="0"/>
            </a:br>
            <a:r>
              <a:rPr lang="en-US" altLang="zh-CN" dirty="0"/>
              <a:t>#</a:t>
            </a:r>
            <a:r>
              <a:rPr lang="en-US" altLang="zh-CN" dirty="0" err="1"/>
              <a:t>clientid</a:t>
            </a:r>
            <a:br>
              <a:rPr lang="en-US" altLang="zh-CN" dirty="0"/>
            </a:br>
            <a:br>
              <a:rPr lang="en-US" altLang="zh-CN" dirty="0"/>
            </a:br>
            <a:r>
              <a:rPr lang="en-US" altLang="zh-CN" dirty="0"/>
              <a:t># </a:t>
            </a:r>
            <a:r>
              <a:rPr lang="zh-CN" altLang="en-US" dirty="0"/>
              <a:t>桥接断开时，是否清除远程服务器中的消息</a:t>
            </a:r>
            <a:br>
              <a:rPr lang="zh-CN" altLang="en-US" dirty="0"/>
            </a:br>
            <a:r>
              <a:rPr lang="en-US" altLang="zh-CN" dirty="0"/>
              <a:t>#</a:t>
            </a:r>
            <a:r>
              <a:rPr lang="en-US" altLang="zh-CN" dirty="0" err="1"/>
              <a:t>cleansession</a:t>
            </a:r>
            <a:r>
              <a:rPr lang="en-US" altLang="zh-CN" dirty="0"/>
              <a:t> false</a:t>
            </a:r>
            <a:br>
              <a:rPr lang="en-US" altLang="zh-CN" dirty="0"/>
            </a:br>
            <a:br>
              <a:rPr lang="en-US" altLang="zh-CN" dirty="0"/>
            </a:br>
            <a:r>
              <a:rPr lang="en-US" altLang="zh-CN" dirty="0"/>
              <a:t># </a:t>
            </a:r>
            <a:r>
              <a:rPr lang="zh-CN" altLang="en-US" dirty="0"/>
              <a:t>是否发布桥接的状态信息</a:t>
            </a:r>
            <a:br>
              <a:rPr lang="zh-CN" altLang="en-US" dirty="0"/>
            </a:br>
            <a:r>
              <a:rPr lang="en-US" altLang="zh-CN" dirty="0"/>
              <a:t>#notifications true</a:t>
            </a:r>
            <a:br>
              <a:rPr lang="en-US" altLang="zh-CN" dirty="0"/>
            </a:br>
            <a:br>
              <a:rPr lang="en-US" altLang="zh-CN" dirty="0"/>
            </a:br>
            <a:r>
              <a:rPr lang="en-US" altLang="zh-CN" dirty="0"/>
              <a:t># </a:t>
            </a:r>
            <a:r>
              <a:rPr lang="zh-CN" altLang="en-US" dirty="0"/>
              <a:t>设置桥接模式下，消息将会发布到的话题地址</a:t>
            </a:r>
            <a:br>
              <a:rPr lang="zh-CN" altLang="en-US" dirty="0"/>
            </a:br>
            <a:r>
              <a:rPr lang="en-US" altLang="zh-CN" dirty="0"/>
              <a:t># $SYS/broker/connection/&lt;</a:t>
            </a:r>
            <a:r>
              <a:rPr lang="en-US" altLang="zh-CN" dirty="0" err="1"/>
              <a:t>clientid</a:t>
            </a:r>
            <a:r>
              <a:rPr lang="en-US" altLang="zh-CN" dirty="0"/>
              <a:t>&gt;/state</a:t>
            </a:r>
            <a:br>
              <a:rPr lang="en-US" altLang="zh-CN" dirty="0"/>
            </a:br>
            <a:r>
              <a:rPr lang="en-US" altLang="zh-CN" dirty="0"/>
              <a:t>#</a:t>
            </a:r>
            <a:r>
              <a:rPr lang="en-US" altLang="zh-CN" dirty="0" err="1"/>
              <a:t>notification_topic</a:t>
            </a:r>
            <a:br>
              <a:rPr lang="en-US" altLang="zh-CN" dirty="0"/>
            </a:br>
            <a:br>
              <a:rPr lang="en-US" altLang="zh-CN" dirty="0"/>
            </a:br>
            <a:r>
              <a:rPr lang="en-US" altLang="zh-CN" dirty="0"/>
              <a:t># </a:t>
            </a:r>
            <a:r>
              <a:rPr lang="zh-CN" altLang="en-US" dirty="0"/>
              <a:t>设置桥接的</a:t>
            </a:r>
            <a:r>
              <a:rPr lang="en-US" altLang="zh-CN" dirty="0" err="1"/>
              <a:t>keepalive</a:t>
            </a:r>
            <a:r>
              <a:rPr lang="zh-CN" altLang="en-US" dirty="0"/>
              <a:t>数值</a:t>
            </a:r>
            <a:br>
              <a:rPr lang="zh-CN" altLang="en-US" dirty="0"/>
            </a:br>
            <a:r>
              <a:rPr lang="en-US" altLang="zh-CN" dirty="0"/>
              <a:t>#</a:t>
            </a:r>
            <a:r>
              <a:rPr lang="en-US" altLang="zh-CN" dirty="0" err="1"/>
              <a:t>keepalive_interval</a:t>
            </a:r>
            <a:r>
              <a:rPr lang="en-US" altLang="zh-CN" dirty="0"/>
              <a:t> 60</a:t>
            </a:r>
            <a:br>
              <a:rPr lang="en-US" altLang="zh-CN" dirty="0"/>
            </a:br>
            <a:br>
              <a:rPr lang="en-US" altLang="zh-CN" dirty="0"/>
            </a:br>
            <a:r>
              <a:rPr lang="en-US" altLang="zh-CN" dirty="0"/>
              <a:t># </a:t>
            </a:r>
            <a:r>
              <a:rPr lang="zh-CN" altLang="en-US" dirty="0"/>
              <a:t>桥接模式，目前有三种：</a:t>
            </a:r>
            <a:r>
              <a:rPr lang="en-US" altLang="zh-CN" dirty="0"/>
              <a:t>automatic</a:t>
            </a:r>
            <a:r>
              <a:rPr lang="zh-CN" altLang="en-US" dirty="0"/>
              <a:t>、</a:t>
            </a:r>
            <a:r>
              <a:rPr lang="en-US" altLang="zh-CN" dirty="0"/>
              <a:t>lazy</a:t>
            </a:r>
            <a:r>
              <a:rPr lang="zh-CN" altLang="en-US" dirty="0"/>
              <a:t>、</a:t>
            </a:r>
            <a:r>
              <a:rPr lang="en-US" altLang="zh-CN" dirty="0"/>
              <a:t>once</a:t>
            </a:r>
            <a:br>
              <a:rPr lang="en-US" altLang="zh-CN" dirty="0"/>
            </a:br>
            <a:r>
              <a:rPr lang="en-US" altLang="zh-CN" dirty="0"/>
              <a:t>#</a:t>
            </a:r>
            <a:r>
              <a:rPr lang="en-US" altLang="zh-CN" dirty="0" err="1"/>
              <a:t>start_type</a:t>
            </a:r>
            <a:r>
              <a:rPr lang="en-US" altLang="zh-CN" dirty="0"/>
              <a:t> automatic</a:t>
            </a:r>
            <a:br>
              <a:rPr lang="en-US" altLang="zh-CN" dirty="0"/>
            </a:br>
            <a:br>
              <a:rPr lang="en-US" altLang="zh-CN" dirty="0"/>
            </a:br>
            <a:r>
              <a:rPr lang="en-US" altLang="zh-CN" dirty="0"/>
              <a:t># </a:t>
            </a:r>
            <a:r>
              <a:rPr lang="zh-CN" altLang="en-US" dirty="0"/>
              <a:t>桥接模式</a:t>
            </a:r>
            <a:r>
              <a:rPr lang="en-US" altLang="zh-CN" dirty="0"/>
              <a:t>automatic</a:t>
            </a:r>
            <a:r>
              <a:rPr lang="zh-CN" altLang="en-US" dirty="0"/>
              <a:t>的超时时间</a:t>
            </a:r>
            <a:br>
              <a:rPr lang="zh-CN" altLang="en-US" dirty="0"/>
            </a:br>
            <a:r>
              <a:rPr lang="en-US" altLang="zh-CN" dirty="0"/>
              <a:t>#</a:t>
            </a:r>
            <a:r>
              <a:rPr lang="en-US" altLang="zh-CN" dirty="0" err="1"/>
              <a:t>restart_timeout</a:t>
            </a:r>
            <a:r>
              <a:rPr lang="en-US" altLang="zh-CN" dirty="0"/>
              <a:t> 30</a:t>
            </a:r>
            <a:br>
              <a:rPr lang="en-US" altLang="zh-CN" dirty="0"/>
            </a:br>
            <a:br>
              <a:rPr lang="en-US" altLang="zh-CN" dirty="0"/>
            </a:br>
            <a:r>
              <a:rPr lang="en-US" altLang="zh-CN" dirty="0"/>
              <a:t># </a:t>
            </a:r>
            <a:r>
              <a:rPr lang="zh-CN" altLang="en-US" dirty="0"/>
              <a:t>桥接模式</a:t>
            </a:r>
            <a:r>
              <a:rPr lang="en-US" altLang="zh-CN" dirty="0"/>
              <a:t>lazy</a:t>
            </a:r>
            <a:r>
              <a:rPr lang="zh-CN" altLang="en-US" dirty="0"/>
              <a:t>的超时时间</a:t>
            </a:r>
            <a:br>
              <a:rPr lang="zh-CN" altLang="en-US" dirty="0"/>
            </a:br>
            <a:r>
              <a:rPr lang="en-US" altLang="zh-CN" dirty="0"/>
              <a:t>#</a:t>
            </a:r>
            <a:r>
              <a:rPr lang="en-US" altLang="zh-CN" dirty="0" err="1"/>
              <a:t>idle_timeout</a:t>
            </a:r>
            <a:r>
              <a:rPr lang="en-US" altLang="zh-CN" dirty="0"/>
              <a:t> 60</a:t>
            </a:r>
            <a:br>
              <a:rPr lang="en-US" altLang="zh-CN" dirty="0"/>
            </a:br>
            <a:br>
              <a:rPr lang="en-US" altLang="zh-CN" dirty="0"/>
            </a:br>
            <a:r>
              <a:rPr lang="en-US" altLang="zh-CN" dirty="0"/>
              <a:t># </a:t>
            </a:r>
            <a:r>
              <a:rPr lang="zh-CN" altLang="en-US" dirty="0"/>
              <a:t>桥接客户端的用户名</a:t>
            </a:r>
            <a:br>
              <a:rPr lang="zh-CN" altLang="en-US" dirty="0"/>
            </a:br>
            <a:r>
              <a:rPr lang="en-US" altLang="zh-CN" dirty="0"/>
              <a:t>#username</a:t>
            </a:r>
            <a:br>
              <a:rPr lang="en-US" altLang="zh-CN" dirty="0"/>
            </a:br>
            <a:br>
              <a:rPr lang="en-US" altLang="zh-CN" dirty="0"/>
            </a:br>
            <a:r>
              <a:rPr lang="en-US" altLang="zh-CN" dirty="0"/>
              <a:t># </a:t>
            </a:r>
            <a:r>
              <a:rPr lang="zh-CN" altLang="en-US" dirty="0"/>
              <a:t>桥接客户端的密码</a:t>
            </a:r>
            <a:br>
              <a:rPr lang="zh-CN" altLang="en-US" dirty="0"/>
            </a:br>
            <a:r>
              <a:rPr lang="en-US" altLang="zh-CN" dirty="0"/>
              <a:t>#password</a:t>
            </a:r>
            <a:br>
              <a:rPr lang="en-US" altLang="zh-CN" dirty="0"/>
            </a:br>
            <a:br>
              <a:rPr lang="en-US" altLang="zh-CN" dirty="0"/>
            </a:br>
            <a:r>
              <a:rPr lang="en-US" altLang="zh-CN" dirty="0"/>
              <a:t># </a:t>
            </a:r>
            <a:r>
              <a:rPr lang="en-US" altLang="zh-CN" dirty="0" err="1"/>
              <a:t>bridge_cafile</a:t>
            </a:r>
            <a:r>
              <a:rPr lang="zh-CN" altLang="en-US" dirty="0"/>
              <a:t>：桥接客户端的</a:t>
            </a:r>
            <a:r>
              <a:rPr lang="en-US" altLang="zh-CN" dirty="0"/>
              <a:t>CA</a:t>
            </a:r>
            <a:r>
              <a:rPr lang="zh-CN" altLang="en-US" dirty="0"/>
              <a:t>证书文件</a:t>
            </a:r>
            <a:br>
              <a:rPr lang="zh-CN" altLang="en-US" dirty="0"/>
            </a:br>
            <a:r>
              <a:rPr lang="en-US" altLang="zh-CN" dirty="0"/>
              <a:t># </a:t>
            </a:r>
            <a:r>
              <a:rPr lang="en-US" altLang="zh-CN" dirty="0" err="1"/>
              <a:t>bridge_capath</a:t>
            </a:r>
            <a:r>
              <a:rPr lang="zh-CN" altLang="en-US" dirty="0"/>
              <a:t>：桥接客户端的</a:t>
            </a:r>
            <a:r>
              <a:rPr lang="en-US" altLang="zh-CN" dirty="0"/>
              <a:t>CA</a:t>
            </a:r>
            <a:r>
              <a:rPr lang="zh-CN" altLang="en-US" dirty="0"/>
              <a:t>证书目录</a:t>
            </a:r>
            <a:br>
              <a:rPr lang="zh-CN" altLang="en-US" dirty="0"/>
            </a:br>
            <a:r>
              <a:rPr lang="en-US" altLang="zh-CN" dirty="0"/>
              <a:t># </a:t>
            </a:r>
            <a:r>
              <a:rPr lang="en-US" altLang="zh-CN" dirty="0" err="1"/>
              <a:t>bridge_certfile</a:t>
            </a:r>
            <a:r>
              <a:rPr lang="zh-CN" altLang="en-US" dirty="0"/>
              <a:t>：桥接客户端的</a:t>
            </a:r>
            <a:r>
              <a:rPr lang="en-US" altLang="zh-CN" dirty="0"/>
              <a:t>PEM</a:t>
            </a:r>
            <a:r>
              <a:rPr lang="zh-CN" altLang="en-US" dirty="0"/>
              <a:t>证书文件</a:t>
            </a:r>
            <a:br>
              <a:rPr lang="zh-CN" altLang="en-US" dirty="0"/>
            </a:br>
            <a:r>
              <a:rPr lang="en-US" altLang="zh-CN" dirty="0"/>
              <a:t># </a:t>
            </a:r>
            <a:r>
              <a:rPr lang="en-US" altLang="zh-CN" dirty="0" err="1"/>
              <a:t>bridge_keyfile</a:t>
            </a:r>
            <a:r>
              <a:rPr lang="zh-CN" altLang="en-US" dirty="0"/>
              <a:t>：桥接客户端的</a:t>
            </a:r>
            <a:r>
              <a:rPr lang="en-US" altLang="zh-CN" dirty="0"/>
              <a:t>PEM</a:t>
            </a:r>
            <a:r>
              <a:rPr lang="zh-CN" altLang="en-US" dirty="0"/>
              <a:t>密钥文件</a:t>
            </a:r>
            <a:br>
              <a:rPr lang="zh-CN" altLang="en-US" dirty="0"/>
            </a:br>
            <a:r>
              <a:rPr lang="en-US" altLang="zh-CN" dirty="0"/>
              <a:t>#</a:t>
            </a:r>
            <a:r>
              <a:rPr lang="en-US" altLang="zh-CN" dirty="0" err="1"/>
              <a:t>bridge_cafile</a:t>
            </a:r>
            <a:br>
              <a:rPr lang="en-US" altLang="zh-CN" dirty="0"/>
            </a:br>
            <a:r>
              <a:rPr lang="en-US" altLang="zh-CN" dirty="0"/>
              <a:t>#</a:t>
            </a:r>
            <a:r>
              <a:rPr lang="en-US" altLang="zh-CN" dirty="0" err="1"/>
              <a:t>bridge_capath</a:t>
            </a:r>
            <a:br>
              <a:rPr lang="en-US" altLang="zh-CN" dirty="0"/>
            </a:br>
            <a:r>
              <a:rPr lang="en-US" altLang="zh-CN" dirty="0"/>
              <a:t>#</a:t>
            </a:r>
            <a:r>
              <a:rPr lang="en-US" altLang="zh-CN" dirty="0" err="1"/>
              <a:t>bridge_certfile</a:t>
            </a:r>
            <a:br>
              <a:rPr lang="en-US" altLang="zh-CN" dirty="0"/>
            </a:br>
            <a:r>
              <a:rPr lang="en-US" altLang="zh-CN" dirty="0"/>
              <a:t>#</a:t>
            </a:r>
            <a:r>
              <a:rPr lang="en-US" altLang="zh-CN" dirty="0" err="1"/>
              <a:t>bridge_keyfile</a:t>
            </a:r>
            <a:br>
              <a:rPr lang="en-US" altLang="zh-CN" dirty="0"/>
            </a:br>
            <a:br>
              <a:rPr lang="en-US" altLang="zh-CN" dirty="0"/>
            </a:br>
            <a:r>
              <a:rPr lang="en-US" altLang="zh-CN" dirty="0"/>
              <a:t># </a:t>
            </a:r>
            <a:r>
              <a:rPr lang="zh-CN" altLang="en-US" dirty="0"/>
              <a:t>自己的配置可以放到以下目录中</a:t>
            </a:r>
            <a:br>
              <a:rPr lang="zh-CN" altLang="en-US" dirty="0"/>
            </a:br>
            <a:r>
              <a:rPr lang="en-US" altLang="zh-CN" dirty="0" err="1"/>
              <a:t>include_dir</a:t>
            </a:r>
            <a:r>
              <a:rPr lang="en-US" altLang="zh-CN" dirty="0"/>
              <a:t> /</a:t>
            </a:r>
            <a:r>
              <a:rPr lang="en-US" altLang="zh-CN" dirty="0" err="1"/>
              <a:t>etc</a:t>
            </a:r>
            <a:r>
              <a:rPr lang="en-US" altLang="zh-CN" dirty="0"/>
              <a:t>/</a:t>
            </a:r>
            <a:r>
              <a:rPr lang="en-US" altLang="zh-CN" dirty="0" err="1"/>
              <a:t>mosquitto</a:t>
            </a:r>
            <a:r>
              <a:rPr lang="en-US" altLang="zh-CN" dirty="0"/>
              <a:t>/</a:t>
            </a:r>
            <a:r>
              <a:rPr lang="en-US" altLang="zh-CN" dirty="0" err="1"/>
              <a:t>conf.d</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4.1.1</a:t>
            </a:r>
            <a:r>
              <a:rPr lang="zh-CN" altLang="en-US" b="1" dirty="0"/>
              <a:t>、</a:t>
            </a:r>
            <a:r>
              <a:rPr lang="en-US" altLang="zh-CN" b="1" dirty="0"/>
              <a:t>MQTT Control Packet type</a:t>
            </a:r>
            <a:endParaRPr lang="zh-CN" altLang="en-US" dirty="0"/>
          </a:p>
        </p:txBody>
      </p:sp>
      <p:sp>
        <p:nvSpPr>
          <p:cNvPr id="3" name="内容占位符 2"/>
          <p:cNvSpPr>
            <a:spLocks noGrp="1"/>
          </p:cNvSpPr>
          <p:nvPr>
            <p:ph idx="1"/>
          </p:nvPr>
        </p:nvSpPr>
        <p:spPr>
          <a:xfrm>
            <a:off x="838200" y="1449844"/>
            <a:ext cx="10515600" cy="4351338"/>
          </a:xfrm>
        </p:spPr>
        <p:txBody>
          <a:bodyPr/>
          <a:lstStyle/>
          <a:p>
            <a:r>
              <a:rPr lang="en-US" altLang="zh-CN" dirty="0"/>
              <a:t>MQTT Control Packet type </a:t>
            </a:r>
            <a:r>
              <a:rPr lang="zh-CN" altLang="en-US" dirty="0"/>
              <a:t>占</a:t>
            </a:r>
            <a:r>
              <a:rPr lang="en-US" altLang="zh-CN" dirty="0"/>
              <a:t>header</a:t>
            </a:r>
            <a:r>
              <a:rPr lang="zh-CN" altLang="en-US" dirty="0"/>
              <a:t>里面第一个字节的高位</a:t>
            </a:r>
            <a:r>
              <a:rPr lang="en-US" altLang="zh-CN" dirty="0"/>
              <a:t>4</a:t>
            </a:r>
            <a:r>
              <a:rPr lang="zh-CN" altLang="en-US" dirty="0"/>
              <a:t>个</a:t>
            </a:r>
            <a:r>
              <a:rPr lang="en-US" altLang="zh-CN" dirty="0"/>
              <a:t>bit</a:t>
            </a:r>
            <a:r>
              <a:rPr lang="zh-CN" altLang="en-US" dirty="0"/>
              <a:t>，除去</a:t>
            </a:r>
            <a:r>
              <a:rPr lang="en-US" altLang="zh-CN" dirty="0"/>
              <a:t>0</a:t>
            </a:r>
            <a:r>
              <a:rPr lang="zh-CN" altLang="en-US" dirty="0"/>
              <a:t>和</a:t>
            </a:r>
            <a:r>
              <a:rPr lang="en-US" altLang="zh-CN" dirty="0"/>
              <a:t>15</a:t>
            </a:r>
            <a:r>
              <a:rPr lang="zh-CN" altLang="en-US" dirty="0"/>
              <a:t>位置属于保留待用，共</a:t>
            </a:r>
            <a:r>
              <a:rPr lang="en-US" altLang="zh-CN" dirty="0"/>
              <a:t>14</a:t>
            </a:r>
            <a:r>
              <a:rPr lang="zh-CN" altLang="en-US" dirty="0"/>
              <a:t>种消息事件类型：</a:t>
            </a:r>
            <a:endParaRPr lang="en-US" altLang="zh-CN" dirty="0"/>
          </a:p>
          <a:p>
            <a:endParaRPr lang="en-US" altLang="zh-CN" dirty="0"/>
          </a:p>
          <a:p>
            <a:endParaRPr lang="en-US" altLang="zh-CN" dirty="0"/>
          </a:p>
          <a:p>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3274153" y="2348280"/>
            <a:ext cx="4221805" cy="40540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4.1.2</a:t>
            </a:r>
            <a:r>
              <a:rPr lang="zh-CN" altLang="en-US" b="1" dirty="0"/>
              <a:t>、</a:t>
            </a:r>
            <a:r>
              <a:rPr lang="en-US" altLang="zh-CN" dirty="0"/>
              <a:t>Flags specific to each MQTT Control Packet type</a:t>
            </a:r>
            <a:endParaRPr lang="zh-CN" altLang="en-US" dirty="0"/>
          </a:p>
        </p:txBody>
      </p:sp>
      <p:sp>
        <p:nvSpPr>
          <p:cNvPr id="3" name="内容占位符 2"/>
          <p:cNvSpPr>
            <a:spLocks noGrp="1"/>
          </p:cNvSpPr>
          <p:nvPr>
            <p:ph idx="1"/>
          </p:nvPr>
        </p:nvSpPr>
        <p:spPr/>
        <p:txBody>
          <a:bodyPr/>
          <a:lstStyle/>
          <a:p>
            <a:r>
              <a:rPr lang="en-US" altLang="zh-CN" sz="2000" dirty="0"/>
              <a:t>MQTT Control Packet type </a:t>
            </a:r>
            <a:r>
              <a:rPr lang="zh-CN" altLang="en-US" sz="2000" dirty="0"/>
              <a:t>（决定数据包类型）对应一个</a:t>
            </a:r>
            <a:r>
              <a:rPr lang="en-US" altLang="zh-CN" sz="2000" dirty="0"/>
              <a:t>flag(</a:t>
            </a:r>
            <a:r>
              <a:rPr lang="zh-CN" altLang="en-US" sz="2000" dirty="0"/>
              <a:t>多数情况是保留待用，只有</a:t>
            </a:r>
            <a:r>
              <a:rPr lang="en-US" altLang="zh-CN" sz="2000" dirty="0"/>
              <a:t>Publish</a:t>
            </a:r>
            <a:r>
              <a:rPr lang="zh-CN" altLang="en-US" sz="2000" dirty="0"/>
              <a:t>的时候有一些参数</a:t>
            </a:r>
            <a:r>
              <a:rPr lang="en-US" altLang="zh-CN" sz="2000" dirty="0"/>
              <a:t>)</a:t>
            </a:r>
            <a:r>
              <a:rPr lang="zh-CN" altLang="en-US" sz="2000" dirty="0"/>
              <a:t>，占</a:t>
            </a:r>
            <a:r>
              <a:rPr lang="en-US" altLang="zh-CN" sz="2000" dirty="0"/>
              <a:t>header</a:t>
            </a:r>
            <a:r>
              <a:rPr lang="zh-CN" altLang="en-US" sz="2000" dirty="0"/>
              <a:t>里面第一个字节的</a:t>
            </a:r>
            <a:r>
              <a:rPr lang="en-US" altLang="zh-CN" sz="2000" dirty="0"/>
              <a:t>bits [3-0] </a:t>
            </a:r>
            <a:endParaRPr lang="en-US" altLang="zh-CN" sz="2000" dirty="0"/>
          </a:p>
          <a:p>
            <a:endParaRPr lang="en-US" altLang="zh-CN" dirty="0"/>
          </a:p>
          <a:p>
            <a:endParaRPr lang="en-US" altLang="zh-CN" dirty="0"/>
          </a:p>
          <a:p>
            <a:pPr marL="0" indent="0">
              <a:buNone/>
            </a:pPr>
            <a:r>
              <a:rPr lang="en-US" altLang="zh-CN" sz="1050" dirty="0"/>
              <a:t>							         DUP</a:t>
            </a:r>
            <a:r>
              <a:rPr lang="en-US" altLang="zh-CN" sz="1050" baseline="30000" dirty="0"/>
              <a:t>1</a:t>
            </a:r>
            <a:r>
              <a:rPr lang="en-US" altLang="zh-CN" sz="1050" dirty="0"/>
              <a:t>       = Duplicate delivery of a PUBLISH Control Packet</a:t>
            </a:r>
            <a:endParaRPr lang="en-US" altLang="zh-CN" sz="1050" dirty="0"/>
          </a:p>
          <a:p>
            <a:pPr marL="0" indent="0">
              <a:buNone/>
            </a:pPr>
            <a:r>
              <a:rPr lang="en-US" altLang="zh-CN" sz="1050" dirty="0"/>
              <a:t>							         QoS</a:t>
            </a:r>
            <a:r>
              <a:rPr lang="en-US" altLang="zh-CN" sz="1050" baseline="30000" dirty="0"/>
              <a:t>2</a:t>
            </a:r>
            <a:r>
              <a:rPr lang="en-US" altLang="zh-CN" sz="1050" dirty="0"/>
              <a:t>       = PUBLISH Quality of Service</a:t>
            </a:r>
            <a:endParaRPr lang="en-US" altLang="zh-CN" sz="1050" dirty="0"/>
          </a:p>
          <a:p>
            <a:pPr marL="0" indent="0">
              <a:buNone/>
            </a:pPr>
            <a:r>
              <a:rPr lang="en-US" altLang="zh-CN" sz="1050" dirty="0"/>
              <a:t>							         RETAIN</a:t>
            </a:r>
            <a:r>
              <a:rPr lang="en-US" altLang="zh-CN" sz="1050" baseline="30000" dirty="0"/>
              <a:t>3</a:t>
            </a:r>
            <a:r>
              <a:rPr lang="en-US" altLang="zh-CN" sz="1050" dirty="0"/>
              <a:t> = PUBLISH Retain flag </a:t>
            </a:r>
            <a:endParaRPr lang="en-US" altLang="zh-CN" sz="1050" dirty="0"/>
          </a:p>
          <a:p>
            <a:pPr marL="0" indent="0">
              <a:buNone/>
            </a:pPr>
            <a:endParaRPr lang="en-US" altLang="zh-CN" sz="1050" dirty="0"/>
          </a:p>
          <a:p>
            <a:pPr marL="0" indent="0">
              <a:buNone/>
            </a:pPr>
            <a:endParaRPr lang="en-US" altLang="zh-CN" dirty="0"/>
          </a:p>
        </p:txBody>
      </p:sp>
      <p:pic>
        <p:nvPicPr>
          <p:cNvPr id="5" name="图片 4"/>
          <p:cNvPicPr>
            <a:picLocks noChangeAspect="1"/>
          </p:cNvPicPr>
          <p:nvPr/>
        </p:nvPicPr>
        <p:blipFill>
          <a:blip r:embed="rId1"/>
          <a:stretch>
            <a:fillRect/>
          </a:stretch>
        </p:blipFill>
        <p:spPr>
          <a:xfrm>
            <a:off x="3104515" y="2753038"/>
            <a:ext cx="3776100" cy="3423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4.1.3</a:t>
            </a:r>
            <a:r>
              <a:rPr lang="zh-CN" altLang="en-US" b="1" dirty="0"/>
              <a:t>、 </a:t>
            </a:r>
            <a:r>
              <a:rPr lang="en-US" altLang="zh-CN" b="1" dirty="0"/>
              <a:t>Remaining Length</a:t>
            </a:r>
            <a:endParaRPr lang="zh-CN" altLang="en-US" dirty="0"/>
          </a:p>
        </p:txBody>
      </p:sp>
      <p:sp>
        <p:nvSpPr>
          <p:cNvPr id="3" name="内容占位符 2"/>
          <p:cNvSpPr>
            <a:spLocks noGrp="1"/>
          </p:cNvSpPr>
          <p:nvPr>
            <p:ph idx="1"/>
          </p:nvPr>
        </p:nvSpPr>
        <p:spPr/>
        <p:txBody>
          <a:bodyPr>
            <a:normAutofit/>
          </a:bodyPr>
          <a:lstStyle/>
          <a:p>
            <a:r>
              <a:rPr lang="en-US" altLang="zh-CN" sz="2000" dirty="0"/>
              <a:t>Remaining Length</a:t>
            </a:r>
            <a:r>
              <a:rPr lang="zh-CN" altLang="en-US" sz="2000" dirty="0"/>
              <a:t>表示当前数据包剩余字节数，包括</a:t>
            </a:r>
            <a:r>
              <a:rPr lang="en-US" altLang="zh-CN" sz="2000" dirty="0"/>
              <a:t>Variable header</a:t>
            </a:r>
            <a:r>
              <a:rPr lang="zh-CN" altLang="en-US" sz="2000" dirty="0"/>
              <a:t>和</a:t>
            </a:r>
            <a:r>
              <a:rPr lang="en-US" altLang="zh-CN" sz="2000" dirty="0"/>
              <a:t>Payload</a:t>
            </a:r>
            <a:r>
              <a:rPr lang="zh-CN" altLang="en-US" sz="2000" dirty="0"/>
              <a:t>，单个字节最大值：</a:t>
            </a:r>
            <a:r>
              <a:rPr lang="en-US" altLang="zh-CN" sz="2000" dirty="0"/>
              <a:t>01111111</a:t>
            </a:r>
            <a:r>
              <a:rPr lang="zh-CN" altLang="en-US" sz="2000" dirty="0"/>
              <a:t>，</a:t>
            </a:r>
            <a:r>
              <a:rPr lang="en-US" altLang="zh-CN" sz="2000" dirty="0"/>
              <a:t>16</a:t>
            </a:r>
            <a:r>
              <a:rPr lang="zh-CN" altLang="en-US" sz="2000" dirty="0"/>
              <a:t>进制：</a:t>
            </a:r>
            <a:r>
              <a:rPr lang="en-US" altLang="zh-CN" sz="2000" dirty="0"/>
              <a:t>0x7F</a:t>
            </a:r>
            <a:r>
              <a:rPr lang="zh-CN" altLang="en-US" sz="2000" dirty="0"/>
              <a:t>，</a:t>
            </a:r>
            <a:r>
              <a:rPr lang="en-US" altLang="zh-CN" sz="2000" dirty="0"/>
              <a:t>10</a:t>
            </a:r>
            <a:r>
              <a:rPr lang="zh-CN" altLang="en-US" sz="2000" dirty="0"/>
              <a:t>进制为</a:t>
            </a:r>
            <a:r>
              <a:rPr lang="en-US" altLang="zh-CN" sz="2000" dirty="0"/>
              <a:t>127</a:t>
            </a:r>
            <a:r>
              <a:rPr lang="zh-CN" altLang="en-US" sz="2000" dirty="0"/>
              <a:t>。单个字节为什么不能是</a:t>
            </a:r>
            <a:r>
              <a:rPr lang="en-US" altLang="zh-CN" sz="2000" dirty="0"/>
              <a:t>11111111</a:t>
            </a:r>
            <a:r>
              <a:rPr lang="zh-CN" altLang="en-US" sz="2000" dirty="0"/>
              <a:t>（</a:t>
            </a:r>
            <a:r>
              <a:rPr lang="en-US" altLang="zh-CN" sz="2000" dirty="0"/>
              <a:t>0xFF</a:t>
            </a:r>
            <a:r>
              <a:rPr lang="zh-CN" altLang="en-US" sz="2000" dirty="0"/>
              <a:t>）呢？因为</a:t>
            </a:r>
            <a:r>
              <a:rPr lang="en-US" altLang="zh-CN" sz="2000" dirty="0"/>
              <a:t>MQTT</a:t>
            </a:r>
            <a:r>
              <a:rPr lang="zh-CN" altLang="en-US" sz="2000" dirty="0"/>
              <a:t>协议规定，第八位（最高位）若为</a:t>
            </a:r>
            <a:r>
              <a:rPr lang="en-US" altLang="zh-CN" sz="2000" dirty="0"/>
              <a:t>1</a:t>
            </a:r>
            <a:r>
              <a:rPr lang="zh-CN" altLang="en-US" sz="2000" dirty="0"/>
              <a:t>，则表示还有后续字节存在。同时</a:t>
            </a:r>
            <a:r>
              <a:rPr lang="en-US" altLang="zh-CN" sz="2000" dirty="0"/>
              <a:t>MQTT</a:t>
            </a:r>
            <a:r>
              <a:rPr lang="zh-CN" altLang="en-US" sz="2000" dirty="0"/>
              <a:t>协议最多允许</a:t>
            </a:r>
            <a:r>
              <a:rPr lang="en-US" altLang="zh-CN" sz="2000" dirty="0"/>
              <a:t>4</a:t>
            </a:r>
            <a:r>
              <a:rPr lang="zh-CN" altLang="en-US" sz="2000" dirty="0"/>
              <a:t>个字节表示剩余长度。那么最大长度为：</a:t>
            </a:r>
            <a:r>
              <a:rPr lang="en-US" altLang="zh-CN" sz="2000" dirty="0"/>
              <a:t>0xFF,0xFF,0xFF,0x7F</a:t>
            </a:r>
            <a:r>
              <a:rPr lang="zh-CN" altLang="en-US" sz="2000" dirty="0"/>
              <a:t>，二进制表示为</a:t>
            </a:r>
            <a:r>
              <a:rPr lang="en-US" altLang="zh-CN" sz="2000" dirty="0"/>
              <a:t>:11111111,11111111,11111111,01111111</a:t>
            </a:r>
            <a:r>
              <a:rPr lang="zh-CN" altLang="en-US" sz="2000" dirty="0"/>
              <a:t>，十进制：</a:t>
            </a:r>
            <a:r>
              <a:rPr lang="en-US" altLang="zh-CN" sz="2000" dirty="0"/>
              <a:t>268435455 byte=261120KB=256MB=0.25GB </a:t>
            </a:r>
            <a:r>
              <a:rPr lang="zh-CN" altLang="en-US" sz="2000" dirty="0"/>
              <a:t>四个字节之间值的范围：</a:t>
            </a:r>
            <a:endParaRPr lang="en-US" altLang="zh-CN" sz="2000" dirty="0"/>
          </a:p>
          <a:p>
            <a:endParaRPr lang="en-US" altLang="zh-CN" sz="2000" dirty="0"/>
          </a:p>
        </p:txBody>
      </p:sp>
      <p:pic>
        <p:nvPicPr>
          <p:cNvPr id="4" name="图片 3"/>
          <p:cNvPicPr>
            <a:picLocks noChangeAspect="1"/>
          </p:cNvPicPr>
          <p:nvPr/>
        </p:nvPicPr>
        <p:blipFill>
          <a:blip r:embed="rId1"/>
          <a:stretch>
            <a:fillRect/>
          </a:stretch>
        </p:blipFill>
        <p:spPr>
          <a:xfrm>
            <a:off x="1289137" y="3779493"/>
            <a:ext cx="6676190" cy="15714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a:t>
            </a:r>
            <a:r>
              <a:rPr lang="zh-CN" altLang="en-US" b="1" dirty="0"/>
              <a:t>、 </a:t>
            </a:r>
            <a:r>
              <a:rPr lang="en-US" altLang="zh-CN" b="1" dirty="0"/>
              <a:t>Variable header</a:t>
            </a:r>
            <a:endParaRPr lang="zh-CN" altLang="en-US" dirty="0"/>
          </a:p>
        </p:txBody>
      </p:sp>
      <p:sp>
        <p:nvSpPr>
          <p:cNvPr id="3" name="内容占位符 2"/>
          <p:cNvSpPr>
            <a:spLocks noGrp="1"/>
          </p:cNvSpPr>
          <p:nvPr>
            <p:ph idx="1"/>
          </p:nvPr>
        </p:nvSpPr>
        <p:spPr/>
        <p:txBody>
          <a:bodyPr>
            <a:normAutofit/>
          </a:bodyPr>
          <a:lstStyle/>
          <a:p>
            <a:r>
              <a:rPr lang="zh-CN" altLang="en-US" sz="2000" dirty="0"/>
              <a:t>固定头部仅定义了消息类型和一些标志位。</a:t>
            </a:r>
            <a:endParaRPr lang="en-US" altLang="zh-CN" sz="2000" dirty="0"/>
          </a:p>
          <a:p>
            <a:r>
              <a:rPr lang="zh-CN" altLang="en-US" sz="2000" dirty="0"/>
              <a:t>一些消息的元数据，需要放入可变头部中。可变头部的内容根据</a:t>
            </a:r>
            <a:r>
              <a:rPr lang="en-US" altLang="zh-CN" sz="2000" dirty="0"/>
              <a:t>Packet type </a:t>
            </a:r>
            <a:r>
              <a:rPr lang="zh-CN" altLang="en-US" sz="2000" dirty="0"/>
              <a:t>的不同而不同，一般包含了</a:t>
            </a:r>
            <a:r>
              <a:rPr lang="en-US" altLang="zh-CN" sz="2000" dirty="0"/>
              <a:t>Protocol Name, Protocol Level, Connect Flags, Keep Alive.</a:t>
            </a:r>
            <a:r>
              <a:rPr lang="zh-CN" altLang="en-US" sz="2000" dirty="0"/>
              <a:t>等内容。</a:t>
            </a:r>
            <a:endParaRPr lang="en-US" altLang="zh-CN" sz="2000" dirty="0"/>
          </a:p>
          <a:p>
            <a:r>
              <a:rPr lang="zh-CN" altLang="en-US" sz="2000" dirty="0"/>
              <a:t>某些情况下，可变头部包含了数据包</a:t>
            </a:r>
            <a:r>
              <a:rPr lang="en-US" altLang="zh-CN" sz="2000" dirty="0"/>
              <a:t>ID</a:t>
            </a:r>
            <a:r>
              <a:rPr lang="zh-CN" altLang="en-US" sz="2000" dirty="0"/>
              <a:t>。</a:t>
            </a:r>
            <a:endParaRPr lang="en-US" altLang="zh-CN" sz="2000" dirty="0"/>
          </a:p>
          <a:p>
            <a:r>
              <a:rPr lang="zh-CN" altLang="en-US" sz="2000" dirty="0"/>
              <a:t>第</a:t>
            </a:r>
            <a:r>
              <a:rPr lang="en-US" altLang="zh-CN" sz="2000" dirty="0"/>
              <a:t>5</a:t>
            </a:r>
            <a:r>
              <a:rPr lang="zh-CN" altLang="en-US" sz="2000" dirty="0"/>
              <a:t>节见详细数据格式。</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4.2.1</a:t>
            </a:r>
            <a:r>
              <a:rPr lang="zh-CN" altLang="en-US" b="1" dirty="0"/>
              <a:t>、 </a:t>
            </a:r>
            <a:r>
              <a:rPr lang="en-US" altLang="zh-CN" b="1" dirty="0"/>
              <a:t>Packet Identifier</a:t>
            </a:r>
            <a:endParaRPr lang="zh-CN" altLang="en-US" dirty="0"/>
          </a:p>
        </p:txBody>
      </p:sp>
      <p:pic>
        <p:nvPicPr>
          <p:cNvPr id="4" name="内容占位符 3"/>
          <p:cNvPicPr>
            <a:picLocks noGrp="1" noChangeAspect="1"/>
          </p:cNvPicPr>
          <p:nvPr>
            <p:ph idx="1"/>
          </p:nvPr>
        </p:nvPicPr>
        <p:blipFill>
          <a:blip r:embed="rId1"/>
          <a:stretch>
            <a:fillRect/>
          </a:stretch>
        </p:blipFill>
        <p:spPr>
          <a:xfrm>
            <a:off x="4316726" y="1825625"/>
            <a:ext cx="3558547" cy="4351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a:t>
            </a:r>
            <a:r>
              <a:rPr lang="zh-CN" altLang="en-US" b="1" dirty="0"/>
              <a:t>、 </a:t>
            </a:r>
            <a:r>
              <a:rPr lang="en-US" altLang="zh-CN" b="1" dirty="0"/>
              <a:t>Payload</a:t>
            </a:r>
            <a:endParaRPr lang="zh-CN" altLang="en-US" dirty="0"/>
          </a:p>
        </p:txBody>
      </p:sp>
      <p:sp>
        <p:nvSpPr>
          <p:cNvPr id="3" name="内容占位符 2"/>
          <p:cNvSpPr>
            <a:spLocks noGrp="1"/>
          </p:cNvSpPr>
          <p:nvPr>
            <p:ph idx="1"/>
          </p:nvPr>
        </p:nvSpPr>
        <p:spPr/>
        <p:txBody>
          <a:bodyPr>
            <a:normAutofit/>
          </a:bodyPr>
          <a:lstStyle/>
          <a:p>
            <a:r>
              <a:rPr lang="zh-CN" altLang="en-US" sz="2000" dirty="0"/>
              <a:t>消息体主要是为配合固定</a:t>
            </a:r>
            <a:r>
              <a:rPr lang="en-US" altLang="zh-CN" sz="2000" dirty="0"/>
              <a:t>/</a:t>
            </a:r>
            <a:r>
              <a:rPr lang="zh-CN" altLang="en-US" sz="2000" dirty="0"/>
              <a:t>可变头部命令（比如</a:t>
            </a:r>
            <a:r>
              <a:rPr lang="en-US" altLang="zh-CN" sz="2000" dirty="0"/>
              <a:t>CONNECT</a:t>
            </a:r>
            <a:r>
              <a:rPr lang="zh-CN" altLang="en-US" sz="2000" dirty="0"/>
              <a:t>可变头部</a:t>
            </a:r>
            <a:r>
              <a:rPr lang="en-US" altLang="zh-CN" sz="2000" dirty="0"/>
              <a:t>User name</a:t>
            </a:r>
            <a:r>
              <a:rPr lang="zh-CN" altLang="en-US" sz="2000" dirty="0"/>
              <a:t>标记若为</a:t>
            </a:r>
            <a:r>
              <a:rPr lang="en-US" altLang="zh-CN" sz="2000" dirty="0"/>
              <a:t>1</a:t>
            </a:r>
            <a:r>
              <a:rPr lang="zh-CN" altLang="en-US" sz="2000" dirty="0"/>
              <a:t>则需要在消息体中附加用户名称字符串）而存在。 </a:t>
            </a:r>
            <a:endParaRPr lang="en-US" altLang="zh-CN" sz="2000" dirty="0"/>
          </a:p>
          <a:p>
            <a:r>
              <a:rPr lang="en-US" altLang="zh-CN" sz="2000" dirty="0"/>
              <a:t>CONNECT/SUBSCRIBE/SUBACK/PUBLISH</a:t>
            </a:r>
            <a:r>
              <a:rPr lang="zh-CN" altLang="en-US" sz="2000" dirty="0"/>
              <a:t>等消息有消息体。</a:t>
            </a:r>
            <a:r>
              <a:rPr lang="en-US" altLang="zh-CN" sz="2000" dirty="0"/>
              <a:t>PUBLISH</a:t>
            </a:r>
            <a:r>
              <a:rPr lang="zh-CN" altLang="en-US" sz="2000" dirty="0"/>
              <a:t>的消息体以二进制形式表示。</a:t>
            </a: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3760362" y="2893512"/>
            <a:ext cx="2346235" cy="36090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a:t>
            </a:r>
            <a:r>
              <a:rPr lang="zh-CN" altLang="en-US" b="1" dirty="0"/>
              <a:t>、 </a:t>
            </a:r>
            <a:r>
              <a:rPr lang="en-US" altLang="zh-CN" b="1" dirty="0"/>
              <a:t>CONNECT Packets</a:t>
            </a:r>
            <a:endParaRPr lang="zh-CN" altLang="en-US" dirty="0"/>
          </a:p>
        </p:txBody>
      </p:sp>
      <p:sp>
        <p:nvSpPr>
          <p:cNvPr id="3" name="内容占位符 2"/>
          <p:cNvSpPr>
            <a:spLocks noGrp="1"/>
          </p:cNvSpPr>
          <p:nvPr>
            <p:ph idx="1"/>
          </p:nvPr>
        </p:nvSpPr>
        <p:spPr/>
        <p:txBody>
          <a:bodyPr>
            <a:normAutofit/>
          </a:bodyPr>
          <a:lstStyle/>
          <a:p>
            <a:r>
              <a:rPr lang="zh-CN" altLang="en-US" sz="2000" dirty="0"/>
              <a:t>当</a:t>
            </a:r>
            <a:r>
              <a:rPr lang="en-US" altLang="zh-CN" sz="2000" dirty="0"/>
              <a:t>Client</a:t>
            </a:r>
            <a:r>
              <a:rPr lang="zh-CN" altLang="en-US" sz="2000" dirty="0"/>
              <a:t>与</a:t>
            </a:r>
            <a:r>
              <a:rPr lang="en-US" altLang="zh-CN" sz="2000" dirty="0"/>
              <a:t>Server</a:t>
            </a:r>
            <a:r>
              <a:rPr lang="zh-CN" altLang="en-US" sz="2000" dirty="0"/>
              <a:t>成功建立连接，</a:t>
            </a:r>
            <a:r>
              <a:rPr lang="en-US" altLang="zh-CN" sz="2000" dirty="0"/>
              <a:t>Client</a:t>
            </a:r>
            <a:r>
              <a:rPr lang="zh-CN" altLang="en-US" sz="2000" dirty="0"/>
              <a:t>给</a:t>
            </a:r>
            <a:r>
              <a:rPr lang="en-US" altLang="zh-CN" sz="2000" dirty="0"/>
              <a:t>Server</a:t>
            </a:r>
            <a:r>
              <a:rPr lang="zh-CN" altLang="en-US" sz="2000" dirty="0"/>
              <a:t>发的第一个包必须是</a:t>
            </a:r>
            <a:r>
              <a:rPr lang="en-US" altLang="zh-CN" sz="2000" dirty="0"/>
              <a:t>CONNECT</a:t>
            </a:r>
            <a:r>
              <a:rPr lang="zh-CN" altLang="en-US" sz="2000" dirty="0"/>
              <a:t>包。</a:t>
            </a:r>
            <a:endParaRPr lang="en-US" altLang="zh-CN" sz="2000" dirty="0"/>
          </a:p>
          <a:p>
            <a:r>
              <a:rPr lang="zh-CN" altLang="en-US" sz="2000" dirty="0"/>
              <a:t>一个</a:t>
            </a:r>
            <a:r>
              <a:rPr lang="en-US" altLang="zh-CN" sz="2000" dirty="0"/>
              <a:t>Client</a:t>
            </a:r>
            <a:r>
              <a:rPr lang="zh-CN" altLang="en-US" sz="2000" dirty="0"/>
              <a:t>只能发送一次</a:t>
            </a:r>
            <a:r>
              <a:rPr lang="en-US" altLang="zh-CN" sz="2000" dirty="0"/>
              <a:t>CONNECT</a:t>
            </a:r>
            <a:r>
              <a:rPr lang="zh-CN" altLang="en-US" sz="2000" dirty="0"/>
              <a:t>包，如果发送第二次，</a:t>
            </a:r>
            <a:r>
              <a:rPr lang="en-US" altLang="zh-CN" sz="2000" dirty="0"/>
              <a:t>Server</a:t>
            </a:r>
            <a:r>
              <a:rPr lang="zh-CN" altLang="en-US" sz="2000" dirty="0"/>
              <a:t>就会认为此</a:t>
            </a:r>
            <a:r>
              <a:rPr lang="en-US" altLang="zh-CN" sz="2000" dirty="0"/>
              <a:t>Client</a:t>
            </a:r>
            <a:r>
              <a:rPr lang="zh-CN" altLang="en-US" sz="2000" dirty="0"/>
              <a:t>违法协议，断开此</a:t>
            </a:r>
            <a:r>
              <a:rPr lang="en-US" altLang="zh-CN" sz="2000" dirty="0"/>
              <a:t>Client</a:t>
            </a:r>
            <a:r>
              <a:rPr lang="zh-CN" altLang="en-US" sz="2000" dirty="0"/>
              <a:t>的连接。</a:t>
            </a:r>
            <a:endParaRPr lang="en-US" altLang="zh-CN" sz="2000" dirty="0"/>
          </a:p>
        </p:txBody>
      </p:sp>
      <p:pic>
        <p:nvPicPr>
          <p:cNvPr id="4" name="图片 3"/>
          <p:cNvPicPr>
            <a:picLocks noChangeAspect="1"/>
          </p:cNvPicPr>
          <p:nvPr/>
        </p:nvPicPr>
        <p:blipFill>
          <a:blip r:embed="rId1"/>
          <a:stretch>
            <a:fillRect/>
          </a:stretch>
        </p:blipFill>
        <p:spPr>
          <a:xfrm>
            <a:off x="1597856" y="3544853"/>
            <a:ext cx="8218118" cy="11711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a:t>
            </a:r>
            <a:r>
              <a:rPr lang="zh-CN" altLang="en-US" b="1" dirty="0"/>
              <a:t>、</a:t>
            </a:r>
            <a:r>
              <a:rPr lang="en-US" altLang="zh-CN" b="1" dirty="0"/>
              <a:t> CONNECT Packets </a:t>
            </a:r>
            <a:r>
              <a:rPr lang="zh-CN" altLang="en-US" b="1" dirty="0"/>
              <a:t>的</a:t>
            </a:r>
            <a:r>
              <a:rPr lang="en-US" altLang="zh-CN" b="1" dirty="0"/>
              <a:t>Fixed header</a:t>
            </a:r>
            <a:endParaRPr lang="zh-CN" altLang="en-US"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CONNECT Packets </a:t>
            </a:r>
            <a:r>
              <a:rPr lang="zh-CN" altLang="en-US" sz="2000" dirty="0"/>
              <a:t>的固定头部。</a:t>
            </a: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767428" y="2776619"/>
            <a:ext cx="8657143" cy="13047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a:t>、</a:t>
            </a:r>
            <a:r>
              <a:rPr lang="en-US" altLang="zh-CN" dirty="0"/>
              <a:t>Client </a:t>
            </a:r>
            <a:endParaRPr lang="zh-CN" altLang="en-US" dirty="0"/>
          </a:p>
        </p:txBody>
      </p:sp>
      <p:sp>
        <p:nvSpPr>
          <p:cNvPr id="3" name="内容占位符 2"/>
          <p:cNvSpPr>
            <a:spLocks noGrp="1"/>
          </p:cNvSpPr>
          <p:nvPr>
            <p:ph idx="1"/>
          </p:nvPr>
        </p:nvSpPr>
        <p:spPr/>
        <p:txBody>
          <a:bodyPr/>
          <a:lstStyle/>
          <a:p>
            <a:r>
              <a:rPr lang="zh-CN" altLang="en-US" dirty="0"/>
              <a:t>连接到</a:t>
            </a:r>
            <a:r>
              <a:rPr lang="en-US" altLang="zh-CN" dirty="0"/>
              <a:t>Server</a:t>
            </a:r>
            <a:r>
              <a:rPr lang="zh-CN" altLang="en-US" dirty="0"/>
              <a:t>。</a:t>
            </a:r>
            <a:endParaRPr lang="en-US" altLang="zh-CN" dirty="0"/>
          </a:p>
          <a:p>
            <a:r>
              <a:rPr lang="zh-CN" altLang="en-US" dirty="0"/>
              <a:t>发布消息以供其他</a:t>
            </a:r>
            <a:r>
              <a:rPr lang="en-US" altLang="zh-CN" dirty="0"/>
              <a:t>client</a:t>
            </a:r>
            <a:r>
              <a:rPr lang="zh-CN" altLang="en-US" dirty="0"/>
              <a:t>订阅。</a:t>
            </a:r>
            <a:endParaRPr lang="en-US" altLang="zh-CN" dirty="0"/>
          </a:p>
          <a:p>
            <a:r>
              <a:rPr lang="zh-CN" altLang="en-US" dirty="0"/>
              <a:t>订阅其他</a:t>
            </a:r>
            <a:r>
              <a:rPr lang="en-US" altLang="zh-CN" dirty="0"/>
              <a:t>Client</a:t>
            </a:r>
            <a:r>
              <a:rPr lang="zh-CN" altLang="en-US" dirty="0"/>
              <a:t>的消息。</a:t>
            </a:r>
            <a:endParaRPr lang="en-US" altLang="zh-CN" dirty="0"/>
          </a:p>
          <a:p>
            <a:r>
              <a:rPr lang="zh-CN" altLang="en-US" dirty="0"/>
              <a:t>取消订阅。</a:t>
            </a:r>
            <a:endParaRPr lang="en-US" altLang="zh-CN" dirty="0"/>
          </a:p>
          <a:p>
            <a:r>
              <a:rPr lang="zh-CN" altLang="en-US" dirty="0"/>
              <a:t>与</a:t>
            </a:r>
            <a:r>
              <a:rPr lang="en-US" altLang="zh-CN" dirty="0"/>
              <a:t>Server</a:t>
            </a:r>
            <a:r>
              <a:rPr lang="zh-CN" altLang="en-US" dirty="0"/>
              <a:t>断开连接。</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a:t>
            </a:r>
            <a:r>
              <a:rPr lang="zh-CN" altLang="en-US" b="1" dirty="0"/>
              <a:t>、</a:t>
            </a:r>
            <a:r>
              <a:rPr lang="en-US" altLang="zh-CN" b="1" dirty="0"/>
              <a:t> CONNECT Packets </a:t>
            </a:r>
            <a:r>
              <a:rPr lang="zh-CN" altLang="en-US" b="1" dirty="0"/>
              <a:t>的 </a:t>
            </a:r>
            <a:r>
              <a:rPr lang="en-US" altLang="zh-CN" b="1" dirty="0"/>
              <a:t>Variable header</a:t>
            </a:r>
            <a:endParaRPr lang="zh-CN" altLang="en-US"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dirty="0"/>
              <a:t>CONNECT</a:t>
            </a:r>
            <a:r>
              <a:rPr lang="zh-CN" altLang="en-US" sz="2000" dirty="0"/>
              <a:t>包按顺序由</a:t>
            </a:r>
            <a:r>
              <a:rPr lang="en-US" altLang="zh-CN" sz="2000" dirty="0"/>
              <a:t>4</a:t>
            </a:r>
            <a:r>
              <a:rPr lang="zh-CN" altLang="en-US" sz="2000" dirty="0"/>
              <a:t>部分组成：</a:t>
            </a:r>
            <a:r>
              <a:rPr lang="en-US" altLang="zh-CN" sz="2000" dirty="0"/>
              <a:t> </a:t>
            </a:r>
            <a:r>
              <a:rPr lang="zh-CN" altLang="en-US" sz="2000" dirty="0"/>
              <a:t>协议名称</a:t>
            </a:r>
            <a:r>
              <a:rPr lang="en-US" altLang="zh-CN" sz="2000" dirty="0"/>
              <a:t>Protocol Name, Protocol Level, Connect Flags, Keep Alive.</a:t>
            </a:r>
            <a:endParaRPr lang="en-US" altLang="zh-C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5.2.1</a:t>
            </a:r>
            <a:r>
              <a:rPr lang="zh-CN" altLang="en-US" b="1" dirty="0"/>
              <a:t>、</a:t>
            </a:r>
            <a:r>
              <a:rPr lang="en-US" altLang="zh-CN" b="1" dirty="0"/>
              <a:t> </a:t>
            </a:r>
            <a:r>
              <a:rPr lang="en-US" altLang="zh-CN" sz="3200" b="1" dirty="0"/>
              <a:t>CONNECT Packets </a:t>
            </a:r>
            <a:r>
              <a:rPr lang="zh-CN" altLang="en-US" sz="3200" b="1" dirty="0"/>
              <a:t>的 </a:t>
            </a:r>
            <a:r>
              <a:rPr lang="en-US" altLang="zh-CN" sz="3200" b="1" dirty="0"/>
              <a:t>Variable header </a:t>
            </a:r>
            <a:r>
              <a:rPr lang="zh-CN" altLang="en-US" sz="3200" b="1" dirty="0"/>
              <a:t>的 </a:t>
            </a:r>
            <a:r>
              <a:rPr lang="en-US" altLang="zh-CN" sz="3200" b="1" dirty="0"/>
              <a:t>Protocol Name</a:t>
            </a:r>
            <a:endParaRPr lang="zh-CN" altLang="en-US" sz="3200" dirty="0"/>
          </a:p>
        </p:txBody>
      </p:sp>
      <p:sp>
        <p:nvSpPr>
          <p:cNvPr id="3" name="内容占位符 2"/>
          <p:cNvSpPr>
            <a:spLocks noGrp="1"/>
          </p:cNvSpPr>
          <p:nvPr>
            <p:ph idx="1"/>
          </p:nvPr>
        </p:nvSpPr>
        <p:spPr/>
        <p:txBody>
          <a:bodyPr>
            <a:normAutofit/>
          </a:bodyPr>
          <a:lstStyle/>
          <a:p>
            <a:r>
              <a:rPr lang="zh-CN" altLang="en-US" sz="2000" dirty="0"/>
              <a:t>协议名称固定为“</a:t>
            </a:r>
            <a:r>
              <a:rPr lang="en-US" altLang="zh-CN" sz="2000" dirty="0"/>
              <a:t>MQTT</a:t>
            </a:r>
            <a:r>
              <a:rPr lang="zh-CN" altLang="en-US" sz="2000" dirty="0"/>
              <a:t>”的</a:t>
            </a:r>
            <a:r>
              <a:rPr lang="en-US" altLang="zh-CN" sz="2000" dirty="0"/>
              <a:t>UTF-8</a:t>
            </a:r>
            <a:r>
              <a:rPr lang="zh-CN" altLang="en-US" sz="2000" dirty="0"/>
              <a:t>编码字符串对应二进制码。</a:t>
            </a:r>
            <a:endParaRPr lang="en-US" altLang="zh-CN" sz="2000" dirty="0"/>
          </a:p>
          <a:p>
            <a:r>
              <a:rPr lang="zh-CN" altLang="en-US" sz="2000" dirty="0"/>
              <a:t>防火墙或其他网络监测工具根据</a:t>
            </a:r>
            <a:r>
              <a:rPr lang="en-US" altLang="zh-CN" sz="2000" dirty="0"/>
              <a:t>Protocol Name</a:t>
            </a:r>
            <a:r>
              <a:rPr lang="zh-CN" altLang="en-US" sz="2000" dirty="0"/>
              <a:t>监测</a:t>
            </a:r>
            <a:r>
              <a:rPr lang="en-US" altLang="zh-CN" sz="2000" dirty="0"/>
              <a:t>MQTT </a:t>
            </a:r>
            <a:r>
              <a:rPr lang="zh-CN" altLang="en-US" sz="2000" dirty="0"/>
              <a:t>流量。</a:t>
            </a:r>
            <a:endParaRPr lang="en-US" altLang="zh-CN" sz="2000" dirty="0"/>
          </a:p>
          <a:p>
            <a:endParaRPr lang="en-US" altLang="zh-CN" sz="2000" dirty="0"/>
          </a:p>
        </p:txBody>
      </p:sp>
      <p:pic>
        <p:nvPicPr>
          <p:cNvPr id="4" name="图片 3"/>
          <p:cNvPicPr>
            <a:picLocks noChangeAspect="1"/>
          </p:cNvPicPr>
          <p:nvPr/>
        </p:nvPicPr>
        <p:blipFill>
          <a:blip r:embed="rId1"/>
          <a:stretch>
            <a:fillRect/>
          </a:stretch>
        </p:blipFill>
        <p:spPr>
          <a:xfrm>
            <a:off x="939800" y="2890995"/>
            <a:ext cx="8895238" cy="25238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5.2.2</a:t>
            </a:r>
            <a:r>
              <a:rPr lang="zh-CN" altLang="en-US" b="1" dirty="0"/>
              <a:t>、</a:t>
            </a:r>
            <a:r>
              <a:rPr lang="en-US" altLang="zh-CN" b="1" dirty="0"/>
              <a:t> </a:t>
            </a:r>
            <a:r>
              <a:rPr lang="en-US" altLang="zh-CN" sz="3200" b="1" dirty="0"/>
              <a:t>CONNECT Packets </a:t>
            </a:r>
            <a:r>
              <a:rPr lang="zh-CN" altLang="en-US" sz="3200" b="1" dirty="0"/>
              <a:t>的 </a:t>
            </a:r>
            <a:r>
              <a:rPr lang="en-US" altLang="zh-CN" sz="3200" b="1" dirty="0"/>
              <a:t>Variable header </a:t>
            </a:r>
            <a:r>
              <a:rPr lang="zh-CN" altLang="en-US" sz="3200" b="1" dirty="0"/>
              <a:t>的 </a:t>
            </a:r>
            <a:r>
              <a:rPr lang="en-US" altLang="zh-CN" sz="3200" b="1" dirty="0"/>
              <a:t>Protocol Level</a:t>
            </a:r>
            <a:endParaRPr lang="zh-CN" altLang="en-US" sz="3200" dirty="0"/>
          </a:p>
        </p:txBody>
      </p:sp>
      <p:sp>
        <p:nvSpPr>
          <p:cNvPr id="3" name="内容占位符 2"/>
          <p:cNvSpPr>
            <a:spLocks noGrp="1"/>
          </p:cNvSpPr>
          <p:nvPr>
            <p:ph idx="1"/>
          </p:nvPr>
        </p:nvSpPr>
        <p:spPr/>
        <p:txBody>
          <a:bodyPr>
            <a:normAutofit/>
          </a:bodyPr>
          <a:lstStyle/>
          <a:p>
            <a:r>
              <a:rPr lang="zh-CN" altLang="en-US" sz="2000" dirty="0"/>
              <a:t>用</a:t>
            </a:r>
            <a:r>
              <a:rPr lang="en-US" altLang="zh-CN" sz="2000" dirty="0"/>
              <a:t>8</a:t>
            </a:r>
            <a:r>
              <a:rPr lang="zh-CN" altLang="en-US" sz="2000" dirty="0"/>
              <a:t>位无符号二进制码表示协议版本号，版本</a:t>
            </a:r>
            <a:r>
              <a:rPr lang="en-US" altLang="zh-CN" sz="2000" dirty="0"/>
              <a:t>3.1.1</a:t>
            </a:r>
            <a:r>
              <a:rPr lang="zh-CN" altLang="en-US" sz="2000" dirty="0"/>
              <a:t>用</a:t>
            </a:r>
            <a:r>
              <a:rPr lang="en-US" altLang="zh-CN" sz="2000" dirty="0"/>
              <a:t>4</a:t>
            </a:r>
            <a:r>
              <a:rPr lang="zh-CN" altLang="en-US" sz="2000" dirty="0"/>
              <a:t>表示，以此类推。</a:t>
            </a:r>
            <a:endParaRPr lang="en-US" altLang="zh-CN" sz="2000" dirty="0"/>
          </a:p>
          <a:p>
            <a:r>
              <a:rPr lang="zh-CN" altLang="en-US" sz="2000" dirty="0"/>
              <a:t>如果</a:t>
            </a:r>
            <a:r>
              <a:rPr lang="en-US" altLang="zh-CN" sz="2000" dirty="0"/>
              <a:t>Server</a:t>
            </a:r>
            <a:r>
              <a:rPr lang="zh-CN" altLang="en-US" sz="2000" dirty="0"/>
              <a:t>不支持当前接收到的包协议版本，则需要返回给</a:t>
            </a:r>
            <a:r>
              <a:rPr lang="en-US" altLang="zh-CN" sz="2000" dirty="0"/>
              <a:t>Client</a:t>
            </a:r>
            <a:r>
              <a:rPr lang="zh-CN" altLang="en-US" sz="2000" dirty="0"/>
              <a:t>一个</a:t>
            </a:r>
            <a:r>
              <a:rPr lang="en-US" altLang="zh-CN" sz="2000" dirty="0"/>
              <a:t>CONNACK </a:t>
            </a:r>
            <a:r>
              <a:rPr lang="zh-CN" altLang="en-US" sz="2000" dirty="0"/>
              <a:t>包（内容为错误码</a:t>
            </a:r>
            <a:r>
              <a:rPr lang="en-US" altLang="zh-CN" sz="2000" dirty="0"/>
              <a:t>0x01</a:t>
            </a:r>
            <a:r>
              <a:rPr lang="zh-CN" altLang="en-US" sz="2000" dirty="0"/>
              <a:t>表示</a:t>
            </a:r>
            <a:r>
              <a:rPr lang="en-US" altLang="zh-CN" sz="2000" dirty="0"/>
              <a:t>unacceptable protocol level </a:t>
            </a:r>
            <a:r>
              <a:rPr lang="zh-CN" altLang="en-US" sz="2000" dirty="0"/>
              <a:t>），随后断开此</a:t>
            </a:r>
            <a:r>
              <a:rPr lang="en-US" altLang="zh-CN" sz="2000" dirty="0"/>
              <a:t>client</a:t>
            </a:r>
            <a:r>
              <a:rPr lang="zh-CN" altLang="en-US" sz="2000" dirty="0"/>
              <a:t>的连接。</a:t>
            </a:r>
            <a:endParaRPr lang="en-US" altLang="zh-CN" sz="2000" dirty="0"/>
          </a:p>
        </p:txBody>
      </p:sp>
      <p:pic>
        <p:nvPicPr>
          <p:cNvPr id="5" name="图片 4"/>
          <p:cNvPicPr>
            <a:picLocks noChangeAspect="1"/>
          </p:cNvPicPr>
          <p:nvPr/>
        </p:nvPicPr>
        <p:blipFill>
          <a:blip r:embed="rId1"/>
          <a:stretch>
            <a:fillRect/>
          </a:stretch>
        </p:blipFill>
        <p:spPr>
          <a:xfrm>
            <a:off x="1188029" y="3219404"/>
            <a:ext cx="8923809" cy="10190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a:t>
            </a:r>
            <a:r>
              <a:rPr lang="zh-CN" altLang="en-US" b="1" dirty="0"/>
              <a:t>、</a:t>
            </a:r>
            <a:r>
              <a:rPr lang="en-US" altLang="zh-CN" b="1" dirty="0"/>
              <a:t> </a:t>
            </a:r>
            <a:r>
              <a:rPr lang="en-US" altLang="zh-CN" sz="3200" b="1" dirty="0"/>
              <a:t>CONNECT Packets </a:t>
            </a:r>
            <a:r>
              <a:rPr lang="zh-CN" altLang="en-US" sz="3200" b="1" dirty="0"/>
              <a:t>的</a:t>
            </a:r>
            <a:r>
              <a:rPr lang="en-US" altLang="zh-CN" sz="3200" b="1" dirty="0"/>
              <a:t> Variable header</a:t>
            </a:r>
            <a:r>
              <a:rPr lang="zh-CN" altLang="en-US" sz="3200" b="1" dirty="0"/>
              <a:t>的 </a:t>
            </a:r>
            <a:r>
              <a:rPr lang="en-US" altLang="zh-CN" sz="3200" b="1" dirty="0"/>
              <a:t>Connect Flags</a:t>
            </a:r>
            <a:endParaRPr lang="zh-CN" altLang="en-US" sz="3200" dirty="0"/>
          </a:p>
        </p:txBody>
      </p:sp>
      <p:sp>
        <p:nvSpPr>
          <p:cNvPr id="3" name="内容占位符 2"/>
          <p:cNvSpPr>
            <a:spLocks noGrp="1"/>
          </p:cNvSpPr>
          <p:nvPr>
            <p:ph idx="1"/>
          </p:nvPr>
        </p:nvSpPr>
        <p:spPr/>
        <p:txBody>
          <a:bodyPr>
            <a:normAutofit/>
          </a:bodyPr>
          <a:lstStyle/>
          <a:p>
            <a:r>
              <a:rPr lang="en-US" altLang="zh-CN" sz="2000" dirty="0"/>
              <a:t>Connect Flags</a:t>
            </a:r>
            <a:r>
              <a:rPr lang="zh-CN" altLang="en-US" sz="2000" dirty="0"/>
              <a:t>包含一系列参数，可以指明</a:t>
            </a:r>
            <a:r>
              <a:rPr lang="en-US" altLang="zh-CN" dirty="0"/>
              <a:t>payload</a:t>
            </a:r>
            <a:r>
              <a:rPr lang="zh-CN" altLang="en-US" sz="2000" dirty="0"/>
              <a:t>有没有东西。</a:t>
            </a:r>
            <a:endParaRPr lang="en-US" altLang="zh-CN" sz="2000" dirty="0"/>
          </a:p>
          <a:p>
            <a:r>
              <a:rPr lang="en-US" altLang="zh-CN" sz="2000" dirty="0"/>
              <a:t>Server</a:t>
            </a:r>
            <a:r>
              <a:rPr lang="zh-CN" altLang="en-US" sz="2000" dirty="0"/>
              <a:t>必须验证低位的</a:t>
            </a:r>
            <a:r>
              <a:rPr lang="en-US" altLang="zh-CN" sz="2000" dirty="0"/>
              <a:t>Reserved flag </a:t>
            </a:r>
            <a:r>
              <a:rPr lang="zh-CN" altLang="en-US" sz="2000" dirty="0"/>
              <a:t>是否为</a:t>
            </a:r>
            <a:r>
              <a:rPr lang="en-US" altLang="zh-CN" sz="2000" dirty="0"/>
              <a:t>0</a:t>
            </a:r>
            <a:r>
              <a:rPr lang="zh-CN" altLang="en-US" sz="2000" dirty="0"/>
              <a:t>，如过不为</a:t>
            </a:r>
            <a:r>
              <a:rPr lang="en-US" altLang="zh-CN" sz="2000" dirty="0"/>
              <a:t>0</a:t>
            </a:r>
            <a:r>
              <a:rPr lang="zh-CN" altLang="en-US" sz="2000" dirty="0"/>
              <a:t>则断开连接。</a:t>
            </a:r>
            <a:endParaRPr lang="en-US" altLang="zh-CN" sz="2000" dirty="0"/>
          </a:p>
        </p:txBody>
      </p:sp>
      <p:pic>
        <p:nvPicPr>
          <p:cNvPr id="4" name="图片 3"/>
          <p:cNvPicPr>
            <a:picLocks noChangeAspect="1"/>
          </p:cNvPicPr>
          <p:nvPr/>
        </p:nvPicPr>
        <p:blipFill>
          <a:blip r:embed="rId1"/>
          <a:stretch>
            <a:fillRect/>
          </a:stretch>
        </p:blipFill>
        <p:spPr>
          <a:xfrm>
            <a:off x="1425260" y="3425103"/>
            <a:ext cx="8638095" cy="11523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5.2.3.1</a:t>
            </a:r>
            <a:r>
              <a:rPr lang="zh-CN" altLang="en-US" b="1" dirty="0"/>
              <a:t>、 </a:t>
            </a:r>
            <a:r>
              <a:rPr lang="en-US" altLang="zh-CN" sz="3200" b="1" dirty="0"/>
              <a:t>CONNECT Packets </a:t>
            </a:r>
            <a:r>
              <a:rPr lang="zh-CN" altLang="en-US" sz="3200" b="1" dirty="0"/>
              <a:t>的</a:t>
            </a:r>
            <a:r>
              <a:rPr lang="en-US" altLang="zh-CN" sz="3200" b="1" dirty="0"/>
              <a:t>Variable header</a:t>
            </a:r>
            <a:r>
              <a:rPr lang="zh-CN" altLang="en-US" sz="3200" b="1" dirty="0"/>
              <a:t>的</a:t>
            </a:r>
            <a:r>
              <a:rPr lang="en-US" altLang="zh-CN" sz="3200" b="1" dirty="0"/>
              <a:t> Connect Flags </a:t>
            </a:r>
            <a:r>
              <a:rPr lang="zh-CN" altLang="en-US" sz="3200" b="1" dirty="0"/>
              <a:t>的 </a:t>
            </a:r>
            <a:r>
              <a:rPr lang="en-US" altLang="zh-CN" sz="3200" b="1" dirty="0"/>
              <a:t>User Name Flag</a:t>
            </a:r>
            <a:endParaRPr lang="zh-CN" altLang="en-US" sz="3200" dirty="0"/>
          </a:p>
        </p:txBody>
      </p:sp>
      <p:sp>
        <p:nvSpPr>
          <p:cNvPr id="3" name="内容占位符 2"/>
          <p:cNvSpPr>
            <a:spLocks noGrp="1"/>
          </p:cNvSpPr>
          <p:nvPr>
            <p:ph idx="1"/>
          </p:nvPr>
        </p:nvSpPr>
        <p:spPr/>
        <p:txBody>
          <a:bodyPr>
            <a:normAutofit/>
          </a:bodyPr>
          <a:lstStyle/>
          <a:p>
            <a:r>
              <a:rPr lang="zh-CN" altLang="en-US" sz="2000" dirty="0"/>
              <a:t>位于</a:t>
            </a:r>
            <a:r>
              <a:rPr lang="en-US" altLang="zh-CN" sz="2000" dirty="0"/>
              <a:t>Connect Flags</a:t>
            </a:r>
            <a:r>
              <a:rPr lang="zh-CN" altLang="en-US" sz="2000" dirty="0"/>
              <a:t>的最高位（</a:t>
            </a:r>
            <a:r>
              <a:rPr lang="en-US" altLang="zh-CN" sz="2000" dirty="0"/>
              <a:t>bit 7</a:t>
            </a:r>
            <a:r>
              <a:rPr lang="zh-CN" altLang="en-US" sz="2000" dirty="0"/>
              <a:t>）。</a:t>
            </a:r>
            <a:endParaRPr lang="en-US" altLang="zh-CN" sz="2000" dirty="0"/>
          </a:p>
          <a:p>
            <a:r>
              <a:rPr lang="zh-CN" altLang="en-US" sz="2000" dirty="0"/>
              <a:t>如果</a:t>
            </a:r>
            <a:r>
              <a:rPr lang="en-US" altLang="zh-CN" sz="2000" dirty="0"/>
              <a:t>User Name Flag</a:t>
            </a:r>
            <a:r>
              <a:rPr lang="zh-CN" altLang="en-US" sz="2000" dirty="0"/>
              <a:t>被设为</a:t>
            </a:r>
            <a:r>
              <a:rPr lang="en-US" altLang="zh-CN" sz="2000" dirty="0"/>
              <a:t>0</a:t>
            </a:r>
            <a:r>
              <a:rPr lang="zh-CN" altLang="en-US" sz="2000" dirty="0"/>
              <a:t>，</a:t>
            </a:r>
            <a:r>
              <a:rPr lang="en-US" altLang="zh-CN" sz="2000" dirty="0"/>
              <a:t>Payload </a:t>
            </a:r>
            <a:r>
              <a:rPr lang="zh-CN" altLang="en-US" sz="2000" dirty="0"/>
              <a:t>不能有</a:t>
            </a:r>
            <a:r>
              <a:rPr lang="en-US" altLang="zh-CN" sz="2000" dirty="0"/>
              <a:t>user name </a:t>
            </a:r>
            <a:r>
              <a:rPr lang="zh-CN" altLang="en-US" sz="2000" dirty="0"/>
              <a:t>值。</a:t>
            </a:r>
            <a:endParaRPr lang="en-US" altLang="zh-CN" sz="2000" dirty="0"/>
          </a:p>
          <a:p>
            <a:r>
              <a:rPr lang="zh-CN" altLang="en-US" sz="2000" dirty="0"/>
              <a:t>如果</a:t>
            </a:r>
            <a:r>
              <a:rPr lang="en-US" altLang="zh-CN" sz="2000" dirty="0"/>
              <a:t>User Name Flag</a:t>
            </a:r>
            <a:r>
              <a:rPr lang="zh-CN" altLang="en-US" sz="2000" dirty="0"/>
              <a:t>被设为</a:t>
            </a:r>
            <a:r>
              <a:rPr lang="en-US" altLang="zh-CN" sz="2000" dirty="0"/>
              <a:t>1</a:t>
            </a:r>
            <a:r>
              <a:rPr lang="zh-CN" altLang="en-US" sz="2000" dirty="0"/>
              <a:t>，</a:t>
            </a:r>
            <a:r>
              <a:rPr lang="en-US" altLang="zh-CN" sz="2000" dirty="0"/>
              <a:t> Payload </a:t>
            </a:r>
            <a:r>
              <a:rPr lang="zh-CN" altLang="en-US" sz="2000" dirty="0"/>
              <a:t>必须有</a:t>
            </a:r>
            <a:r>
              <a:rPr lang="en-US" altLang="zh-CN" sz="2000" dirty="0"/>
              <a:t>user name </a:t>
            </a:r>
            <a:r>
              <a:rPr lang="zh-CN" altLang="en-US" sz="2000" dirty="0"/>
              <a:t>值。</a:t>
            </a:r>
            <a:endParaRPr lang="en-US" altLang="zh-CN" sz="2000" dirty="0"/>
          </a:p>
        </p:txBody>
      </p:sp>
      <p:pic>
        <p:nvPicPr>
          <p:cNvPr id="4" name="图片 3"/>
          <p:cNvPicPr>
            <a:picLocks noChangeAspect="1"/>
          </p:cNvPicPr>
          <p:nvPr/>
        </p:nvPicPr>
        <p:blipFill>
          <a:blip r:embed="rId1"/>
          <a:stretch>
            <a:fillRect/>
          </a:stretch>
        </p:blipFill>
        <p:spPr>
          <a:xfrm>
            <a:off x="1425260" y="3425103"/>
            <a:ext cx="8638095" cy="11523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5.2.3.2</a:t>
            </a:r>
            <a:r>
              <a:rPr lang="zh-CN" altLang="en-US" b="1" dirty="0"/>
              <a:t>、</a:t>
            </a:r>
            <a:r>
              <a:rPr lang="en-US" altLang="zh-CN" b="1" dirty="0"/>
              <a:t> </a:t>
            </a:r>
            <a:r>
              <a:rPr lang="en-US" altLang="zh-CN" sz="3200" b="1" dirty="0"/>
              <a:t>CONNECT Packets </a:t>
            </a:r>
            <a:r>
              <a:rPr lang="zh-CN" altLang="en-US" sz="3200" b="1" dirty="0"/>
              <a:t>的</a:t>
            </a:r>
            <a:r>
              <a:rPr lang="en-US" altLang="zh-CN" sz="3200" b="1" dirty="0"/>
              <a:t>Variable header</a:t>
            </a:r>
            <a:r>
              <a:rPr lang="zh-CN" altLang="en-US" sz="3200" b="1" dirty="0"/>
              <a:t>的</a:t>
            </a:r>
            <a:r>
              <a:rPr lang="en-US" altLang="zh-CN" sz="3200" b="1" dirty="0"/>
              <a:t>Connect Flags </a:t>
            </a:r>
            <a:r>
              <a:rPr lang="zh-CN" altLang="en-US" sz="3200" b="1" dirty="0"/>
              <a:t>的 </a:t>
            </a:r>
            <a:r>
              <a:rPr lang="en-US" altLang="zh-CN" sz="3200" b="1" dirty="0"/>
              <a:t>Password Flag</a:t>
            </a:r>
            <a:endParaRPr lang="zh-CN" altLang="en-US" sz="3200" dirty="0"/>
          </a:p>
        </p:txBody>
      </p:sp>
      <p:sp>
        <p:nvSpPr>
          <p:cNvPr id="3" name="内容占位符 2"/>
          <p:cNvSpPr>
            <a:spLocks noGrp="1"/>
          </p:cNvSpPr>
          <p:nvPr>
            <p:ph idx="1"/>
          </p:nvPr>
        </p:nvSpPr>
        <p:spPr/>
        <p:txBody>
          <a:bodyPr>
            <a:normAutofit/>
          </a:bodyPr>
          <a:lstStyle/>
          <a:p>
            <a:r>
              <a:rPr lang="zh-CN" altLang="en-US" sz="2000" dirty="0"/>
              <a:t>如果</a:t>
            </a:r>
            <a:r>
              <a:rPr lang="en-US" altLang="zh-CN" sz="2000" dirty="0"/>
              <a:t>Password Flag</a:t>
            </a:r>
            <a:r>
              <a:rPr lang="zh-CN" altLang="en-US" sz="2000" dirty="0"/>
              <a:t>被设为</a:t>
            </a:r>
            <a:r>
              <a:rPr lang="en-US" altLang="zh-CN" sz="2000" dirty="0"/>
              <a:t>0</a:t>
            </a:r>
            <a:r>
              <a:rPr lang="zh-CN" altLang="en-US" sz="2000" dirty="0"/>
              <a:t>，</a:t>
            </a:r>
            <a:r>
              <a:rPr lang="en-US" altLang="zh-CN" sz="2000" dirty="0"/>
              <a:t>Payload </a:t>
            </a:r>
            <a:r>
              <a:rPr lang="zh-CN" altLang="en-US" sz="2000" dirty="0"/>
              <a:t>不能有</a:t>
            </a:r>
            <a:r>
              <a:rPr lang="en-US" altLang="zh-CN" sz="2000" dirty="0"/>
              <a:t>Password</a:t>
            </a:r>
            <a:r>
              <a:rPr lang="zh-CN" altLang="en-US" sz="2000" dirty="0"/>
              <a:t>值。</a:t>
            </a:r>
            <a:endParaRPr lang="en-US" altLang="zh-CN" sz="2000" dirty="0"/>
          </a:p>
          <a:p>
            <a:r>
              <a:rPr lang="zh-CN" altLang="en-US" sz="2000" dirty="0"/>
              <a:t>如果</a:t>
            </a:r>
            <a:r>
              <a:rPr lang="en-US" altLang="zh-CN" sz="2000" dirty="0"/>
              <a:t>Password Flag</a:t>
            </a:r>
            <a:r>
              <a:rPr lang="zh-CN" altLang="en-US" sz="2000" dirty="0"/>
              <a:t>被设为</a:t>
            </a:r>
            <a:r>
              <a:rPr lang="en-US" altLang="zh-CN" sz="2000" dirty="0"/>
              <a:t>1</a:t>
            </a:r>
            <a:r>
              <a:rPr lang="zh-CN" altLang="en-US" sz="2000" dirty="0"/>
              <a:t>，</a:t>
            </a:r>
            <a:r>
              <a:rPr lang="en-US" altLang="zh-CN" sz="2000" dirty="0"/>
              <a:t>Payload </a:t>
            </a:r>
            <a:r>
              <a:rPr lang="zh-CN" altLang="en-US" sz="2000" dirty="0"/>
              <a:t>必须有</a:t>
            </a:r>
            <a:r>
              <a:rPr lang="en-US" altLang="zh-CN" sz="2000" dirty="0"/>
              <a:t>Password</a:t>
            </a:r>
            <a:r>
              <a:rPr lang="zh-CN" altLang="en-US" sz="2000" dirty="0"/>
              <a:t>值。</a:t>
            </a:r>
            <a:endParaRPr lang="en-US" altLang="zh-CN" sz="2000" dirty="0"/>
          </a:p>
          <a:p>
            <a:r>
              <a:rPr lang="zh-CN" altLang="en-US" sz="2000" dirty="0"/>
              <a:t>如果</a:t>
            </a:r>
            <a:r>
              <a:rPr lang="en-US" altLang="zh-CN" sz="2000" dirty="0"/>
              <a:t>User Name Flag</a:t>
            </a:r>
            <a:r>
              <a:rPr lang="zh-CN" altLang="en-US" sz="2000" dirty="0"/>
              <a:t>被设为</a:t>
            </a:r>
            <a:r>
              <a:rPr lang="en-US" altLang="zh-CN" sz="2000" dirty="0"/>
              <a:t>0</a:t>
            </a:r>
            <a:r>
              <a:rPr lang="zh-CN" altLang="en-US" sz="2000" dirty="0"/>
              <a:t>，</a:t>
            </a:r>
            <a:r>
              <a:rPr lang="en-US" altLang="zh-CN" sz="2000" dirty="0"/>
              <a:t> Password Flag</a:t>
            </a:r>
            <a:r>
              <a:rPr lang="zh-CN" altLang="en-US" sz="2000" dirty="0"/>
              <a:t>必须设为</a:t>
            </a:r>
            <a:r>
              <a:rPr lang="en-US" altLang="zh-CN" sz="2000" dirty="0"/>
              <a:t>0</a:t>
            </a:r>
            <a:r>
              <a:rPr lang="zh-CN" altLang="en-US" sz="2000" dirty="0"/>
              <a:t>。</a:t>
            </a: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425260" y="3425103"/>
            <a:ext cx="8638095" cy="11523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5.2.3.3</a:t>
            </a:r>
            <a:r>
              <a:rPr lang="zh-CN" altLang="en-US" b="1" dirty="0"/>
              <a:t>、</a:t>
            </a:r>
            <a:r>
              <a:rPr lang="en-US" altLang="zh-CN" b="1" dirty="0"/>
              <a:t> </a:t>
            </a:r>
            <a:r>
              <a:rPr lang="en-US" altLang="zh-CN" sz="3200" b="1" dirty="0"/>
              <a:t>CONNECT Packets </a:t>
            </a:r>
            <a:r>
              <a:rPr lang="zh-CN" altLang="en-US" sz="3200" b="1" dirty="0"/>
              <a:t>的</a:t>
            </a:r>
            <a:r>
              <a:rPr lang="en-US" altLang="zh-CN" sz="3200" b="1" dirty="0"/>
              <a:t>Variable header</a:t>
            </a:r>
            <a:r>
              <a:rPr lang="zh-CN" altLang="en-US" sz="3200" b="1" dirty="0"/>
              <a:t>的</a:t>
            </a:r>
            <a:r>
              <a:rPr lang="en-US" altLang="zh-CN" sz="3200" b="1" dirty="0"/>
              <a:t>Connect Flags </a:t>
            </a:r>
            <a:r>
              <a:rPr lang="zh-CN" altLang="en-US" sz="3200" b="1" dirty="0"/>
              <a:t>的 </a:t>
            </a:r>
            <a:r>
              <a:rPr lang="en-US" altLang="zh-CN" sz="3200" b="1" dirty="0"/>
              <a:t>Will Flag</a:t>
            </a:r>
            <a:endParaRPr lang="zh-CN" altLang="en-US" sz="3200" dirty="0"/>
          </a:p>
        </p:txBody>
      </p:sp>
      <p:sp>
        <p:nvSpPr>
          <p:cNvPr id="3" name="内容占位符 2"/>
          <p:cNvSpPr>
            <a:spLocks noGrp="1"/>
          </p:cNvSpPr>
          <p:nvPr>
            <p:ph idx="1"/>
          </p:nvPr>
        </p:nvSpPr>
        <p:spPr>
          <a:xfrm>
            <a:off x="838200" y="1617945"/>
            <a:ext cx="10515600" cy="5173250"/>
          </a:xfrm>
        </p:spPr>
        <p:txBody>
          <a:bodyPr>
            <a:normAutofit/>
          </a:bodyPr>
          <a:lstStyle/>
          <a:p>
            <a:r>
              <a:rPr lang="zh-CN" altLang="en-US" sz="1900" dirty="0"/>
              <a:t>如果</a:t>
            </a:r>
            <a:r>
              <a:rPr lang="en-US" altLang="zh-CN" sz="1900" dirty="0"/>
              <a:t>Will Flag</a:t>
            </a:r>
            <a:r>
              <a:rPr lang="zh-CN" altLang="en-US" sz="1900" dirty="0"/>
              <a:t>被设为</a:t>
            </a:r>
            <a:r>
              <a:rPr lang="en-US" altLang="zh-CN" sz="1900" dirty="0"/>
              <a:t>1</a:t>
            </a:r>
            <a:r>
              <a:rPr lang="zh-CN" altLang="en-US" sz="1900" dirty="0"/>
              <a:t>，则表明如果连接请求被接收，一个与此连接对应的</a:t>
            </a:r>
            <a:r>
              <a:rPr lang="en-US" altLang="zh-CN" sz="1900" dirty="0"/>
              <a:t>Will Message</a:t>
            </a:r>
            <a:r>
              <a:rPr lang="zh-CN" altLang="en-US" sz="1900" dirty="0"/>
              <a:t>必须被保存在</a:t>
            </a:r>
            <a:r>
              <a:rPr lang="en-US" altLang="zh-CN" sz="1900" dirty="0"/>
              <a:t>Server</a:t>
            </a:r>
            <a:r>
              <a:rPr lang="zh-CN" altLang="en-US" sz="1900" dirty="0"/>
              <a:t>，而且当连接被偶然关闭时这个</a:t>
            </a:r>
            <a:r>
              <a:rPr lang="en-US" altLang="zh-CN" sz="1900" dirty="0"/>
              <a:t>Will Message</a:t>
            </a:r>
            <a:r>
              <a:rPr lang="zh-CN" altLang="en-US" sz="1900" dirty="0"/>
              <a:t>必须被发布除非这个</a:t>
            </a:r>
            <a:r>
              <a:rPr lang="en-US" altLang="zh-CN" sz="1900" dirty="0"/>
              <a:t>Will Message</a:t>
            </a:r>
            <a:r>
              <a:rPr lang="zh-CN" altLang="en-US" sz="1900" dirty="0"/>
              <a:t>被</a:t>
            </a:r>
            <a:r>
              <a:rPr lang="en-US" altLang="zh-CN" sz="1900" dirty="0"/>
              <a:t>Server</a:t>
            </a:r>
            <a:r>
              <a:rPr lang="zh-CN" altLang="en-US" sz="1900" dirty="0"/>
              <a:t>收到</a:t>
            </a:r>
            <a:r>
              <a:rPr lang="en-US" altLang="zh-CN" sz="1900" dirty="0"/>
              <a:t>DISCONNECT</a:t>
            </a:r>
            <a:r>
              <a:rPr lang="zh-CN" altLang="en-US" sz="1900" dirty="0"/>
              <a:t>包时删掉了。</a:t>
            </a:r>
            <a:endParaRPr lang="en-US" altLang="zh-CN" sz="1900" dirty="0"/>
          </a:p>
          <a:p>
            <a:r>
              <a:rPr lang="zh-CN" altLang="en-US" sz="1900" dirty="0"/>
              <a:t>连接被偶然关闭，该</a:t>
            </a:r>
            <a:r>
              <a:rPr lang="en-US" altLang="zh-CN" sz="1900" dirty="0"/>
              <a:t>message</a:t>
            </a:r>
            <a:r>
              <a:rPr lang="zh-CN" altLang="en-US" sz="1900" dirty="0"/>
              <a:t>被发布的几种情况：</a:t>
            </a:r>
            <a:endParaRPr lang="en-US" altLang="zh-CN" sz="1900" dirty="0"/>
          </a:p>
          <a:p>
            <a:pPr marL="0" indent="0">
              <a:buNone/>
            </a:pPr>
            <a:r>
              <a:rPr lang="en-US" altLang="zh-CN" sz="1300" dirty="0"/>
              <a:t>I/O</a:t>
            </a:r>
            <a:r>
              <a:rPr lang="zh-CN" altLang="en-US" sz="1300" dirty="0"/>
              <a:t>错误或者网络错误</a:t>
            </a:r>
            <a:endParaRPr lang="en-US" altLang="zh-CN" sz="1300" dirty="0"/>
          </a:p>
          <a:p>
            <a:pPr marL="0" indent="0">
              <a:buNone/>
            </a:pPr>
            <a:r>
              <a:rPr lang="en-US" altLang="zh-CN" sz="1300" dirty="0"/>
              <a:t>Client</a:t>
            </a:r>
            <a:r>
              <a:rPr lang="zh-CN" altLang="en-US" sz="1300" dirty="0"/>
              <a:t>在</a:t>
            </a:r>
            <a:r>
              <a:rPr lang="en-US" altLang="zh-CN" sz="1300" dirty="0"/>
              <a:t>Keep Alive Time</a:t>
            </a:r>
            <a:r>
              <a:rPr lang="zh-CN" altLang="en-US" sz="1300" dirty="0"/>
              <a:t>之内与</a:t>
            </a:r>
            <a:r>
              <a:rPr lang="en-US" altLang="zh-CN" sz="1300" dirty="0"/>
              <a:t>Server</a:t>
            </a:r>
            <a:r>
              <a:rPr lang="zh-CN" altLang="en-US" sz="1300" dirty="0"/>
              <a:t>通讯失败。</a:t>
            </a:r>
            <a:endParaRPr lang="en-US" altLang="zh-CN" sz="1300" dirty="0"/>
          </a:p>
          <a:p>
            <a:pPr marL="0" indent="0">
              <a:buNone/>
            </a:pPr>
            <a:r>
              <a:rPr lang="en-US" altLang="zh-CN" sz="1300" dirty="0"/>
              <a:t>Client</a:t>
            </a:r>
            <a:r>
              <a:rPr lang="zh-CN" altLang="en-US" sz="1300" dirty="0"/>
              <a:t>主动关闭连接并且未给</a:t>
            </a:r>
            <a:r>
              <a:rPr lang="en-US" altLang="zh-CN" sz="1300" dirty="0"/>
              <a:t>Server</a:t>
            </a:r>
            <a:r>
              <a:rPr lang="zh-CN" altLang="en-US" sz="1300" dirty="0"/>
              <a:t>发</a:t>
            </a:r>
            <a:r>
              <a:rPr lang="en-US" altLang="zh-CN" sz="1300" dirty="0"/>
              <a:t>DISCONNECT </a:t>
            </a:r>
            <a:r>
              <a:rPr lang="zh-CN" altLang="en-US" sz="1300" dirty="0"/>
              <a:t>包。</a:t>
            </a:r>
            <a:endParaRPr lang="en-US" altLang="zh-CN" sz="1300" dirty="0"/>
          </a:p>
          <a:p>
            <a:pPr marL="0" indent="0">
              <a:buNone/>
            </a:pPr>
            <a:r>
              <a:rPr lang="en-US" altLang="zh-CN" sz="1300" dirty="0"/>
              <a:t>Server</a:t>
            </a:r>
            <a:r>
              <a:rPr lang="zh-CN" altLang="en-US" sz="1300" dirty="0"/>
              <a:t>因为协议错误关闭连接。</a:t>
            </a:r>
            <a:endParaRPr lang="en-US" altLang="zh-CN" sz="2000" dirty="0"/>
          </a:p>
          <a:p>
            <a:r>
              <a:rPr lang="zh-CN" altLang="en-US" sz="1800" dirty="0"/>
              <a:t>如过</a:t>
            </a:r>
            <a:r>
              <a:rPr lang="en-US" altLang="zh-CN" sz="1800" dirty="0"/>
              <a:t>Will Flag</a:t>
            </a:r>
            <a:r>
              <a:rPr lang="zh-CN" altLang="en-US" sz="1800" dirty="0"/>
              <a:t>被设为</a:t>
            </a:r>
            <a:r>
              <a:rPr lang="en-US" altLang="zh-CN" sz="1800" dirty="0"/>
              <a:t>1</a:t>
            </a:r>
            <a:r>
              <a:rPr lang="zh-CN" altLang="en-US" sz="1800" dirty="0"/>
              <a:t>，</a:t>
            </a:r>
            <a:r>
              <a:rPr lang="en-US" altLang="zh-CN" sz="1800" dirty="0"/>
              <a:t>Will </a:t>
            </a:r>
            <a:r>
              <a:rPr lang="en-US" altLang="zh-CN" sz="1800" dirty="0" err="1"/>
              <a:t>QoS</a:t>
            </a:r>
            <a:r>
              <a:rPr lang="zh-CN" altLang="en-US" sz="1800" dirty="0"/>
              <a:t>和</a:t>
            </a:r>
            <a:r>
              <a:rPr lang="en-US" altLang="zh-CN" sz="1800" dirty="0"/>
              <a:t>Will Retain</a:t>
            </a:r>
            <a:r>
              <a:rPr lang="zh-CN" altLang="en-US" sz="1800" dirty="0"/>
              <a:t>被</a:t>
            </a:r>
            <a:r>
              <a:rPr lang="en-US" altLang="zh-CN" sz="1800" dirty="0"/>
              <a:t>Server</a:t>
            </a:r>
            <a:r>
              <a:rPr lang="zh-CN" altLang="en-US" sz="1800" dirty="0"/>
              <a:t>读取并处理，</a:t>
            </a:r>
            <a:r>
              <a:rPr lang="en-US" altLang="zh-CN" sz="1800" dirty="0"/>
              <a:t> Payload </a:t>
            </a:r>
            <a:r>
              <a:rPr lang="zh-CN" altLang="en-US" sz="1800" dirty="0"/>
              <a:t>必须包含</a:t>
            </a:r>
            <a:r>
              <a:rPr lang="en-US" altLang="zh-CN" sz="1800" dirty="0"/>
              <a:t>will Topic</a:t>
            </a:r>
            <a:r>
              <a:rPr lang="zh-CN" altLang="en-US" sz="1800" dirty="0"/>
              <a:t>和</a:t>
            </a:r>
            <a:r>
              <a:rPr lang="en-US" altLang="zh-CN" sz="1800" dirty="0"/>
              <a:t>Will Message </a:t>
            </a:r>
            <a:r>
              <a:rPr lang="zh-CN" altLang="en-US" sz="1800" dirty="0"/>
              <a:t>。</a:t>
            </a:r>
            <a:endParaRPr lang="en-US" altLang="zh-CN" sz="1800" dirty="0"/>
          </a:p>
          <a:p>
            <a:r>
              <a:rPr lang="zh-CN" altLang="en-US" sz="1800" dirty="0"/>
              <a:t>一旦</a:t>
            </a:r>
            <a:r>
              <a:rPr lang="en-US" altLang="zh-CN" sz="1800" dirty="0"/>
              <a:t>Will Message</a:t>
            </a:r>
            <a:r>
              <a:rPr lang="zh-CN" altLang="en-US" sz="1800" dirty="0"/>
              <a:t>被发布或者</a:t>
            </a:r>
            <a:r>
              <a:rPr lang="en-US" altLang="zh-CN" sz="1800" dirty="0"/>
              <a:t>Server</a:t>
            </a:r>
            <a:r>
              <a:rPr lang="zh-CN" altLang="en-US" sz="1800" dirty="0"/>
              <a:t>收到</a:t>
            </a:r>
            <a:r>
              <a:rPr lang="en-US" altLang="zh-CN" sz="1800" dirty="0"/>
              <a:t>Client</a:t>
            </a:r>
            <a:r>
              <a:rPr lang="zh-CN" altLang="en-US" sz="1800" dirty="0"/>
              <a:t>发来的</a:t>
            </a:r>
            <a:r>
              <a:rPr lang="en-US" altLang="zh-CN" sz="1800" dirty="0"/>
              <a:t>DISCONNECT</a:t>
            </a:r>
            <a:r>
              <a:rPr lang="zh-CN" altLang="en-US" sz="1800" dirty="0"/>
              <a:t>包时，</a:t>
            </a:r>
            <a:r>
              <a:rPr lang="en-US" altLang="zh-CN" sz="1800" dirty="0"/>
              <a:t> Will Message</a:t>
            </a:r>
            <a:r>
              <a:rPr lang="zh-CN" altLang="en-US" sz="1800" dirty="0"/>
              <a:t>必须被删除（存储与</a:t>
            </a:r>
            <a:r>
              <a:rPr lang="en-US" altLang="zh-CN" sz="1800" dirty="0"/>
              <a:t>Server</a:t>
            </a:r>
            <a:r>
              <a:rPr lang="zh-CN" altLang="en-US" sz="1800" dirty="0"/>
              <a:t>的</a:t>
            </a:r>
            <a:r>
              <a:rPr lang="en-US" altLang="zh-CN" sz="1800" dirty="0"/>
              <a:t>Session State</a:t>
            </a:r>
            <a:r>
              <a:rPr lang="zh-CN" altLang="en-US" sz="1800" dirty="0"/>
              <a:t>）</a:t>
            </a:r>
            <a:endParaRPr lang="en-US" altLang="zh-CN" sz="1800" dirty="0"/>
          </a:p>
          <a:p>
            <a:r>
              <a:rPr lang="zh-CN" altLang="en-US" sz="1800" dirty="0"/>
              <a:t>如过</a:t>
            </a:r>
            <a:r>
              <a:rPr lang="en-US" altLang="zh-CN" sz="1800" dirty="0"/>
              <a:t>Will Flag</a:t>
            </a:r>
            <a:r>
              <a:rPr lang="zh-CN" altLang="en-US" sz="1800" dirty="0"/>
              <a:t>被设为</a:t>
            </a:r>
            <a:r>
              <a:rPr lang="en-US" altLang="zh-CN" sz="1800" dirty="0"/>
              <a:t>0</a:t>
            </a:r>
            <a:r>
              <a:rPr lang="zh-CN" altLang="en-US" sz="1800" dirty="0"/>
              <a:t>，</a:t>
            </a:r>
            <a:r>
              <a:rPr lang="en-US" altLang="zh-CN" sz="1800" dirty="0"/>
              <a:t>Will </a:t>
            </a:r>
            <a:r>
              <a:rPr lang="en-US" altLang="zh-CN" sz="1800" dirty="0" err="1"/>
              <a:t>QoS</a:t>
            </a:r>
            <a:r>
              <a:rPr lang="zh-CN" altLang="en-US" sz="1800" dirty="0"/>
              <a:t>和</a:t>
            </a:r>
            <a:r>
              <a:rPr lang="en-US" altLang="zh-CN" sz="1800" dirty="0"/>
              <a:t>Will Retain</a:t>
            </a:r>
            <a:r>
              <a:rPr lang="zh-CN" altLang="en-US" sz="1800" dirty="0"/>
              <a:t>被</a:t>
            </a:r>
            <a:r>
              <a:rPr lang="en-US" altLang="zh-CN" sz="1800" dirty="0"/>
              <a:t>Server</a:t>
            </a:r>
            <a:r>
              <a:rPr lang="zh-CN" altLang="en-US" sz="1800" dirty="0"/>
              <a:t>必须设为</a:t>
            </a:r>
            <a:r>
              <a:rPr lang="en-US" altLang="zh-CN" sz="1800" dirty="0"/>
              <a:t>0</a:t>
            </a:r>
            <a:r>
              <a:rPr lang="zh-CN" altLang="en-US" sz="1800" dirty="0"/>
              <a:t>，</a:t>
            </a:r>
            <a:r>
              <a:rPr lang="en-US" altLang="zh-CN" sz="1800" dirty="0"/>
              <a:t> Payload </a:t>
            </a:r>
            <a:r>
              <a:rPr lang="zh-CN" altLang="en-US" sz="1800" dirty="0"/>
              <a:t>必须不包含</a:t>
            </a:r>
            <a:r>
              <a:rPr lang="en-US" altLang="zh-CN" sz="1800" dirty="0"/>
              <a:t>will Topic</a:t>
            </a:r>
            <a:r>
              <a:rPr lang="zh-CN" altLang="en-US" sz="1800" dirty="0"/>
              <a:t>和</a:t>
            </a:r>
            <a:r>
              <a:rPr lang="en-US" altLang="zh-CN" sz="1800" dirty="0"/>
              <a:t>Will Message </a:t>
            </a:r>
            <a:r>
              <a:rPr lang="zh-CN" altLang="en-US" sz="1800" dirty="0"/>
              <a:t>。</a:t>
            </a:r>
            <a:endParaRPr lang="en-US" altLang="zh-CN" sz="1800" dirty="0"/>
          </a:p>
          <a:p>
            <a:r>
              <a:rPr lang="zh-CN" altLang="en-US" sz="1800" dirty="0"/>
              <a:t>如过</a:t>
            </a:r>
            <a:r>
              <a:rPr lang="en-US" altLang="zh-CN" sz="1800" dirty="0"/>
              <a:t>Will Flag</a:t>
            </a:r>
            <a:r>
              <a:rPr lang="zh-CN" altLang="en-US" sz="1800" dirty="0"/>
              <a:t>被设为</a:t>
            </a:r>
            <a:r>
              <a:rPr lang="en-US" altLang="zh-CN" sz="1800" dirty="0"/>
              <a:t>0</a:t>
            </a:r>
            <a:r>
              <a:rPr lang="zh-CN" altLang="en-US" sz="1800" dirty="0"/>
              <a:t>，</a:t>
            </a:r>
            <a:r>
              <a:rPr lang="en-US" altLang="zh-CN" sz="1800" dirty="0"/>
              <a:t> </a:t>
            </a:r>
            <a:r>
              <a:rPr lang="zh-CN" altLang="en-US" sz="1800" dirty="0"/>
              <a:t>当网络连接结束时</a:t>
            </a:r>
            <a:r>
              <a:rPr lang="en-US" altLang="zh-CN" sz="1800" dirty="0"/>
              <a:t>Will Message</a:t>
            </a:r>
            <a:r>
              <a:rPr lang="zh-CN" altLang="en-US" sz="1800" dirty="0"/>
              <a:t>不能被发布。</a:t>
            </a:r>
            <a:endParaRPr lang="en-US" altLang="zh-CN" sz="1800" dirty="0"/>
          </a:p>
          <a:p>
            <a:endParaRPr lang="en-US" altLang="zh-CN" sz="2000" dirty="0"/>
          </a:p>
          <a:p>
            <a:endParaRPr lang="en-US" altLang="zh-CN" sz="2000" dirty="0"/>
          </a:p>
          <a:p>
            <a:endParaRPr lang="en-US" altLang="zh-CN" sz="2000" dirty="0"/>
          </a:p>
          <a:p>
            <a:pPr marL="0" indent="0">
              <a:buNone/>
            </a:pPr>
            <a:endParaRPr lang="en-US" altLang="zh-C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5.2.3.4</a:t>
            </a:r>
            <a:r>
              <a:rPr lang="zh-CN" altLang="en-US" b="1" dirty="0"/>
              <a:t>、</a:t>
            </a:r>
            <a:r>
              <a:rPr lang="en-US" altLang="zh-CN" b="1" dirty="0"/>
              <a:t> </a:t>
            </a:r>
            <a:r>
              <a:rPr lang="en-US" altLang="zh-CN" sz="3200" b="1" dirty="0"/>
              <a:t>CONNECT Packets </a:t>
            </a:r>
            <a:r>
              <a:rPr lang="zh-CN" altLang="en-US" sz="3200" b="1" dirty="0"/>
              <a:t>的</a:t>
            </a:r>
            <a:r>
              <a:rPr lang="en-US" altLang="zh-CN" sz="3200" b="1" dirty="0"/>
              <a:t>Variable header</a:t>
            </a:r>
            <a:r>
              <a:rPr lang="zh-CN" altLang="en-US" sz="3200" b="1" dirty="0"/>
              <a:t>的</a:t>
            </a:r>
            <a:r>
              <a:rPr lang="en-US" altLang="zh-CN" sz="3200" b="1" dirty="0"/>
              <a:t>Connect Flags </a:t>
            </a:r>
            <a:r>
              <a:rPr lang="zh-CN" altLang="en-US" sz="3200" b="1" dirty="0"/>
              <a:t>的 </a:t>
            </a:r>
            <a:r>
              <a:rPr lang="en-US" altLang="zh-CN" sz="3200" b="1" dirty="0"/>
              <a:t>Will Retain</a:t>
            </a:r>
            <a:endParaRPr lang="zh-CN" altLang="en-US" sz="3200" dirty="0"/>
          </a:p>
        </p:txBody>
      </p:sp>
      <p:sp>
        <p:nvSpPr>
          <p:cNvPr id="3" name="内容占位符 2"/>
          <p:cNvSpPr>
            <a:spLocks noGrp="1"/>
          </p:cNvSpPr>
          <p:nvPr>
            <p:ph idx="1"/>
          </p:nvPr>
        </p:nvSpPr>
        <p:spPr/>
        <p:txBody>
          <a:bodyPr>
            <a:normAutofit/>
          </a:bodyPr>
          <a:lstStyle/>
          <a:p>
            <a:r>
              <a:rPr lang="zh-CN" altLang="en-US" sz="2000" dirty="0"/>
              <a:t>指定当消息</a:t>
            </a:r>
            <a:r>
              <a:rPr lang="en-US" altLang="zh-CN" sz="2000" dirty="0"/>
              <a:t>publish</a:t>
            </a:r>
            <a:r>
              <a:rPr lang="zh-CN" altLang="en-US" sz="2000" dirty="0"/>
              <a:t>的时候是否需要被保留。</a:t>
            </a:r>
            <a:endParaRPr lang="en-US" altLang="zh-CN" sz="2000" dirty="0"/>
          </a:p>
          <a:p>
            <a:r>
              <a:rPr lang="zh-CN" altLang="en-US" sz="2000" dirty="0"/>
              <a:t>如果</a:t>
            </a:r>
            <a:r>
              <a:rPr lang="en-US" altLang="zh-CN" sz="2000" dirty="0"/>
              <a:t>Will Flag </a:t>
            </a:r>
            <a:r>
              <a:rPr lang="zh-CN" altLang="en-US" sz="2000" dirty="0"/>
              <a:t>被设为</a:t>
            </a:r>
            <a:r>
              <a:rPr lang="en-US" altLang="zh-CN" sz="2000" dirty="0"/>
              <a:t>0</a:t>
            </a:r>
            <a:r>
              <a:rPr lang="zh-CN" altLang="en-US" sz="2000" dirty="0"/>
              <a:t>，</a:t>
            </a:r>
            <a:r>
              <a:rPr lang="en-US" altLang="zh-CN" sz="2000" dirty="0"/>
              <a:t> Will Retain Flag </a:t>
            </a:r>
            <a:r>
              <a:rPr lang="zh-CN" altLang="en-US" sz="2000" dirty="0"/>
              <a:t>必须设为</a:t>
            </a:r>
            <a:r>
              <a:rPr lang="en-US" altLang="zh-CN" sz="2000" dirty="0"/>
              <a:t>0</a:t>
            </a:r>
            <a:r>
              <a:rPr lang="zh-CN" altLang="en-US" sz="2000" dirty="0"/>
              <a:t>。</a:t>
            </a:r>
            <a:endParaRPr lang="en-US" altLang="zh-CN" sz="2000" dirty="0"/>
          </a:p>
          <a:p>
            <a:r>
              <a:rPr lang="zh-CN" altLang="en-US" sz="2000" dirty="0"/>
              <a:t>如果</a:t>
            </a:r>
            <a:r>
              <a:rPr lang="en-US" altLang="zh-CN" sz="2000" dirty="0"/>
              <a:t>Will Flag </a:t>
            </a:r>
            <a:r>
              <a:rPr lang="zh-CN" altLang="en-US" sz="2000" dirty="0"/>
              <a:t>被设为</a:t>
            </a:r>
            <a:r>
              <a:rPr lang="en-US" altLang="zh-CN" sz="2000" dirty="0"/>
              <a:t>1</a:t>
            </a:r>
            <a:r>
              <a:rPr lang="zh-CN" altLang="en-US" sz="2000" dirty="0"/>
              <a:t>，</a:t>
            </a:r>
            <a:r>
              <a:rPr lang="en-US" altLang="zh-CN" sz="2000" dirty="0"/>
              <a:t> </a:t>
            </a:r>
            <a:r>
              <a:rPr lang="zh-CN" altLang="en-US" sz="2000" dirty="0"/>
              <a:t>且</a:t>
            </a:r>
            <a:r>
              <a:rPr lang="en-US" altLang="zh-CN" sz="2000" dirty="0"/>
              <a:t>Will Retain</a:t>
            </a:r>
            <a:r>
              <a:rPr lang="zh-CN" altLang="en-US" sz="2000" dirty="0"/>
              <a:t>被设为</a:t>
            </a:r>
            <a:r>
              <a:rPr lang="en-US" altLang="zh-CN" sz="2000" dirty="0"/>
              <a:t>0</a:t>
            </a:r>
            <a:r>
              <a:rPr lang="zh-CN" altLang="en-US" sz="2000" dirty="0"/>
              <a:t>，则</a:t>
            </a:r>
            <a:r>
              <a:rPr lang="en-US" altLang="zh-CN" sz="2000" dirty="0"/>
              <a:t>Server</a:t>
            </a:r>
            <a:r>
              <a:rPr lang="zh-CN" altLang="en-US" sz="2000" dirty="0"/>
              <a:t>发布</a:t>
            </a:r>
            <a:r>
              <a:rPr lang="en-US" altLang="zh-CN" sz="2000" dirty="0"/>
              <a:t>message</a:t>
            </a:r>
            <a:r>
              <a:rPr lang="zh-CN" altLang="en-US" sz="2000" dirty="0"/>
              <a:t>的时候必须以非保留的形式发布</a:t>
            </a:r>
            <a:endParaRPr lang="en-US" altLang="zh-CN" sz="2000" dirty="0"/>
          </a:p>
          <a:p>
            <a:r>
              <a:rPr lang="zh-CN" altLang="en-US" sz="2000" dirty="0"/>
              <a:t>如果</a:t>
            </a:r>
            <a:r>
              <a:rPr lang="en-US" altLang="zh-CN" sz="2000" dirty="0"/>
              <a:t>Will Flag </a:t>
            </a:r>
            <a:r>
              <a:rPr lang="zh-CN" altLang="en-US" sz="2000" dirty="0"/>
              <a:t>被设为</a:t>
            </a:r>
            <a:r>
              <a:rPr lang="en-US" altLang="zh-CN" sz="2000" dirty="0"/>
              <a:t>1</a:t>
            </a:r>
            <a:r>
              <a:rPr lang="zh-CN" altLang="en-US" sz="2000" dirty="0"/>
              <a:t>，</a:t>
            </a:r>
            <a:r>
              <a:rPr lang="en-US" altLang="zh-CN" sz="2000" dirty="0"/>
              <a:t> </a:t>
            </a:r>
            <a:r>
              <a:rPr lang="zh-CN" altLang="en-US" sz="2000" dirty="0"/>
              <a:t>且</a:t>
            </a:r>
            <a:r>
              <a:rPr lang="en-US" altLang="zh-CN" sz="2000" dirty="0"/>
              <a:t>Will Retain</a:t>
            </a:r>
            <a:r>
              <a:rPr lang="zh-CN" altLang="en-US" sz="2000" dirty="0"/>
              <a:t>被设为</a:t>
            </a:r>
            <a:r>
              <a:rPr lang="en-US" altLang="zh-CN" sz="2000" dirty="0"/>
              <a:t>1</a:t>
            </a:r>
            <a:r>
              <a:rPr lang="zh-CN" altLang="en-US" sz="2000" dirty="0"/>
              <a:t>，则</a:t>
            </a:r>
            <a:r>
              <a:rPr lang="en-US" altLang="zh-CN" sz="2000" dirty="0"/>
              <a:t>Server</a:t>
            </a:r>
            <a:r>
              <a:rPr lang="zh-CN" altLang="en-US" sz="2000" dirty="0"/>
              <a:t>发布</a:t>
            </a:r>
            <a:r>
              <a:rPr lang="en-US" altLang="zh-CN" sz="2000" dirty="0"/>
              <a:t>message</a:t>
            </a:r>
            <a:r>
              <a:rPr lang="zh-CN" altLang="en-US" sz="2000" dirty="0"/>
              <a:t>的时候必须以保留的形式发布（不光发给现有的订阅者，同时保存着，如果有新来的订阅者，也要发送。）</a:t>
            </a:r>
            <a:endParaRPr lang="en-US" altLang="zh-CN" sz="2000" dirty="0"/>
          </a:p>
          <a:p>
            <a:endParaRPr lang="en-US" altLang="zh-CN" sz="2000" dirty="0"/>
          </a:p>
          <a:p>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325052" y="4314451"/>
            <a:ext cx="8638095" cy="115238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5.2.3.5</a:t>
            </a:r>
            <a:r>
              <a:rPr lang="zh-CN" altLang="en-US" b="1" dirty="0"/>
              <a:t>、</a:t>
            </a:r>
            <a:r>
              <a:rPr lang="en-US" altLang="zh-CN" b="1" dirty="0"/>
              <a:t> </a:t>
            </a:r>
            <a:r>
              <a:rPr lang="en-US" altLang="zh-CN" sz="3200" b="1" dirty="0"/>
              <a:t>CONNECT Packets </a:t>
            </a:r>
            <a:r>
              <a:rPr lang="zh-CN" altLang="en-US" sz="3200" b="1" dirty="0"/>
              <a:t>的</a:t>
            </a:r>
            <a:r>
              <a:rPr lang="en-US" altLang="zh-CN" sz="3200" b="1" dirty="0"/>
              <a:t>Variable header</a:t>
            </a:r>
            <a:r>
              <a:rPr lang="zh-CN" altLang="en-US" sz="3200" b="1" dirty="0"/>
              <a:t>的</a:t>
            </a:r>
            <a:r>
              <a:rPr lang="en-US" altLang="zh-CN" sz="3200" b="1" dirty="0"/>
              <a:t>Connect Flags </a:t>
            </a:r>
            <a:r>
              <a:rPr lang="zh-CN" altLang="en-US" sz="3200" b="1" dirty="0"/>
              <a:t>的 </a:t>
            </a:r>
            <a:r>
              <a:rPr lang="en-US" altLang="zh-CN" sz="3200" b="1" dirty="0"/>
              <a:t>Will </a:t>
            </a:r>
            <a:r>
              <a:rPr lang="en-US" altLang="zh-CN" sz="3200" b="1" dirty="0" err="1"/>
              <a:t>QoS</a:t>
            </a:r>
            <a:endParaRPr lang="zh-CN" altLang="en-US" sz="3200" dirty="0"/>
          </a:p>
        </p:txBody>
      </p:sp>
      <p:sp>
        <p:nvSpPr>
          <p:cNvPr id="3" name="内容占位符 2"/>
          <p:cNvSpPr>
            <a:spLocks noGrp="1"/>
          </p:cNvSpPr>
          <p:nvPr>
            <p:ph idx="1"/>
          </p:nvPr>
        </p:nvSpPr>
        <p:spPr/>
        <p:txBody>
          <a:bodyPr>
            <a:normAutofit/>
          </a:bodyPr>
          <a:lstStyle/>
          <a:p>
            <a:r>
              <a:rPr lang="zh-CN" altLang="en-US" sz="2000" dirty="0"/>
              <a:t>指定当消息</a:t>
            </a:r>
            <a:r>
              <a:rPr lang="en-US" altLang="zh-CN" sz="2000" dirty="0"/>
              <a:t>publish</a:t>
            </a:r>
            <a:r>
              <a:rPr lang="zh-CN" altLang="en-US" sz="2000" dirty="0"/>
              <a:t>的时候的服务质量，是至多发一次还是至少发一次还是仅发一次。</a:t>
            </a:r>
            <a:endParaRPr lang="en-US" altLang="zh-CN" sz="2000" dirty="0"/>
          </a:p>
          <a:p>
            <a:r>
              <a:rPr lang="zh-CN" altLang="en-US" sz="2000" dirty="0"/>
              <a:t>如果</a:t>
            </a:r>
            <a:r>
              <a:rPr lang="en-US" altLang="zh-CN" sz="2000" dirty="0"/>
              <a:t>Will Flag </a:t>
            </a:r>
            <a:r>
              <a:rPr lang="zh-CN" altLang="en-US" sz="2000" dirty="0"/>
              <a:t>被设为</a:t>
            </a:r>
            <a:r>
              <a:rPr lang="en-US" altLang="zh-CN" sz="2000" dirty="0"/>
              <a:t>0</a:t>
            </a:r>
            <a:r>
              <a:rPr lang="zh-CN" altLang="en-US" sz="2000" dirty="0"/>
              <a:t>，</a:t>
            </a:r>
            <a:r>
              <a:rPr lang="en-US" altLang="zh-CN" sz="2000" dirty="0"/>
              <a:t> Will </a:t>
            </a:r>
            <a:r>
              <a:rPr lang="en-US" altLang="zh-CN" sz="2000" dirty="0" err="1"/>
              <a:t>QoS</a:t>
            </a:r>
            <a:r>
              <a:rPr lang="zh-CN" altLang="en-US" sz="2000" dirty="0"/>
              <a:t>必须设为</a:t>
            </a:r>
            <a:r>
              <a:rPr lang="en-US" altLang="zh-CN" sz="2000" dirty="0"/>
              <a:t>0</a:t>
            </a:r>
            <a:r>
              <a:rPr lang="zh-CN" altLang="en-US" sz="2000" dirty="0"/>
              <a:t>。</a:t>
            </a:r>
            <a:endParaRPr lang="en-US" altLang="zh-CN" sz="2000" dirty="0"/>
          </a:p>
          <a:p>
            <a:r>
              <a:rPr lang="zh-CN" altLang="en-US" sz="2000" dirty="0"/>
              <a:t>如果</a:t>
            </a:r>
            <a:r>
              <a:rPr lang="en-US" altLang="zh-CN" sz="2000" dirty="0"/>
              <a:t>Will Flag </a:t>
            </a:r>
            <a:r>
              <a:rPr lang="zh-CN" altLang="en-US" sz="2000" dirty="0"/>
              <a:t>被设为</a:t>
            </a:r>
            <a:r>
              <a:rPr lang="en-US" altLang="zh-CN" sz="2000" dirty="0"/>
              <a:t>1</a:t>
            </a:r>
            <a:r>
              <a:rPr lang="zh-CN" altLang="en-US" sz="2000" dirty="0"/>
              <a:t>，</a:t>
            </a:r>
            <a:r>
              <a:rPr lang="en-US" altLang="zh-CN" sz="2000" dirty="0"/>
              <a:t> Will </a:t>
            </a:r>
            <a:r>
              <a:rPr lang="en-US" altLang="zh-CN" sz="2000" dirty="0" err="1"/>
              <a:t>QoS</a:t>
            </a:r>
            <a:r>
              <a:rPr lang="zh-CN" altLang="en-US" sz="2000" dirty="0"/>
              <a:t>可以被设为</a:t>
            </a:r>
            <a:r>
              <a:rPr lang="en-US" altLang="zh-CN" sz="2000" dirty="0"/>
              <a:t>0</a:t>
            </a:r>
            <a:r>
              <a:rPr lang="zh-CN" altLang="en-US" sz="2000" dirty="0"/>
              <a:t>，</a:t>
            </a:r>
            <a:r>
              <a:rPr lang="en-US" altLang="zh-CN" sz="2000" dirty="0"/>
              <a:t>1</a:t>
            </a:r>
            <a:r>
              <a:rPr lang="zh-CN" altLang="en-US" sz="2000" dirty="0"/>
              <a:t>，</a:t>
            </a:r>
            <a:r>
              <a:rPr lang="en-US" altLang="zh-CN" sz="2000" dirty="0"/>
              <a:t>2</a:t>
            </a:r>
            <a:r>
              <a:rPr lang="zh-CN" altLang="en-US" sz="2000" dirty="0"/>
              <a:t>但不能为</a:t>
            </a:r>
            <a:r>
              <a:rPr lang="en-US" altLang="zh-CN" sz="2000" dirty="0"/>
              <a:t>3</a:t>
            </a:r>
            <a:r>
              <a:rPr lang="zh-CN" altLang="en-US" sz="2000" dirty="0"/>
              <a:t>。</a:t>
            </a:r>
            <a:endParaRPr lang="en-US" altLang="zh-CN" sz="2000" dirty="0"/>
          </a:p>
          <a:p>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389031" y="3099433"/>
            <a:ext cx="8638095" cy="1152381"/>
          </a:xfrm>
          <a:prstGeom prst="rect">
            <a:avLst/>
          </a:prstGeom>
        </p:spPr>
      </p:pic>
      <p:pic>
        <p:nvPicPr>
          <p:cNvPr id="5" name="图片 4"/>
          <p:cNvPicPr>
            <a:picLocks noChangeAspect="1"/>
          </p:cNvPicPr>
          <p:nvPr/>
        </p:nvPicPr>
        <p:blipFill>
          <a:blip r:embed="rId2"/>
          <a:stretch>
            <a:fillRect/>
          </a:stretch>
        </p:blipFill>
        <p:spPr>
          <a:xfrm>
            <a:off x="3096931" y="4442960"/>
            <a:ext cx="4247619" cy="154285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411"/>
            <a:ext cx="10515600" cy="1325563"/>
          </a:xfrm>
        </p:spPr>
        <p:txBody>
          <a:bodyPr/>
          <a:lstStyle/>
          <a:p>
            <a:r>
              <a:rPr lang="en-US" altLang="zh-CN" b="1" dirty="0"/>
              <a:t>5.2.3.6</a:t>
            </a:r>
            <a:r>
              <a:rPr lang="zh-CN" altLang="en-US" b="1" dirty="0"/>
              <a:t>、</a:t>
            </a:r>
            <a:r>
              <a:rPr lang="en-US" altLang="zh-CN" b="1" dirty="0"/>
              <a:t> </a:t>
            </a:r>
            <a:r>
              <a:rPr lang="en-US" altLang="zh-CN" sz="3200" b="1" dirty="0"/>
              <a:t>CONNECT Packets </a:t>
            </a:r>
            <a:r>
              <a:rPr lang="zh-CN" altLang="en-US" sz="3200" b="1" dirty="0"/>
              <a:t>的</a:t>
            </a:r>
            <a:r>
              <a:rPr lang="en-US" altLang="zh-CN" sz="3200" b="1" dirty="0"/>
              <a:t>Variable header</a:t>
            </a:r>
            <a:r>
              <a:rPr lang="zh-CN" altLang="en-US" sz="3200" b="1" dirty="0"/>
              <a:t>的</a:t>
            </a:r>
            <a:r>
              <a:rPr lang="en-US" altLang="zh-CN" sz="3200" b="1" dirty="0"/>
              <a:t>Connect Flags </a:t>
            </a:r>
            <a:r>
              <a:rPr lang="zh-CN" altLang="en-US" sz="3200" b="1" dirty="0"/>
              <a:t>的 </a:t>
            </a:r>
            <a:r>
              <a:rPr lang="en-US" altLang="zh-CN" sz="3200" b="1" dirty="0"/>
              <a:t>Clean Session</a:t>
            </a:r>
            <a:endParaRPr lang="zh-CN" altLang="en-US" sz="3200" dirty="0"/>
          </a:p>
        </p:txBody>
      </p:sp>
      <p:sp>
        <p:nvSpPr>
          <p:cNvPr id="3" name="内容占位符 2"/>
          <p:cNvSpPr>
            <a:spLocks noGrp="1"/>
          </p:cNvSpPr>
          <p:nvPr>
            <p:ph idx="1"/>
          </p:nvPr>
        </p:nvSpPr>
        <p:spPr>
          <a:xfrm>
            <a:off x="838200" y="1515649"/>
            <a:ext cx="10515600" cy="4661314"/>
          </a:xfrm>
        </p:spPr>
        <p:txBody>
          <a:bodyPr>
            <a:normAutofit lnSpcReduction="10000"/>
          </a:bodyPr>
          <a:lstStyle/>
          <a:p>
            <a:r>
              <a:rPr lang="zh-CN" altLang="en-US" sz="2000" dirty="0"/>
              <a:t>指定当</a:t>
            </a:r>
            <a:r>
              <a:rPr lang="en-US" altLang="zh-CN" sz="2000" dirty="0"/>
              <a:t>Session State</a:t>
            </a:r>
            <a:r>
              <a:rPr lang="zh-CN" altLang="en-US" sz="2000" dirty="0"/>
              <a:t>的处理方式，控制</a:t>
            </a:r>
            <a:r>
              <a:rPr lang="en-US" altLang="zh-CN" sz="2000" dirty="0"/>
              <a:t>Session State </a:t>
            </a:r>
            <a:r>
              <a:rPr lang="zh-CN" altLang="en-US" sz="2000" dirty="0"/>
              <a:t>的寿命。</a:t>
            </a:r>
            <a:endParaRPr lang="en-US" altLang="zh-CN" sz="2000" dirty="0"/>
          </a:p>
          <a:p>
            <a:r>
              <a:rPr lang="zh-CN" altLang="en-US" sz="2000" dirty="0"/>
              <a:t>如果</a:t>
            </a:r>
            <a:r>
              <a:rPr lang="en-US" altLang="zh-CN" sz="2000" dirty="0"/>
              <a:t>Clean Session</a:t>
            </a:r>
            <a:r>
              <a:rPr lang="zh-CN" altLang="en-US" sz="2000" dirty="0"/>
              <a:t>被设为</a:t>
            </a:r>
            <a:r>
              <a:rPr lang="en-US" altLang="zh-CN" sz="2000" dirty="0"/>
              <a:t>0</a:t>
            </a:r>
            <a:r>
              <a:rPr lang="zh-CN" altLang="en-US" sz="2000" dirty="0"/>
              <a:t>，</a:t>
            </a:r>
            <a:r>
              <a:rPr lang="en-US" altLang="zh-CN" sz="2000" dirty="0"/>
              <a:t>Server</a:t>
            </a:r>
            <a:r>
              <a:rPr lang="zh-CN" altLang="en-US" sz="2000" dirty="0"/>
              <a:t>必须以当前</a:t>
            </a:r>
            <a:r>
              <a:rPr lang="en-US" altLang="zh-CN" sz="2000" dirty="0"/>
              <a:t>session state</a:t>
            </a:r>
            <a:r>
              <a:rPr lang="zh-CN" altLang="en-US" sz="2000" dirty="0"/>
              <a:t>为基础与</a:t>
            </a:r>
            <a:r>
              <a:rPr lang="en-US" altLang="zh-CN" sz="2000" dirty="0"/>
              <a:t>Client</a:t>
            </a:r>
            <a:r>
              <a:rPr lang="zh-CN" altLang="en-US" sz="2000" dirty="0"/>
              <a:t>持续通讯，若与对应</a:t>
            </a:r>
            <a:r>
              <a:rPr lang="en-US" altLang="zh-CN" sz="2000" dirty="0"/>
              <a:t>Client</a:t>
            </a:r>
            <a:r>
              <a:rPr lang="zh-CN" altLang="en-US" sz="2000" dirty="0"/>
              <a:t>没有</a:t>
            </a:r>
            <a:r>
              <a:rPr lang="en-US" altLang="zh-CN" sz="2000" dirty="0"/>
              <a:t>session</a:t>
            </a:r>
            <a:r>
              <a:rPr lang="zh-CN" altLang="en-US" sz="2000" dirty="0"/>
              <a:t>则</a:t>
            </a:r>
            <a:r>
              <a:rPr lang="en-US" altLang="zh-CN" sz="2000" dirty="0"/>
              <a:t>Server</a:t>
            </a:r>
            <a:r>
              <a:rPr lang="zh-CN" altLang="en-US" sz="2000" dirty="0"/>
              <a:t>必须重新建一个</a:t>
            </a:r>
            <a:r>
              <a:rPr lang="en-US" altLang="zh-CN" sz="2000" dirty="0"/>
              <a:t>session </a:t>
            </a:r>
            <a:r>
              <a:rPr lang="zh-CN" altLang="en-US" sz="2000" dirty="0"/>
              <a:t>，</a:t>
            </a:r>
            <a:r>
              <a:rPr lang="en-US" altLang="zh-CN" sz="2000" dirty="0"/>
              <a:t>Client</a:t>
            </a:r>
            <a:r>
              <a:rPr lang="zh-CN" altLang="en-US" sz="2000" dirty="0"/>
              <a:t>与</a:t>
            </a:r>
            <a:r>
              <a:rPr lang="en-US" altLang="zh-CN" sz="2000" dirty="0"/>
              <a:t>Server</a:t>
            </a:r>
            <a:r>
              <a:rPr lang="zh-CN" altLang="en-US" sz="2000" dirty="0"/>
              <a:t>断开后各自都要存储该</a:t>
            </a:r>
            <a:r>
              <a:rPr lang="en-US" altLang="zh-CN" sz="2000" dirty="0"/>
              <a:t>session</a:t>
            </a:r>
            <a:r>
              <a:rPr lang="zh-CN" altLang="en-US" sz="2000" dirty="0"/>
              <a:t>。</a:t>
            </a:r>
            <a:endParaRPr lang="en-US" altLang="zh-CN" sz="2000" dirty="0"/>
          </a:p>
          <a:p>
            <a:r>
              <a:rPr lang="zh-CN" altLang="en-US" sz="2000" dirty="0"/>
              <a:t>如果</a:t>
            </a:r>
            <a:r>
              <a:rPr lang="en-US" altLang="zh-CN" sz="2000" dirty="0"/>
              <a:t>Clean Session</a:t>
            </a:r>
            <a:r>
              <a:rPr lang="zh-CN" altLang="en-US" sz="2000" dirty="0"/>
              <a:t>被设为</a:t>
            </a:r>
            <a:r>
              <a:rPr lang="en-US" altLang="zh-CN" sz="2000" dirty="0"/>
              <a:t>1</a:t>
            </a:r>
            <a:r>
              <a:rPr lang="zh-CN" altLang="en-US" sz="2000" dirty="0"/>
              <a:t>，</a:t>
            </a:r>
            <a:r>
              <a:rPr lang="en-US" altLang="zh-CN" sz="2000" dirty="0"/>
              <a:t>Client</a:t>
            </a:r>
            <a:r>
              <a:rPr lang="zh-CN" altLang="en-US" sz="2000" dirty="0"/>
              <a:t>和</a:t>
            </a:r>
            <a:r>
              <a:rPr lang="en-US" altLang="zh-CN" sz="2000" dirty="0"/>
              <a:t>Server</a:t>
            </a:r>
            <a:r>
              <a:rPr lang="zh-CN" altLang="en-US" sz="2000" dirty="0"/>
              <a:t>都必须丢弃之前的</a:t>
            </a:r>
            <a:r>
              <a:rPr lang="en-US" altLang="zh-CN" sz="2000" dirty="0"/>
              <a:t>session</a:t>
            </a:r>
            <a:r>
              <a:rPr lang="zh-CN" altLang="en-US" sz="2000" dirty="0"/>
              <a:t>重新建立</a:t>
            </a:r>
            <a:r>
              <a:rPr lang="en-US" altLang="zh-CN" sz="2000" dirty="0"/>
              <a:t>session</a:t>
            </a:r>
            <a:r>
              <a:rPr lang="zh-CN" altLang="en-US" sz="2000" dirty="0"/>
              <a:t>以通讯，</a:t>
            </a:r>
            <a:endParaRPr lang="en-US" altLang="zh-CN" sz="2000" dirty="0"/>
          </a:p>
          <a:p>
            <a:pPr marL="0" indent="0">
              <a:buNone/>
            </a:pPr>
            <a:r>
              <a:rPr lang="en-US" altLang="zh-CN" sz="2000" dirty="0"/>
              <a:t>Session</a:t>
            </a:r>
            <a:r>
              <a:rPr lang="zh-CN" altLang="en-US" sz="2000" dirty="0"/>
              <a:t>的寿命对应连接的寿命，当前</a:t>
            </a:r>
            <a:r>
              <a:rPr lang="en-US" altLang="zh-CN" sz="2000" dirty="0"/>
              <a:t>session</a:t>
            </a:r>
            <a:r>
              <a:rPr lang="zh-CN" altLang="en-US" sz="2000" dirty="0"/>
              <a:t>的任何</a:t>
            </a:r>
            <a:r>
              <a:rPr lang="en-US" altLang="zh-CN" sz="2000" dirty="0"/>
              <a:t>state</a:t>
            </a:r>
            <a:r>
              <a:rPr lang="zh-CN" altLang="en-US" sz="2000" dirty="0"/>
              <a:t>数据都不应该被后来的</a:t>
            </a:r>
            <a:r>
              <a:rPr lang="en-US" altLang="zh-CN" sz="2000" dirty="0"/>
              <a:t>session</a:t>
            </a:r>
            <a:r>
              <a:rPr lang="zh-CN" altLang="en-US" sz="2000" dirty="0"/>
              <a:t>重新使用。</a:t>
            </a:r>
            <a:endParaRPr lang="en-US" altLang="zh-CN" sz="2000" dirty="0"/>
          </a:p>
          <a:p>
            <a:r>
              <a:rPr lang="en-US" altLang="zh-CN" sz="2000" dirty="0"/>
              <a:t>Server</a:t>
            </a:r>
            <a:r>
              <a:rPr lang="zh-CN" altLang="en-US" sz="2000" dirty="0"/>
              <a:t>里的</a:t>
            </a:r>
            <a:r>
              <a:rPr lang="en-US" altLang="zh-CN" sz="2000" dirty="0"/>
              <a:t>Session State</a:t>
            </a:r>
            <a:r>
              <a:rPr lang="zh-CN" altLang="en-US" sz="2000" dirty="0"/>
              <a:t>的组成：</a:t>
            </a:r>
            <a:endParaRPr lang="en-US" altLang="zh-CN" sz="2000" dirty="0"/>
          </a:p>
          <a:p>
            <a:pPr marL="0" indent="0">
              <a:buNone/>
            </a:pPr>
            <a:r>
              <a:rPr lang="en-US" altLang="zh-CN" sz="1400" dirty="0"/>
              <a:t>Session</a:t>
            </a:r>
            <a:endParaRPr lang="en-US" altLang="zh-CN" sz="1400" dirty="0"/>
          </a:p>
          <a:p>
            <a:pPr marL="0" indent="0">
              <a:buNone/>
            </a:pPr>
            <a:r>
              <a:rPr lang="en-US" altLang="zh-CN" sz="1400" dirty="0"/>
              <a:t>Client</a:t>
            </a:r>
            <a:r>
              <a:rPr lang="zh-CN" altLang="en-US" sz="1400" dirty="0"/>
              <a:t>的订阅</a:t>
            </a:r>
            <a:endParaRPr lang="en-US" altLang="zh-CN" sz="1400" dirty="0"/>
          </a:p>
          <a:p>
            <a:pPr marL="0" indent="0">
              <a:buNone/>
            </a:pPr>
            <a:r>
              <a:rPr lang="zh-CN" altLang="en-US" sz="1400" dirty="0"/>
              <a:t>被发送到</a:t>
            </a:r>
            <a:r>
              <a:rPr lang="en-US" altLang="zh-CN" sz="1400" dirty="0"/>
              <a:t>Client</a:t>
            </a:r>
            <a:r>
              <a:rPr lang="zh-CN" altLang="en-US" sz="1400" dirty="0"/>
              <a:t>的</a:t>
            </a:r>
            <a:r>
              <a:rPr lang="en-US" altLang="zh-CN" sz="1400" dirty="0" err="1"/>
              <a:t>QoS</a:t>
            </a:r>
            <a:r>
              <a:rPr lang="en-US" altLang="zh-CN" sz="1400" dirty="0"/>
              <a:t> 1</a:t>
            </a:r>
            <a:r>
              <a:rPr lang="zh-CN" altLang="en-US" sz="1400" dirty="0"/>
              <a:t>、</a:t>
            </a:r>
            <a:r>
              <a:rPr lang="en-US" altLang="zh-CN" sz="1400" dirty="0" err="1"/>
              <a:t>QoS</a:t>
            </a:r>
            <a:r>
              <a:rPr lang="en-US" altLang="zh-CN" sz="1400" dirty="0"/>
              <a:t> 2 messages</a:t>
            </a:r>
            <a:r>
              <a:rPr lang="zh-CN" altLang="en-US" sz="1400" dirty="0"/>
              <a:t>但是还没有被完全确定收到的。</a:t>
            </a:r>
            <a:endParaRPr lang="en-US" altLang="zh-CN" sz="1400" dirty="0"/>
          </a:p>
          <a:p>
            <a:pPr marL="0" indent="0">
              <a:buNone/>
            </a:pPr>
            <a:r>
              <a:rPr lang="zh-CN" altLang="en-US" sz="1400" dirty="0"/>
              <a:t>正准备传到</a:t>
            </a:r>
            <a:r>
              <a:rPr lang="en-US" altLang="zh-CN" sz="1400" dirty="0"/>
              <a:t>Client</a:t>
            </a:r>
            <a:r>
              <a:rPr lang="zh-CN" altLang="en-US" sz="1400" dirty="0"/>
              <a:t>的</a:t>
            </a:r>
            <a:r>
              <a:rPr lang="en-US" altLang="zh-CN" sz="1400" dirty="0" err="1"/>
              <a:t>QoS</a:t>
            </a:r>
            <a:r>
              <a:rPr lang="en-US" altLang="zh-CN" sz="1400" dirty="0"/>
              <a:t> 1</a:t>
            </a:r>
            <a:r>
              <a:rPr lang="zh-CN" altLang="en-US" sz="1400" dirty="0"/>
              <a:t>、</a:t>
            </a:r>
            <a:r>
              <a:rPr lang="en-US" altLang="zh-CN" sz="1400" dirty="0" err="1"/>
              <a:t>QoS</a:t>
            </a:r>
            <a:r>
              <a:rPr lang="en-US" altLang="zh-CN" sz="1400" dirty="0"/>
              <a:t> 2 messages</a:t>
            </a:r>
            <a:r>
              <a:rPr lang="zh-CN" altLang="en-US" sz="1400" dirty="0"/>
              <a:t>。</a:t>
            </a:r>
            <a:endParaRPr lang="en-US" altLang="zh-CN" sz="1400" dirty="0"/>
          </a:p>
          <a:p>
            <a:pPr marL="0" indent="0">
              <a:buNone/>
            </a:pPr>
            <a:r>
              <a:rPr lang="zh-CN" altLang="en-US" sz="1400" dirty="0"/>
              <a:t>被</a:t>
            </a:r>
            <a:r>
              <a:rPr lang="en-US" altLang="zh-CN" sz="1400" dirty="0"/>
              <a:t>Client</a:t>
            </a:r>
            <a:r>
              <a:rPr lang="zh-CN" altLang="en-US" sz="1400" dirty="0"/>
              <a:t>收到的</a:t>
            </a:r>
            <a:r>
              <a:rPr lang="en-US" altLang="zh-CN" sz="1400" dirty="0" err="1"/>
              <a:t>QoS</a:t>
            </a:r>
            <a:r>
              <a:rPr lang="en-US" altLang="zh-CN" sz="1400" dirty="0"/>
              <a:t> 2 messages</a:t>
            </a:r>
            <a:r>
              <a:rPr lang="zh-CN" altLang="en-US" sz="1400" dirty="0"/>
              <a:t>但是还没有被完全确定收到的。</a:t>
            </a:r>
            <a:endParaRPr lang="en-US" altLang="zh-CN" sz="1400" dirty="0"/>
          </a:p>
          <a:p>
            <a:pPr marL="0" indent="0">
              <a:buNone/>
            </a:pPr>
            <a:r>
              <a:rPr lang="zh-CN" altLang="en-US" sz="1400" dirty="0"/>
              <a:t>可选的，正准备传到</a:t>
            </a:r>
            <a:r>
              <a:rPr lang="en-US" altLang="zh-CN" sz="1400" dirty="0"/>
              <a:t>Client</a:t>
            </a:r>
            <a:r>
              <a:rPr lang="zh-CN" altLang="en-US" sz="1400" dirty="0"/>
              <a:t>的</a:t>
            </a:r>
            <a:r>
              <a:rPr lang="en-US" altLang="zh-CN" sz="1400" dirty="0" err="1"/>
              <a:t>QoS</a:t>
            </a:r>
            <a:r>
              <a:rPr lang="en-US" altLang="zh-CN" sz="1400" dirty="0"/>
              <a:t> 2 messages</a:t>
            </a:r>
            <a:r>
              <a:rPr lang="zh-CN" altLang="en-US" sz="1400" dirty="0"/>
              <a:t>。</a:t>
            </a:r>
            <a:endParaRPr lang="en-US" altLang="zh-CN" sz="1400" dirty="0"/>
          </a:p>
          <a:p>
            <a:pPr marL="0" indent="0">
              <a:buNone/>
            </a:pPr>
            <a:endParaRPr lang="en-US" altLang="zh-CN" sz="14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a:t>
            </a:r>
            <a:r>
              <a:rPr lang="zh-CN" altLang="en-US" dirty="0"/>
              <a:t>、</a:t>
            </a:r>
            <a:r>
              <a:rPr lang="en-US" altLang="zh-CN" dirty="0"/>
              <a:t>Server</a:t>
            </a:r>
            <a:endParaRPr lang="zh-CN" altLang="en-US" dirty="0"/>
          </a:p>
        </p:txBody>
      </p:sp>
      <p:sp>
        <p:nvSpPr>
          <p:cNvPr id="3" name="内容占位符 2"/>
          <p:cNvSpPr>
            <a:spLocks noGrp="1"/>
          </p:cNvSpPr>
          <p:nvPr>
            <p:ph idx="1"/>
          </p:nvPr>
        </p:nvSpPr>
        <p:spPr/>
        <p:txBody>
          <a:bodyPr/>
          <a:lstStyle/>
          <a:p>
            <a:r>
              <a:rPr lang="zh-CN" altLang="en-US" dirty="0"/>
              <a:t>接收各</a:t>
            </a:r>
            <a:r>
              <a:rPr lang="en-US" altLang="zh-CN" dirty="0"/>
              <a:t>Client</a:t>
            </a:r>
            <a:r>
              <a:rPr lang="zh-CN" altLang="en-US" dirty="0"/>
              <a:t>的连接请求。</a:t>
            </a:r>
            <a:endParaRPr lang="en-US" altLang="zh-CN" dirty="0"/>
          </a:p>
          <a:p>
            <a:r>
              <a:rPr lang="zh-CN" altLang="en-US" dirty="0"/>
              <a:t>接收各</a:t>
            </a:r>
            <a:r>
              <a:rPr lang="en-US" altLang="zh-CN" dirty="0"/>
              <a:t>Client</a:t>
            </a:r>
            <a:r>
              <a:rPr lang="zh-CN" altLang="en-US" dirty="0"/>
              <a:t>发布的消息。</a:t>
            </a:r>
            <a:endParaRPr lang="en-US" altLang="zh-CN" dirty="0"/>
          </a:p>
          <a:p>
            <a:r>
              <a:rPr lang="zh-CN" altLang="en-US" dirty="0"/>
              <a:t>处理各</a:t>
            </a:r>
            <a:r>
              <a:rPr lang="en-US" altLang="zh-CN" dirty="0"/>
              <a:t>Client</a:t>
            </a:r>
            <a:r>
              <a:rPr lang="zh-CN" altLang="en-US" dirty="0"/>
              <a:t>的订阅</a:t>
            </a:r>
            <a:r>
              <a:rPr lang="en-US" altLang="zh-CN" dirty="0"/>
              <a:t>/</a:t>
            </a:r>
            <a:r>
              <a:rPr lang="zh-CN" altLang="en-US" dirty="0"/>
              <a:t>取消订阅请求。</a:t>
            </a:r>
            <a:endParaRPr lang="en-US" altLang="zh-CN" dirty="0"/>
          </a:p>
          <a:p>
            <a:r>
              <a:rPr lang="zh-CN" altLang="en-US" dirty="0"/>
              <a:t>推送与订阅相匹配的消息到对应</a:t>
            </a:r>
            <a:r>
              <a:rPr lang="en-US" altLang="zh-CN" dirty="0"/>
              <a:t>Client</a:t>
            </a:r>
            <a:r>
              <a:rPr lang="zh-CN" altLang="en-US"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3311"/>
            <a:ext cx="10515600" cy="1325563"/>
          </a:xfrm>
        </p:spPr>
        <p:txBody>
          <a:bodyPr/>
          <a:lstStyle/>
          <a:p>
            <a:r>
              <a:rPr lang="en-US" altLang="zh-CN" b="1" dirty="0"/>
              <a:t>5.2.4</a:t>
            </a:r>
            <a:r>
              <a:rPr lang="zh-CN" altLang="en-US" b="1" dirty="0"/>
              <a:t>、</a:t>
            </a:r>
            <a:r>
              <a:rPr lang="en-US" altLang="zh-CN" b="1" dirty="0"/>
              <a:t> </a:t>
            </a:r>
            <a:r>
              <a:rPr lang="en-US" altLang="zh-CN" sz="3200" b="1" dirty="0"/>
              <a:t>CONNECT Packets </a:t>
            </a:r>
            <a:r>
              <a:rPr lang="zh-CN" altLang="en-US" sz="3200" b="1" dirty="0"/>
              <a:t>的</a:t>
            </a:r>
            <a:r>
              <a:rPr lang="en-US" altLang="zh-CN" sz="3200" b="1" dirty="0"/>
              <a:t>Variable header</a:t>
            </a:r>
            <a:r>
              <a:rPr lang="zh-CN" altLang="en-US" sz="3200" b="1" dirty="0"/>
              <a:t>的 </a:t>
            </a:r>
            <a:r>
              <a:rPr lang="en-US" altLang="zh-CN" sz="3200" b="1" dirty="0"/>
              <a:t>Keep Alive</a:t>
            </a:r>
            <a:endParaRPr lang="zh-CN" altLang="en-US" sz="3200" dirty="0"/>
          </a:p>
        </p:txBody>
      </p:sp>
      <p:sp>
        <p:nvSpPr>
          <p:cNvPr id="3" name="内容占位符 2"/>
          <p:cNvSpPr>
            <a:spLocks noGrp="1"/>
          </p:cNvSpPr>
          <p:nvPr>
            <p:ph idx="1"/>
          </p:nvPr>
        </p:nvSpPr>
        <p:spPr>
          <a:xfrm>
            <a:off x="838200" y="1428874"/>
            <a:ext cx="10515600" cy="4351338"/>
          </a:xfrm>
        </p:spPr>
        <p:txBody>
          <a:bodyPr>
            <a:normAutofit/>
          </a:bodyPr>
          <a:lstStyle/>
          <a:p>
            <a:r>
              <a:rPr lang="zh-CN" altLang="en-US" sz="2000" dirty="0"/>
              <a:t>以秒为单位，</a:t>
            </a:r>
            <a:r>
              <a:rPr lang="en-US" altLang="zh-CN" sz="2000" dirty="0"/>
              <a:t>16-bit</a:t>
            </a:r>
            <a:r>
              <a:rPr lang="zh-CN" altLang="en-US" sz="2000" dirty="0"/>
              <a:t>二进制表示，代表两次发送</a:t>
            </a:r>
            <a:r>
              <a:rPr lang="en-US" altLang="zh-CN" sz="2000" dirty="0"/>
              <a:t>Packet</a:t>
            </a:r>
            <a:r>
              <a:rPr lang="zh-CN" altLang="en-US" sz="2000" dirty="0"/>
              <a:t>之间空闲的最长时间间隔。</a:t>
            </a:r>
            <a:endParaRPr lang="en-US" altLang="zh-CN" sz="2000" dirty="0"/>
          </a:p>
          <a:p>
            <a:r>
              <a:rPr lang="zh-CN" altLang="en-US" sz="2000" dirty="0"/>
              <a:t>如过一个</a:t>
            </a:r>
            <a:r>
              <a:rPr lang="en-US" altLang="zh-CN" sz="2000" dirty="0"/>
              <a:t>Packet</a:t>
            </a:r>
            <a:r>
              <a:rPr lang="zh-CN" altLang="en-US" sz="2000" dirty="0"/>
              <a:t>发送完之后没有其他要发送的，</a:t>
            </a:r>
            <a:r>
              <a:rPr lang="en-US" altLang="zh-CN" sz="2000" dirty="0"/>
              <a:t>Client</a:t>
            </a:r>
            <a:r>
              <a:rPr lang="zh-CN" altLang="en-US" sz="2000" dirty="0"/>
              <a:t>必须发送一个</a:t>
            </a:r>
            <a:r>
              <a:rPr lang="en-US" altLang="zh-CN" sz="2000" dirty="0"/>
              <a:t>PINGREQ Packet</a:t>
            </a:r>
            <a:r>
              <a:rPr lang="zh-CN" altLang="en-US" sz="2000" dirty="0"/>
              <a:t>（仅一个）。</a:t>
            </a:r>
            <a:endParaRPr lang="en-US" altLang="zh-CN" sz="2000" dirty="0"/>
          </a:p>
          <a:p>
            <a:r>
              <a:rPr lang="en-US" altLang="zh-CN" sz="2000" dirty="0"/>
              <a:t>Client</a:t>
            </a:r>
            <a:r>
              <a:rPr lang="zh-CN" altLang="en-US" sz="2000" dirty="0"/>
              <a:t>可以在任何时候发送</a:t>
            </a:r>
            <a:r>
              <a:rPr lang="en-US" altLang="zh-CN" sz="2000" dirty="0"/>
              <a:t> PINGREQ Packet</a:t>
            </a:r>
            <a:r>
              <a:rPr lang="zh-CN" altLang="en-US" sz="2000" dirty="0"/>
              <a:t>，不考虑</a:t>
            </a:r>
            <a:r>
              <a:rPr lang="en-US" altLang="zh-CN" sz="2000" dirty="0"/>
              <a:t>Keep Alive</a:t>
            </a:r>
            <a:r>
              <a:rPr lang="zh-CN" altLang="en-US" sz="2000" dirty="0"/>
              <a:t>值，并且用</a:t>
            </a:r>
            <a:r>
              <a:rPr lang="en-US" altLang="zh-CN" sz="2000" dirty="0"/>
              <a:t>PINGRESP </a:t>
            </a:r>
            <a:r>
              <a:rPr lang="zh-CN" altLang="en-US" sz="2000" dirty="0"/>
              <a:t>监测网络和</a:t>
            </a:r>
            <a:r>
              <a:rPr lang="en-US" altLang="zh-CN" sz="2000" dirty="0"/>
              <a:t>Server</a:t>
            </a:r>
            <a:r>
              <a:rPr lang="zh-CN" altLang="en-US" sz="2000" dirty="0"/>
              <a:t>的工作状态。</a:t>
            </a:r>
            <a:endParaRPr lang="en-US" altLang="zh-CN" sz="2000" dirty="0"/>
          </a:p>
          <a:p>
            <a:r>
              <a:rPr lang="zh-CN" altLang="en-US" sz="2000" dirty="0"/>
              <a:t>如果</a:t>
            </a:r>
            <a:r>
              <a:rPr lang="en-US" altLang="zh-CN" sz="2000" dirty="0"/>
              <a:t>Keep Alive</a:t>
            </a:r>
            <a:r>
              <a:rPr lang="zh-CN" altLang="en-US" sz="2000" dirty="0"/>
              <a:t>不为</a:t>
            </a:r>
            <a:r>
              <a:rPr lang="en-US" altLang="zh-CN" sz="2000" dirty="0"/>
              <a:t>0</a:t>
            </a:r>
            <a:r>
              <a:rPr lang="zh-CN" altLang="en-US" sz="2000" dirty="0"/>
              <a:t>并且</a:t>
            </a:r>
            <a:r>
              <a:rPr lang="en-US" altLang="zh-CN" sz="2000" dirty="0"/>
              <a:t>Server</a:t>
            </a:r>
            <a:r>
              <a:rPr lang="zh-CN" altLang="en-US" sz="2000" dirty="0"/>
              <a:t>在</a:t>
            </a:r>
            <a:r>
              <a:rPr lang="en-US" altLang="zh-CN" sz="2000" dirty="0"/>
              <a:t>1.5</a:t>
            </a:r>
            <a:r>
              <a:rPr lang="zh-CN" altLang="en-US" sz="2000" dirty="0"/>
              <a:t>个</a:t>
            </a:r>
            <a:r>
              <a:rPr lang="en-US" altLang="zh-CN" sz="2000" dirty="0"/>
              <a:t>Keep Alive</a:t>
            </a:r>
            <a:r>
              <a:rPr lang="zh-CN" altLang="en-US" sz="2000" dirty="0"/>
              <a:t>时间内没有收到</a:t>
            </a:r>
            <a:r>
              <a:rPr lang="en-US" altLang="zh-CN" sz="2000" dirty="0"/>
              <a:t>Client</a:t>
            </a:r>
            <a:r>
              <a:rPr lang="zh-CN" altLang="en-US" sz="2000" dirty="0"/>
              <a:t>的</a:t>
            </a:r>
            <a:r>
              <a:rPr lang="en-US" altLang="zh-CN" sz="2000" dirty="0"/>
              <a:t>Packet</a:t>
            </a:r>
            <a:r>
              <a:rPr lang="zh-CN" altLang="en-US" sz="2000" dirty="0"/>
              <a:t>，</a:t>
            </a:r>
            <a:r>
              <a:rPr lang="en-US" altLang="zh-CN" sz="2000" dirty="0"/>
              <a:t>Server</a:t>
            </a:r>
            <a:r>
              <a:rPr lang="zh-CN" altLang="en-US" sz="2000" dirty="0"/>
              <a:t>必须断掉该</a:t>
            </a:r>
            <a:r>
              <a:rPr lang="en-US" altLang="zh-CN" sz="2000" dirty="0"/>
              <a:t>Client</a:t>
            </a:r>
            <a:r>
              <a:rPr lang="zh-CN" altLang="en-US" sz="2000" dirty="0"/>
              <a:t>的连接。</a:t>
            </a:r>
            <a:endParaRPr lang="en-US" altLang="zh-CN" sz="2000" dirty="0"/>
          </a:p>
          <a:p>
            <a:r>
              <a:rPr lang="zh-CN" altLang="en-US" sz="2000" dirty="0"/>
              <a:t>如果</a:t>
            </a:r>
            <a:r>
              <a:rPr lang="en-US" altLang="zh-CN" sz="2000" dirty="0"/>
              <a:t>Client</a:t>
            </a:r>
            <a:r>
              <a:rPr lang="zh-CN" altLang="en-US" sz="2000" dirty="0"/>
              <a:t>在发送</a:t>
            </a:r>
            <a:r>
              <a:rPr lang="en-US" altLang="zh-CN" sz="2000" dirty="0"/>
              <a:t>PINGREQ Packet</a:t>
            </a:r>
            <a:r>
              <a:rPr lang="zh-CN" altLang="en-US" sz="2000" dirty="0"/>
              <a:t>之后迟迟没有收到</a:t>
            </a:r>
            <a:r>
              <a:rPr lang="en-US" altLang="zh-CN" sz="2000" dirty="0"/>
              <a:t>PINGRESP Packet</a:t>
            </a:r>
            <a:r>
              <a:rPr lang="zh-CN" altLang="en-US" sz="2000" dirty="0"/>
              <a:t>，则</a:t>
            </a:r>
            <a:r>
              <a:rPr lang="en-US" altLang="zh-CN" sz="2000" dirty="0"/>
              <a:t>Client</a:t>
            </a:r>
            <a:r>
              <a:rPr lang="zh-CN" altLang="en-US" sz="2000" dirty="0"/>
              <a:t>应该断掉连接。</a:t>
            </a:r>
            <a:endParaRPr lang="en-US" altLang="zh-CN" sz="2000" dirty="0"/>
          </a:p>
          <a:p>
            <a:r>
              <a:rPr lang="en-US" altLang="zh-CN" sz="2000" dirty="0"/>
              <a:t>Keep Alive</a:t>
            </a:r>
            <a:r>
              <a:rPr lang="zh-CN" altLang="en-US" sz="2000" dirty="0"/>
              <a:t>为</a:t>
            </a:r>
            <a:r>
              <a:rPr lang="en-US" altLang="zh-CN" sz="2000" dirty="0"/>
              <a:t>0</a:t>
            </a:r>
            <a:r>
              <a:rPr lang="zh-CN" altLang="en-US" sz="2000" dirty="0"/>
              <a:t>表示关闭</a:t>
            </a:r>
            <a:r>
              <a:rPr lang="en-US" altLang="zh-CN" sz="2000" dirty="0"/>
              <a:t>Keep Alive</a:t>
            </a:r>
            <a:r>
              <a:rPr lang="zh-CN" altLang="en-US" sz="2000" dirty="0"/>
              <a:t>机制，</a:t>
            </a:r>
            <a:r>
              <a:rPr lang="en-US" altLang="zh-CN" sz="2000" dirty="0"/>
              <a:t>Server</a:t>
            </a:r>
            <a:r>
              <a:rPr lang="zh-CN" altLang="en-US" sz="2000" dirty="0"/>
              <a:t>不需要去关闭那些不活泼的</a:t>
            </a:r>
            <a:r>
              <a:rPr lang="en-US" altLang="zh-CN" sz="2000" dirty="0"/>
              <a:t>Client</a:t>
            </a:r>
            <a:r>
              <a:rPr lang="zh-CN" altLang="en-US" sz="2000" dirty="0"/>
              <a:t>，但是</a:t>
            </a:r>
            <a:r>
              <a:rPr lang="en-US" altLang="zh-CN" sz="2000" dirty="0"/>
              <a:t>Server</a:t>
            </a:r>
            <a:r>
              <a:rPr lang="zh-CN" altLang="en-US" sz="2000" dirty="0"/>
              <a:t>有权限无视</a:t>
            </a:r>
            <a:r>
              <a:rPr lang="en-US" altLang="zh-CN" sz="2000" dirty="0"/>
              <a:t>Client</a:t>
            </a:r>
            <a:r>
              <a:rPr lang="zh-CN" altLang="en-US" sz="2000" dirty="0"/>
              <a:t>提供的</a:t>
            </a:r>
            <a:r>
              <a:rPr lang="en-US" altLang="zh-CN" sz="2000" dirty="0"/>
              <a:t>Keep Alive</a:t>
            </a:r>
            <a:r>
              <a:rPr lang="zh-CN" altLang="en-US" sz="2000" dirty="0"/>
              <a:t>值并在任何时候关闭</a:t>
            </a:r>
            <a:r>
              <a:rPr lang="en-US" altLang="zh-CN" sz="2000" dirty="0"/>
              <a:t>Client</a:t>
            </a:r>
            <a:r>
              <a:rPr lang="zh-CN" altLang="en-US" sz="2000" dirty="0"/>
              <a:t>的连接，只要它觉得</a:t>
            </a:r>
            <a:r>
              <a:rPr lang="en-US" altLang="zh-CN" sz="2000" dirty="0"/>
              <a:t>Client</a:t>
            </a:r>
            <a:r>
              <a:rPr lang="zh-CN" altLang="en-US" sz="2000" dirty="0"/>
              <a:t>是静止的或者没有响应的。</a:t>
            </a:r>
            <a:endParaRPr lang="en-US" altLang="zh-CN" sz="2000" dirty="0"/>
          </a:p>
        </p:txBody>
      </p:sp>
      <p:pic>
        <p:nvPicPr>
          <p:cNvPr id="5" name="图片 4"/>
          <p:cNvPicPr>
            <a:picLocks noChangeAspect="1"/>
          </p:cNvPicPr>
          <p:nvPr/>
        </p:nvPicPr>
        <p:blipFill>
          <a:blip r:embed="rId1"/>
          <a:stretch>
            <a:fillRect/>
          </a:stretch>
        </p:blipFill>
        <p:spPr>
          <a:xfrm>
            <a:off x="1786476" y="5524624"/>
            <a:ext cx="8619048" cy="9904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 </a:t>
            </a:r>
            <a:r>
              <a:rPr lang="zh-CN" altLang="en-US" b="1" dirty="0"/>
              <a:t>、</a:t>
            </a:r>
            <a:r>
              <a:rPr lang="en-US" altLang="zh-CN" b="1" dirty="0"/>
              <a:t> CONNECT Packets </a:t>
            </a:r>
            <a:r>
              <a:rPr lang="zh-CN" altLang="en-US" b="1" dirty="0"/>
              <a:t>的 </a:t>
            </a:r>
            <a:r>
              <a:rPr lang="en-US" altLang="zh-CN" b="1" dirty="0"/>
              <a:t>Payload</a:t>
            </a:r>
            <a:endParaRPr lang="zh-CN" altLang="en-US"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5.2.3</a:t>
            </a:r>
            <a:r>
              <a:rPr lang="zh-CN" altLang="en-US" sz="2000" dirty="0"/>
              <a:t>节说到</a:t>
            </a:r>
            <a:r>
              <a:rPr lang="en-US" altLang="zh-CN" sz="2000" dirty="0"/>
              <a:t>CONNECT Packets </a:t>
            </a:r>
            <a:r>
              <a:rPr lang="zh-CN" altLang="en-US" sz="2000" dirty="0"/>
              <a:t>的</a:t>
            </a:r>
            <a:r>
              <a:rPr lang="en-US" altLang="zh-CN" sz="2000" dirty="0"/>
              <a:t> Variable header</a:t>
            </a:r>
            <a:r>
              <a:rPr lang="zh-CN" altLang="en-US" sz="2000" dirty="0"/>
              <a:t>的 </a:t>
            </a:r>
            <a:r>
              <a:rPr lang="en-US" altLang="zh-CN" sz="2000" dirty="0"/>
              <a:t>Connect Flags</a:t>
            </a:r>
            <a:r>
              <a:rPr lang="zh-CN" altLang="en-US" sz="2000" dirty="0"/>
              <a:t>包含一系列参数，可以指明</a:t>
            </a:r>
            <a:r>
              <a:rPr lang="en-US" altLang="zh-CN" sz="2000" dirty="0"/>
              <a:t>payload</a:t>
            </a:r>
            <a:r>
              <a:rPr lang="zh-CN" altLang="en-US" sz="2000" dirty="0"/>
              <a:t>有没有东西。如</a:t>
            </a:r>
            <a:r>
              <a:rPr lang="en-US" altLang="zh-CN" sz="2000" dirty="0"/>
              <a:t>Will Flag</a:t>
            </a:r>
            <a:r>
              <a:rPr lang="zh-CN" altLang="en-US" sz="2000" dirty="0"/>
              <a:t>为</a:t>
            </a:r>
            <a:r>
              <a:rPr lang="en-US" altLang="zh-CN" sz="2000" dirty="0"/>
              <a:t>1</a:t>
            </a:r>
            <a:r>
              <a:rPr lang="zh-CN" altLang="en-US" sz="2000" dirty="0"/>
              <a:t>时</a:t>
            </a:r>
            <a:r>
              <a:rPr lang="en-US" altLang="zh-CN" sz="2000" dirty="0"/>
              <a:t>Payload </a:t>
            </a:r>
            <a:r>
              <a:rPr lang="zh-CN" altLang="en-US" sz="2000" dirty="0"/>
              <a:t>必须有</a:t>
            </a:r>
            <a:r>
              <a:rPr lang="en-US" altLang="zh-CN" sz="2000" dirty="0"/>
              <a:t>will Topic</a:t>
            </a:r>
            <a:r>
              <a:rPr lang="zh-CN" altLang="en-US" sz="2000" dirty="0"/>
              <a:t>和</a:t>
            </a:r>
            <a:r>
              <a:rPr lang="en-US" altLang="zh-CN" sz="2000" dirty="0"/>
              <a:t>Will Message </a:t>
            </a:r>
            <a:r>
              <a:rPr lang="zh-CN" altLang="en-US" sz="2000" dirty="0"/>
              <a:t>；如果</a:t>
            </a:r>
            <a:r>
              <a:rPr lang="en-US" altLang="zh-CN" sz="2000" dirty="0"/>
              <a:t>User Name Flag</a:t>
            </a:r>
            <a:r>
              <a:rPr lang="zh-CN" altLang="en-US" sz="2000" dirty="0"/>
              <a:t>被设为</a:t>
            </a:r>
            <a:r>
              <a:rPr lang="en-US" altLang="zh-CN" sz="2000" dirty="0"/>
              <a:t>1</a:t>
            </a:r>
            <a:r>
              <a:rPr lang="zh-CN" altLang="en-US" sz="2000" dirty="0"/>
              <a:t>，</a:t>
            </a:r>
            <a:r>
              <a:rPr lang="en-US" altLang="zh-CN" sz="2000" dirty="0"/>
              <a:t> Payload </a:t>
            </a:r>
            <a:r>
              <a:rPr lang="zh-CN" altLang="en-US" sz="2000" dirty="0"/>
              <a:t>必须有</a:t>
            </a:r>
            <a:r>
              <a:rPr lang="en-US" altLang="zh-CN" sz="2000" dirty="0"/>
              <a:t>user name </a:t>
            </a:r>
            <a:r>
              <a:rPr lang="zh-CN" altLang="en-US" sz="2000" dirty="0"/>
              <a:t>；如果</a:t>
            </a:r>
            <a:r>
              <a:rPr lang="en-US" altLang="zh-CN" sz="2000" dirty="0"/>
              <a:t>Password Flag</a:t>
            </a:r>
            <a:r>
              <a:rPr lang="zh-CN" altLang="en-US" sz="2000" dirty="0"/>
              <a:t>被设为</a:t>
            </a:r>
            <a:r>
              <a:rPr lang="en-US" altLang="zh-CN" sz="2000" dirty="0"/>
              <a:t>1</a:t>
            </a:r>
            <a:r>
              <a:rPr lang="zh-CN" altLang="en-US" sz="2000" dirty="0"/>
              <a:t>，</a:t>
            </a:r>
            <a:r>
              <a:rPr lang="en-US" altLang="zh-CN" sz="2000" dirty="0"/>
              <a:t>Payload </a:t>
            </a:r>
            <a:r>
              <a:rPr lang="zh-CN" altLang="en-US" sz="2000" dirty="0"/>
              <a:t>必须有</a:t>
            </a:r>
            <a:r>
              <a:rPr lang="en-US" altLang="zh-CN" sz="2000" dirty="0"/>
              <a:t>Password</a:t>
            </a:r>
            <a:r>
              <a:rPr lang="zh-CN" altLang="en-US" sz="2000" dirty="0"/>
              <a:t>值。</a:t>
            </a:r>
            <a:endParaRPr lang="en-US" altLang="zh-CN" sz="2000" dirty="0"/>
          </a:p>
          <a:p>
            <a:r>
              <a:rPr lang="zh-CN" altLang="en-US" sz="2000" dirty="0"/>
              <a:t>如果</a:t>
            </a:r>
            <a:r>
              <a:rPr lang="en-US" altLang="zh-CN" sz="2000" dirty="0"/>
              <a:t>Payload</a:t>
            </a:r>
            <a:r>
              <a:rPr lang="zh-CN" altLang="en-US" sz="2000" dirty="0"/>
              <a:t>有值，顺序必须是</a:t>
            </a:r>
            <a:r>
              <a:rPr lang="en-US" altLang="zh-CN" sz="2000" dirty="0"/>
              <a:t>Client Identifier, Will Topic, Will Message, User Name, Password </a:t>
            </a:r>
            <a:r>
              <a:rPr lang="zh-CN" altLang="en-US" sz="2000" dirty="0"/>
              <a:t>。</a:t>
            </a:r>
            <a:endParaRPr lang="en-US" altLang="zh-C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5.3.1 </a:t>
            </a:r>
            <a:r>
              <a:rPr lang="zh-CN" altLang="en-US" b="1" dirty="0"/>
              <a:t>、</a:t>
            </a:r>
            <a:r>
              <a:rPr lang="en-US" altLang="zh-CN" b="1" dirty="0"/>
              <a:t> </a:t>
            </a:r>
            <a:r>
              <a:rPr lang="en-US" altLang="zh-CN" sz="3200" b="1" dirty="0"/>
              <a:t>CONNECT Packets </a:t>
            </a:r>
            <a:r>
              <a:rPr lang="zh-CN" altLang="en-US" sz="3200" b="1" dirty="0"/>
              <a:t>的 </a:t>
            </a:r>
            <a:r>
              <a:rPr lang="en-US" altLang="zh-CN" sz="3200" b="1" dirty="0"/>
              <a:t>Payload</a:t>
            </a:r>
            <a:r>
              <a:rPr lang="zh-CN" altLang="en-US" sz="3200" b="1" dirty="0"/>
              <a:t>的</a:t>
            </a:r>
            <a:r>
              <a:rPr lang="en-US" altLang="zh-CN" sz="3200" b="1" dirty="0"/>
              <a:t>Client Identifier</a:t>
            </a:r>
            <a:endParaRPr lang="zh-CN" altLang="en-US" sz="3200" dirty="0"/>
          </a:p>
        </p:txBody>
      </p:sp>
      <p:sp>
        <p:nvSpPr>
          <p:cNvPr id="3" name="内容占位符 2"/>
          <p:cNvSpPr>
            <a:spLocks noGrp="1"/>
          </p:cNvSpPr>
          <p:nvPr>
            <p:ph idx="1"/>
          </p:nvPr>
        </p:nvSpPr>
        <p:spPr/>
        <p:txBody>
          <a:bodyPr>
            <a:normAutofit/>
          </a:bodyPr>
          <a:lstStyle/>
          <a:p>
            <a:r>
              <a:rPr lang="en-US" altLang="zh-CN" sz="2000" dirty="0"/>
              <a:t>Client Identifier</a:t>
            </a:r>
            <a:r>
              <a:rPr lang="zh-CN" altLang="en-US" sz="2000" dirty="0"/>
              <a:t>为</a:t>
            </a:r>
            <a:r>
              <a:rPr lang="en-US" altLang="zh-CN" sz="2000" dirty="0"/>
              <a:t>Server</a:t>
            </a:r>
            <a:r>
              <a:rPr lang="zh-CN" altLang="en-US" sz="2000" dirty="0"/>
              <a:t>对</a:t>
            </a:r>
            <a:r>
              <a:rPr lang="en-US" altLang="zh-CN" sz="2000" dirty="0"/>
              <a:t>Client</a:t>
            </a:r>
            <a:r>
              <a:rPr lang="zh-CN" altLang="en-US" sz="2000" dirty="0"/>
              <a:t>的</a:t>
            </a:r>
            <a:r>
              <a:rPr lang="en-US" altLang="zh-CN" sz="2000" dirty="0"/>
              <a:t>Session</a:t>
            </a:r>
            <a:r>
              <a:rPr lang="zh-CN" altLang="en-US" sz="2000" dirty="0"/>
              <a:t>识别。</a:t>
            </a:r>
            <a:endParaRPr lang="en-US" altLang="zh-CN" sz="2000" dirty="0"/>
          </a:p>
          <a:p>
            <a:r>
              <a:rPr lang="en-US" altLang="zh-CN" sz="2000" dirty="0"/>
              <a:t>Client Identifier</a:t>
            </a:r>
            <a:r>
              <a:rPr lang="zh-CN" altLang="en-US" sz="2000" dirty="0"/>
              <a:t>必须以</a:t>
            </a:r>
            <a:r>
              <a:rPr lang="en-US" altLang="zh-CN" sz="2000" dirty="0"/>
              <a:t>UTF-8</a:t>
            </a:r>
            <a:r>
              <a:rPr lang="zh-CN" altLang="en-US" sz="2000" dirty="0"/>
              <a:t>编码。</a:t>
            </a:r>
            <a:endParaRPr lang="en-US" altLang="zh-CN" sz="2000" dirty="0"/>
          </a:p>
          <a:p>
            <a:r>
              <a:rPr lang="en-US" altLang="zh-CN" sz="2000" dirty="0"/>
              <a:t>Client</a:t>
            </a:r>
            <a:r>
              <a:rPr lang="zh-CN" altLang="en-US" sz="2000" dirty="0"/>
              <a:t>的</a:t>
            </a:r>
            <a:r>
              <a:rPr lang="en-US" altLang="zh-CN" sz="2000" dirty="0"/>
              <a:t>Client Identifier</a:t>
            </a:r>
            <a:r>
              <a:rPr lang="zh-CN" altLang="en-US" sz="2000" dirty="0"/>
              <a:t>可以为空，但是这样做的话</a:t>
            </a:r>
            <a:r>
              <a:rPr lang="en-US" altLang="zh-CN" sz="2000" dirty="0"/>
              <a:t>Server</a:t>
            </a:r>
            <a:r>
              <a:rPr lang="zh-CN" altLang="en-US" sz="2000" dirty="0"/>
              <a:t>会给它分配一个唯一的</a:t>
            </a:r>
            <a:r>
              <a:rPr lang="en-US" altLang="zh-CN" sz="2000" dirty="0"/>
              <a:t>Client Identifier</a:t>
            </a:r>
            <a:r>
              <a:rPr lang="zh-CN" altLang="en-US" sz="2000" dirty="0"/>
              <a:t>。</a:t>
            </a:r>
            <a:endParaRPr lang="en-US" altLang="zh-CN" sz="2000" dirty="0"/>
          </a:p>
          <a:p>
            <a:r>
              <a:rPr lang="zh-CN" altLang="en-US" sz="2000" dirty="0"/>
              <a:t>如果</a:t>
            </a:r>
            <a:r>
              <a:rPr lang="en-US" altLang="zh-CN" sz="2000" dirty="0"/>
              <a:t>Client</a:t>
            </a:r>
            <a:r>
              <a:rPr lang="zh-CN" altLang="en-US" sz="2000" dirty="0"/>
              <a:t>的</a:t>
            </a:r>
            <a:r>
              <a:rPr lang="en-US" altLang="zh-CN" sz="2000" dirty="0"/>
              <a:t>Client Identifier</a:t>
            </a:r>
            <a:r>
              <a:rPr lang="zh-CN" altLang="en-US" sz="2000" dirty="0"/>
              <a:t>可以为空，那么</a:t>
            </a:r>
            <a:r>
              <a:rPr lang="en-US" altLang="zh-CN" sz="2000" dirty="0"/>
              <a:t>Variable header</a:t>
            </a:r>
            <a:r>
              <a:rPr lang="zh-CN" altLang="en-US" sz="2000" dirty="0"/>
              <a:t>的</a:t>
            </a:r>
            <a:r>
              <a:rPr lang="en-US" altLang="zh-CN" sz="2000" dirty="0"/>
              <a:t>Connect Flags</a:t>
            </a:r>
            <a:r>
              <a:rPr lang="zh-CN" altLang="en-US" sz="2000" dirty="0"/>
              <a:t>的</a:t>
            </a:r>
            <a:r>
              <a:rPr lang="en-US" altLang="zh-CN" sz="2000" dirty="0"/>
              <a:t>Clean Session </a:t>
            </a:r>
            <a:endParaRPr lang="en-US" altLang="zh-CN" sz="2000" dirty="0"/>
          </a:p>
          <a:p>
            <a:pPr marL="0" indent="0">
              <a:buNone/>
            </a:pPr>
            <a:r>
              <a:rPr lang="zh-CN" altLang="en-US" sz="2000" dirty="0"/>
              <a:t>必须为</a:t>
            </a:r>
            <a:r>
              <a:rPr lang="en-US" altLang="zh-CN" sz="2000" dirty="0"/>
              <a:t>1</a:t>
            </a:r>
            <a:r>
              <a:rPr lang="zh-CN" altLang="en-US" sz="2000" dirty="0"/>
              <a:t>，如过为</a:t>
            </a:r>
            <a:r>
              <a:rPr lang="en-US" altLang="zh-CN" sz="2000" dirty="0"/>
              <a:t>0</a:t>
            </a:r>
            <a:r>
              <a:rPr lang="zh-CN" altLang="en-US" sz="2000" dirty="0"/>
              <a:t>的话</a:t>
            </a:r>
            <a:r>
              <a:rPr lang="en-US" altLang="zh-CN" sz="2000" dirty="0"/>
              <a:t>Server</a:t>
            </a:r>
            <a:r>
              <a:rPr lang="zh-CN" altLang="en-US" sz="2000" dirty="0"/>
              <a:t>返回一个</a:t>
            </a:r>
            <a:r>
              <a:rPr lang="en-US" altLang="zh-CN" sz="2000" dirty="0"/>
              <a:t>CONNECT Packet </a:t>
            </a:r>
            <a:r>
              <a:rPr lang="zh-CN" altLang="en-US" sz="2000" dirty="0"/>
              <a:t>错误码为</a:t>
            </a:r>
            <a:r>
              <a:rPr lang="en-US" altLang="zh-CN" sz="2000" dirty="0"/>
              <a:t>0x02 (Identifier rejected)</a:t>
            </a:r>
            <a:r>
              <a:rPr lang="zh-CN" altLang="en-US" sz="2000" dirty="0"/>
              <a:t>，随后</a:t>
            </a:r>
            <a:r>
              <a:rPr lang="en-US" altLang="zh-CN" sz="2000" dirty="0"/>
              <a:t>Server</a:t>
            </a:r>
            <a:r>
              <a:rPr lang="zh-CN" altLang="en-US" sz="2000" dirty="0"/>
              <a:t>关闭连接。</a:t>
            </a:r>
            <a:endParaRPr lang="en-US" altLang="zh-CN" sz="2000" dirty="0"/>
          </a:p>
          <a:p>
            <a:r>
              <a:rPr lang="zh-CN" altLang="en-US" sz="2000" dirty="0"/>
              <a:t>如果</a:t>
            </a:r>
            <a:r>
              <a:rPr lang="en-US" altLang="zh-CN" sz="2000" dirty="0"/>
              <a:t>Server</a:t>
            </a:r>
            <a:r>
              <a:rPr lang="zh-CN" altLang="en-US" sz="2000" dirty="0"/>
              <a:t>拒绝一个</a:t>
            </a:r>
            <a:r>
              <a:rPr lang="en-US" altLang="zh-CN" sz="2000" dirty="0"/>
              <a:t>Client</a:t>
            </a:r>
            <a:r>
              <a:rPr lang="zh-CN" altLang="en-US" sz="2000" dirty="0"/>
              <a:t>的连接的话</a:t>
            </a:r>
            <a:r>
              <a:rPr lang="en-US" altLang="zh-CN" sz="2000" dirty="0"/>
              <a:t>Server</a:t>
            </a:r>
            <a:r>
              <a:rPr lang="zh-CN" altLang="en-US" sz="2000" dirty="0"/>
              <a:t>返回一个</a:t>
            </a:r>
            <a:r>
              <a:rPr lang="en-US" altLang="zh-CN" sz="2000" dirty="0"/>
              <a:t>CONNECT Packet </a:t>
            </a:r>
            <a:r>
              <a:rPr lang="zh-CN" altLang="en-US" sz="2000" dirty="0"/>
              <a:t>错误码为</a:t>
            </a:r>
            <a:r>
              <a:rPr lang="en-US" altLang="zh-CN" sz="2000" dirty="0"/>
              <a:t>0x02 (Identifier rejected) </a:t>
            </a:r>
            <a:r>
              <a:rPr lang="zh-CN" altLang="en-US" sz="2000" dirty="0"/>
              <a:t>，随后</a:t>
            </a:r>
            <a:r>
              <a:rPr lang="en-US" altLang="zh-CN" sz="2000" dirty="0"/>
              <a:t>Server</a:t>
            </a:r>
            <a:r>
              <a:rPr lang="zh-CN" altLang="en-US" sz="2000" dirty="0"/>
              <a:t>关闭连接。</a:t>
            </a:r>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5.3 .2</a:t>
            </a:r>
            <a:r>
              <a:rPr lang="zh-CN" altLang="en-US" b="1" dirty="0"/>
              <a:t>、</a:t>
            </a:r>
            <a:r>
              <a:rPr lang="en-US" altLang="zh-CN" b="1" dirty="0"/>
              <a:t> </a:t>
            </a:r>
            <a:r>
              <a:rPr lang="en-US" altLang="zh-CN" sz="3200" b="1" dirty="0"/>
              <a:t>CONNECT Packets </a:t>
            </a:r>
            <a:r>
              <a:rPr lang="zh-CN" altLang="en-US" sz="3200" b="1" dirty="0"/>
              <a:t>的 </a:t>
            </a:r>
            <a:r>
              <a:rPr lang="en-US" altLang="zh-CN" sz="3200" b="1" dirty="0"/>
              <a:t>Payload</a:t>
            </a:r>
            <a:r>
              <a:rPr lang="zh-CN" altLang="en-US" sz="3200" b="1" dirty="0"/>
              <a:t>的</a:t>
            </a:r>
            <a:r>
              <a:rPr lang="en-US" altLang="zh-CN" sz="3200" b="1" dirty="0"/>
              <a:t>Will Topic</a:t>
            </a:r>
            <a:endParaRPr lang="zh-CN" altLang="en-US" sz="3200" b="1" dirty="0"/>
          </a:p>
        </p:txBody>
      </p:sp>
      <p:sp>
        <p:nvSpPr>
          <p:cNvPr id="3" name="内容占位符 2"/>
          <p:cNvSpPr>
            <a:spLocks noGrp="1"/>
          </p:cNvSpPr>
          <p:nvPr>
            <p:ph idx="1"/>
          </p:nvPr>
        </p:nvSpPr>
        <p:spPr/>
        <p:txBody>
          <a:bodyPr>
            <a:normAutofit/>
          </a:bodyPr>
          <a:lstStyle/>
          <a:p>
            <a:r>
              <a:rPr lang="zh-CN" altLang="en-US" sz="2000" dirty="0"/>
              <a:t>如果</a:t>
            </a:r>
            <a:r>
              <a:rPr lang="en-US" altLang="zh-CN" sz="2000" dirty="0"/>
              <a:t>Variable header </a:t>
            </a:r>
            <a:r>
              <a:rPr lang="zh-CN" altLang="en-US" sz="2000" dirty="0"/>
              <a:t>的</a:t>
            </a:r>
            <a:r>
              <a:rPr lang="en-US" altLang="zh-CN" sz="2000" dirty="0"/>
              <a:t>Will Flag</a:t>
            </a:r>
            <a:r>
              <a:rPr lang="zh-CN" altLang="en-US" sz="2000" dirty="0"/>
              <a:t>为</a:t>
            </a:r>
            <a:r>
              <a:rPr lang="en-US" altLang="zh-CN" sz="2000" dirty="0"/>
              <a:t>1</a:t>
            </a:r>
            <a:r>
              <a:rPr lang="zh-CN" altLang="en-US" sz="2000" dirty="0"/>
              <a:t>时</a:t>
            </a:r>
            <a:r>
              <a:rPr lang="en-US" altLang="zh-CN" sz="2000" dirty="0"/>
              <a:t>Payload </a:t>
            </a:r>
            <a:r>
              <a:rPr lang="zh-CN" altLang="en-US" sz="2000" dirty="0"/>
              <a:t>必须有</a:t>
            </a:r>
            <a:r>
              <a:rPr lang="en-US" altLang="zh-CN" sz="2000" dirty="0"/>
              <a:t>will Topic</a:t>
            </a:r>
            <a:r>
              <a:rPr lang="zh-CN" altLang="en-US" sz="2000" dirty="0"/>
              <a:t>。</a:t>
            </a:r>
            <a:endParaRPr lang="en-US" altLang="zh-CN" sz="2000" dirty="0"/>
          </a:p>
          <a:p>
            <a:r>
              <a:rPr lang="zh-CN" altLang="en-US" sz="2000" dirty="0"/>
              <a:t>（我理解的</a:t>
            </a:r>
            <a:r>
              <a:rPr lang="en-US" altLang="zh-CN" sz="2000" dirty="0"/>
              <a:t>Will message</a:t>
            </a:r>
            <a:r>
              <a:rPr lang="zh-CN" altLang="en-US" sz="2000" dirty="0"/>
              <a:t>就是</a:t>
            </a:r>
            <a:r>
              <a:rPr lang="en-US" altLang="zh-CN" sz="2000" dirty="0"/>
              <a:t>connect</a:t>
            </a:r>
            <a:r>
              <a:rPr lang="zh-CN" altLang="en-US" sz="2000" dirty="0"/>
              <a:t>的同时发布消息，</a:t>
            </a:r>
            <a:r>
              <a:rPr lang="en-US" altLang="zh-CN" sz="2000" dirty="0"/>
              <a:t>will Topic</a:t>
            </a:r>
            <a:r>
              <a:rPr lang="zh-CN" altLang="en-US" sz="2000" dirty="0"/>
              <a:t>的意思就是</a:t>
            </a:r>
            <a:r>
              <a:rPr lang="en-US" altLang="zh-CN" sz="2000" dirty="0"/>
              <a:t>connect</a:t>
            </a:r>
            <a:r>
              <a:rPr lang="zh-CN" altLang="en-US" sz="2000" dirty="0"/>
              <a:t>的同时订阅</a:t>
            </a:r>
            <a:r>
              <a:rPr lang="en-US" altLang="zh-CN" sz="2000" dirty="0"/>
              <a:t>topic</a:t>
            </a:r>
            <a:r>
              <a:rPr lang="zh-CN" altLang="en-US" sz="2000" dirty="0"/>
              <a:t>）</a:t>
            </a:r>
            <a:endParaRPr lang="en-US" altLang="zh-CN" sz="2000" dirty="0"/>
          </a:p>
          <a:p>
            <a:r>
              <a:rPr lang="en-US" altLang="zh-CN" sz="2000" dirty="0"/>
              <a:t>will Topic</a:t>
            </a:r>
            <a:r>
              <a:rPr lang="zh-CN" altLang="en-US" sz="2000" dirty="0"/>
              <a:t>必须以</a:t>
            </a:r>
            <a:r>
              <a:rPr lang="en-US" altLang="zh-CN" sz="2000" dirty="0"/>
              <a:t>UTF-8</a:t>
            </a:r>
            <a:r>
              <a:rPr lang="zh-CN" altLang="en-US" sz="2000" dirty="0"/>
              <a:t>编码。</a:t>
            </a:r>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5.3 .3</a:t>
            </a:r>
            <a:r>
              <a:rPr lang="zh-CN" altLang="en-US" b="1" dirty="0"/>
              <a:t>、</a:t>
            </a:r>
            <a:r>
              <a:rPr lang="en-US" altLang="zh-CN" b="1" dirty="0"/>
              <a:t> </a:t>
            </a:r>
            <a:r>
              <a:rPr lang="en-US" altLang="zh-CN" sz="3200" b="1" dirty="0"/>
              <a:t>CONNECT Packets </a:t>
            </a:r>
            <a:r>
              <a:rPr lang="zh-CN" altLang="en-US" sz="3200" b="1" dirty="0"/>
              <a:t>的 </a:t>
            </a:r>
            <a:r>
              <a:rPr lang="en-US" altLang="zh-CN" sz="3200" b="1" dirty="0"/>
              <a:t>Payload</a:t>
            </a:r>
            <a:r>
              <a:rPr lang="zh-CN" altLang="en-US" sz="3200" b="1" dirty="0"/>
              <a:t>的</a:t>
            </a:r>
            <a:r>
              <a:rPr lang="en-US" altLang="zh-CN" sz="3200" b="1" dirty="0"/>
              <a:t>Will Message</a:t>
            </a:r>
            <a:endParaRPr lang="zh-CN" altLang="en-US" sz="3200" b="1" dirty="0"/>
          </a:p>
        </p:txBody>
      </p:sp>
      <p:sp>
        <p:nvSpPr>
          <p:cNvPr id="3" name="内容占位符 2"/>
          <p:cNvSpPr>
            <a:spLocks noGrp="1"/>
          </p:cNvSpPr>
          <p:nvPr>
            <p:ph idx="1"/>
          </p:nvPr>
        </p:nvSpPr>
        <p:spPr/>
        <p:txBody>
          <a:bodyPr>
            <a:normAutofit/>
          </a:bodyPr>
          <a:lstStyle/>
          <a:p>
            <a:r>
              <a:rPr lang="zh-CN" altLang="en-US" sz="2000" dirty="0"/>
              <a:t>如果</a:t>
            </a:r>
            <a:r>
              <a:rPr lang="en-US" altLang="zh-CN" sz="2000" dirty="0"/>
              <a:t>Variable header </a:t>
            </a:r>
            <a:r>
              <a:rPr lang="zh-CN" altLang="en-US" sz="2000" dirty="0"/>
              <a:t>的</a:t>
            </a:r>
            <a:r>
              <a:rPr lang="en-US" altLang="zh-CN" sz="2000" dirty="0"/>
              <a:t>Will Flag</a:t>
            </a:r>
            <a:r>
              <a:rPr lang="zh-CN" altLang="en-US" sz="2000" dirty="0"/>
              <a:t>为</a:t>
            </a:r>
            <a:r>
              <a:rPr lang="en-US" altLang="zh-CN" sz="2000" dirty="0"/>
              <a:t>1</a:t>
            </a:r>
            <a:r>
              <a:rPr lang="zh-CN" altLang="en-US" sz="2000" dirty="0"/>
              <a:t>时</a:t>
            </a:r>
            <a:r>
              <a:rPr lang="en-US" altLang="zh-CN" sz="2000" dirty="0"/>
              <a:t>Payload </a:t>
            </a:r>
            <a:r>
              <a:rPr lang="zh-CN" altLang="en-US" sz="2000" dirty="0"/>
              <a:t>必须有</a:t>
            </a:r>
            <a:r>
              <a:rPr lang="en-US" altLang="zh-CN" sz="2000" dirty="0"/>
              <a:t>Will Message</a:t>
            </a:r>
            <a:r>
              <a:rPr lang="zh-CN" altLang="en-US" sz="2000" dirty="0"/>
              <a:t>。</a:t>
            </a:r>
            <a:endParaRPr lang="en-US" altLang="zh-CN" sz="2000" dirty="0"/>
          </a:p>
          <a:p>
            <a:r>
              <a:rPr lang="en-US" altLang="zh-CN" sz="2000" dirty="0"/>
              <a:t>Will Message</a:t>
            </a:r>
            <a:r>
              <a:rPr lang="zh-CN" altLang="en-US" sz="2000" dirty="0"/>
              <a:t>就是将要被发布到对应的</a:t>
            </a:r>
            <a:r>
              <a:rPr lang="en-US" altLang="zh-CN" sz="2000" dirty="0"/>
              <a:t>Will Topic</a:t>
            </a:r>
            <a:r>
              <a:rPr lang="zh-CN" altLang="en-US" sz="2000" dirty="0"/>
              <a:t>的</a:t>
            </a:r>
            <a:r>
              <a:rPr lang="en-US" altLang="zh-CN" sz="2000" dirty="0"/>
              <a:t>Application Message</a:t>
            </a:r>
            <a:r>
              <a:rPr lang="zh-CN" altLang="en-US" sz="2000" dirty="0"/>
              <a:t>。</a:t>
            </a:r>
            <a:endParaRPr lang="en-US" altLang="zh-CN" sz="2000" dirty="0"/>
          </a:p>
          <a:p>
            <a:r>
              <a:rPr lang="zh-CN" altLang="en-US" sz="2000" dirty="0"/>
              <a:t>使用</a:t>
            </a:r>
            <a:r>
              <a:rPr lang="en-US" altLang="zh-CN" sz="2000" dirty="0"/>
              <a:t>UTF-8</a:t>
            </a:r>
            <a:r>
              <a:rPr lang="zh-CN" altLang="en-US" sz="2000" dirty="0"/>
              <a:t>编码。假设内容为“</a:t>
            </a:r>
            <a:r>
              <a:rPr lang="en-US" altLang="zh-CN" sz="2000" dirty="0" err="1"/>
              <a:t>abcd</a:t>
            </a:r>
            <a:r>
              <a:rPr lang="en-US" altLang="zh-CN" sz="2000" dirty="0"/>
              <a:t>”</a:t>
            </a:r>
            <a:r>
              <a:rPr lang="zh-CN" altLang="en-US" sz="2000" dirty="0"/>
              <a:t>，如下图，前两个</a:t>
            </a:r>
            <a:r>
              <a:rPr lang="en-US" altLang="zh-CN" sz="2000" dirty="0"/>
              <a:t>byte</a:t>
            </a:r>
            <a:r>
              <a:rPr lang="zh-CN" altLang="en-US" sz="2000" dirty="0"/>
              <a:t>为消息的长度：</a:t>
            </a:r>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197699" y="3055942"/>
            <a:ext cx="6504762" cy="2800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5.3 .4</a:t>
            </a:r>
            <a:r>
              <a:rPr lang="zh-CN" altLang="en-US" b="1" dirty="0"/>
              <a:t>、</a:t>
            </a:r>
            <a:r>
              <a:rPr lang="en-US" altLang="zh-CN" b="1" dirty="0"/>
              <a:t> </a:t>
            </a:r>
            <a:r>
              <a:rPr lang="en-US" altLang="zh-CN" sz="3200" b="1" dirty="0"/>
              <a:t>CONNECT Packets </a:t>
            </a:r>
            <a:r>
              <a:rPr lang="zh-CN" altLang="en-US" sz="3200" b="1" dirty="0"/>
              <a:t>的 </a:t>
            </a:r>
            <a:r>
              <a:rPr lang="en-US" altLang="zh-CN" sz="3200" b="1" dirty="0"/>
              <a:t>Payload</a:t>
            </a:r>
            <a:r>
              <a:rPr lang="zh-CN" altLang="en-US" sz="3200" b="1" dirty="0"/>
              <a:t>的</a:t>
            </a:r>
            <a:r>
              <a:rPr lang="en-US" altLang="zh-CN" sz="3200" b="1" dirty="0"/>
              <a:t>User Name</a:t>
            </a:r>
            <a:endParaRPr lang="zh-CN" altLang="en-US" sz="3200" b="1" dirty="0"/>
          </a:p>
        </p:txBody>
      </p:sp>
      <p:sp>
        <p:nvSpPr>
          <p:cNvPr id="3" name="内容占位符 2"/>
          <p:cNvSpPr>
            <a:spLocks noGrp="1"/>
          </p:cNvSpPr>
          <p:nvPr>
            <p:ph idx="1"/>
          </p:nvPr>
        </p:nvSpPr>
        <p:spPr/>
        <p:txBody>
          <a:bodyPr>
            <a:normAutofit/>
          </a:bodyPr>
          <a:lstStyle/>
          <a:p>
            <a:r>
              <a:rPr lang="zh-CN" altLang="en-US" sz="2000" dirty="0"/>
              <a:t>如果</a:t>
            </a:r>
            <a:r>
              <a:rPr lang="en-US" altLang="zh-CN" sz="2000" dirty="0"/>
              <a:t>Variable header </a:t>
            </a:r>
            <a:r>
              <a:rPr lang="zh-CN" altLang="en-US" sz="2000" dirty="0"/>
              <a:t>的</a:t>
            </a:r>
            <a:r>
              <a:rPr lang="en-US" altLang="zh-CN" sz="2000" dirty="0"/>
              <a:t>User Name Flag</a:t>
            </a:r>
            <a:r>
              <a:rPr lang="zh-CN" altLang="en-US" sz="2000" dirty="0"/>
              <a:t>被设为</a:t>
            </a:r>
            <a:r>
              <a:rPr lang="en-US" altLang="zh-CN" sz="2000" dirty="0"/>
              <a:t>1</a:t>
            </a:r>
            <a:r>
              <a:rPr lang="zh-CN" altLang="en-US" sz="2000" dirty="0"/>
              <a:t>，</a:t>
            </a:r>
            <a:r>
              <a:rPr lang="en-US" altLang="zh-CN" sz="2000" dirty="0"/>
              <a:t> Payload </a:t>
            </a:r>
            <a:r>
              <a:rPr lang="zh-CN" altLang="en-US" sz="2000" dirty="0"/>
              <a:t>必须有</a:t>
            </a:r>
            <a:r>
              <a:rPr lang="en-US" altLang="zh-CN" sz="2000" dirty="0"/>
              <a:t>user name </a:t>
            </a:r>
            <a:r>
              <a:rPr lang="zh-CN" altLang="en-US" sz="2000" dirty="0"/>
              <a:t>值。</a:t>
            </a:r>
            <a:endParaRPr lang="en-US" altLang="zh-CN" sz="2000" dirty="0"/>
          </a:p>
          <a:p>
            <a:r>
              <a:rPr lang="en-US" altLang="zh-CN" sz="2000" dirty="0"/>
              <a:t>User Name</a:t>
            </a:r>
            <a:r>
              <a:rPr lang="zh-CN" altLang="en-US" sz="2000" dirty="0"/>
              <a:t>必须以</a:t>
            </a:r>
            <a:r>
              <a:rPr lang="en-US" altLang="zh-CN" sz="2000" dirty="0"/>
              <a:t>UTF-8</a:t>
            </a:r>
            <a:r>
              <a:rPr lang="zh-CN" altLang="en-US" sz="2000" dirty="0"/>
              <a:t>编码。</a:t>
            </a:r>
            <a:endParaRPr lang="en-US" altLang="zh-CN" sz="2000" dirty="0"/>
          </a:p>
          <a:p>
            <a:r>
              <a:rPr lang="en-US" altLang="zh-CN" sz="2000" dirty="0"/>
              <a:t>Server</a:t>
            </a:r>
            <a:r>
              <a:rPr lang="zh-CN" altLang="en-US" sz="2000" dirty="0"/>
              <a:t>用它来进行身份认证。</a:t>
            </a:r>
            <a:endParaRPr lang="en-US" altLang="zh-CN" sz="2000" dirty="0"/>
          </a:p>
          <a:p>
            <a:pPr marL="0" indent="0">
              <a:buNone/>
            </a:pPr>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5.3 .4</a:t>
            </a:r>
            <a:r>
              <a:rPr lang="zh-CN" altLang="en-US" b="1" dirty="0"/>
              <a:t>、</a:t>
            </a:r>
            <a:r>
              <a:rPr lang="en-US" altLang="zh-CN" b="1" dirty="0"/>
              <a:t> </a:t>
            </a:r>
            <a:r>
              <a:rPr lang="en-US" altLang="zh-CN" sz="3200" b="1" dirty="0"/>
              <a:t>CONNECT Packets </a:t>
            </a:r>
            <a:r>
              <a:rPr lang="zh-CN" altLang="en-US" sz="3200" b="1" dirty="0"/>
              <a:t>的 </a:t>
            </a:r>
            <a:r>
              <a:rPr lang="en-US" altLang="zh-CN" sz="3200" b="1" dirty="0"/>
              <a:t>Payload</a:t>
            </a:r>
            <a:r>
              <a:rPr lang="zh-CN" altLang="en-US" sz="3200" b="1" dirty="0"/>
              <a:t>的</a:t>
            </a:r>
            <a:r>
              <a:rPr lang="en-US" altLang="zh-CN" sz="3200" b="1" dirty="0"/>
              <a:t>Password</a:t>
            </a:r>
            <a:endParaRPr lang="zh-CN" altLang="en-US" sz="3200" b="1" dirty="0"/>
          </a:p>
        </p:txBody>
      </p:sp>
      <p:sp>
        <p:nvSpPr>
          <p:cNvPr id="3" name="内容占位符 2"/>
          <p:cNvSpPr>
            <a:spLocks noGrp="1"/>
          </p:cNvSpPr>
          <p:nvPr>
            <p:ph idx="1"/>
          </p:nvPr>
        </p:nvSpPr>
        <p:spPr/>
        <p:txBody>
          <a:bodyPr>
            <a:normAutofit/>
          </a:bodyPr>
          <a:lstStyle/>
          <a:p>
            <a:r>
              <a:rPr lang="zh-CN" altLang="en-US" sz="2000" dirty="0"/>
              <a:t>如果</a:t>
            </a:r>
            <a:r>
              <a:rPr lang="en-US" altLang="zh-CN" sz="2000" dirty="0"/>
              <a:t>Variable header </a:t>
            </a:r>
            <a:r>
              <a:rPr lang="zh-CN" altLang="en-US" sz="2000" dirty="0"/>
              <a:t>的</a:t>
            </a:r>
            <a:r>
              <a:rPr lang="en-US" altLang="zh-CN" sz="2000" dirty="0"/>
              <a:t>Password Flag</a:t>
            </a:r>
            <a:r>
              <a:rPr lang="zh-CN" altLang="en-US" sz="2000" dirty="0"/>
              <a:t>被设为</a:t>
            </a:r>
            <a:r>
              <a:rPr lang="en-US" altLang="zh-CN" sz="2000" dirty="0"/>
              <a:t>1</a:t>
            </a:r>
            <a:r>
              <a:rPr lang="zh-CN" altLang="en-US" sz="2000" dirty="0"/>
              <a:t>，</a:t>
            </a:r>
            <a:r>
              <a:rPr lang="en-US" altLang="zh-CN" sz="2000" dirty="0"/>
              <a:t> Payload </a:t>
            </a:r>
            <a:r>
              <a:rPr lang="zh-CN" altLang="en-US" sz="2000" dirty="0"/>
              <a:t>必须有</a:t>
            </a:r>
            <a:r>
              <a:rPr lang="en-US" altLang="zh-CN" sz="2000" dirty="0"/>
              <a:t>Password </a:t>
            </a:r>
            <a:r>
              <a:rPr lang="zh-CN" altLang="en-US" sz="2000" dirty="0"/>
              <a:t>值。</a:t>
            </a:r>
            <a:endParaRPr lang="en-US" altLang="zh-CN" sz="2000" dirty="0"/>
          </a:p>
          <a:p>
            <a:r>
              <a:rPr lang="zh-CN" altLang="en-US" sz="2000" dirty="0"/>
              <a:t>同</a:t>
            </a:r>
            <a:r>
              <a:rPr lang="en-US" altLang="zh-CN" sz="2000" dirty="0"/>
              <a:t>Will Message</a:t>
            </a:r>
            <a:r>
              <a:rPr lang="zh-CN" altLang="en-US" sz="2000" dirty="0"/>
              <a:t>一样，前两个</a:t>
            </a:r>
            <a:r>
              <a:rPr lang="en-US" altLang="zh-CN" sz="2000" dirty="0"/>
              <a:t>byte</a:t>
            </a:r>
            <a:r>
              <a:rPr lang="zh-CN" altLang="en-US" sz="2000" dirty="0"/>
              <a:t>为消息的长度，也就是说</a:t>
            </a:r>
            <a:r>
              <a:rPr lang="en-US" altLang="zh-CN" sz="2000" dirty="0"/>
              <a:t>Password</a:t>
            </a:r>
            <a:r>
              <a:rPr lang="zh-CN" altLang="en-US" sz="2000" dirty="0"/>
              <a:t>长度为</a:t>
            </a:r>
            <a:r>
              <a:rPr lang="en-US" altLang="zh-CN" sz="2000" dirty="0"/>
              <a:t>0</a:t>
            </a:r>
            <a:r>
              <a:rPr lang="zh-CN" altLang="en-US" sz="2000" dirty="0"/>
              <a:t>到</a:t>
            </a:r>
            <a:r>
              <a:rPr lang="en-US" altLang="zh-CN" sz="2000" dirty="0"/>
              <a:t>65535byte</a:t>
            </a:r>
            <a:r>
              <a:rPr lang="zh-CN" altLang="en-US" sz="2000" dirty="0"/>
              <a:t>。</a:t>
            </a:r>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080509" y="3639292"/>
            <a:ext cx="8342857" cy="13238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a:t>
            </a:r>
            <a:r>
              <a:rPr lang="zh-CN" altLang="en-US" b="1" dirty="0"/>
              <a:t>、</a:t>
            </a:r>
            <a:r>
              <a:rPr lang="en-US" altLang="zh-CN" b="1" dirty="0"/>
              <a:t> </a:t>
            </a:r>
            <a:r>
              <a:rPr lang="zh-CN" altLang="en-US" sz="3200" b="1" dirty="0"/>
              <a:t>注意</a:t>
            </a:r>
            <a:endParaRPr lang="zh-CN" altLang="en-US" sz="3200" b="1" dirty="0"/>
          </a:p>
        </p:txBody>
      </p:sp>
      <p:sp>
        <p:nvSpPr>
          <p:cNvPr id="3" name="内容占位符 2"/>
          <p:cNvSpPr>
            <a:spLocks noGrp="1"/>
          </p:cNvSpPr>
          <p:nvPr>
            <p:ph idx="1"/>
          </p:nvPr>
        </p:nvSpPr>
        <p:spPr/>
        <p:txBody>
          <a:bodyPr>
            <a:normAutofit lnSpcReduction="10000"/>
          </a:bodyPr>
          <a:lstStyle/>
          <a:p>
            <a:r>
              <a:rPr lang="en-US" altLang="zh-CN" sz="2000" dirty="0"/>
              <a:t>Server</a:t>
            </a:r>
            <a:r>
              <a:rPr lang="zh-CN" altLang="en-US" sz="2000" dirty="0"/>
              <a:t>在同一个端口可能支持多种，包括当前协议的早期协议，如过</a:t>
            </a:r>
            <a:r>
              <a:rPr lang="en-US" altLang="zh-CN" sz="2000" dirty="0"/>
              <a:t>Server</a:t>
            </a:r>
            <a:r>
              <a:rPr lang="zh-CN" altLang="en-US" sz="2000" dirty="0"/>
              <a:t>判断出协议是</a:t>
            </a:r>
            <a:r>
              <a:rPr lang="en-US" altLang="zh-CN" sz="2000" dirty="0"/>
              <a:t>MQTT3.1.1</a:t>
            </a:r>
            <a:r>
              <a:rPr lang="zh-CN" altLang="en-US" sz="2000" dirty="0"/>
              <a:t>则它会做如下验证：</a:t>
            </a:r>
            <a:endParaRPr lang="en-US" altLang="zh-CN" sz="2000" dirty="0"/>
          </a:p>
          <a:p>
            <a:pPr marL="0" indent="0">
              <a:buNone/>
            </a:pPr>
            <a:r>
              <a:rPr lang="en-US" altLang="zh-CN" sz="1600" dirty="0"/>
              <a:t>1</a:t>
            </a:r>
            <a:r>
              <a:rPr lang="zh-CN" altLang="en-US" sz="1600" dirty="0"/>
              <a:t>：如过在连接建立后</a:t>
            </a:r>
            <a:r>
              <a:rPr lang="en-US" altLang="zh-CN" sz="1600" dirty="0"/>
              <a:t>Server</a:t>
            </a:r>
            <a:r>
              <a:rPr lang="zh-CN" altLang="en-US" sz="1600" dirty="0"/>
              <a:t>迟迟未收到</a:t>
            </a:r>
            <a:r>
              <a:rPr lang="en-US" altLang="zh-CN" sz="1600" dirty="0"/>
              <a:t>Client</a:t>
            </a:r>
            <a:r>
              <a:rPr lang="zh-CN" altLang="en-US" sz="1600" dirty="0"/>
              <a:t>的</a:t>
            </a:r>
            <a:r>
              <a:rPr lang="en-US" altLang="zh-CN" sz="1600" dirty="0"/>
              <a:t>CONNECT Packet</a:t>
            </a:r>
            <a:r>
              <a:rPr lang="zh-CN" altLang="en-US" sz="1600" dirty="0"/>
              <a:t>，</a:t>
            </a:r>
            <a:r>
              <a:rPr lang="en-US" altLang="zh-CN" sz="1600" dirty="0"/>
              <a:t>Server</a:t>
            </a:r>
            <a:r>
              <a:rPr lang="zh-CN" altLang="en-US" sz="1600" dirty="0"/>
              <a:t>应该关闭连接</a:t>
            </a:r>
            <a:endParaRPr lang="en-US" altLang="zh-CN" sz="1600" dirty="0"/>
          </a:p>
          <a:p>
            <a:pPr marL="0" indent="0">
              <a:buNone/>
            </a:pPr>
            <a:r>
              <a:rPr lang="en-US" altLang="zh-CN" sz="1600" dirty="0"/>
              <a:t>2</a:t>
            </a:r>
            <a:r>
              <a:rPr lang="zh-CN" altLang="en-US" sz="1600" dirty="0"/>
              <a:t>：前面第</a:t>
            </a:r>
            <a:r>
              <a:rPr lang="en-US" altLang="zh-CN" sz="1600" dirty="0"/>
              <a:t>5</a:t>
            </a:r>
            <a:r>
              <a:rPr lang="zh-CN" altLang="en-US" sz="1600" dirty="0"/>
              <a:t>节提到一个</a:t>
            </a:r>
            <a:r>
              <a:rPr lang="en-US" altLang="zh-CN" sz="1600" dirty="0"/>
              <a:t>Client</a:t>
            </a:r>
            <a:r>
              <a:rPr lang="zh-CN" altLang="en-US" sz="1600" dirty="0"/>
              <a:t>只能发送一次</a:t>
            </a:r>
            <a:r>
              <a:rPr lang="en-US" altLang="zh-CN" sz="1600" dirty="0"/>
              <a:t>CONNECT</a:t>
            </a:r>
            <a:r>
              <a:rPr lang="zh-CN" altLang="en-US" sz="1600" dirty="0"/>
              <a:t>包，如果发送第二次，</a:t>
            </a:r>
            <a:r>
              <a:rPr lang="en-US" altLang="zh-CN" sz="1600" dirty="0"/>
              <a:t>Server</a:t>
            </a:r>
            <a:r>
              <a:rPr lang="zh-CN" altLang="en-US" sz="1600" dirty="0"/>
              <a:t>就会认为此</a:t>
            </a:r>
            <a:r>
              <a:rPr lang="en-US" altLang="zh-CN" sz="1600" dirty="0"/>
              <a:t>Client</a:t>
            </a:r>
            <a:r>
              <a:rPr lang="zh-CN" altLang="en-US" sz="1600" dirty="0"/>
              <a:t>违法协议，断开此</a:t>
            </a:r>
            <a:r>
              <a:rPr lang="en-US" altLang="zh-CN" sz="1600" dirty="0"/>
              <a:t>Client</a:t>
            </a:r>
            <a:r>
              <a:rPr lang="zh-CN" altLang="en-US" sz="1600" dirty="0"/>
              <a:t>的连接且不会给</a:t>
            </a:r>
            <a:r>
              <a:rPr lang="en-US" altLang="zh-CN" sz="1600" dirty="0"/>
              <a:t>Client</a:t>
            </a:r>
            <a:r>
              <a:rPr lang="zh-CN" altLang="en-US" sz="1600" dirty="0"/>
              <a:t>发送</a:t>
            </a:r>
            <a:r>
              <a:rPr lang="en-US" altLang="zh-CN" sz="1600" dirty="0"/>
              <a:t>CONNACK  Packet</a:t>
            </a:r>
            <a:r>
              <a:rPr lang="zh-CN" altLang="en-US" sz="1600" dirty="0"/>
              <a:t>。</a:t>
            </a:r>
            <a:endParaRPr lang="en-US" altLang="zh-CN" sz="1600" dirty="0"/>
          </a:p>
          <a:p>
            <a:pPr marL="0" indent="0">
              <a:buNone/>
            </a:pPr>
            <a:r>
              <a:rPr lang="en-US" altLang="zh-CN" sz="1600" dirty="0"/>
              <a:t>3</a:t>
            </a:r>
            <a:r>
              <a:rPr lang="zh-CN" altLang="en-US" sz="1600" dirty="0"/>
              <a:t>：</a:t>
            </a:r>
            <a:r>
              <a:rPr lang="en-US" altLang="zh-CN" sz="1600" dirty="0"/>
              <a:t>Server</a:t>
            </a:r>
            <a:r>
              <a:rPr lang="zh-CN" altLang="en-US" sz="1600" dirty="0"/>
              <a:t>可能会做格式检查或者身份认证，如过出现错误</a:t>
            </a:r>
            <a:r>
              <a:rPr lang="en-US" altLang="zh-CN" sz="1600" dirty="0"/>
              <a:t>Server</a:t>
            </a:r>
            <a:r>
              <a:rPr lang="zh-CN" altLang="en-US" sz="1600" dirty="0"/>
              <a:t>必须给</a:t>
            </a:r>
            <a:r>
              <a:rPr lang="en-US" altLang="zh-CN" sz="1600" dirty="0"/>
              <a:t>Client</a:t>
            </a:r>
            <a:r>
              <a:rPr lang="zh-CN" altLang="en-US" sz="1600" dirty="0"/>
              <a:t>发送一个错误码不为空的</a:t>
            </a:r>
            <a:r>
              <a:rPr lang="en-US" altLang="zh-CN" sz="1600" dirty="0"/>
              <a:t>CONNACK  Packet</a:t>
            </a:r>
            <a:r>
              <a:rPr lang="zh-CN" altLang="en-US" sz="1600" dirty="0"/>
              <a:t>，随后关闭连接。</a:t>
            </a:r>
            <a:endParaRPr lang="en-US" altLang="zh-CN" sz="1600" dirty="0"/>
          </a:p>
          <a:p>
            <a:r>
              <a:rPr lang="zh-CN" altLang="en-US" sz="2000" dirty="0"/>
              <a:t>如果验证通过，</a:t>
            </a:r>
            <a:r>
              <a:rPr lang="en-US" altLang="zh-CN" sz="2000" dirty="0"/>
              <a:t>Server</a:t>
            </a:r>
            <a:r>
              <a:rPr lang="zh-CN" altLang="en-US" sz="2000" dirty="0"/>
              <a:t>会做如下步骤：</a:t>
            </a:r>
            <a:endParaRPr lang="en-US" altLang="zh-CN" sz="2000" dirty="0"/>
          </a:p>
          <a:p>
            <a:pPr marL="0" indent="0">
              <a:buNone/>
            </a:pPr>
            <a:r>
              <a:rPr lang="en-US" altLang="zh-CN" sz="1600" dirty="0"/>
              <a:t>1</a:t>
            </a:r>
            <a:r>
              <a:rPr lang="zh-CN" altLang="en-US" sz="1600" dirty="0"/>
              <a:t>：如果有相同</a:t>
            </a:r>
            <a:r>
              <a:rPr lang="en-US" altLang="zh-CN" sz="1600" dirty="0" err="1"/>
              <a:t>ClientId</a:t>
            </a:r>
            <a:r>
              <a:rPr lang="zh-CN" altLang="en-US" sz="1600" dirty="0"/>
              <a:t>的</a:t>
            </a:r>
            <a:r>
              <a:rPr lang="en-US" altLang="zh-CN" sz="1600" dirty="0"/>
              <a:t>Client</a:t>
            </a:r>
            <a:r>
              <a:rPr lang="zh-CN" altLang="en-US" sz="1600" dirty="0"/>
              <a:t>已经连接到</a:t>
            </a:r>
            <a:r>
              <a:rPr lang="en-US" altLang="zh-CN" sz="1600" dirty="0"/>
              <a:t>Server</a:t>
            </a:r>
            <a:r>
              <a:rPr lang="zh-CN" altLang="en-US" sz="1600" dirty="0"/>
              <a:t>，</a:t>
            </a:r>
            <a:r>
              <a:rPr lang="en-US" altLang="zh-CN" sz="1600" dirty="0"/>
              <a:t>Server</a:t>
            </a:r>
            <a:r>
              <a:rPr lang="zh-CN" altLang="en-US" sz="1600" dirty="0"/>
              <a:t>必须断开对应已存在的连接。</a:t>
            </a:r>
            <a:endParaRPr lang="en-US" altLang="zh-CN" sz="1600" dirty="0"/>
          </a:p>
          <a:p>
            <a:pPr marL="0" indent="0">
              <a:buNone/>
            </a:pPr>
            <a:r>
              <a:rPr lang="en-US" altLang="zh-CN" sz="1600" dirty="0"/>
              <a:t>2</a:t>
            </a:r>
            <a:r>
              <a:rPr lang="zh-CN" altLang="en-US" sz="1600" dirty="0"/>
              <a:t>：参照</a:t>
            </a:r>
            <a:r>
              <a:rPr lang="en-US" altLang="zh-CN" sz="1600" dirty="0"/>
              <a:t>5.2.3.6 Server</a:t>
            </a:r>
            <a:r>
              <a:rPr lang="zh-CN" altLang="en-US" sz="1600" dirty="0"/>
              <a:t>必须处理与</a:t>
            </a:r>
            <a:r>
              <a:rPr lang="en-US" altLang="zh-CN" sz="1600" dirty="0"/>
              <a:t>Clean Session</a:t>
            </a:r>
            <a:r>
              <a:rPr lang="zh-CN" altLang="en-US" sz="1600" dirty="0"/>
              <a:t>开关相关的工作。</a:t>
            </a:r>
            <a:endParaRPr lang="en-US" altLang="zh-CN" sz="1600" dirty="0"/>
          </a:p>
          <a:p>
            <a:pPr marL="0" indent="0">
              <a:buNone/>
            </a:pPr>
            <a:r>
              <a:rPr lang="en-US" altLang="zh-CN" sz="1600" dirty="0"/>
              <a:t>3:Server</a:t>
            </a:r>
            <a:r>
              <a:rPr lang="zh-CN" altLang="en-US" sz="1600" dirty="0"/>
              <a:t>必须确认</a:t>
            </a:r>
            <a:r>
              <a:rPr lang="en-US" altLang="zh-CN" sz="1600" dirty="0"/>
              <a:t>CONNECT Packet</a:t>
            </a:r>
            <a:r>
              <a:rPr lang="zh-CN" altLang="en-US" sz="1600" dirty="0"/>
              <a:t>，并发送一个错误码不为空的</a:t>
            </a:r>
            <a:r>
              <a:rPr lang="en-US" altLang="zh-CN" sz="1600" dirty="0"/>
              <a:t>CONNACK  Packet</a:t>
            </a:r>
            <a:r>
              <a:rPr lang="zh-CN" altLang="en-US" sz="1600" dirty="0"/>
              <a:t>。</a:t>
            </a:r>
            <a:endParaRPr lang="en-US" altLang="zh-CN" sz="1600" dirty="0"/>
          </a:p>
          <a:p>
            <a:pPr marL="0" indent="0">
              <a:buNone/>
            </a:pPr>
            <a:r>
              <a:rPr lang="en-US" altLang="zh-CN" sz="1600" dirty="0"/>
              <a:t>4</a:t>
            </a:r>
            <a:r>
              <a:rPr lang="zh-CN" altLang="en-US" sz="1600" dirty="0"/>
              <a:t>：参照</a:t>
            </a:r>
            <a:r>
              <a:rPr lang="en-US" altLang="zh-CN" sz="1600" dirty="0"/>
              <a:t>5.2.4</a:t>
            </a:r>
            <a:r>
              <a:rPr lang="zh-CN" altLang="en-US" sz="1600" dirty="0"/>
              <a:t>开始信息传输并</a:t>
            </a:r>
            <a:r>
              <a:rPr lang="en-US" altLang="zh-CN" sz="1600" dirty="0"/>
              <a:t>keep alive</a:t>
            </a:r>
            <a:r>
              <a:rPr lang="zh-CN" altLang="en-US" sz="1600" dirty="0"/>
              <a:t>监控。</a:t>
            </a:r>
            <a:endParaRPr lang="en-US" altLang="zh-CN" sz="1600" dirty="0"/>
          </a:p>
          <a:p>
            <a:r>
              <a:rPr lang="en-US" altLang="zh-CN" sz="2000" dirty="0"/>
              <a:t>Client</a:t>
            </a:r>
            <a:r>
              <a:rPr lang="zh-CN" altLang="en-US" sz="2000" dirty="0"/>
              <a:t>在发送</a:t>
            </a:r>
            <a:r>
              <a:rPr lang="en-US" altLang="zh-CN" sz="2000" dirty="0"/>
              <a:t>CONNECT Packet</a:t>
            </a:r>
            <a:r>
              <a:rPr lang="zh-CN" altLang="en-US" sz="2000" dirty="0"/>
              <a:t>之后可以不用等</a:t>
            </a:r>
            <a:r>
              <a:rPr lang="en-US" altLang="zh-CN" sz="2000" dirty="0"/>
              <a:t>CONNACK Packet</a:t>
            </a:r>
            <a:r>
              <a:rPr lang="zh-CN" altLang="en-US" sz="2000" dirty="0"/>
              <a:t>而继续马上发送其他包，但是如果</a:t>
            </a:r>
            <a:r>
              <a:rPr lang="en-US" altLang="zh-CN" sz="2000" dirty="0"/>
              <a:t>Server</a:t>
            </a:r>
            <a:r>
              <a:rPr lang="zh-CN" altLang="en-US" sz="2000" dirty="0"/>
              <a:t>拒绝</a:t>
            </a:r>
            <a:r>
              <a:rPr lang="en-US" altLang="zh-CN" sz="2000" dirty="0"/>
              <a:t>Client</a:t>
            </a:r>
            <a:r>
              <a:rPr lang="zh-CN" altLang="en-US" sz="2000" dirty="0"/>
              <a:t>的连接后，</a:t>
            </a:r>
            <a:r>
              <a:rPr lang="en-US" altLang="zh-CN" sz="2000" dirty="0"/>
              <a:t>Server</a:t>
            </a:r>
            <a:r>
              <a:rPr lang="zh-CN" altLang="en-US" sz="2000" dirty="0"/>
              <a:t>不会处理</a:t>
            </a:r>
            <a:r>
              <a:rPr lang="en-US" altLang="zh-CN" sz="2000" dirty="0"/>
              <a:t>Client</a:t>
            </a:r>
            <a:r>
              <a:rPr lang="zh-CN" altLang="en-US" sz="2000" dirty="0"/>
              <a:t>继</a:t>
            </a:r>
            <a:r>
              <a:rPr lang="en-US" altLang="zh-CN" sz="2000" dirty="0"/>
              <a:t>CONNECT Packet</a:t>
            </a:r>
            <a:r>
              <a:rPr lang="zh-CN" altLang="en-US" sz="2000" dirty="0"/>
              <a:t>之后的任何包</a:t>
            </a:r>
            <a:endParaRPr lang="en-US" altLang="zh-CN" sz="2000" dirty="0"/>
          </a:p>
          <a:p>
            <a:endParaRPr lang="en-US" altLang="zh-CN" sz="2000" dirty="0"/>
          </a:p>
          <a:p>
            <a:pPr marL="0" indent="0">
              <a:buNone/>
            </a:pPr>
            <a:endParaRPr lang="en-US" altLang="zh-CN" sz="16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a:t>
            </a:r>
            <a:r>
              <a:rPr lang="zh-CN" altLang="en-US" b="1" dirty="0"/>
              <a:t>、 </a:t>
            </a:r>
            <a:r>
              <a:rPr lang="en-US" altLang="zh-CN" sz="3600" b="1" dirty="0"/>
              <a:t>CONNACK Packets-- Acknowledge connection request</a:t>
            </a:r>
            <a:endParaRPr lang="zh-CN" altLang="en-US" sz="3600" dirty="0"/>
          </a:p>
        </p:txBody>
      </p:sp>
      <p:sp>
        <p:nvSpPr>
          <p:cNvPr id="3" name="内容占位符 2"/>
          <p:cNvSpPr>
            <a:spLocks noGrp="1"/>
          </p:cNvSpPr>
          <p:nvPr>
            <p:ph idx="1"/>
          </p:nvPr>
        </p:nvSpPr>
        <p:spPr/>
        <p:txBody>
          <a:bodyPr>
            <a:normAutofit/>
          </a:bodyPr>
          <a:lstStyle/>
          <a:p>
            <a:r>
              <a:rPr lang="en-US" altLang="zh-CN" sz="2000" dirty="0"/>
              <a:t>CONNACK Packet</a:t>
            </a:r>
            <a:r>
              <a:rPr lang="zh-CN" altLang="en-US" sz="2000" dirty="0"/>
              <a:t>是</a:t>
            </a:r>
            <a:r>
              <a:rPr lang="en-US" altLang="zh-CN" sz="2000" dirty="0"/>
              <a:t>Server</a:t>
            </a:r>
            <a:r>
              <a:rPr lang="zh-CN" altLang="en-US" sz="2000" dirty="0"/>
              <a:t>收到</a:t>
            </a:r>
            <a:r>
              <a:rPr lang="en-US" altLang="zh-CN" sz="2000" dirty="0"/>
              <a:t>Client</a:t>
            </a:r>
            <a:r>
              <a:rPr lang="zh-CN" altLang="en-US" sz="2000" dirty="0"/>
              <a:t>的</a:t>
            </a:r>
            <a:r>
              <a:rPr lang="en-US" altLang="zh-CN" sz="2000" dirty="0"/>
              <a:t>CONNECT Packet</a:t>
            </a:r>
            <a:r>
              <a:rPr lang="zh-CN" altLang="en-US" sz="2000" dirty="0"/>
              <a:t>之后给</a:t>
            </a:r>
            <a:r>
              <a:rPr lang="en-US" altLang="zh-CN" sz="2000" dirty="0"/>
              <a:t>Client</a:t>
            </a:r>
            <a:r>
              <a:rPr lang="zh-CN" altLang="en-US" sz="2000" dirty="0"/>
              <a:t>的应答包，</a:t>
            </a:r>
            <a:r>
              <a:rPr lang="en-US" altLang="zh-CN" sz="2000" dirty="0"/>
              <a:t>Server</a:t>
            </a:r>
            <a:r>
              <a:rPr lang="zh-CN" altLang="en-US" sz="2000" dirty="0"/>
              <a:t>给</a:t>
            </a:r>
            <a:r>
              <a:rPr lang="en-US" altLang="zh-CN" sz="2000" dirty="0"/>
              <a:t>Client</a:t>
            </a:r>
            <a:r>
              <a:rPr lang="zh-CN" altLang="en-US" sz="2000" dirty="0"/>
              <a:t>发送的第一个包必须是</a:t>
            </a:r>
            <a:r>
              <a:rPr lang="en-US" altLang="zh-CN" sz="2000" dirty="0"/>
              <a:t>CONNACK Packet</a:t>
            </a:r>
            <a:r>
              <a:rPr lang="zh-CN" altLang="en-US" sz="2000" dirty="0"/>
              <a:t>。</a:t>
            </a:r>
            <a:endParaRPr lang="en-US" altLang="zh-CN" sz="2000" dirty="0"/>
          </a:p>
          <a:p>
            <a:r>
              <a:rPr lang="en-US" altLang="zh-CN" sz="2000" dirty="0"/>
              <a:t>5.4</a:t>
            </a:r>
            <a:r>
              <a:rPr lang="zh-CN" altLang="en-US" sz="2000" dirty="0"/>
              <a:t>节提到如过在连接建立后</a:t>
            </a:r>
            <a:r>
              <a:rPr lang="en-US" altLang="zh-CN" sz="2000" dirty="0"/>
              <a:t>Server</a:t>
            </a:r>
            <a:r>
              <a:rPr lang="zh-CN" altLang="en-US" sz="2000" dirty="0"/>
              <a:t>迟迟未收到</a:t>
            </a:r>
            <a:r>
              <a:rPr lang="en-US" altLang="zh-CN" sz="2000" dirty="0"/>
              <a:t>Client</a:t>
            </a:r>
            <a:r>
              <a:rPr lang="zh-CN" altLang="en-US" sz="2000" dirty="0"/>
              <a:t>的</a:t>
            </a:r>
            <a:r>
              <a:rPr lang="en-US" altLang="zh-CN" sz="2000" dirty="0"/>
              <a:t>CONNECT Packet</a:t>
            </a:r>
            <a:r>
              <a:rPr lang="zh-CN" altLang="en-US" sz="2000" dirty="0"/>
              <a:t>，</a:t>
            </a:r>
            <a:r>
              <a:rPr lang="en-US" altLang="zh-CN" sz="2000" dirty="0"/>
              <a:t>Server</a:t>
            </a:r>
            <a:r>
              <a:rPr lang="zh-CN" altLang="en-US" sz="2000" dirty="0"/>
              <a:t>应该关闭连接。与之对应，如果</a:t>
            </a:r>
            <a:r>
              <a:rPr lang="en-US" altLang="zh-CN" sz="2000" dirty="0"/>
              <a:t>Client</a:t>
            </a:r>
            <a:r>
              <a:rPr lang="zh-CN" altLang="en-US" sz="2000" dirty="0"/>
              <a:t>发送</a:t>
            </a:r>
            <a:r>
              <a:rPr lang="en-US" altLang="zh-CN" sz="2000" dirty="0"/>
              <a:t>CONNECT Packet</a:t>
            </a:r>
            <a:r>
              <a:rPr lang="zh-CN" altLang="en-US" sz="2000" dirty="0"/>
              <a:t>给</a:t>
            </a:r>
            <a:r>
              <a:rPr lang="en-US" altLang="zh-CN" sz="2000" dirty="0"/>
              <a:t>Server</a:t>
            </a:r>
            <a:r>
              <a:rPr lang="zh-CN" altLang="en-US" sz="2000" dirty="0"/>
              <a:t>之后在合理时间内未收到</a:t>
            </a:r>
            <a:r>
              <a:rPr lang="en-US" altLang="zh-CN" sz="2000" dirty="0"/>
              <a:t>Server</a:t>
            </a:r>
            <a:r>
              <a:rPr lang="zh-CN" altLang="en-US" sz="2000" dirty="0"/>
              <a:t>的</a:t>
            </a:r>
            <a:endParaRPr lang="en-US" altLang="zh-CN" sz="2000" dirty="0"/>
          </a:p>
          <a:p>
            <a:pPr marL="0" indent="0">
              <a:buNone/>
            </a:pPr>
            <a:r>
              <a:rPr lang="en-US" altLang="zh-CN" sz="2000" dirty="0"/>
              <a:t>CONNACK Packet</a:t>
            </a:r>
            <a:r>
              <a:rPr lang="zh-CN" altLang="en-US" sz="2000" dirty="0"/>
              <a:t>，</a:t>
            </a:r>
            <a:r>
              <a:rPr lang="en-US" altLang="zh-CN" sz="2000" dirty="0"/>
              <a:t>Client</a:t>
            </a:r>
            <a:r>
              <a:rPr lang="zh-CN" altLang="en-US" sz="2000" dirty="0"/>
              <a:t>应该关闭连接，这个合理的时间视应用类型和网络情况而定。</a:t>
            </a:r>
            <a:endParaRPr lang="en-US" altLang="zh-CN" sz="2000" dirty="0"/>
          </a:p>
          <a:p>
            <a:endParaRPr lang="en-US" altLang="zh-C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6.1</a:t>
            </a:r>
            <a:r>
              <a:rPr lang="zh-CN" altLang="en-US" b="1" dirty="0"/>
              <a:t>、 </a:t>
            </a:r>
            <a:r>
              <a:rPr lang="en-US" altLang="zh-CN" sz="3600" b="1" dirty="0"/>
              <a:t>CONNACK Packets </a:t>
            </a:r>
            <a:r>
              <a:rPr lang="zh-CN" altLang="en-US" sz="3600" b="1" dirty="0"/>
              <a:t>的 </a:t>
            </a:r>
            <a:r>
              <a:rPr lang="en-US" altLang="zh-CN" b="1" dirty="0"/>
              <a:t>Fixed Header</a:t>
            </a:r>
            <a:endParaRPr lang="zh-CN" altLang="en-US" sz="3600"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CONNACK Packets </a:t>
            </a:r>
            <a:r>
              <a:rPr lang="zh-CN" altLang="en-US" sz="2000" dirty="0"/>
              <a:t>的固定头部。</a:t>
            </a:r>
            <a:endParaRPr lang="en-US" altLang="zh-CN" sz="2000" dirty="0"/>
          </a:p>
          <a:p>
            <a:r>
              <a:rPr lang="zh-CN" altLang="en-US" sz="2000" dirty="0"/>
              <a:t>注意：</a:t>
            </a:r>
            <a:r>
              <a:rPr lang="en-US" altLang="zh-CN" sz="2000" dirty="0"/>
              <a:t> CONNACK Packets </a:t>
            </a:r>
            <a:r>
              <a:rPr lang="zh-CN" altLang="en-US" sz="2000" dirty="0"/>
              <a:t>的</a:t>
            </a:r>
            <a:r>
              <a:rPr lang="en-US" altLang="zh-CN" sz="2000" dirty="0"/>
              <a:t>Fixed Header</a:t>
            </a:r>
            <a:r>
              <a:rPr lang="zh-CN" altLang="en-US" sz="2000" dirty="0"/>
              <a:t>的</a:t>
            </a:r>
            <a:r>
              <a:rPr lang="en-US" altLang="zh-CN" sz="2000" dirty="0"/>
              <a:t>Remaining Length</a:t>
            </a:r>
            <a:r>
              <a:rPr lang="zh-CN" altLang="en-US" sz="2000" dirty="0"/>
              <a:t>为</a:t>
            </a:r>
            <a:r>
              <a:rPr lang="en-US" altLang="zh-CN" sz="2000" dirty="0"/>
              <a:t>variable header</a:t>
            </a:r>
            <a:r>
              <a:rPr lang="zh-CN" altLang="en-US" sz="2000" dirty="0"/>
              <a:t>的长度，为</a:t>
            </a:r>
            <a:r>
              <a:rPr lang="en-US" altLang="zh-CN" sz="2000" dirty="0"/>
              <a:t>2</a:t>
            </a:r>
            <a:r>
              <a:rPr lang="zh-CN" altLang="en-US" sz="2000" dirty="0"/>
              <a:t>。因为</a:t>
            </a:r>
            <a:r>
              <a:rPr lang="en-US" altLang="zh-CN" sz="2000" dirty="0"/>
              <a:t>CONNACK Packets </a:t>
            </a:r>
            <a:r>
              <a:rPr lang="zh-CN" altLang="en-US" sz="2000" dirty="0"/>
              <a:t>没有</a:t>
            </a:r>
            <a:r>
              <a:rPr lang="en-US" altLang="zh-CN" sz="2000" dirty="0"/>
              <a:t>Payload</a:t>
            </a:r>
            <a:r>
              <a:rPr lang="zh-CN" altLang="en-US" sz="2000" dirty="0"/>
              <a:t>而且</a:t>
            </a:r>
            <a:r>
              <a:rPr lang="en-US" altLang="zh-CN" sz="2000" dirty="0"/>
              <a:t>variable header</a:t>
            </a:r>
            <a:r>
              <a:rPr lang="zh-CN" altLang="en-US" sz="2000" dirty="0"/>
              <a:t>格式固定。</a:t>
            </a:r>
            <a:endParaRPr lang="en-US" altLang="zh-CN" sz="2000" dirty="0"/>
          </a:p>
          <a:p>
            <a:pPr marL="0" indent="0">
              <a:buNone/>
            </a:pP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367810" y="3451552"/>
            <a:ext cx="8295238" cy="16095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a:t>
            </a:r>
            <a:r>
              <a:rPr lang="zh-CN" altLang="en-US" b="1" dirty="0"/>
              <a:t>、</a:t>
            </a:r>
            <a:r>
              <a:rPr lang="en-US" altLang="zh-CN" b="1" dirty="0"/>
              <a:t>Application Message</a:t>
            </a:r>
            <a:endParaRPr lang="zh-CN" altLang="en-US" dirty="0"/>
          </a:p>
        </p:txBody>
      </p:sp>
      <p:sp>
        <p:nvSpPr>
          <p:cNvPr id="3" name="内容占位符 2"/>
          <p:cNvSpPr>
            <a:spLocks noGrp="1"/>
          </p:cNvSpPr>
          <p:nvPr>
            <p:ph idx="1"/>
          </p:nvPr>
        </p:nvSpPr>
        <p:spPr/>
        <p:txBody>
          <a:bodyPr/>
          <a:lstStyle/>
          <a:p>
            <a:r>
              <a:rPr lang="zh-CN" altLang="en-US" dirty="0"/>
              <a:t>通过</a:t>
            </a:r>
            <a:r>
              <a:rPr lang="en-US" altLang="zh-CN" dirty="0"/>
              <a:t>MQTT</a:t>
            </a:r>
            <a:r>
              <a:rPr lang="zh-CN" altLang="en-US" dirty="0"/>
              <a:t>协议传输的消息数据。</a:t>
            </a:r>
            <a:endParaRPr lang="en-US" altLang="zh-CN" dirty="0"/>
          </a:p>
          <a:p>
            <a:r>
              <a:rPr lang="zh-CN" altLang="en-US" dirty="0"/>
              <a:t>当消息传输时每个消息有一个与之关联的</a:t>
            </a:r>
            <a:r>
              <a:rPr lang="en-US" altLang="zh-CN" dirty="0"/>
              <a:t>Quality of Service </a:t>
            </a:r>
            <a:r>
              <a:rPr lang="zh-CN" altLang="en-US"/>
              <a:t>和</a:t>
            </a:r>
            <a:r>
              <a:rPr lang="en-US" altLang="zh-CN"/>
              <a:t> </a:t>
            </a:r>
            <a:r>
              <a:rPr lang="en-US" altLang="zh-CN" dirty="0"/>
              <a:t>Topic Name</a:t>
            </a:r>
            <a:r>
              <a:rPr lang="zh-CN" altLang="en-US" dirty="0"/>
              <a:t>。</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a:t>
            </a:r>
            <a:r>
              <a:rPr lang="zh-CN" altLang="en-US" b="1" dirty="0"/>
              <a:t>、 </a:t>
            </a:r>
            <a:r>
              <a:rPr lang="en-US" altLang="zh-CN" sz="3600" b="1" dirty="0"/>
              <a:t>CONNACK Packets </a:t>
            </a:r>
            <a:r>
              <a:rPr lang="zh-CN" altLang="en-US" sz="3600" b="1" dirty="0"/>
              <a:t>的 </a:t>
            </a:r>
            <a:r>
              <a:rPr lang="en-US" altLang="zh-CN" b="1" dirty="0"/>
              <a:t>Variable header</a:t>
            </a:r>
            <a:endParaRPr lang="zh-CN" altLang="en-US" sz="3600" dirty="0"/>
          </a:p>
        </p:txBody>
      </p:sp>
      <p:sp>
        <p:nvSpPr>
          <p:cNvPr id="6" name="内容占位符 2"/>
          <p:cNvSpPr txBox="1"/>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CONNACK</a:t>
            </a:r>
            <a:r>
              <a:rPr lang="zh-CN" altLang="en-US" sz="2000" dirty="0"/>
              <a:t>包按顺序由</a:t>
            </a:r>
            <a:r>
              <a:rPr lang="en-US" altLang="zh-CN" sz="2000" dirty="0"/>
              <a:t>2</a:t>
            </a:r>
            <a:r>
              <a:rPr lang="zh-CN" altLang="en-US" sz="2000" dirty="0"/>
              <a:t>部分组成：</a:t>
            </a:r>
            <a:r>
              <a:rPr lang="en-US" altLang="zh-CN" sz="2000" dirty="0"/>
              <a:t> Connect Acknowledge Flags, Connect Return Code </a:t>
            </a:r>
            <a:r>
              <a:rPr lang="zh-CN" altLang="en-US" sz="2000" dirty="0"/>
              <a:t>。</a:t>
            </a:r>
            <a:endParaRPr lang="en-US" altLang="zh-CN" sz="2000" dirty="0"/>
          </a:p>
          <a:p>
            <a:endParaRPr lang="en-US" altLang="zh-CN" sz="2000" dirty="0"/>
          </a:p>
          <a:p>
            <a:pPr marL="0" indent="0">
              <a:buFont typeface="Arial" pitchFamily="34" charset="0"/>
              <a:buNone/>
            </a:pPr>
            <a:endParaRPr lang="en-US" altLang="zh-CN" sz="2000" dirty="0"/>
          </a:p>
        </p:txBody>
      </p:sp>
      <p:pic>
        <p:nvPicPr>
          <p:cNvPr id="8" name="图片 7"/>
          <p:cNvPicPr>
            <a:picLocks noChangeAspect="1"/>
          </p:cNvPicPr>
          <p:nvPr/>
        </p:nvPicPr>
        <p:blipFill>
          <a:blip r:embed="rId1"/>
          <a:stretch>
            <a:fillRect/>
          </a:stretch>
        </p:blipFill>
        <p:spPr>
          <a:xfrm>
            <a:off x="1296777" y="2633704"/>
            <a:ext cx="8872732" cy="16486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6.2.1</a:t>
            </a:r>
            <a:r>
              <a:rPr lang="zh-CN" altLang="en-US" b="1" dirty="0"/>
              <a:t>、 </a:t>
            </a:r>
            <a:r>
              <a:rPr lang="en-US" altLang="zh-CN" sz="2800" b="1" dirty="0"/>
              <a:t>CONNACK Packets </a:t>
            </a:r>
            <a:r>
              <a:rPr lang="zh-CN" altLang="en-US" sz="2800" b="1" dirty="0"/>
              <a:t>的 </a:t>
            </a:r>
            <a:r>
              <a:rPr lang="en-US" altLang="zh-CN" sz="3600" b="1" dirty="0"/>
              <a:t>Variable header</a:t>
            </a:r>
            <a:r>
              <a:rPr lang="zh-CN" altLang="en-US" sz="3600" b="1" dirty="0"/>
              <a:t>的</a:t>
            </a:r>
            <a:r>
              <a:rPr lang="en-US" altLang="zh-CN" sz="3600" b="1" dirty="0"/>
              <a:t>Connect Acknowledge Flags</a:t>
            </a:r>
            <a:endParaRPr lang="zh-CN" altLang="en-US" sz="3600" dirty="0"/>
          </a:p>
        </p:txBody>
      </p:sp>
      <p:sp>
        <p:nvSpPr>
          <p:cNvPr id="3" name="内容占位符 2"/>
          <p:cNvSpPr>
            <a:spLocks noGrp="1"/>
          </p:cNvSpPr>
          <p:nvPr>
            <p:ph idx="1"/>
          </p:nvPr>
        </p:nvSpPr>
        <p:spPr/>
        <p:txBody>
          <a:bodyPr>
            <a:normAutofit/>
          </a:bodyPr>
          <a:lstStyle/>
          <a:p>
            <a:r>
              <a:rPr lang="en-US" altLang="zh-CN" sz="2000" dirty="0"/>
              <a:t>Bit7-1</a:t>
            </a:r>
            <a:r>
              <a:rPr lang="zh-CN" altLang="en-US" sz="2000" dirty="0"/>
              <a:t>保留待用必须被设为</a:t>
            </a:r>
            <a:r>
              <a:rPr lang="en-US" altLang="zh-CN" sz="2000" dirty="0"/>
              <a:t>0</a:t>
            </a:r>
            <a:r>
              <a:rPr lang="zh-CN" altLang="en-US" sz="2000" dirty="0"/>
              <a:t>。</a:t>
            </a:r>
            <a:endParaRPr lang="en-US" altLang="zh-CN" sz="2000" dirty="0"/>
          </a:p>
          <a:p>
            <a:r>
              <a:rPr lang="en-US" altLang="zh-CN" sz="2000" dirty="0"/>
              <a:t>Bit0 </a:t>
            </a:r>
            <a:r>
              <a:rPr lang="zh-CN" altLang="en-US" sz="2000" dirty="0"/>
              <a:t>是</a:t>
            </a:r>
            <a:r>
              <a:rPr lang="en-US" altLang="zh-CN" sz="2000" dirty="0"/>
              <a:t>Session Present Flag</a:t>
            </a:r>
            <a:r>
              <a:rPr lang="zh-CN" altLang="en-US" sz="2000" dirty="0"/>
              <a:t>。</a:t>
            </a:r>
            <a:endParaRPr lang="en-US" altLang="zh-CN" sz="2000" dirty="0"/>
          </a:p>
          <a:p>
            <a:pPr marL="0" indent="0">
              <a:buNone/>
            </a:pPr>
            <a:endParaRPr lang="en-US" altLang="zh-C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6.2.1.1</a:t>
            </a:r>
            <a:r>
              <a:rPr lang="zh-CN" altLang="en-US" b="1" dirty="0"/>
              <a:t>、 </a:t>
            </a:r>
            <a:r>
              <a:rPr lang="en-US" altLang="zh-CN" sz="2800" b="1" dirty="0"/>
              <a:t>CONNACK Packets </a:t>
            </a:r>
            <a:r>
              <a:rPr lang="zh-CN" altLang="en-US" sz="2800" b="1" dirty="0"/>
              <a:t>的 </a:t>
            </a:r>
            <a:r>
              <a:rPr lang="en-US" altLang="zh-CN" sz="3600" b="1" dirty="0"/>
              <a:t>Variable header</a:t>
            </a:r>
            <a:r>
              <a:rPr lang="zh-CN" altLang="en-US" sz="3600" b="1" dirty="0"/>
              <a:t>的</a:t>
            </a:r>
            <a:r>
              <a:rPr lang="en-US" altLang="zh-CN" sz="3600" b="1" dirty="0"/>
              <a:t>Connect Acknowledge Flags</a:t>
            </a:r>
            <a:r>
              <a:rPr lang="zh-CN" altLang="en-US" sz="3600" b="1" dirty="0"/>
              <a:t>的</a:t>
            </a:r>
            <a:r>
              <a:rPr lang="en-US" altLang="zh-CN" sz="3600" b="1" dirty="0"/>
              <a:t>Session Present Flag</a:t>
            </a:r>
            <a:endParaRPr lang="zh-CN" altLang="en-US" sz="3600" b="1" dirty="0"/>
          </a:p>
        </p:txBody>
      </p:sp>
      <p:sp>
        <p:nvSpPr>
          <p:cNvPr id="3" name="内容占位符 2"/>
          <p:cNvSpPr>
            <a:spLocks noGrp="1"/>
          </p:cNvSpPr>
          <p:nvPr>
            <p:ph idx="1"/>
          </p:nvPr>
        </p:nvSpPr>
        <p:spPr/>
        <p:txBody>
          <a:bodyPr>
            <a:normAutofit lnSpcReduction="10000"/>
          </a:bodyPr>
          <a:lstStyle/>
          <a:p>
            <a:r>
              <a:rPr lang="zh-CN" altLang="en-US" sz="2000" dirty="0"/>
              <a:t>如果</a:t>
            </a:r>
            <a:r>
              <a:rPr lang="en-US" altLang="zh-CN" sz="2000" dirty="0"/>
              <a:t>Server</a:t>
            </a:r>
            <a:r>
              <a:rPr lang="zh-CN" altLang="en-US" sz="2000" dirty="0"/>
              <a:t>收到</a:t>
            </a:r>
            <a:r>
              <a:rPr lang="en-US" altLang="zh-CN" sz="2000" dirty="0"/>
              <a:t>Client</a:t>
            </a:r>
            <a:r>
              <a:rPr lang="zh-CN" altLang="en-US" sz="2000" dirty="0"/>
              <a:t>发来的</a:t>
            </a:r>
            <a:r>
              <a:rPr lang="en-US" altLang="zh-CN" sz="2000" dirty="0"/>
              <a:t>CONNECT Packet</a:t>
            </a:r>
            <a:r>
              <a:rPr lang="zh-CN" altLang="en-US" sz="2000" dirty="0"/>
              <a:t>里面的</a:t>
            </a:r>
            <a:r>
              <a:rPr lang="en-US" altLang="zh-CN" sz="2000" dirty="0"/>
              <a:t>Variable header</a:t>
            </a:r>
            <a:r>
              <a:rPr lang="zh-CN" altLang="en-US" sz="2000" dirty="0"/>
              <a:t>的</a:t>
            </a:r>
            <a:r>
              <a:rPr lang="en-US" altLang="zh-CN" sz="2000" dirty="0"/>
              <a:t>Connect Flags </a:t>
            </a:r>
            <a:r>
              <a:rPr lang="zh-CN" altLang="en-US" sz="2000" dirty="0"/>
              <a:t>的 </a:t>
            </a:r>
            <a:r>
              <a:rPr lang="en-US" altLang="zh-CN" sz="2000" dirty="0"/>
              <a:t>Clean Session </a:t>
            </a:r>
            <a:r>
              <a:rPr lang="zh-CN" altLang="en-US" sz="2000" dirty="0"/>
              <a:t>为</a:t>
            </a:r>
            <a:r>
              <a:rPr lang="en-US" altLang="zh-CN" sz="2000" dirty="0"/>
              <a:t>1</a:t>
            </a:r>
            <a:r>
              <a:rPr lang="zh-CN" altLang="en-US" sz="2000" dirty="0"/>
              <a:t>，则</a:t>
            </a:r>
            <a:r>
              <a:rPr lang="en-US" altLang="zh-CN" sz="2000" dirty="0"/>
              <a:t>Server</a:t>
            </a:r>
            <a:r>
              <a:rPr lang="zh-CN" altLang="en-US" sz="2000" dirty="0"/>
              <a:t>返回给</a:t>
            </a:r>
            <a:r>
              <a:rPr lang="en-US" altLang="zh-CN" sz="2000" dirty="0"/>
              <a:t>Client</a:t>
            </a:r>
            <a:r>
              <a:rPr lang="zh-CN" altLang="en-US" sz="2000" dirty="0"/>
              <a:t>的</a:t>
            </a:r>
            <a:r>
              <a:rPr lang="en-US" altLang="zh-CN" sz="2000" dirty="0"/>
              <a:t>CONNACK Packet</a:t>
            </a:r>
            <a:r>
              <a:rPr lang="zh-CN" altLang="en-US" sz="2000" dirty="0"/>
              <a:t>的 </a:t>
            </a:r>
            <a:r>
              <a:rPr lang="en-US" altLang="zh-CN" sz="2000" dirty="0"/>
              <a:t>Variable header</a:t>
            </a:r>
            <a:r>
              <a:rPr lang="zh-CN" altLang="en-US" sz="2000" dirty="0"/>
              <a:t>的</a:t>
            </a:r>
            <a:r>
              <a:rPr lang="en-US" altLang="zh-CN" sz="2000" dirty="0"/>
              <a:t>Connect Acknowledge Flags</a:t>
            </a:r>
            <a:r>
              <a:rPr lang="zh-CN" altLang="en-US" sz="2000" dirty="0"/>
              <a:t>的</a:t>
            </a:r>
            <a:r>
              <a:rPr lang="en-US" altLang="zh-CN" sz="2000" dirty="0"/>
              <a:t>Session Present Flag</a:t>
            </a:r>
            <a:r>
              <a:rPr lang="zh-CN" altLang="en-US" sz="2000" dirty="0"/>
              <a:t>为</a:t>
            </a:r>
            <a:r>
              <a:rPr lang="en-US" altLang="zh-CN" sz="2000" dirty="0"/>
              <a:t>0</a:t>
            </a:r>
            <a:r>
              <a:rPr lang="zh-CN" altLang="en-US" sz="2000" dirty="0"/>
              <a:t>，并且</a:t>
            </a:r>
            <a:r>
              <a:rPr lang="en-US" altLang="zh-CN" sz="2000" dirty="0"/>
              <a:t>CONNACK Packets </a:t>
            </a:r>
            <a:r>
              <a:rPr lang="zh-CN" altLang="en-US" sz="2000" dirty="0"/>
              <a:t>的 </a:t>
            </a:r>
            <a:r>
              <a:rPr lang="en-US" altLang="zh-CN" sz="2000" dirty="0"/>
              <a:t>Variable header</a:t>
            </a:r>
            <a:r>
              <a:rPr lang="zh-CN" altLang="en-US" sz="2000" dirty="0"/>
              <a:t>里的</a:t>
            </a:r>
            <a:r>
              <a:rPr lang="en-US" altLang="zh-CN" sz="2000" dirty="0"/>
              <a:t>Return code</a:t>
            </a:r>
            <a:r>
              <a:rPr lang="zh-CN" altLang="en-US" sz="2000" dirty="0"/>
              <a:t>为</a:t>
            </a:r>
            <a:r>
              <a:rPr lang="en-US" altLang="zh-CN" sz="2000" dirty="0"/>
              <a:t>0 </a:t>
            </a:r>
            <a:r>
              <a:rPr lang="zh-CN" altLang="en-US" sz="2000" dirty="0"/>
              <a:t>。</a:t>
            </a:r>
            <a:endParaRPr lang="en-US" altLang="zh-CN" sz="2000" dirty="0"/>
          </a:p>
          <a:p>
            <a:r>
              <a:rPr lang="zh-CN" altLang="en-US" sz="2000" dirty="0"/>
              <a:t>如果</a:t>
            </a:r>
            <a:r>
              <a:rPr lang="en-US" altLang="zh-CN" sz="2000" dirty="0"/>
              <a:t>Server</a:t>
            </a:r>
            <a:r>
              <a:rPr lang="zh-CN" altLang="en-US" sz="2000" dirty="0"/>
              <a:t>收到</a:t>
            </a:r>
            <a:r>
              <a:rPr lang="en-US" altLang="zh-CN" sz="2000" dirty="0"/>
              <a:t>Client</a:t>
            </a:r>
            <a:r>
              <a:rPr lang="zh-CN" altLang="en-US" sz="2000" dirty="0"/>
              <a:t>发来的</a:t>
            </a:r>
            <a:r>
              <a:rPr lang="en-US" altLang="zh-CN" sz="2000" dirty="0"/>
              <a:t>CONNECT Packet</a:t>
            </a:r>
            <a:r>
              <a:rPr lang="zh-CN" altLang="en-US" sz="2000" dirty="0"/>
              <a:t>里面的</a:t>
            </a:r>
            <a:r>
              <a:rPr lang="en-US" altLang="zh-CN" sz="2000" dirty="0"/>
              <a:t>Variable header</a:t>
            </a:r>
            <a:r>
              <a:rPr lang="zh-CN" altLang="en-US" sz="2000" dirty="0"/>
              <a:t>的</a:t>
            </a:r>
            <a:r>
              <a:rPr lang="en-US" altLang="zh-CN" sz="2000" dirty="0"/>
              <a:t>Connect Flags </a:t>
            </a:r>
            <a:r>
              <a:rPr lang="zh-CN" altLang="en-US" sz="2000" dirty="0"/>
              <a:t>的 </a:t>
            </a:r>
            <a:r>
              <a:rPr lang="en-US" altLang="zh-CN" sz="2000" dirty="0"/>
              <a:t>Clean Session </a:t>
            </a:r>
            <a:r>
              <a:rPr lang="zh-CN" altLang="en-US" sz="2000" dirty="0"/>
              <a:t>为</a:t>
            </a:r>
            <a:r>
              <a:rPr lang="en-US" altLang="zh-CN" sz="2000" dirty="0"/>
              <a:t>0</a:t>
            </a:r>
            <a:r>
              <a:rPr lang="zh-CN" altLang="en-US" sz="2000" dirty="0"/>
              <a:t>，如果对应</a:t>
            </a:r>
            <a:r>
              <a:rPr lang="en-US" altLang="zh-CN" sz="2000" dirty="0" err="1"/>
              <a:t>ClientId</a:t>
            </a:r>
            <a:r>
              <a:rPr lang="zh-CN" altLang="en-US" sz="2000" dirty="0"/>
              <a:t>的</a:t>
            </a:r>
            <a:r>
              <a:rPr lang="en-US" altLang="zh-CN" sz="2000" dirty="0"/>
              <a:t>Session</a:t>
            </a:r>
            <a:r>
              <a:rPr lang="zh-CN" altLang="en-US" sz="2000" dirty="0"/>
              <a:t>已经被</a:t>
            </a:r>
            <a:r>
              <a:rPr lang="en-US" altLang="zh-CN" sz="2000" dirty="0"/>
              <a:t>Server</a:t>
            </a:r>
            <a:r>
              <a:rPr lang="zh-CN" altLang="en-US" sz="2000" dirty="0"/>
              <a:t>存储了，则</a:t>
            </a:r>
            <a:r>
              <a:rPr lang="en-US" altLang="zh-CN" sz="2000" dirty="0"/>
              <a:t>Server</a:t>
            </a:r>
            <a:r>
              <a:rPr lang="zh-CN" altLang="en-US" sz="2000" dirty="0"/>
              <a:t>返回给</a:t>
            </a:r>
            <a:r>
              <a:rPr lang="en-US" altLang="zh-CN" sz="2000" dirty="0"/>
              <a:t>Client</a:t>
            </a:r>
            <a:r>
              <a:rPr lang="zh-CN" altLang="en-US" sz="2000" dirty="0"/>
              <a:t>的</a:t>
            </a:r>
            <a:r>
              <a:rPr lang="en-US" altLang="zh-CN" sz="2000" dirty="0"/>
              <a:t>CONNACK Packet</a:t>
            </a:r>
            <a:r>
              <a:rPr lang="zh-CN" altLang="en-US" sz="2000" dirty="0"/>
              <a:t>的 </a:t>
            </a:r>
            <a:r>
              <a:rPr lang="en-US" altLang="zh-CN" sz="2000" dirty="0"/>
              <a:t>Variable header</a:t>
            </a:r>
            <a:r>
              <a:rPr lang="zh-CN" altLang="en-US" sz="2000" dirty="0"/>
              <a:t>的</a:t>
            </a:r>
            <a:r>
              <a:rPr lang="en-US" altLang="zh-CN" sz="2000" dirty="0"/>
              <a:t>Connect Acknowledge Flags</a:t>
            </a:r>
            <a:r>
              <a:rPr lang="zh-CN" altLang="en-US" sz="2000" dirty="0"/>
              <a:t>的</a:t>
            </a:r>
            <a:r>
              <a:rPr lang="en-US" altLang="zh-CN" sz="2000" dirty="0"/>
              <a:t>Session Present Flag</a:t>
            </a:r>
            <a:r>
              <a:rPr lang="zh-CN" altLang="en-US" sz="2000" dirty="0"/>
              <a:t>为</a:t>
            </a:r>
            <a:r>
              <a:rPr lang="en-US" altLang="zh-CN" sz="2000" dirty="0"/>
              <a:t>1</a:t>
            </a:r>
            <a:r>
              <a:rPr lang="zh-CN" altLang="en-US" sz="2000" dirty="0"/>
              <a:t>，反之没有存储的话为</a:t>
            </a:r>
            <a:r>
              <a:rPr lang="en-US" altLang="zh-CN" sz="2000" dirty="0"/>
              <a:t>0</a:t>
            </a:r>
            <a:r>
              <a:rPr lang="zh-CN" altLang="en-US" sz="2000" dirty="0"/>
              <a:t>，并且</a:t>
            </a:r>
            <a:r>
              <a:rPr lang="en-US" altLang="zh-CN" sz="2000" dirty="0"/>
              <a:t>CONNACK Packets </a:t>
            </a:r>
            <a:r>
              <a:rPr lang="zh-CN" altLang="en-US" sz="2000" dirty="0"/>
              <a:t>的 </a:t>
            </a:r>
            <a:r>
              <a:rPr lang="en-US" altLang="zh-CN" sz="2000" dirty="0"/>
              <a:t>Variable header</a:t>
            </a:r>
            <a:r>
              <a:rPr lang="zh-CN" altLang="en-US" sz="2000" dirty="0"/>
              <a:t>里的</a:t>
            </a:r>
            <a:r>
              <a:rPr lang="en-US" altLang="zh-CN" sz="2000" dirty="0"/>
              <a:t>Return code</a:t>
            </a:r>
            <a:r>
              <a:rPr lang="zh-CN" altLang="en-US" sz="2000" dirty="0"/>
              <a:t>为</a:t>
            </a:r>
            <a:r>
              <a:rPr lang="en-US" altLang="zh-CN" sz="2000" dirty="0"/>
              <a:t>0 </a:t>
            </a:r>
            <a:r>
              <a:rPr lang="zh-CN" altLang="en-US" sz="2000" dirty="0"/>
              <a:t>。</a:t>
            </a:r>
            <a:endParaRPr lang="en-US" altLang="zh-CN" sz="2000" dirty="0"/>
          </a:p>
          <a:p>
            <a:r>
              <a:rPr lang="zh-CN" altLang="en-US" sz="2000" dirty="0"/>
              <a:t>一旦最初的</a:t>
            </a:r>
            <a:r>
              <a:rPr lang="en-US" altLang="zh-CN" sz="2000" dirty="0"/>
              <a:t>Session</a:t>
            </a:r>
            <a:r>
              <a:rPr lang="zh-CN" altLang="en-US" sz="2000" dirty="0"/>
              <a:t>建立，存储了</a:t>
            </a:r>
            <a:r>
              <a:rPr lang="en-US" altLang="zh-CN" sz="2000" dirty="0"/>
              <a:t>Session state</a:t>
            </a:r>
            <a:r>
              <a:rPr lang="zh-CN" altLang="en-US" sz="2000" dirty="0"/>
              <a:t>的</a:t>
            </a:r>
            <a:r>
              <a:rPr lang="en-US" altLang="zh-CN" sz="2000" dirty="0"/>
              <a:t>Client</a:t>
            </a:r>
            <a:r>
              <a:rPr lang="zh-CN" altLang="en-US" sz="2000" dirty="0"/>
              <a:t>会期望</a:t>
            </a:r>
            <a:r>
              <a:rPr lang="en-US" altLang="zh-CN" sz="2000" dirty="0"/>
              <a:t>Server</a:t>
            </a:r>
            <a:r>
              <a:rPr lang="zh-CN" altLang="en-US" sz="2000" dirty="0"/>
              <a:t>也保留对应的</a:t>
            </a:r>
            <a:r>
              <a:rPr lang="en-US" altLang="zh-CN" sz="2000" dirty="0"/>
              <a:t>Session state</a:t>
            </a:r>
            <a:r>
              <a:rPr lang="zh-CN" altLang="en-US" sz="2000" dirty="0"/>
              <a:t>。</a:t>
            </a:r>
            <a:r>
              <a:rPr lang="en-US" altLang="zh-CN" sz="2000" dirty="0"/>
              <a:t>Client</a:t>
            </a:r>
            <a:r>
              <a:rPr lang="zh-CN" altLang="en-US" sz="2000" dirty="0"/>
              <a:t>可以通过断开连接</a:t>
            </a:r>
            <a:r>
              <a:rPr lang="en-US" altLang="zh-CN" sz="2000" dirty="0">
                <a:sym typeface="Wingdings" pitchFamily="2" charset="2"/>
              </a:rPr>
              <a:t></a:t>
            </a:r>
            <a:r>
              <a:rPr lang="zh-CN" altLang="en-US" sz="2000" dirty="0">
                <a:sym typeface="Wingdings" pitchFamily="2" charset="2"/>
              </a:rPr>
              <a:t>以</a:t>
            </a:r>
            <a:r>
              <a:rPr lang="en-US" altLang="zh-CN" sz="2000" dirty="0"/>
              <a:t>Clean Session</a:t>
            </a:r>
            <a:r>
              <a:rPr lang="zh-CN" altLang="en-US" sz="2000" dirty="0"/>
              <a:t>设为</a:t>
            </a:r>
            <a:r>
              <a:rPr lang="en-US" altLang="zh-CN" sz="2000" dirty="0"/>
              <a:t>1</a:t>
            </a:r>
            <a:r>
              <a:rPr lang="zh-CN" altLang="en-US" sz="2000" dirty="0"/>
              <a:t>重新连接</a:t>
            </a:r>
            <a:r>
              <a:rPr lang="en-US" altLang="zh-CN" sz="2000" dirty="0">
                <a:sym typeface="Wingdings" pitchFamily="2" charset="2"/>
              </a:rPr>
              <a:t></a:t>
            </a:r>
            <a:r>
              <a:rPr lang="zh-CN" altLang="en-US" sz="2000" dirty="0">
                <a:sym typeface="Wingdings" pitchFamily="2" charset="2"/>
              </a:rPr>
              <a:t>再次断开连接的方式来丢弃</a:t>
            </a:r>
            <a:r>
              <a:rPr lang="en-US" altLang="zh-CN" sz="2000" dirty="0">
                <a:sym typeface="Wingdings" pitchFamily="2" charset="2"/>
              </a:rPr>
              <a:t>Client</a:t>
            </a:r>
            <a:r>
              <a:rPr lang="zh-CN" altLang="en-US" sz="2000" dirty="0">
                <a:sym typeface="Wingdings" pitchFamily="2" charset="2"/>
              </a:rPr>
              <a:t>端的和</a:t>
            </a:r>
            <a:r>
              <a:rPr lang="en-US" altLang="zh-CN" sz="2000" dirty="0">
                <a:sym typeface="Wingdings" pitchFamily="2" charset="2"/>
              </a:rPr>
              <a:t>Server</a:t>
            </a:r>
            <a:r>
              <a:rPr lang="zh-CN" altLang="en-US" sz="2000" dirty="0">
                <a:sym typeface="Wingdings" pitchFamily="2" charset="2"/>
              </a:rPr>
              <a:t>端的</a:t>
            </a:r>
            <a:r>
              <a:rPr lang="en-US" altLang="zh-CN" sz="2000" dirty="0">
                <a:sym typeface="Wingdings" pitchFamily="2" charset="2"/>
              </a:rPr>
              <a:t>Session state</a:t>
            </a:r>
            <a:r>
              <a:rPr lang="zh-CN" altLang="en-US" sz="2000" dirty="0">
                <a:sym typeface="Wingdings" pitchFamily="2" charset="2"/>
              </a:rPr>
              <a:t>。</a:t>
            </a:r>
            <a:endParaRPr lang="en-US" altLang="zh-CN" sz="2000" dirty="0">
              <a:sym typeface="Wingdings" pitchFamily="2" charset="2"/>
            </a:endParaRPr>
          </a:p>
          <a:p>
            <a:r>
              <a:rPr lang="zh-CN" altLang="en-US" sz="2000" dirty="0">
                <a:sym typeface="Wingdings" pitchFamily="2" charset="2"/>
              </a:rPr>
              <a:t>如果</a:t>
            </a:r>
            <a:r>
              <a:rPr lang="en-US" altLang="zh-CN" sz="2000" dirty="0">
                <a:sym typeface="Wingdings" pitchFamily="2" charset="2"/>
              </a:rPr>
              <a:t>Server</a:t>
            </a:r>
            <a:r>
              <a:rPr lang="zh-CN" altLang="en-US" sz="2000" dirty="0">
                <a:sym typeface="Wingdings" pitchFamily="2" charset="2"/>
              </a:rPr>
              <a:t>发送了一个</a:t>
            </a:r>
            <a:r>
              <a:rPr lang="en-US" altLang="zh-CN" sz="2000" dirty="0">
                <a:sym typeface="Wingdings" pitchFamily="2" charset="2"/>
              </a:rPr>
              <a:t>return code </a:t>
            </a:r>
            <a:r>
              <a:rPr lang="zh-CN" altLang="en-US" sz="2000" dirty="0">
                <a:sym typeface="Wingdings" pitchFamily="2" charset="2"/>
              </a:rPr>
              <a:t>不为</a:t>
            </a:r>
            <a:r>
              <a:rPr lang="en-US" altLang="zh-CN" sz="2000" dirty="0">
                <a:sym typeface="Wingdings" pitchFamily="2" charset="2"/>
              </a:rPr>
              <a:t>0</a:t>
            </a:r>
            <a:r>
              <a:rPr lang="zh-CN" altLang="en-US" sz="2000" dirty="0">
                <a:sym typeface="Wingdings" pitchFamily="2" charset="2"/>
              </a:rPr>
              <a:t>的</a:t>
            </a:r>
            <a:r>
              <a:rPr lang="en-US" altLang="zh-CN" sz="2000" dirty="0">
                <a:sym typeface="Wingdings" pitchFamily="2" charset="2"/>
              </a:rPr>
              <a:t>CONNACK Packet</a:t>
            </a:r>
            <a:r>
              <a:rPr lang="zh-CN" altLang="en-US" sz="2000" dirty="0">
                <a:sym typeface="Wingdings" pitchFamily="2" charset="2"/>
              </a:rPr>
              <a:t>，则 </a:t>
            </a:r>
            <a:r>
              <a:rPr lang="en-US" altLang="zh-CN" sz="2000" dirty="0"/>
              <a:t>Session Present </a:t>
            </a:r>
            <a:r>
              <a:rPr lang="zh-CN" altLang="en-US" sz="2000" dirty="0"/>
              <a:t>必须为</a:t>
            </a:r>
            <a:r>
              <a:rPr lang="en-US" altLang="zh-CN" sz="2000" dirty="0"/>
              <a:t>0</a:t>
            </a:r>
            <a:endParaRPr lang="en-US" altLang="zh-CN" sz="2000" dirty="0"/>
          </a:p>
          <a:p>
            <a:pPr marL="0" indent="0">
              <a:buNone/>
            </a:pPr>
            <a:r>
              <a:rPr lang="zh-CN" altLang="en-US" sz="2000" dirty="0"/>
              <a:t>（</a:t>
            </a:r>
            <a:r>
              <a:rPr lang="en-US" altLang="zh-CN" sz="2000" dirty="0"/>
              <a:t>return code</a:t>
            </a:r>
            <a:r>
              <a:rPr lang="zh-CN" altLang="en-US" sz="2000" dirty="0"/>
              <a:t>不为</a:t>
            </a:r>
            <a:r>
              <a:rPr lang="en-US" altLang="zh-CN" sz="2000" dirty="0"/>
              <a:t>0</a:t>
            </a:r>
            <a:r>
              <a:rPr lang="zh-CN" altLang="en-US" sz="2000" dirty="0"/>
              <a:t>说明出现错误，后面会讲） 。</a:t>
            </a:r>
            <a:endParaRPr lang="en-US" altLang="zh-C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6.2.2</a:t>
            </a:r>
            <a:r>
              <a:rPr lang="zh-CN" altLang="en-US" b="1" dirty="0"/>
              <a:t>、 </a:t>
            </a:r>
            <a:r>
              <a:rPr lang="en-US" altLang="zh-CN" sz="2800" b="1" dirty="0"/>
              <a:t>CONNACK Packets </a:t>
            </a:r>
            <a:r>
              <a:rPr lang="zh-CN" altLang="en-US" sz="2800" b="1" dirty="0"/>
              <a:t>的 </a:t>
            </a:r>
            <a:r>
              <a:rPr lang="en-US" altLang="zh-CN" sz="3600" b="1" dirty="0"/>
              <a:t>Variable header</a:t>
            </a:r>
            <a:r>
              <a:rPr lang="zh-CN" altLang="en-US" sz="3600" b="1" dirty="0"/>
              <a:t>的</a:t>
            </a:r>
            <a:r>
              <a:rPr lang="en-US" altLang="zh-CN" sz="2800" b="1" dirty="0"/>
              <a:t>Connect Return code</a:t>
            </a:r>
            <a:endParaRPr lang="zh-CN" altLang="en-US" sz="2800" b="1" dirty="0"/>
          </a:p>
        </p:txBody>
      </p:sp>
      <p:sp>
        <p:nvSpPr>
          <p:cNvPr id="3" name="内容占位符 2"/>
          <p:cNvSpPr>
            <a:spLocks noGrp="1"/>
          </p:cNvSpPr>
          <p:nvPr>
            <p:ph idx="1"/>
          </p:nvPr>
        </p:nvSpPr>
        <p:spPr/>
        <p:txBody>
          <a:bodyPr>
            <a:normAutofit/>
          </a:bodyPr>
          <a:lstStyle/>
          <a:p>
            <a:r>
              <a:rPr lang="zh-CN" altLang="en-US" sz="2000" dirty="0">
                <a:sym typeface="Wingdings" pitchFamily="2" charset="2"/>
              </a:rPr>
              <a:t>承上启下，如果</a:t>
            </a:r>
            <a:r>
              <a:rPr lang="en-US" altLang="zh-CN" sz="2000" dirty="0">
                <a:sym typeface="Wingdings" pitchFamily="2" charset="2"/>
              </a:rPr>
              <a:t>Server</a:t>
            </a:r>
            <a:r>
              <a:rPr lang="zh-CN" altLang="en-US" sz="2000" dirty="0">
                <a:sym typeface="Wingdings" pitchFamily="2" charset="2"/>
              </a:rPr>
              <a:t>发送了一个</a:t>
            </a:r>
            <a:r>
              <a:rPr lang="en-US" altLang="zh-CN" sz="2000" dirty="0">
                <a:sym typeface="Wingdings" pitchFamily="2" charset="2"/>
              </a:rPr>
              <a:t>return code </a:t>
            </a:r>
            <a:r>
              <a:rPr lang="zh-CN" altLang="en-US" sz="2000" dirty="0">
                <a:sym typeface="Wingdings" pitchFamily="2" charset="2"/>
              </a:rPr>
              <a:t>不为</a:t>
            </a:r>
            <a:r>
              <a:rPr lang="en-US" altLang="zh-CN" sz="2000" dirty="0">
                <a:sym typeface="Wingdings" pitchFamily="2" charset="2"/>
              </a:rPr>
              <a:t>0</a:t>
            </a:r>
            <a:r>
              <a:rPr lang="zh-CN" altLang="en-US" sz="2000" dirty="0">
                <a:sym typeface="Wingdings" pitchFamily="2" charset="2"/>
              </a:rPr>
              <a:t>的</a:t>
            </a:r>
            <a:r>
              <a:rPr lang="en-US" altLang="zh-CN" sz="2000" dirty="0">
                <a:sym typeface="Wingdings" pitchFamily="2" charset="2"/>
              </a:rPr>
              <a:t>CONNACK Packet </a:t>
            </a:r>
            <a:r>
              <a:rPr lang="zh-CN" altLang="en-US" sz="2000" dirty="0">
                <a:sym typeface="Wingdings" pitchFamily="2" charset="2"/>
              </a:rPr>
              <a:t>，则表示出现错误，此时</a:t>
            </a:r>
            <a:r>
              <a:rPr lang="en-US" altLang="zh-CN" sz="2000" dirty="0">
                <a:sym typeface="Wingdings" pitchFamily="2" charset="2"/>
              </a:rPr>
              <a:t>Server</a:t>
            </a:r>
            <a:r>
              <a:rPr lang="zh-CN" altLang="en-US" sz="2000" dirty="0">
                <a:sym typeface="Wingdings" pitchFamily="2" charset="2"/>
              </a:rPr>
              <a:t>必须关闭连接</a:t>
            </a:r>
            <a:r>
              <a:rPr lang="zh-CN" altLang="en-US" sz="2000" dirty="0"/>
              <a:t>。</a:t>
            </a: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524686" y="2711329"/>
            <a:ext cx="8272458" cy="346563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6.3</a:t>
            </a:r>
            <a:r>
              <a:rPr lang="zh-CN" altLang="en-US" b="1" dirty="0"/>
              <a:t>、 </a:t>
            </a:r>
            <a:r>
              <a:rPr lang="en-US" altLang="zh-CN" sz="3600" b="1" dirty="0"/>
              <a:t>CONNACK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6.1</a:t>
            </a:r>
            <a:r>
              <a:rPr lang="zh-CN" altLang="en-US" sz="2000" dirty="0"/>
              <a:t>节所述，</a:t>
            </a:r>
            <a:r>
              <a:rPr lang="en-US" altLang="zh-CN" sz="2000" dirty="0"/>
              <a:t> CONNACK Packets </a:t>
            </a:r>
            <a:r>
              <a:rPr lang="zh-CN" altLang="en-US" sz="2000" dirty="0"/>
              <a:t>没有</a:t>
            </a:r>
            <a:r>
              <a:rPr lang="en-US" altLang="zh-CN" sz="2000" dirty="0"/>
              <a:t>Payload </a:t>
            </a:r>
            <a:r>
              <a:rPr lang="zh-CN" altLang="en-US" sz="2000" dirty="0"/>
              <a:t>。</a:t>
            </a:r>
            <a:endParaRPr lang="en-US" altLang="zh-CN" sz="2000" dirty="0"/>
          </a:p>
          <a:p>
            <a:pPr marL="0" indent="0">
              <a:buNone/>
            </a:pPr>
            <a:endParaRPr lang="en-US" altLang="zh-CN"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a:t>
            </a:r>
            <a:r>
              <a:rPr lang="zh-CN" altLang="en-US" b="1" dirty="0"/>
              <a:t>、 </a:t>
            </a:r>
            <a:r>
              <a:rPr lang="en-US" altLang="zh-CN" b="1" dirty="0"/>
              <a:t>PUBLISH</a:t>
            </a:r>
            <a:r>
              <a:rPr lang="en-US" altLang="zh-CN" sz="3600" b="1" dirty="0"/>
              <a:t> Packets -- </a:t>
            </a:r>
            <a:r>
              <a:rPr lang="en-US" altLang="zh-CN" b="1" dirty="0"/>
              <a:t>Publish message</a:t>
            </a:r>
            <a:endParaRPr lang="zh-CN" altLang="en-US" sz="3600" b="1" dirty="0"/>
          </a:p>
        </p:txBody>
      </p:sp>
      <p:sp>
        <p:nvSpPr>
          <p:cNvPr id="3" name="内容占位符 2"/>
          <p:cNvSpPr>
            <a:spLocks noGrp="1"/>
          </p:cNvSpPr>
          <p:nvPr>
            <p:ph idx="1"/>
          </p:nvPr>
        </p:nvSpPr>
        <p:spPr/>
        <p:txBody>
          <a:bodyPr>
            <a:normAutofit/>
          </a:bodyPr>
          <a:lstStyle/>
          <a:p>
            <a:r>
              <a:rPr lang="en-US" altLang="zh-CN" sz="2000" dirty="0"/>
              <a:t>PUBLISH Packets </a:t>
            </a:r>
            <a:r>
              <a:rPr lang="zh-CN" altLang="en-US" sz="2000" dirty="0"/>
              <a:t>是从</a:t>
            </a:r>
            <a:r>
              <a:rPr lang="en-US" altLang="zh-CN" sz="2000" dirty="0"/>
              <a:t>Client</a:t>
            </a:r>
            <a:r>
              <a:rPr lang="zh-CN" altLang="en-US" sz="2000" dirty="0"/>
              <a:t>到</a:t>
            </a:r>
            <a:r>
              <a:rPr lang="en-US" altLang="zh-CN" sz="2000" dirty="0"/>
              <a:t>Server</a:t>
            </a:r>
            <a:r>
              <a:rPr lang="zh-CN" altLang="en-US" sz="2000" dirty="0"/>
              <a:t>或</a:t>
            </a:r>
            <a:r>
              <a:rPr lang="en-US" altLang="zh-CN" sz="2000" dirty="0"/>
              <a:t>Server</a:t>
            </a:r>
            <a:r>
              <a:rPr lang="zh-CN" altLang="en-US" sz="2000" dirty="0"/>
              <a:t>到</a:t>
            </a:r>
            <a:r>
              <a:rPr lang="en-US" altLang="zh-CN" sz="2000" dirty="0"/>
              <a:t>Client</a:t>
            </a:r>
            <a:r>
              <a:rPr lang="zh-CN" altLang="en-US" sz="2000" dirty="0"/>
              <a:t>的消息发布包。</a:t>
            </a:r>
            <a:endParaRPr lang="en-US" altLang="zh-CN" sz="2000" dirty="0"/>
          </a:p>
          <a:p>
            <a:pPr marL="0" indent="0">
              <a:buNone/>
            </a:pPr>
            <a:endParaRPr lang="en-US" altLang="zh-C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a:t>
            </a:r>
            <a:r>
              <a:rPr lang="zh-CN" altLang="en-US" b="1" dirty="0"/>
              <a:t>、 </a:t>
            </a:r>
            <a:r>
              <a:rPr lang="en-US" altLang="zh-CN" b="1" dirty="0"/>
              <a:t>PUBLISH</a:t>
            </a:r>
            <a:r>
              <a:rPr lang="en-US" altLang="zh-CN" sz="3600" b="1" dirty="0"/>
              <a:t>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PUBLISH Packets</a:t>
            </a:r>
            <a:r>
              <a:rPr lang="zh-CN" altLang="en-US" sz="2000" dirty="0"/>
              <a:t>的固定头部。</a:t>
            </a:r>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393563" y="2715579"/>
            <a:ext cx="7906196" cy="152259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7.1.1</a:t>
            </a:r>
            <a:r>
              <a:rPr lang="zh-CN" altLang="en-US" b="1" dirty="0"/>
              <a:t>、 </a:t>
            </a:r>
            <a:r>
              <a:rPr lang="en-US" altLang="zh-CN" b="1" dirty="0"/>
              <a:t>PUBLISH</a:t>
            </a:r>
            <a:r>
              <a:rPr lang="en-US" altLang="zh-CN" sz="3600" b="1" dirty="0"/>
              <a:t> Packets </a:t>
            </a:r>
            <a:r>
              <a:rPr lang="zh-CN" altLang="en-US" sz="3600" b="1" dirty="0"/>
              <a:t>的 </a:t>
            </a:r>
            <a:r>
              <a:rPr lang="en-US" altLang="zh-CN" sz="3600" b="1" dirty="0"/>
              <a:t>Fixed Header</a:t>
            </a:r>
            <a:r>
              <a:rPr lang="zh-CN" altLang="en-US" sz="3600" b="1" dirty="0"/>
              <a:t>的</a:t>
            </a:r>
            <a:r>
              <a:rPr lang="en-US" altLang="zh-CN" sz="3600" b="1" dirty="0"/>
              <a:t>DUP flag</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如过</a:t>
            </a:r>
            <a:r>
              <a:rPr lang="en-US" altLang="zh-CN" sz="2000" dirty="0"/>
              <a:t>DUP</a:t>
            </a:r>
            <a:r>
              <a:rPr lang="zh-CN" altLang="en-US" sz="2000" dirty="0"/>
              <a:t>被设为</a:t>
            </a:r>
            <a:r>
              <a:rPr lang="en-US" altLang="zh-CN" sz="2000" dirty="0"/>
              <a:t>0</a:t>
            </a:r>
            <a:r>
              <a:rPr lang="zh-CN" altLang="en-US" sz="2000" dirty="0"/>
              <a:t>，则表示这是第一次由</a:t>
            </a:r>
            <a:r>
              <a:rPr lang="en-US" altLang="zh-CN" sz="2000" dirty="0"/>
              <a:t>Client</a:t>
            </a:r>
            <a:r>
              <a:rPr lang="zh-CN" altLang="en-US" sz="2000" dirty="0"/>
              <a:t>发送到</a:t>
            </a:r>
            <a:r>
              <a:rPr lang="en-US" altLang="zh-CN" sz="2000" dirty="0"/>
              <a:t>Server</a:t>
            </a:r>
            <a:r>
              <a:rPr lang="zh-CN" altLang="en-US" sz="2000" dirty="0"/>
              <a:t>或者</a:t>
            </a:r>
            <a:r>
              <a:rPr lang="en-US" altLang="zh-CN" sz="2000" dirty="0"/>
              <a:t>Server</a:t>
            </a:r>
            <a:r>
              <a:rPr lang="zh-CN" altLang="en-US" sz="2000" dirty="0"/>
              <a:t>发送到</a:t>
            </a:r>
            <a:r>
              <a:rPr lang="en-US" altLang="zh-CN" sz="2000" dirty="0"/>
              <a:t>Client</a:t>
            </a:r>
            <a:r>
              <a:rPr lang="zh-CN" altLang="en-US" sz="2000" dirty="0"/>
              <a:t>的</a:t>
            </a:r>
            <a:r>
              <a:rPr lang="en-US" altLang="zh-CN" sz="2000" dirty="0"/>
              <a:t>PUBLISH Packet</a:t>
            </a:r>
            <a:r>
              <a:rPr lang="zh-CN" altLang="en-US" sz="2000" dirty="0"/>
              <a:t>。</a:t>
            </a:r>
            <a:endParaRPr lang="en-US" altLang="zh-CN" sz="2000" dirty="0"/>
          </a:p>
          <a:p>
            <a:r>
              <a:rPr lang="zh-CN" altLang="en-US" sz="2000" dirty="0"/>
              <a:t>适用于客户端或服务器端尝试重发</a:t>
            </a:r>
            <a:r>
              <a:rPr lang="en-US" altLang="zh-CN" sz="2000" dirty="0"/>
              <a:t>PUBLISH, PUBREL, SUBSCRIBE </a:t>
            </a:r>
            <a:r>
              <a:rPr lang="zh-CN" altLang="en-US" sz="2000" dirty="0"/>
              <a:t>或 </a:t>
            </a:r>
            <a:r>
              <a:rPr lang="en-US" altLang="zh-CN" sz="2000" dirty="0"/>
              <a:t>UNSUBSCRIBE</a:t>
            </a:r>
            <a:r>
              <a:rPr lang="zh-CN" altLang="en-US" sz="2000" dirty="0"/>
              <a:t>消息，当值为</a:t>
            </a:r>
            <a:r>
              <a:rPr lang="en-US" altLang="zh-CN" sz="2000" dirty="0"/>
              <a:t>1</a:t>
            </a:r>
            <a:r>
              <a:rPr lang="zh-CN" altLang="en-US" sz="2000" dirty="0"/>
              <a:t>时，表示当前消息先前已经被传送过。</a:t>
            </a:r>
            <a:endParaRPr lang="en-US" altLang="zh-CN" sz="2000" dirty="0"/>
          </a:p>
          <a:p>
            <a:r>
              <a:rPr lang="zh-CN" altLang="en-US" sz="2000" dirty="0"/>
              <a:t>所有</a:t>
            </a:r>
            <a:r>
              <a:rPr lang="en-US" altLang="zh-CN" sz="2000" dirty="0"/>
              <a:t>QoS0</a:t>
            </a:r>
            <a:r>
              <a:rPr lang="zh-CN" altLang="en-US" sz="2000" dirty="0"/>
              <a:t>（至多发一次）的</a:t>
            </a:r>
            <a:r>
              <a:rPr lang="en-US" altLang="zh-CN" sz="2000" dirty="0"/>
              <a:t>PUBLISH Packets </a:t>
            </a:r>
            <a:r>
              <a:rPr lang="zh-CN" altLang="en-US" sz="2000" dirty="0"/>
              <a:t>的 </a:t>
            </a:r>
            <a:r>
              <a:rPr lang="en-US" altLang="zh-CN" sz="2000" dirty="0"/>
              <a:t>Fixed Header</a:t>
            </a:r>
            <a:r>
              <a:rPr lang="zh-CN" altLang="en-US" sz="2000" dirty="0"/>
              <a:t>的</a:t>
            </a:r>
            <a:r>
              <a:rPr lang="en-US" altLang="zh-CN" sz="2000" dirty="0"/>
              <a:t>DUP flag</a:t>
            </a:r>
            <a:r>
              <a:rPr lang="zh-CN" altLang="en-US" sz="2000" dirty="0"/>
              <a:t>必须设为</a:t>
            </a:r>
            <a:r>
              <a:rPr lang="en-US" altLang="zh-CN" sz="2000" dirty="0"/>
              <a:t>0</a:t>
            </a:r>
            <a:r>
              <a:rPr lang="zh-CN" altLang="en-US" sz="2000" dirty="0"/>
              <a:t>。</a:t>
            </a:r>
            <a:endParaRPr lang="en-US" altLang="zh-CN" sz="2000" dirty="0"/>
          </a:p>
          <a:p>
            <a:r>
              <a:rPr lang="en-US" altLang="zh-CN" sz="2000" dirty="0"/>
              <a:t>Server</a:t>
            </a:r>
            <a:r>
              <a:rPr lang="zh-CN" altLang="en-US" sz="2000" dirty="0"/>
              <a:t>收到</a:t>
            </a:r>
            <a:r>
              <a:rPr lang="en-US" altLang="zh-CN" sz="2000" dirty="0"/>
              <a:t>PUBLISH Packet</a:t>
            </a:r>
            <a:r>
              <a:rPr lang="zh-CN" altLang="en-US" sz="2000" dirty="0"/>
              <a:t>并将它发送给订阅者的时候的里面的</a:t>
            </a:r>
            <a:r>
              <a:rPr lang="en-US" altLang="zh-CN" sz="2000" dirty="0"/>
              <a:t>Dup flag</a:t>
            </a:r>
            <a:r>
              <a:rPr lang="zh-CN" altLang="en-US" sz="2000" dirty="0"/>
              <a:t>不会进行传播。</a:t>
            </a:r>
            <a:endParaRPr lang="en-US" altLang="zh-CN" sz="2000" dirty="0"/>
          </a:p>
          <a:p>
            <a:pPr marL="0" indent="0">
              <a:buNone/>
            </a:pPr>
            <a:r>
              <a:rPr lang="zh-CN" altLang="en-US" sz="2000" dirty="0"/>
              <a:t>也就是</a:t>
            </a:r>
            <a:r>
              <a:rPr lang="en-US" altLang="zh-CN" sz="2000" dirty="0"/>
              <a:t>incoming PUBLISH Packet</a:t>
            </a:r>
            <a:r>
              <a:rPr lang="zh-CN" altLang="en-US" sz="2000" dirty="0"/>
              <a:t>和</a:t>
            </a:r>
            <a:r>
              <a:rPr lang="en-US" altLang="zh-CN" sz="2000" dirty="0"/>
              <a:t>outgoing PUBLISH Packet</a:t>
            </a:r>
            <a:r>
              <a:rPr lang="zh-CN" altLang="en-US" sz="2000" dirty="0"/>
              <a:t>互不影响互相独立。</a:t>
            </a:r>
            <a:endParaRPr lang="en-US" altLang="zh-CN" sz="2000" dirty="0"/>
          </a:p>
          <a:p>
            <a:pPr marL="0" indent="0">
              <a:buNone/>
            </a:pPr>
            <a:endParaRPr lang="en-US" altLang="zh-CN" sz="2000" dirty="0"/>
          </a:p>
          <a:p>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2022384" y="4789309"/>
            <a:ext cx="7906196" cy="152259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7.1.2</a:t>
            </a:r>
            <a:r>
              <a:rPr lang="zh-CN" altLang="en-US" b="1" dirty="0"/>
              <a:t>、 </a:t>
            </a:r>
            <a:r>
              <a:rPr lang="en-US" altLang="zh-CN" b="1" dirty="0"/>
              <a:t>PUBLISH</a:t>
            </a:r>
            <a:r>
              <a:rPr lang="en-US" altLang="zh-CN" sz="3600" b="1" dirty="0"/>
              <a:t> Packets </a:t>
            </a:r>
            <a:r>
              <a:rPr lang="zh-CN" altLang="en-US" sz="3600" b="1" dirty="0"/>
              <a:t>的 </a:t>
            </a:r>
            <a:r>
              <a:rPr lang="en-US" altLang="zh-CN" sz="3600" b="1" dirty="0"/>
              <a:t>Fixed Header</a:t>
            </a:r>
            <a:r>
              <a:rPr lang="zh-CN" altLang="en-US" sz="3600" b="1" dirty="0"/>
              <a:t>的</a:t>
            </a:r>
            <a:r>
              <a:rPr lang="en-US" altLang="zh-CN" sz="3600" b="1" dirty="0" err="1"/>
              <a:t>QoS</a:t>
            </a:r>
            <a:r>
              <a:rPr lang="en-US" altLang="zh-CN" sz="3600" b="1" dirty="0"/>
              <a:t> flag</a:t>
            </a:r>
            <a:endParaRPr lang="zh-CN" altLang="en-US" sz="3600" b="1" dirty="0"/>
          </a:p>
        </p:txBody>
      </p:sp>
      <p:sp>
        <p:nvSpPr>
          <p:cNvPr id="3" name="内容占位符 2"/>
          <p:cNvSpPr>
            <a:spLocks noGrp="1"/>
          </p:cNvSpPr>
          <p:nvPr>
            <p:ph idx="1"/>
          </p:nvPr>
        </p:nvSpPr>
        <p:spPr/>
        <p:txBody>
          <a:bodyPr>
            <a:normAutofit/>
          </a:bodyPr>
          <a:lstStyle/>
          <a:p>
            <a:r>
              <a:rPr lang="en-US" altLang="zh-CN" sz="2000" dirty="0" err="1"/>
              <a:t>QoS</a:t>
            </a:r>
            <a:r>
              <a:rPr lang="en-US" altLang="zh-CN" sz="2000" dirty="0"/>
              <a:t> flag </a:t>
            </a:r>
            <a:r>
              <a:rPr lang="zh-CN" altLang="en-US" sz="2000" dirty="0"/>
              <a:t>指出消息发送的服务质量。</a:t>
            </a:r>
            <a:endParaRPr lang="en-US" altLang="zh-CN" sz="2000" dirty="0"/>
          </a:p>
          <a:p>
            <a:r>
              <a:rPr lang="zh-CN" altLang="en-US" sz="2000" dirty="0"/>
              <a:t>如果</a:t>
            </a:r>
            <a:r>
              <a:rPr lang="en-US" altLang="zh-CN" sz="2000" dirty="0"/>
              <a:t>Client</a:t>
            </a:r>
            <a:r>
              <a:rPr lang="zh-CN" altLang="en-US" sz="2000" dirty="0"/>
              <a:t>或</a:t>
            </a:r>
            <a:r>
              <a:rPr lang="en-US" altLang="zh-CN" sz="2000" dirty="0"/>
              <a:t>Server</a:t>
            </a:r>
            <a:r>
              <a:rPr lang="zh-CN" altLang="en-US" sz="2000" dirty="0"/>
              <a:t>收到一个</a:t>
            </a:r>
            <a:r>
              <a:rPr lang="en-US" altLang="zh-CN" sz="2000" dirty="0"/>
              <a:t>QoS3</a:t>
            </a:r>
            <a:r>
              <a:rPr lang="zh-CN" altLang="en-US" sz="2000" dirty="0"/>
              <a:t>的</a:t>
            </a:r>
            <a:r>
              <a:rPr lang="en-US" altLang="zh-CN" sz="2000" dirty="0"/>
              <a:t>PUBLISH Packet</a:t>
            </a:r>
            <a:r>
              <a:rPr lang="zh-CN" altLang="en-US" sz="2000" dirty="0"/>
              <a:t>，那么连接将被关闭。</a:t>
            </a:r>
            <a:endParaRPr lang="en-US" altLang="zh-CN" sz="2000" dirty="0"/>
          </a:p>
          <a:p>
            <a:pPr marL="0" indent="0">
              <a:buNone/>
            </a:pPr>
            <a:endParaRPr lang="en-US" altLang="zh-CN" sz="2000" dirty="0"/>
          </a:p>
          <a:p>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1935299" y="4654372"/>
            <a:ext cx="7906196" cy="1522591"/>
          </a:xfrm>
          <a:prstGeom prst="rect">
            <a:avLst/>
          </a:prstGeom>
        </p:spPr>
      </p:pic>
      <p:pic>
        <p:nvPicPr>
          <p:cNvPr id="5" name="图片 4"/>
          <p:cNvPicPr>
            <a:picLocks noChangeAspect="1"/>
          </p:cNvPicPr>
          <p:nvPr/>
        </p:nvPicPr>
        <p:blipFill>
          <a:blip r:embed="rId2"/>
          <a:stretch>
            <a:fillRect/>
          </a:stretch>
        </p:blipFill>
        <p:spPr>
          <a:xfrm>
            <a:off x="2713740" y="2612571"/>
            <a:ext cx="6349313" cy="17813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7.1.3</a:t>
            </a:r>
            <a:r>
              <a:rPr lang="zh-CN" altLang="en-US" b="1" dirty="0"/>
              <a:t>、 </a:t>
            </a:r>
            <a:r>
              <a:rPr lang="en-US" altLang="zh-CN" b="1" dirty="0"/>
              <a:t>PUBLISH</a:t>
            </a:r>
            <a:r>
              <a:rPr lang="en-US" altLang="zh-CN" sz="3600" b="1" dirty="0"/>
              <a:t> Packets </a:t>
            </a:r>
            <a:r>
              <a:rPr lang="zh-CN" altLang="en-US" sz="3600" b="1" dirty="0"/>
              <a:t>的 </a:t>
            </a:r>
            <a:r>
              <a:rPr lang="en-US" altLang="zh-CN" sz="3600" b="1" dirty="0"/>
              <a:t>Fixed Header</a:t>
            </a:r>
            <a:r>
              <a:rPr lang="zh-CN" altLang="en-US" sz="3600" b="1" dirty="0"/>
              <a:t>的</a:t>
            </a:r>
            <a:r>
              <a:rPr lang="en-US" altLang="zh-CN" sz="3600" b="1" dirty="0"/>
              <a:t>RETAIN</a:t>
            </a:r>
            <a:endParaRPr lang="zh-CN" altLang="en-US" sz="3600" b="1" dirty="0"/>
          </a:p>
        </p:txBody>
      </p:sp>
      <p:sp>
        <p:nvSpPr>
          <p:cNvPr id="3" name="内容占位符 2"/>
          <p:cNvSpPr>
            <a:spLocks noGrp="1"/>
          </p:cNvSpPr>
          <p:nvPr>
            <p:ph idx="1"/>
          </p:nvPr>
        </p:nvSpPr>
        <p:spPr/>
        <p:txBody>
          <a:bodyPr>
            <a:normAutofit/>
          </a:bodyPr>
          <a:lstStyle/>
          <a:p>
            <a:r>
              <a:rPr lang="zh-CN" altLang="en-US" sz="1600" dirty="0"/>
              <a:t>如过</a:t>
            </a:r>
            <a:r>
              <a:rPr lang="en-US" altLang="zh-CN" sz="1600" dirty="0"/>
              <a:t>RETAIN</a:t>
            </a:r>
            <a:r>
              <a:rPr lang="zh-CN" altLang="en-US" sz="1600" dirty="0"/>
              <a:t>被设为</a:t>
            </a:r>
            <a:r>
              <a:rPr lang="en-US" altLang="zh-CN" sz="1600" dirty="0"/>
              <a:t>1</a:t>
            </a:r>
            <a:r>
              <a:rPr lang="zh-CN" altLang="en-US" sz="1600" dirty="0"/>
              <a:t>，在一个</a:t>
            </a:r>
            <a:r>
              <a:rPr lang="en-US" altLang="zh-CN" sz="1600" dirty="0"/>
              <a:t>Client</a:t>
            </a:r>
            <a:r>
              <a:rPr lang="zh-CN" altLang="en-US" sz="1600" dirty="0"/>
              <a:t>发送到</a:t>
            </a:r>
            <a:r>
              <a:rPr lang="en-US" altLang="zh-CN" sz="1600" dirty="0"/>
              <a:t>Server</a:t>
            </a:r>
            <a:r>
              <a:rPr lang="zh-CN" altLang="en-US" sz="1600" dirty="0"/>
              <a:t>的</a:t>
            </a:r>
            <a:r>
              <a:rPr lang="en-US" altLang="zh-CN" sz="1600" dirty="0"/>
              <a:t>PUBLISH Packet</a:t>
            </a:r>
            <a:r>
              <a:rPr lang="zh-CN" altLang="en-US" sz="1600" dirty="0"/>
              <a:t>中，</a:t>
            </a:r>
            <a:r>
              <a:rPr lang="en-US" altLang="zh-CN" sz="1600" dirty="0"/>
              <a:t>Server</a:t>
            </a:r>
            <a:r>
              <a:rPr lang="zh-CN" altLang="en-US" sz="1600" dirty="0"/>
              <a:t>必须保存此消息和它的</a:t>
            </a:r>
            <a:r>
              <a:rPr lang="en-US" altLang="zh-CN" sz="1600" dirty="0" err="1"/>
              <a:t>QoS</a:t>
            </a:r>
            <a:r>
              <a:rPr lang="en-US" altLang="zh-CN" sz="1600" dirty="0"/>
              <a:t>,</a:t>
            </a:r>
            <a:r>
              <a:rPr lang="zh-CN" altLang="en-US" sz="1600" dirty="0"/>
              <a:t>这样</a:t>
            </a:r>
            <a:r>
              <a:rPr lang="en-US" altLang="zh-CN" sz="1600" dirty="0"/>
              <a:t>Server</a:t>
            </a:r>
            <a:r>
              <a:rPr lang="zh-CN" altLang="en-US" sz="1600" dirty="0"/>
              <a:t>就能将消息发送给即将订阅对应</a:t>
            </a:r>
            <a:r>
              <a:rPr lang="en-US" altLang="zh-CN" sz="1600" dirty="0"/>
              <a:t>Topic</a:t>
            </a:r>
            <a:r>
              <a:rPr lang="zh-CN" altLang="en-US" sz="1600" dirty="0"/>
              <a:t>的</a:t>
            </a:r>
            <a:r>
              <a:rPr lang="en-US" altLang="zh-CN" sz="1600" dirty="0"/>
              <a:t>Client</a:t>
            </a:r>
            <a:r>
              <a:rPr lang="zh-CN" altLang="en-US" sz="1600" dirty="0"/>
              <a:t>了。也就是说表示此消息需要一直持久保存（不受服务器重启影响），不但要发送给当前的订阅者，并且以后新来的订阅了此</a:t>
            </a:r>
            <a:r>
              <a:rPr lang="en-US" altLang="zh-CN" sz="1600" dirty="0"/>
              <a:t>Topic name</a:t>
            </a:r>
            <a:r>
              <a:rPr lang="zh-CN" altLang="en-US" sz="1600" dirty="0"/>
              <a:t>的订阅者会马上得到推送。</a:t>
            </a:r>
            <a:endParaRPr lang="en-US" altLang="zh-CN" sz="1600" dirty="0"/>
          </a:p>
          <a:p>
            <a:r>
              <a:rPr lang="zh-CN" altLang="en-US" sz="1600" dirty="0"/>
              <a:t>如过</a:t>
            </a:r>
            <a:r>
              <a:rPr lang="en-US" altLang="zh-CN" sz="1600" dirty="0"/>
              <a:t>Server</a:t>
            </a:r>
            <a:r>
              <a:rPr lang="zh-CN" altLang="en-US" sz="1600" dirty="0"/>
              <a:t>收到一个</a:t>
            </a:r>
            <a:r>
              <a:rPr lang="en-US" altLang="zh-CN" sz="1600" dirty="0"/>
              <a:t>QoS0</a:t>
            </a:r>
            <a:r>
              <a:rPr lang="zh-CN" altLang="en-US" sz="1600" dirty="0"/>
              <a:t>且</a:t>
            </a:r>
            <a:r>
              <a:rPr lang="en-US" altLang="zh-CN" sz="1600" dirty="0"/>
              <a:t>RETAIN</a:t>
            </a:r>
            <a:r>
              <a:rPr lang="zh-CN" altLang="en-US" sz="1600" dirty="0"/>
              <a:t>为</a:t>
            </a:r>
            <a:r>
              <a:rPr lang="en-US" altLang="zh-CN" sz="1600" dirty="0"/>
              <a:t>1</a:t>
            </a:r>
            <a:r>
              <a:rPr lang="zh-CN" altLang="en-US" sz="1600" dirty="0"/>
              <a:t>的消息，</a:t>
            </a:r>
            <a:r>
              <a:rPr lang="en-US" altLang="zh-CN" sz="1600" dirty="0"/>
              <a:t>Server</a:t>
            </a:r>
            <a:r>
              <a:rPr lang="zh-CN" altLang="en-US" sz="1600" dirty="0"/>
              <a:t>丢弃之前存储的该</a:t>
            </a:r>
            <a:r>
              <a:rPr lang="en-US" altLang="zh-CN" sz="1600" dirty="0"/>
              <a:t>Topic</a:t>
            </a:r>
            <a:r>
              <a:rPr lang="zh-CN" altLang="en-US" sz="1600" dirty="0"/>
              <a:t>的消息。</a:t>
            </a:r>
            <a:endParaRPr lang="en-US" altLang="zh-CN" sz="1600" dirty="0"/>
          </a:p>
          <a:p>
            <a:r>
              <a:rPr lang="en-US" altLang="zh-CN" sz="1600" dirty="0"/>
              <a:t>Server</a:t>
            </a:r>
            <a:r>
              <a:rPr lang="zh-CN" altLang="en-US" sz="1600" dirty="0"/>
              <a:t>收到一个从</a:t>
            </a:r>
            <a:r>
              <a:rPr lang="en-US" altLang="zh-CN" sz="1600" dirty="0"/>
              <a:t>Client</a:t>
            </a:r>
            <a:r>
              <a:rPr lang="zh-CN" altLang="en-US" sz="1600" dirty="0"/>
              <a:t>发来的</a:t>
            </a:r>
            <a:r>
              <a:rPr lang="en-US" altLang="zh-CN" sz="1600" dirty="0"/>
              <a:t>PUBLISH Packets</a:t>
            </a:r>
            <a:r>
              <a:rPr lang="zh-CN" altLang="en-US" sz="1600" dirty="0"/>
              <a:t>并将此</a:t>
            </a:r>
            <a:r>
              <a:rPr lang="en-US" altLang="zh-CN" sz="1600" dirty="0"/>
              <a:t>PUBLISH Packets</a:t>
            </a:r>
            <a:r>
              <a:rPr lang="zh-CN" altLang="en-US" sz="1600" dirty="0"/>
              <a:t>发给其他</a:t>
            </a:r>
            <a:r>
              <a:rPr lang="en-US" altLang="zh-CN" sz="1600" dirty="0"/>
              <a:t>Client </a:t>
            </a:r>
            <a:r>
              <a:rPr lang="zh-CN" altLang="en-US" sz="1600" dirty="0"/>
              <a:t>，如果这个收到的</a:t>
            </a:r>
            <a:r>
              <a:rPr lang="en-US" altLang="zh-CN" sz="1600" dirty="0"/>
              <a:t>PUBLISH Packets</a:t>
            </a:r>
            <a:r>
              <a:rPr lang="zh-CN" altLang="en-US" sz="1600" dirty="0"/>
              <a:t>匹配一个已经建立好的存在的订阅，那么发出去的</a:t>
            </a:r>
            <a:r>
              <a:rPr lang="en-US" altLang="zh-CN" sz="1600" dirty="0"/>
              <a:t>PUBLISH Packets</a:t>
            </a:r>
            <a:r>
              <a:rPr lang="zh-CN" altLang="en-US" sz="1600" dirty="0"/>
              <a:t>的</a:t>
            </a:r>
            <a:r>
              <a:rPr lang="en-US" altLang="zh-CN" sz="1600" dirty="0"/>
              <a:t>Fixed Header</a:t>
            </a:r>
            <a:r>
              <a:rPr lang="zh-CN" altLang="en-US" sz="1600" dirty="0"/>
              <a:t>的</a:t>
            </a:r>
            <a:r>
              <a:rPr lang="en-US" altLang="zh-CN" sz="1600" dirty="0"/>
              <a:t>Retain</a:t>
            </a:r>
            <a:r>
              <a:rPr lang="zh-CN" altLang="en-US" sz="1600" dirty="0"/>
              <a:t>必为</a:t>
            </a:r>
            <a:r>
              <a:rPr lang="en-US" altLang="zh-CN" sz="1600" dirty="0"/>
              <a:t>0</a:t>
            </a:r>
            <a:r>
              <a:rPr lang="zh-CN" altLang="en-US" sz="1600" dirty="0"/>
              <a:t>，不管对应的收到的</a:t>
            </a:r>
            <a:r>
              <a:rPr lang="en-US" altLang="zh-CN" sz="1600" dirty="0"/>
              <a:t>PUBLISH Packets</a:t>
            </a:r>
            <a:r>
              <a:rPr lang="zh-CN" altLang="en-US" sz="1600" dirty="0"/>
              <a:t>的</a:t>
            </a:r>
            <a:r>
              <a:rPr lang="en-US" altLang="zh-CN" sz="1600" dirty="0"/>
              <a:t>Retain</a:t>
            </a:r>
            <a:r>
              <a:rPr lang="zh-CN" altLang="en-US" sz="1600" dirty="0"/>
              <a:t>为多少；反之如果收到的</a:t>
            </a:r>
            <a:r>
              <a:rPr lang="en-US" altLang="zh-CN" sz="1600" dirty="0"/>
              <a:t>PUBLISH Packets</a:t>
            </a:r>
            <a:r>
              <a:rPr lang="zh-CN" altLang="en-US" sz="1600" dirty="0"/>
              <a:t>不匹配任何订阅而是一个新的订阅，那么发出去的</a:t>
            </a:r>
            <a:r>
              <a:rPr lang="en-US" altLang="zh-CN" sz="1600" dirty="0"/>
              <a:t>PUBLISH Packets</a:t>
            </a:r>
            <a:r>
              <a:rPr lang="zh-CN" altLang="en-US" sz="1600" dirty="0"/>
              <a:t>的</a:t>
            </a:r>
            <a:r>
              <a:rPr lang="en-US" altLang="zh-CN" sz="1600" dirty="0"/>
              <a:t>Fixed Header</a:t>
            </a:r>
            <a:r>
              <a:rPr lang="zh-CN" altLang="en-US" sz="1600" dirty="0"/>
              <a:t>的</a:t>
            </a:r>
            <a:r>
              <a:rPr lang="en-US" altLang="zh-CN" sz="1600" dirty="0"/>
              <a:t>Retain</a:t>
            </a:r>
            <a:r>
              <a:rPr lang="zh-CN" altLang="en-US" sz="1600" dirty="0"/>
              <a:t>必为</a:t>
            </a:r>
            <a:r>
              <a:rPr lang="en-US" altLang="zh-CN" sz="1600" dirty="0"/>
              <a:t>1</a:t>
            </a:r>
            <a:r>
              <a:rPr lang="zh-CN" altLang="en-US" sz="1600" dirty="0"/>
              <a:t>。</a:t>
            </a:r>
            <a:endParaRPr lang="en-US" altLang="zh-CN" sz="1600" dirty="0"/>
          </a:p>
          <a:p>
            <a:r>
              <a:rPr lang="en-US" altLang="zh-CN" sz="1600" dirty="0"/>
              <a:t>Server</a:t>
            </a:r>
            <a:r>
              <a:rPr lang="zh-CN" altLang="en-US" sz="1600" dirty="0"/>
              <a:t>收到一个</a:t>
            </a:r>
            <a:r>
              <a:rPr lang="en-US" altLang="zh-CN" sz="1600" dirty="0"/>
              <a:t>Fixed Header</a:t>
            </a:r>
            <a:r>
              <a:rPr lang="zh-CN" altLang="en-US" sz="1600" dirty="0"/>
              <a:t>的</a:t>
            </a:r>
            <a:r>
              <a:rPr lang="en-US" altLang="zh-CN" sz="1600" dirty="0"/>
              <a:t>Retain</a:t>
            </a:r>
            <a:r>
              <a:rPr lang="zh-CN" altLang="en-US" sz="1600" dirty="0"/>
              <a:t>为</a:t>
            </a:r>
            <a:r>
              <a:rPr lang="en-US" altLang="zh-CN" sz="1600" dirty="0"/>
              <a:t>1</a:t>
            </a:r>
            <a:r>
              <a:rPr lang="zh-CN" altLang="en-US" sz="1600" dirty="0"/>
              <a:t>且</a:t>
            </a:r>
            <a:r>
              <a:rPr lang="en-US" altLang="zh-CN" sz="1600" dirty="0"/>
              <a:t>Payload</a:t>
            </a:r>
            <a:r>
              <a:rPr lang="zh-CN" altLang="en-US" sz="1600" dirty="0"/>
              <a:t>为空的</a:t>
            </a:r>
            <a:r>
              <a:rPr lang="en-US" altLang="zh-CN" sz="1600" dirty="0"/>
              <a:t>PUBLISH Packets</a:t>
            </a:r>
            <a:r>
              <a:rPr lang="zh-CN" altLang="en-US" sz="1600" dirty="0"/>
              <a:t>时，任何已经存在的相同</a:t>
            </a:r>
            <a:r>
              <a:rPr lang="en-US" altLang="zh-CN" sz="1600" dirty="0"/>
              <a:t>Topic</a:t>
            </a:r>
            <a:r>
              <a:rPr lang="zh-CN" altLang="en-US" sz="1600" dirty="0"/>
              <a:t>的</a:t>
            </a:r>
            <a:r>
              <a:rPr lang="en-US" altLang="zh-CN" sz="1600" dirty="0"/>
              <a:t>message</a:t>
            </a:r>
            <a:r>
              <a:rPr lang="zh-CN" altLang="en-US" sz="1600" dirty="0"/>
              <a:t>会被</a:t>
            </a:r>
            <a:r>
              <a:rPr lang="en-US" altLang="zh-CN" sz="1600" dirty="0"/>
              <a:t>server</a:t>
            </a:r>
            <a:r>
              <a:rPr lang="zh-CN" altLang="en-US" sz="1600" dirty="0"/>
              <a:t>删除，而且将来的订阅者不会收到任何保存好的</a:t>
            </a:r>
            <a:r>
              <a:rPr lang="en-US" altLang="zh-CN" sz="1600" dirty="0"/>
              <a:t>message</a:t>
            </a:r>
            <a:r>
              <a:rPr lang="zh-CN" altLang="en-US" sz="1600" dirty="0"/>
              <a:t>，</a:t>
            </a:r>
            <a:r>
              <a:rPr lang="en-US" altLang="zh-CN" sz="1600" dirty="0"/>
              <a:t>Payload</a:t>
            </a:r>
            <a:r>
              <a:rPr lang="zh-CN" altLang="en-US" sz="1600" dirty="0"/>
              <a:t>为空的</a:t>
            </a:r>
            <a:r>
              <a:rPr lang="en-US" altLang="zh-CN" sz="1600" dirty="0"/>
              <a:t>message</a:t>
            </a:r>
            <a:r>
              <a:rPr lang="zh-CN" altLang="en-US" sz="1600" dirty="0"/>
              <a:t>不会被</a:t>
            </a:r>
            <a:r>
              <a:rPr lang="en-US" altLang="zh-CN" sz="1600" dirty="0"/>
              <a:t>Server</a:t>
            </a:r>
            <a:r>
              <a:rPr lang="zh-CN" altLang="en-US" sz="1600" dirty="0"/>
              <a:t>保存，不管它的</a:t>
            </a:r>
            <a:r>
              <a:rPr lang="en-US" altLang="zh-CN" sz="1600" dirty="0"/>
              <a:t>Fixed Header</a:t>
            </a:r>
            <a:r>
              <a:rPr lang="zh-CN" altLang="en-US" sz="1600" dirty="0"/>
              <a:t>的</a:t>
            </a:r>
            <a:r>
              <a:rPr lang="en-US" altLang="zh-CN" sz="1600" dirty="0"/>
              <a:t>Retain</a:t>
            </a:r>
            <a:r>
              <a:rPr lang="zh-CN" altLang="en-US" sz="1600" dirty="0"/>
              <a:t>是否为</a:t>
            </a:r>
            <a:r>
              <a:rPr lang="en-US" altLang="zh-CN" sz="1600" dirty="0"/>
              <a:t>1</a:t>
            </a:r>
            <a:r>
              <a:rPr lang="zh-CN" altLang="en-US" sz="1600" dirty="0"/>
              <a:t>。</a:t>
            </a:r>
            <a:endParaRPr lang="en-US" altLang="zh-CN" sz="1600" dirty="0"/>
          </a:p>
          <a:p>
            <a:r>
              <a:rPr lang="zh-CN" altLang="en-US" sz="1600" dirty="0"/>
              <a:t>如果</a:t>
            </a:r>
            <a:r>
              <a:rPr lang="en-US" altLang="zh-CN" sz="1600" dirty="0"/>
              <a:t>Server</a:t>
            </a:r>
            <a:r>
              <a:rPr lang="zh-CN" altLang="en-US" sz="1600" dirty="0"/>
              <a:t>收到的</a:t>
            </a:r>
            <a:r>
              <a:rPr lang="en-US" altLang="zh-CN" sz="1600" dirty="0"/>
              <a:t>PUBLISH Packet</a:t>
            </a:r>
            <a:r>
              <a:rPr lang="zh-CN" altLang="en-US" sz="1600" dirty="0"/>
              <a:t>的</a:t>
            </a:r>
            <a:r>
              <a:rPr lang="en-US" altLang="zh-CN" sz="1600" dirty="0"/>
              <a:t>Fixed Header</a:t>
            </a:r>
            <a:r>
              <a:rPr lang="zh-CN" altLang="en-US" sz="1600" dirty="0"/>
              <a:t>的</a:t>
            </a:r>
            <a:r>
              <a:rPr lang="en-US" altLang="zh-CN" sz="1600" dirty="0"/>
              <a:t>Retain</a:t>
            </a:r>
            <a:r>
              <a:rPr lang="zh-CN" altLang="en-US" sz="1600" dirty="0"/>
              <a:t>为</a:t>
            </a:r>
            <a:r>
              <a:rPr lang="en-US" altLang="zh-CN" sz="1600" dirty="0"/>
              <a:t>0</a:t>
            </a:r>
            <a:r>
              <a:rPr lang="zh-CN" altLang="en-US" sz="1600" dirty="0"/>
              <a:t>，它将不被保存而且不会影响任何已经被存储的消息（删除或替换）。</a:t>
            </a:r>
            <a:endParaRPr lang="en-US" altLang="zh-CN" sz="1600" dirty="0"/>
          </a:p>
          <a:p>
            <a:pPr marL="0" indent="0">
              <a:buNone/>
            </a:pPr>
            <a:endParaRPr lang="en-US" altLang="zh-CN" sz="2000" dirty="0"/>
          </a:p>
          <a:p>
            <a:endParaRPr lang="en-US" altLang="zh-CN" sz="2000" dirty="0"/>
          </a:p>
          <a:p>
            <a:pPr marL="0" indent="0">
              <a:buNone/>
            </a:pPr>
            <a:endParaRPr lang="en-US" altLang="zh-CN" sz="2000" dirty="0"/>
          </a:p>
        </p:txBody>
      </p:sp>
      <p:pic>
        <p:nvPicPr>
          <p:cNvPr id="4" name="图片 3"/>
          <p:cNvPicPr>
            <a:picLocks noChangeAspect="1"/>
          </p:cNvPicPr>
          <p:nvPr/>
        </p:nvPicPr>
        <p:blipFill>
          <a:blip r:embed="rId1"/>
          <a:stretch>
            <a:fillRect/>
          </a:stretch>
        </p:blipFill>
        <p:spPr>
          <a:xfrm>
            <a:off x="2791642" y="5060772"/>
            <a:ext cx="7906196" cy="1522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2.4</a:t>
            </a:r>
            <a:r>
              <a:rPr lang="zh-CN" altLang="en-US" b="1" dirty="0"/>
              <a:t>、 </a:t>
            </a:r>
            <a:r>
              <a:rPr lang="en-US" altLang="zh-CN" b="1" dirty="0"/>
              <a:t>Subscription</a:t>
            </a:r>
            <a:r>
              <a:rPr lang="zh-CN" altLang="en-US" b="1" dirty="0"/>
              <a:t>（订阅）</a:t>
            </a:r>
            <a:endParaRPr lang="zh-CN" altLang="en-US" dirty="0"/>
          </a:p>
        </p:txBody>
      </p:sp>
      <p:sp>
        <p:nvSpPr>
          <p:cNvPr id="3" name="内容占位符 2"/>
          <p:cNvSpPr>
            <a:spLocks noGrp="1"/>
          </p:cNvSpPr>
          <p:nvPr>
            <p:ph idx="1"/>
          </p:nvPr>
        </p:nvSpPr>
        <p:spPr/>
        <p:txBody>
          <a:bodyPr/>
          <a:lstStyle/>
          <a:p>
            <a:r>
              <a:rPr lang="zh-CN" altLang="en-US" dirty="0"/>
              <a:t>订阅由</a:t>
            </a:r>
            <a:r>
              <a:rPr lang="en-US" altLang="zh-CN" dirty="0"/>
              <a:t>Topic Filter </a:t>
            </a:r>
            <a:r>
              <a:rPr lang="zh-CN" altLang="en-US" dirty="0"/>
              <a:t>和</a:t>
            </a:r>
            <a:r>
              <a:rPr lang="en-US" altLang="zh-CN" dirty="0"/>
              <a:t>maximum </a:t>
            </a:r>
            <a:r>
              <a:rPr lang="en-US" altLang="zh-CN" dirty="0" err="1"/>
              <a:t>QoS</a:t>
            </a:r>
            <a:r>
              <a:rPr lang="zh-CN" altLang="en-US" dirty="0"/>
              <a:t>组成。</a:t>
            </a:r>
            <a:endParaRPr lang="en-US" altLang="zh-CN" dirty="0"/>
          </a:p>
          <a:p>
            <a:r>
              <a:rPr lang="zh-CN" altLang="en-US" dirty="0"/>
              <a:t>一个</a:t>
            </a:r>
            <a:r>
              <a:rPr lang="en-US" altLang="zh-CN" dirty="0"/>
              <a:t>session</a:t>
            </a:r>
            <a:r>
              <a:rPr lang="zh-CN" altLang="en-US" dirty="0"/>
              <a:t>可以包含多个</a:t>
            </a:r>
            <a:r>
              <a:rPr lang="en-US" altLang="zh-CN" dirty="0"/>
              <a:t>Subscription </a:t>
            </a:r>
            <a:r>
              <a:rPr lang="zh-CN" altLang="en-US" dirty="0"/>
              <a:t>。</a:t>
            </a:r>
            <a:endParaRPr lang="en-US" altLang="zh-CN" dirty="0"/>
          </a:p>
          <a:p>
            <a:r>
              <a:rPr lang="zh-CN" altLang="en-US" dirty="0"/>
              <a:t>同一个</a:t>
            </a:r>
            <a:r>
              <a:rPr lang="en-US" altLang="zh-CN" dirty="0"/>
              <a:t>session</a:t>
            </a:r>
            <a:r>
              <a:rPr lang="zh-CN" altLang="en-US" dirty="0"/>
              <a:t>中的每个</a:t>
            </a:r>
            <a:r>
              <a:rPr lang="en-US" altLang="zh-CN" dirty="0"/>
              <a:t>Subscription</a:t>
            </a:r>
            <a:r>
              <a:rPr lang="zh-CN" altLang="en-US" dirty="0"/>
              <a:t>都有不同的</a:t>
            </a:r>
            <a:r>
              <a:rPr lang="en-US" altLang="zh-CN" dirty="0"/>
              <a:t> Topic Filter </a:t>
            </a:r>
            <a:r>
              <a:rPr lang="zh-CN" altLang="en-US" dirty="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a:t>
            </a:r>
            <a:r>
              <a:rPr lang="zh-CN" altLang="en-US" b="1" dirty="0"/>
              <a:t>、 </a:t>
            </a:r>
            <a:r>
              <a:rPr lang="en-US" altLang="zh-CN" b="1" dirty="0"/>
              <a:t>PUBLISH</a:t>
            </a:r>
            <a:r>
              <a:rPr lang="en-US" altLang="zh-CN" sz="3600" b="1" dirty="0"/>
              <a:t> Packets </a:t>
            </a:r>
            <a:r>
              <a:rPr lang="zh-CN" altLang="en-US" sz="3600" b="1" dirty="0"/>
              <a:t>的 </a:t>
            </a:r>
            <a:r>
              <a:rPr lang="en-US" altLang="zh-CN"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PUBLISH</a:t>
            </a:r>
            <a:r>
              <a:rPr lang="zh-CN" altLang="en-US" sz="2000" dirty="0"/>
              <a:t>包按顺序由</a:t>
            </a:r>
            <a:r>
              <a:rPr lang="en-US" altLang="zh-CN" sz="2000" dirty="0"/>
              <a:t>2</a:t>
            </a:r>
            <a:r>
              <a:rPr lang="zh-CN" altLang="en-US" sz="2000" dirty="0"/>
              <a:t>部分组成：</a:t>
            </a:r>
            <a:r>
              <a:rPr lang="en-US" altLang="zh-CN" sz="2000" dirty="0"/>
              <a:t> Topic Name, Packet Identifier</a:t>
            </a:r>
            <a:r>
              <a:rPr lang="zh-CN" altLang="en-US" sz="2000" dirty="0"/>
              <a:t>。</a:t>
            </a:r>
            <a:endParaRPr lang="en-US" altLang="zh-CN" sz="2000" dirty="0"/>
          </a:p>
          <a:p>
            <a:r>
              <a:rPr lang="zh-CN" altLang="en-US" sz="2000" dirty="0"/>
              <a:t>前面第</a:t>
            </a:r>
            <a:r>
              <a:rPr lang="en-US" altLang="zh-CN" sz="2000" dirty="0"/>
              <a:t>4.2</a:t>
            </a:r>
            <a:r>
              <a:rPr lang="zh-CN" altLang="en-US" sz="2000" dirty="0"/>
              <a:t>节也说到某些情况下，可变头部包含了数据包</a:t>
            </a:r>
            <a:r>
              <a:rPr lang="en-US" altLang="zh-CN" sz="2000" dirty="0"/>
              <a:t>ID</a:t>
            </a:r>
            <a:r>
              <a:rPr lang="zh-CN" altLang="en-US" sz="2000" dirty="0"/>
              <a:t>，</a:t>
            </a:r>
            <a:r>
              <a:rPr lang="en-US" altLang="zh-CN" sz="2000" dirty="0"/>
              <a:t>PUBLISH</a:t>
            </a:r>
            <a:r>
              <a:rPr lang="zh-CN" altLang="en-US" sz="2000" dirty="0"/>
              <a:t>包就包含数据包</a:t>
            </a:r>
            <a:r>
              <a:rPr lang="en-US" altLang="zh-CN" sz="2000" dirty="0"/>
              <a:t>ID</a:t>
            </a:r>
            <a:r>
              <a:rPr lang="zh-CN" altLang="en-US" sz="2000" dirty="0"/>
              <a:t>。</a:t>
            </a:r>
            <a:endParaRPr lang="en-US" altLang="zh-CN" sz="2000" dirty="0"/>
          </a:p>
          <a:p>
            <a:endParaRPr lang="en-US" altLang="zh-CN"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7.2.1</a:t>
            </a:r>
            <a:r>
              <a:rPr lang="zh-CN" altLang="en-US" b="1" dirty="0"/>
              <a:t>、 </a:t>
            </a:r>
            <a:r>
              <a:rPr lang="en-US" altLang="zh-CN" b="1" dirty="0"/>
              <a:t>PUBLISH</a:t>
            </a:r>
            <a:r>
              <a:rPr lang="en-US" altLang="zh-CN" sz="3600" b="1" dirty="0"/>
              <a:t> Packets </a:t>
            </a:r>
            <a:r>
              <a:rPr lang="zh-CN" altLang="en-US" sz="3600" b="1" dirty="0"/>
              <a:t>的 </a:t>
            </a:r>
            <a:r>
              <a:rPr lang="en-US" altLang="zh-CN" b="1" dirty="0"/>
              <a:t>Variable header</a:t>
            </a:r>
            <a:r>
              <a:rPr lang="zh-CN" altLang="en-US" b="1" dirty="0"/>
              <a:t>的</a:t>
            </a:r>
            <a:r>
              <a:rPr lang="en-US" altLang="zh-CN" b="1" dirty="0"/>
              <a:t>Topic Name</a:t>
            </a:r>
            <a:endParaRPr lang="zh-CN" altLang="en-US" sz="3600" b="1" dirty="0"/>
          </a:p>
        </p:txBody>
      </p:sp>
      <p:sp>
        <p:nvSpPr>
          <p:cNvPr id="3" name="内容占位符 2"/>
          <p:cNvSpPr>
            <a:spLocks noGrp="1"/>
          </p:cNvSpPr>
          <p:nvPr>
            <p:ph idx="1"/>
          </p:nvPr>
        </p:nvSpPr>
        <p:spPr/>
        <p:txBody>
          <a:bodyPr>
            <a:normAutofit/>
          </a:bodyPr>
          <a:lstStyle/>
          <a:p>
            <a:r>
              <a:rPr lang="en-US" altLang="zh-CN" sz="2000" dirty="0"/>
              <a:t>Topic Name </a:t>
            </a:r>
            <a:r>
              <a:rPr lang="zh-CN" altLang="en-US" sz="2000" dirty="0"/>
              <a:t>指定</a:t>
            </a:r>
            <a:r>
              <a:rPr lang="en-US" altLang="zh-CN" sz="2000" dirty="0"/>
              <a:t>Payload Data</a:t>
            </a:r>
            <a:r>
              <a:rPr lang="zh-CN" altLang="en-US" sz="2000" dirty="0"/>
              <a:t>被发布到哪个消息频道。</a:t>
            </a:r>
            <a:endParaRPr lang="zh-CN" altLang="en-US" sz="2000" dirty="0"/>
          </a:p>
          <a:p>
            <a:r>
              <a:rPr lang="zh-CN" altLang="en-US" sz="2000" dirty="0"/>
              <a:t>必须</a:t>
            </a:r>
            <a:r>
              <a:rPr lang="en-US" altLang="zh-CN" sz="2000" dirty="0"/>
              <a:t>UTF-8</a:t>
            </a:r>
            <a:r>
              <a:rPr lang="zh-CN" altLang="en-US" sz="2000" dirty="0"/>
              <a:t>编码。</a:t>
            </a:r>
            <a:endParaRPr lang="zh-CN" altLang="en-US" sz="2000" dirty="0"/>
          </a:p>
          <a:p>
            <a:r>
              <a:rPr lang="zh-CN" altLang="en-US" sz="2000" dirty="0"/>
              <a:t>不能包含通配符。</a:t>
            </a:r>
            <a:endParaRPr lang="en-US" altLang="zh-CN" sz="2000" dirty="0"/>
          </a:p>
          <a:p>
            <a:r>
              <a:rPr lang="en-US" altLang="zh-CN" sz="2000" dirty="0"/>
              <a:t>Server</a:t>
            </a:r>
            <a:r>
              <a:rPr lang="zh-CN" altLang="en-US" sz="2000" dirty="0"/>
              <a:t>发送给订阅者</a:t>
            </a:r>
            <a:r>
              <a:rPr lang="en-US" altLang="zh-CN" sz="2000" dirty="0"/>
              <a:t>Client</a:t>
            </a:r>
            <a:r>
              <a:rPr lang="zh-CN" altLang="en-US" sz="2000" dirty="0"/>
              <a:t>的</a:t>
            </a:r>
            <a:r>
              <a:rPr lang="en-US" altLang="zh-CN" sz="2000" dirty="0"/>
              <a:t>PUBLISH Packet</a:t>
            </a:r>
            <a:r>
              <a:rPr lang="zh-CN" altLang="en-US" sz="2000" dirty="0"/>
              <a:t>的的 </a:t>
            </a:r>
            <a:r>
              <a:rPr lang="en-US" altLang="zh-CN" sz="2000" dirty="0"/>
              <a:t>Variable header</a:t>
            </a:r>
            <a:r>
              <a:rPr lang="zh-CN" altLang="en-US" sz="2000" dirty="0"/>
              <a:t>的</a:t>
            </a:r>
            <a:r>
              <a:rPr lang="en-US" altLang="zh-CN" sz="2000" dirty="0"/>
              <a:t>Topic Name</a:t>
            </a:r>
            <a:r>
              <a:rPr lang="zh-CN" altLang="en-US" sz="2000" dirty="0"/>
              <a:t>必须与订阅者的</a:t>
            </a:r>
            <a:r>
              <a:rPr lang="en-US" altLang="zh-CN" sz="2000" dirty="0"/>
              <a:t>Topic Filter</a:t>
            </a:r>
            <a:r>
              <a:rPr lang="zh-CN" altLang="en-US" sz="2000" dirty="0"/>
              <a:t>匹配。</a:t>
            </a:r>
            <a:endParaRPr lang="en-US" altLang="zh-CN" sz="2000" dirty="0"/>
          </a:p>
          <a:p>
            <a:r>
              <a:rPr lang="en-US" altLang="zh-CN" sz="2000" dirty="0"/>
              <a:t>Server</a:t>
            </a:r>
            <a:r>
              <a:rPr lang="zh-CN" altLang="en-US" sz="2000" dirty="0"/>
              <a:t>有权限覆写收到的</a:t>
            </a:r>
            <a:r>
              <a:rPr lang="en-US" altLang="zh-CN" sz="2000" dirty="0"/>
              <a:t>PUBLISH Packet</a:t>
            </a:r>
            <a:r>
              <a:rPr lang="zh-CN" altLang="en-US" sz="2000" dirty="0"/>
              <a:t>的的 </a:t>
            </a:r>
            <a:r>
              <a:rPr lang="en-US" altLang="zh-CN" sz="2000" dirty="0"/>
              <a:t>Variable header</a:t>
            </a:r>
            <a:r>
              <a:rPr lang="zh-CN" altLang="en-US" sz="2000" dirty="0"/>
              <a:t>的</a:t>
            </a:r>
            <a:r>
              <a:rPr lang="en-US" altLang="zh-CN" sz="2000" dirty="0"/>
              <a:t>Topic Name</a:t>
            </a:r>
            <a:r>
              <a:rPr lang="zh-CN" altLang="en-US" sz="2000" dirty="0"/>
              <a:t>。</a:t>
            </a:r>
            <a:endParaRPr lang="en-US" altLang="zh-CN"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7.2.2</a:t>
            </a:r>
            <a:r>
              <a:rPr lang="zh-CN" altLang="en-US" b="1" dirty="0"/>
              <a:t>、 </a:t>
            </a:r>
            <a:r>
              <a:rPr lang="en-US" altLang="zh-CN" b="1" dirty="0"/>
              <a:t>PUBLISH</a:t>
            </a:r>
            <a:r>
              <a:rPr lang="en-US" altLang="zh-CN" sz="3600" b="1" dirty="0"/>
              <a:t> Packets </a:t>
            </a:r>
            <a:r>
              <a:rPr lang="zh-CN" altLang="en-US" sz="3600" b="1" dirty="0"/>
              <a:t>的 </a:t>
            </a:r>
            <a:r>
              <a:rPr lang="en-US" altLang="zh-CN" b="1" dirty="0"/>
              <a:t>Variable header</a:t>
            </a:r>
            <a:r>
              <a:rPr lang="zh-CN" altLang="en-US" b="1" dirty="0"/>
              <a:t>的</a:t>
            </a:r>
            <a:r>
              <a:rPr lang="en-US" altLang="zh-CN" b="1" dirty="0"/>
              <a:t>Packet Identifier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只有</a:t>
            </a:r>
            <a:r>
              <a:rPr lang="en-US" altLang="zh-CN" sz="2000" dirty="0"/>
              <a:t>Fixed Header</a:t>
            </a:r>
            <a:r>
              <a:rPr lang="zh-CN" altLang="en-US" sz="2000" dirty="0"/>
              <a:t>的</a:t>
            </a:r>
            <a:r>
              <a:rPr lang="en-US" altLang="zh-CN" sz="2000" dirty="0" err="1"/>
              <a:t>QoS</a:t>
            </a:r>
            <a:r>
              <a:rPr lang="en-US" altLang="zh-CN" sz="2000" dirty="0"/>
              <a:t> flag </a:t>
            </a:r>
            <a:r>
              <a:rPr lang="zh-CN" altLang="en-US" sz="2000" dirty="0"/>
              <a:t>为</a:t>
            </a:r>
            <a:r>
              <a:rPr lang="en-US" altLang="zh-CN" sz="2000" dirty="0"/>
              <a:t>1</a:t>
            </a:r>
            <a:r>
              <a:rPr lang="zh-CN" altLang="en-US" sz="2000" dirty="0"/>
              <a:t>或</a:t>
            </a:r>
            <a:r>
              <a:rPr lang="en-US" altLang="zh-CN" sz="2000" dirty="0"/>
              <a:t>2</a:t>
            </a:r>
            <a:r>
              <a:rPr lang="zh-CN" altLang="en-US" sz="2000" dirty="0"/>
              <a:t>（至少发一次或仅发一次）的</a:t>
            </a:r>
            <a:r>
              <a:rPr lang="en-US" altLang="zh-CN" sz="2000" dirty="0"/>
              <a:t>PUBLISH Packet</a:t>
            </a:r>
            <a:r>
              <a:rPr lang="zh-CN" altLang="en-US" sz="2000" dirty="0"/>
              <a:t>才会有</a:t>
            </a:r>
            <a:r>
              <a:rPr lang="en-US" altLang="zh-CN" sz="2000" dirty="0"/>
              <a:t>Packet Identifier</a:t>
            </a:r>
            <a:r>
              <a:rPr lang="zh-CN" altLang="en-US" sz="2000" dirty="0"/>
              <a:t>。</a:t>
            </a:r>
            <a:endParaRPr lang="zh-CN" altLang="en-US" sz="2000" dirty="0"/>
          </a:p>
          <a:p>
            <a:pPr marL="0" indent="0">
              <a:buNone/>
            </a:pPr>
            <a:endParaRPr lang="zh-CN"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a:t>
            </a:r>
            <a:r>
              <a:rPr lang="zh-CN" altLang="en-US" b="1" dirty="0"/>
              <a:t>、 </a:t>
            </a:r>
            <a:r>
              <a:rPr lang="en-US" altLang="zh-CN" b="1" dirty="0"/>
              <a:t>PUBLISH</a:t>
            </a:r>
            <a:r>
              <a:rPr lang="en-US" altLang="zh-CN" sz="3600" b="1" dirty="0"/>
              <a:t> Packets </a:t>
            </a:r>
            <a:r>
              <a:rPr lang="zh-CN" altLang="en-US" sz="3600" b="1" dirty="0"/>
              <a:t>的 </a:t>
            </a:r>
            <a:r>
              <a:rPr lang="en-US" altLang="zh-CN" b="1" dirty="0"/>
              <a:t>Payload</a:t>
            </a:r>
            <a:endParaRPr lang="zh-CN" altLang="en-US" sz="3600" b="1" dirty="0"/>
          </a:p>
        </p:txBody>
      </p:sp>
      <p:sp>
        <p:nvSpPr>
          <p:cNvPr id="3" name="内容占位符 2"/>
          <p:cNvSpPr>
            <a:spLocks noGrp="1"/>
          </p:cNvSpPr>
          <p:nvPr>
            <p:ph idx="1"/>
          </p:nvPr>
        </p:nvSpPr>
        <p:spPr/>
        <p:txBody>
          <a:bodyPr>
            <a:normAutofit/>
          </a:bodyPr>
          <a:lstStyle/>
          <a:p>
            <a:r>
              <a:rPr lang="en-US" altLang="zh-CN" sz="2000" dirty="0"/>
              <a:t>PUBLISH Packet</a:t>
            </a:r>
            <a:r>
              <a:rPr lang="zh-CN" altLang="en-US" sz="2000" dirty="0"/>
              <a:t>的</a:t>
            </a:r>
            <a:r>
              <a:rPr lang="en-US" altLang="zh-CN" sz="2000" dirty="0"/>
              <a:t>Payload</a:t>
            </a:r>
            <a:r>
              <a:rPr lang="zh-CN" altLang="en-US" sz="2000" dirty="0"/>
              <a:t>长度为</a:t>
            </a:r>
            <a:r>
              <a:rPr lang="en-US" altLang="zh-CN" sz="2000" dirty="0"/>
              <a:t>0</a:t>
            </a:r>
            <a:r>
              <a:rPr lang="zh-CN" altLang="en-US" sz="2000" dirty="0"/>
              <a:t>（</a:t>
            </a:r>
            <a:r>
              <a:rPr lang="en-US" altLang="zh-CN" sz="2000" dirty="0"/>
              <a:t>byte</a:t>
            </a:r>
            <a:r>
              <a:rPr lang="zh-CN" altLang="en-US" sz="2000" dirty="0"/>
              <a:t>）是合法的。</a:t>
            </a:r>
            <a:endParaRPr lang="en-US" altLang="zh-CN" sz="2000" dirty="0"/>
          </a:p>
          <a:p>
            <a:r>
              <a:rPr lang="en-US" altLang="zh-CN" sz="2000" dirty="0"/>
              <a:t>Payload</a:t>
            </a:r>
            <a:r>
              <a:rPr lang="zh-CN" altLang="en-US" sz="2000" dirty="0"/>
              <a:t>长度</a:t>
            </a:r>
            <a:r>
              <a:rPr lang="en-US" altLang="zh-CN" sz="2000" dirty="0"/>
              <a:t>= Fixed Header</a:t>
            </a:r>
            <a:r>
              <a:rPr lang="zh-CN" altLang="en-US" sz="2000" dirty="0"/>
              <a:t>的</a:t>
            </a:r>
            <a:r>
              <a:rPr lang="en-US" altLang="zh-CN" sz="2000" dirty="0"/>
              <a:t>Remaining Length- variable header Length</a:t>
            </a:r>
            <a:endParaRPr lang="zh-CN" altLang="en-US" sz="2000" dirty="0"/>
          </a:p>
          <a:p>
            <a:pPr marL="0" indent="0">
              <a:buNone/>
            </a:pPr>
            <a:endParaRPr lang="zh-CN"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a:t>
            </a:r>
            <a:r>
              <a:rPr lang="zh-CN" altLang="en-US" b="1" dirty="0"/>
              <a:t>、 注意</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收到</a:t>
            </a:r>
            <a:r>
              <a:rPr lang="en-US" altLang="zh-CN" sz="2000" dirty="0"/>
              <a:t>PUBLISH Packet</a:t>
            </a:r>
            <a:r>
              <a:rPr lang="zh-CN" altLang="en-US" sz="2000" dirty="0"/>
              <a:t>的</a:t>
            </a:r>
            <a:r>
              <a:rPr lang="en-US" altLang="zh-CN" sz="2000" dirty="0"/>
              <a:t>Client</a:t>
            </a:r>
            <a:r>
              <a:rPr lang="zh-CN" altLang="en-US" sz="2000" dirty="0"/>
              <a:t>或者</a:t>
            </a:r>
            <a:r>
              <a:rPr lang="en-US" altLang="zh-CN" sz="2000" dirty="0"/>
              <a:t>Server</a:t>
            </a:r>
            <a:r>
              <a:rPr lang="zh-CN" altLang="en-US" sz="2000" dirty="0"/>
              <a:t>需按规定给予应答返回。</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Client</a:t>
            </a:r>
            <a:r>
              <a:rPr lang="zh-CN" altLang="en-US" sz="2000" dirty="0"/>
              <a:t>用</a:t>
            </a:r>
            <a:r>
              <a:rPr lang="en-US" altLang="zh-CN" sz="2000" dirty="0"/>
              <a:t>PUBLISH Packet</a:t>
            </a:r>
            <a:r>
              <a:rPr lang="zh-CN" altLang="en-US" sz="2000" dirty="0"/>
              <a:t>给</a:t>
            </a:r>
            <a:r>
              <a:rPr lang="en-US" altLang="zh-CN" sz="2000" dirty="0"/>
              <a:t>Server</a:t>
            </a:r>
            <a:r>
              <a:rPr lang="zh-CN" altLang="en-US" sz="2000" dirty="0"/>
              <a:t>发消息，</a:t>
            </a:r>
            <a:r>
              <a:rPr lang="en-US" altLang="zh-CN" sz="2000" dirty="0"/>
              <a:t>Server</a:t>
            </a:r>
            <a:r>
              <a:rPr lang="zh-CN" altLang="en-US" sz="2000" dirty="0"/>
              <a:t>分发给订阅者</a:t>
            </a:r>
            <a:r>
              <a:rPr lang="en-US" altLang="zh-CN" sz="2000" dirty="0"/>
              <a:t>Client</a:t>
            </a:r>
            <a:r>
              <a:rPr lang="zh-CN" altLang="en-US" sz="2000" dirty="0"/>
              <a:t>。</a:t>
            </a:r>
            <a:endParaRPr lang="en-US" altLang="zh-CN" sz="2000" dirty="0"/>
          </a:p>
          <a:p>
            <a:r>
              <a:rPr lang="zh-CN" altLang="en-US" sz="2000" dirty="0"/>
              <a:t>如过订阅者</a:t>
            </a:r>
            <a:r>
              <a:rPr lang="en-US" altLang="zh-CN" sz="2000" dirty="0"/>
              <a:t>Client</a:t>
            </a:r>
            <a:r>
              <a:rPr lang="zh-CN" altLang="en-US" sz="2000" dirty="0"/>
              <a:t>的</a:t>
            </a:r>
            <a:r>
              <a:rPr lang="en-US" altLang="zh-CN" sz="2000" dirty="0"/>
              <a:t>Topic Filter</a:t>
            </a:r>
            <a:r>
              <a:rPr lang="zh-CN" altLang="en-US" sz="2000" dirty="0"/>
              <a:t>（一个</a:t>
            </a:r>
            <a:r>
              <a:rPr lang="en-US" altLang="zh-CN" sz="2000" dirty="0"/>
              <a:t>Client</a:t>
            </a:r>
            <a:r>
              <a:rPr lang="zh-CN" altLang="en-US" sz="2000" dirty="0"/>
              <a:t>可以有多个</a:t>
            </a:r>
            <a:r>
              <a:rPr lang="en-US" altLang="zh-CN" sz="2000" dirty="0"/>
              <a:t>Topic Filter</a:t>
            </a:r>
            <a:r>
              <a:rPr lang="zh-CN" altLang="en-US" sz="2000" dirty="0"/>
              <a:t>）含有通配符，那么可能出现一个消息可以匹配多个</a:t>
            </a:r>
            <a:r>
              <a:rPr lang="en-US" altLang="zh-CN" sz="2000" dirty="0"/>
              <a:t>Topic Filter</a:t>
            </a:r>
            <a:r>
              <a:rPr lang="zh-CN" altLang="en-US" sz="2000" dirty="0"/>
              <a:t>的情况，这时</a:t>
            </a:r>
            <a:r>
              <a:rPr lang="en-US" altLang="zh-CN" sz="2000" dirty="0"/>
              <a:t>Server</a:t>
            </a:r>
            <a:r>
              <a:rPr lang="zh-CN" altLang="en-US" sz="2000" dirty="0"/>
              <a:t>必须按照</a:t>
            </a:r>
            <a:r>
              <a:rPr lang="en-US" altLang="zh-CN" sz="2000" dirty="0"/>
              <a:t>Client</a:t>
            </a:r>
            <a:r>
              <a:rPr lang="zh-CN" altLang="en-US" sz="2000" dirty="0"/>
              <a:t>的订阅中的</a:t>
            </a:r>
            <a:r>
              <a:rPr lang="en-US" altLang="zh-CN" sz="2000" dirty="0" err="1"/>
              <a:t>QoS</a:t>
            </a:r>
            <a:r>
              <a:rPr lang="zh-CN" altLang="en-US" sz="2000" dirty="0"/>
              <a:t>来发送消息，可能发送多次到该</a:t>
            </a:r>
            <a:r>
              <a:rPr lang="en-US" altLang="zh-CN" sz="2000" dirty="0"/>
              <a:t>Client</a:t>
            </a:r>
            <a:r>
              <a:rPr lang="zh-CN" altLang="en-US" sz="2000" dirty="0"/>
              <a:t>。</a:t>
            </a:r>
            <a:endParaRPr lang="en-US" altLang="zh-CN" sz="2000" dirty="0"/>
          </a:p>
          <a:p>
            <a:r>
              <a:rPr lang="zh-CN" altLang="en-US" sz="2000" dirty="0"/>
              <a:t>如过</a:t>
            </a:r>
            <a:r>
              <a:rPr lang="en-US" altLang="zh-CN" sz="2000" dirty="0"/>
              <a:t>Server</a:t>
            </a:r>
            <a:r>
              <a:rPr lang="zh-CN" altLang="en-US" sz="2000" dirty="0"/>
              <a:t>禁止一个</a:t>
            </a:r>
            <a:r>
              <a:rPr lang="en-US" altLang="zh-CN" sz="2000" dirty="0"/>
              <a:t>Client</a:t>
            </a:r>
            <a:r>
              <a:rPr lang="zh-CN" altLang="en-US" sz="2000" dirty="0"/>
              <a:t>发布消息，该</a:t>
            </a:r>
            <a:r>
              <a:rPr lang="en-US" altLang="zh-CN" sz="2000" dirty="0"/>
              <a:t>Client</a:t>
            </a:r>
            <a:r>
              <a:rPr lang="zh-CN" altLang="en-US" sz="2000" dirty="0"/>
              <a:t>是不会得到被禁通知的，</a:t>
            </a:r>
            <a:r>
              <a:rPr lang="en-US" altLang="zh-CN" sz="2000" dirty="0"/>
              <a:t>Server</a:t>
            </a:r>
            <a:r>
              <a:rPr lang="zh-CN" altLang="en-US" sz="2000" dirty="0"/>
              <a:t>要么根据收到的该</a:t>
            </a:r>
            <a:r>
              <a:rPr lang="en-US" altLang="zh-CN" sz="2000" dirty="0"/>
              <a:t>Client</a:t>
            </a:r>
            <a:r>
              <a:rPr lang="zh-CN" altLang="en-US" sz="2000" dirty="0"/>
              <a:t>的</a:t>
            </a:r>
            <a:r>
              <a:rPr lang="en-US" altLang="zh-CN" sz="2000" dirty="0"/>
              <a:t>PUBLISH Packet</a:t>
            </a:r>
            <a:r>
              <a:rPr lang="zh-CN" altLang="en-US" sz="2000" dirty="0"/>
              <a:t>的</a:t>
            </a:r>
            <a:r>
              <a:rPr lang="en-US" altLang="zh-CN" sz="2000" dirty="0"/>
              <a:t>Fixed Header</a:t>
            </a:r>
            <a:r>
              <a:rPr lang="zh-CN" altLang="en-US" sz="2000" dirty="0"/>
              <a:t>的</a:t>
            </a:r>
            <a:r>
              <a:rPr lang="en-US" altLang="zh-CN" sz="2000" dirty="0" err="1"/>
              <a:t>QoS</a:t>
            </a:r>
            <a:r>
              <a:rPr lang="zh-CN" altLang="en-US" sz="2000" dirty="0"/>
              <a:t>来给予积极响应，要么关掉连接。</a:t>
            </a:r>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268876" y="2225762"/>
            <a:ext cx="3790476" cy="139047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a:t>
            </a:r>
            <a:r>
              <a:rPr lang="zh-CN" altLang="en-US" b="1" dirty="0"/>
              <a:t>、 </a:t>
            </a:r>
            <a:r>
              <a:rPr lang="en-US" altLang="zh-CN" sz="3600" b="1" dirty="0"/>
              <a:t>PUBACK Packets – Publish acknowledgement </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a:t>
            </a:r>
            <a:r>
              <a:rPr lang="en-US" altLang="zh-CN" sz="2000" dirty="0"/>
              <a:t>7.4</a:t>
            </a:r>
            <a:r>
              <a:rPr lang="zh-CN" altLang="en-US" sz="2000" dirty="0"/>
              <a:t>节可知收到</a:t>
            </a:r>
            <a:r>
              <a:rPr lang="en-US" altLang="zh-CN" sz="2000" dirty="0"/>
              <a:t>PUBLISH Packet</a:t>
            </a:r>
            <a:r>
              <a:rPr lang="zh-CN" altLang="en-US" sz="2000" dirty="0"/>
              <a:t>的</a:t>
            </a:r>
            <a:r>
              <a:rPr lang="en-US" altLang="zh-CN" sz="2000" dirty="0"/>
              <a:t>Client</a:t>
            </a:r>
            <a:r>
              <a:rPr lang="zh-CN" altLang="en-US" sz="2000" dirty="0"/>
              <a:t>或者</a:t>
            </a:r>
            <a:r>
              <a:rPr lang="en-US" altLang="zh-CN" sz="2000" dirty="0"/>
              <a:t>Server</a:t>
            </a:r>
            <a:r>
              <a:rPr lang="zh-CN" altLang="en-US" sz="2000" dirty="0"/>
              <a:t>需按规定给予应答返回。</a:t>
            </a: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r>
              <a:rPr lang="en-US" altLang="zh-CN" sz="2000" dirty="0"/>
              <a:t>PUBACK Packet</a:t>
            </a:r>
            <a:r>
              <a:rPr lang="zh-CN" altLang="en-US" sz="2000" dirty="0"/>
              <a:t>是</a:t>
            </a:r>
            <a:r>
              <a:rPr lang="en-US" altLang="zh-CN" sz="2000" dirty="0"/>
              <a:t>Client</a:t>
            </a:r>
            <a:r>
              <a:rPr lang="zh-CN" altLang="en-US" sz="2000" dirty="0"/>
              <a:t>或</a:t>
            </a:r>
            <a:r>
              <a:rPr lang="en-US" altLang="zh-CN" sz="2000" dirty="0"/>
              <a:t>Server</a:t>
            </a:r>
            <a:r>
              <a:rPr lang="zh-CN" altLang="en-US" sz="2000" dirty="0"/>
              <a:t>收到</a:t>
            </a:r>
            <a:r>
              <a:rPr lang="en-US" altLang="zh-CN" sz="2000" dirty="0"/>
              <a:t>Fixed Header</a:t>
            </a:r>
            <a:r>
              <a:rPr lang="zh-CN" altLang="en-US" sz="2000" dirty="0"/>
              <a:t>的</a:t>
            </a:r>
            <a:r>
              <a:rPr lang="en-US" altLang="zh-CN" sz="2000" dirty="0" err="1"/>
              <a:t>QoS</a:t>
            </a:r>
            <a:r>
              <a:rPr lang="en-US" altLang="zh-CN" sz="2000" dirty="0"/>
              <a:t> lever</a:t>
            </a:r>
            <a:r>
              <a:rPr lang="zh-CN" altLang="en-US" sz="2000" dirty="0"/>
              <a:t>为</a:t>
            </a:r>
            <a:r>
              <a:rPr lang="en-US" altLang="zh-CN" sz="2000" dirty="0"/>
              <a:t>1</a:t>
            </a:r>
            <a:r>
              <a:rPr lang="zh-CN" altLang="en-US" sz="2000" dirty="0"/>
              <a:t>（至少一次）</a:t>
            </a:r>
            <a:r>
              <a:rPr lang="en-US" altLang="zh-CN" sz="2000" dirty="0"/>
              <a:t>PUBLISH Packet</a:t>
            </a:r>
            <a:r>
              <a:rPr lang="zh-CN" altLang="en-US" sz="2000" dirty="0"/>
              <a:t>之后给予返回的应答。</a:t>
            </a:r>
            <a:endParaRPr lang="en-US" altLang="zh-CN" sz="2000" dirty="0"/>
          </a:p>
          <a:p>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3010590" y="2264229"/>
            <a:ext cx="4160409" cy="152618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8.1</a:t>
            </a:r>
            <a:r>
              <a:rPr lang="zh-CN" altLang="en-US" b="1" dirty="0"/>
              <a:t>、 </a:t>
            </a:r>
            <a:r>
              <a:rPr lang="en-US" altLang="zh-CN" sz="3600" b="1" dirty="0"/>
              <a:t>PUBACK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PUBACK Packets</a:t>
            </a:r>
            <a:r>
              <a:rPr lang="zh-CN" altLang="en-US" sz="2000" dirty="0"/>
              <a:t>的固定头部。</a:t>
            </a:r>
            <a:endParaRPr lang="en-US" altLang="zh-CN" sz="2000" dirty="0"/>
          </a:p>
          <a:p>
            <a:r>
              <a:rPr lang="zh-CN" altLang="en-US" sz="2000" dirty="0"/>
              <a:t>注意：</a:t>
            </a:r>
            <a:r>
              <a:rPr lang="en-US" altLang="zh-CN" sz="2000" dirty="0"/>
              <a:t> PUBACK Packets </a:t>
            </a:r>
            <a:r>
              <a:rPr lang="zh-CN" altLang="en-US" sz="2000" dirty="0"/>
              <a:t>的</a:t>
            </a:r>
            <a:r>
              <a:rPr lang="en-US" altLang="zh-CN" sz="2000" dirty="0"/>
              <a:t>Fixed Header</a:t>
            </a:r>
            <a:r>
              <a:rPr lang="zh-CN" altLang="en-US" sz="2000" dirty="0"/>
              <a:t>的</a:t>
            </a:r>
            <a:r>
              <a:rPr lang="en-US" altLang="zh-CN" sz="2000" dirty="0"/>
              <a:t>Remaining Length</a:t>
            </a:r>
            <a:r>
              <a:rPr lang="zh-CN" altLang="en-US" sz="2000" dirty="0"/>
              <a:t>为</a:t>
            </a:r>
            <a:r>
              <a:rPr lang="en-US" altLang="zh-CN" sz="2000" dirty="0"/>
              <a:t>variable header</a:t>
            </a:r>
            <a:r>
              <a:rPr lang="zh-CN" altLang="en-US" sz="2000" dirty="0"/>
              <a:t>的长度，为</a:t>
            </a:r>
            <a:r>
              <a:rPr lang="en-US" altLang="zh-CN" sz="2000" dirty="0"/>
              <a:t>2</a:t>
            </a:r>
            <a:r>
              <a:rPr lang="zh-CN" altLang="en-US" sz="2000" dirty="0"/>
              <a:t>。因为</a:t>
            </a:r>
            <a:r>
              <a:rPr lang="en-US" altLang="zh-CN" sz="2000" dirty="0"/>
              <a:t>PUBACK Packets </a:t>
            </a:r>
            <a:r>
              <a:rPr lang="zh-CN" altLang="en-US" sz="2000" dirty="0"/>
              <a:t>没有</a:t>
            </a:r>
            <a:r>
              <a:rPr lang="en-US" altLang="zh-CN" sz="2000" dirty="0"/>
              <a:t>Payload</a:t>
            </a:r>
            <a:r>
              <a:rPr lang="zh-CN" altLang="en-US" sz="2000" dirty="0"/>
              <a:t>而且</a:t>
            </a:r>
            <a:r>
              <a:rPr lang="en-US" altLang="zh-CN" sz="2000" dirty="0"/>
              <a:t>variable header</a:t>
            </a:r>
            <a:r>
              <a:rPr lang="zh-CN" altLang="en-US" sz="2000" dirty="0"/>
              <a:t>格式固定</a:t>
            </a:r>
            <a:r>
              <a:rPr lang="en-US" altLang="zh-CN" sz="2000" dirty="0"/>
              <a:t>(</a:t>
            </a:r>
            <a:r>
              <a:rPr lang="zh-CN" altLang="en-US" sz="2000" dirty="0"/>
              <a:t>跟</a:t>
            </a:r>
            <a:r>
              <a:rPr lang="en-US" altLang="zh-CN" sz="2000" dirty="0"/>
              <a:t>6.1</a:t>
            </a:r>
            <a:r>
              <a:rPr lang="zh-CN" altLang="en-US" sz="2000" dirty="0"/>
              <a:t>节</a:t>
            </a:r>
            <a:r>
              <a:rPr lang="en-US" altLang="zh-CN" sz="2000" dirty="0"/>
              <a:t>CONNACK Packets </a:t>
            </a:r>
            <a:r>
              <a:rPr lang="zh-CN" altLang="en-US" sz="2000" dirty="0"/>
              <a:t>的情况一致</a:t>
            </a:r>
            <a:r>
              <a:rPr lang="en-US" altLang="zh-CN" sz="2000" dirty="0"/>
              <a:t>)</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335315" y="3289587"/>
            <a:ext cx="8937104" cy="164630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8.2</a:t>
            </a:r>
            <a:r>
              <a:rPr lang="zh-CN" altLang="en-US" b="1" dirty="0"/>
              <a:t>、 </a:t>
            </a:r>
            <a:r>
              <a:rPr lang="en-US" altLang="zh-CN" sz="3600" b="1" dirty="0"/>
              <a:t>PUBACK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PUBACK</a:t>
            </a:r>
            <a:r>
              <a:rPr lang="zh-CN" altLang="en-US" sz="2000" dirty="0"/>
              <a:t>包只包含一项：对应的将要被的</a:t>
            </a:r>
            <a:r>
              <a:rPr lang="en-US" altLang="zh-CN" sz="2000" dirty="0"/>
              <a:t>acknowledged</a:t>
            </a:r>
            <a:r>
              <a:rPr lang="zh-CN" altLang="en-US" sz="2000" dirty="0"/>
              <a:t>的</a:t>
            </a:r>
            <a:r>
              <a:rPr lang="en-US" altLang="zh-CN" sz="2000" dirty="0"/>
              <a:t>PUBLISH Packet</a:t>
            </a:r>
            <a:r>
              <a:rPr lang="zh-CN" altLang="en-US" sz="2000" dirty="0"/>
              <a:t>的</a:t>
            </a:r>
            <a:r>
              <a:rPr lang="en-US" altLang="zh-CN" sz="2000" dirty="0"/>
              <a:t>Variable Header</a:t>
            </a:r>
            <a:r>
              <a:rPr lang="zh-CN" altLang="en-US" sz="2000" dirty="0"/>
              <a:t>里面的</a:t>
            </a:r>
            <a:r>
              <a:rPr lang="en-US" altLang="zh-CN" sz="2000" dirty="0"/>
              <a:t>Packet Identifier</a:t>
            </a:r>
            <a:r>
              <a:rPr lang="zh-CN" altLang="en-US" sz="2000" dirty="0"/>
              <a:t>。</a:t>
            </a:r>
            <a:r>
              <a:rPr lang="en-US" altLang="zh-CN" sz="2000" dirty="0"/>
              <a:t> </a:t>
            </a:r>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8.3</a:t>
            </a:r>
            <a:r>
              <a:rPr lang="zh-CN" altLang="en-US" b="1" dirty="0"/>
              <a:t>、 </a:t>
            </a:r>
            <a:r>
              <a:rPr lang="en-US" altLang="zh-CN" sz="3600" b="1" dirty="0"/>
              <a:t>PUBACK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8.1</a:t>
            </a:r>
            <a:r>
              <a:rPr lang="zh-CN" altLang="en-US" sz="2000" dirty="0"/>
              <a:t>节所述，</a:t>
            </a:r>
            <a:r>
              <a:rPr lang="en-US" altLang="zh-CN" sz="2000" dirty="0"/>
              <a:t> PUBACK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a:t>
            </a:r>
            <a:r>
              <a:rPr lang="zh-CN" altLang="en-US" sz="3600" b="1" dirty="0"/>
              <a:t>、 </a:t>
            </a:r>
            <a:r>
              <a:rPr lang="en-US" altLang="zh-CN" sz="3600" b="1" dirty="0"/>
              <a:t>PUBREC Packets – Publish received (</a:t>
            </a:r>
            <a:r>
              <a:rPr lang="en-US" altLang="zh-CN" sz="3600" b="1" dirty="0" err="1"/>
              <a:t>QoS</a:t>
            </a:r>
            <a:r>
              <a:rPr lang="en-US" altLang="zh-CN" sz="3600" b="1" dirty="0"/>
              <a:t> 2 publish received, part 1)</a:t>
            </a:r>
            <a:endParaRPr lang="zh-CN" altLang="en-US" sz="3600" b="1" dirty="0"/>
          </a:p>
        </p:txBody>
      </p:sp>
      <p:sp>
        <p:nvSpPr>
          <p:cNvPr id="3" name="内容占位符 2"/>
          <p:cNvSpPr>
            <a:spLocks noGrp="1"/>
          </p:cNvSpPr>
          <p:nvPr>
            <p:ph idx="1"/>
          </p:nvPr>
        </p:nvSpPr>
        <p:spPr>
          <a:xfrm>
            <a:off x="838200" y="1825624"/>
            <a:ext cx="10515600" cy="4575175"/>
          </a:xfrm>
        </p:spPr>
        <p:txBody>
          <a:bodyPr>
            <a:normAutofit/>
          </a:bodyPr>
          <a:lstStyle/>
          <a:p>
            <a:r>
              <a:rPr lang="zh-CN" altLang="en-US" sz="2000" dirty="0"/>
              <a:t>前面</a:t>
            </a:r>
            <a:r>
              <a:rPr lang="en-US" altLang="zh-CN" sz="2000" dirty="0"/>
              <a:t>7.4</a:t>
            </a:r>
            <a:r>
              <a:rPr lang="zh-CN" altLang="en-US" sz="2000" dirty="0"/>
              <a:t>节可知收到</a:t>
            </a:r>
            <a:r>
              <a:rPr lang="en-US" altLang="zh-CN" sz="2000" dirty="0"/>
              <a:t>PUBLISH Packet</a:t>
            </a:r>
            <a:r>
              <a:rPr lang="zh-CN" altLang="en-US" sz="2000" dirty="0"/>
              <a:t>的</a:t>
            </a:r>
            <a:r>
              <a:rPr lang="en-US" altLang="zh-CN" sz="2000" dirty="0"/>
              <a:t>Client</a:t>
            </a:r>
            <a:r>
              <a:rPr lang="zh-CN" altLang="en-US" sz="2000" dirty="0"/>
              <a:t>或者</a:t>
            </a:r>
            <a:r>
              <a:rPr lang="en-US" altLang="zh-CN" sz="2000" dirty="0"/>
              <a:t>Server</a:t>
            </a:r>
            <a:r>
              <a:rPr lang="zh-CN" altLang="en-US" sz="2000" dirty="0"/>
              <a:t>需按规定给予应答返回。</a:t>
            </a: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r>
              <a:rPr lang="en-US" altLang="zh-CN" sz="2000" dirty="0"/>
              <a:t>PUBREC Packet</a:t>
            </a:r>
            <a:r>
              <a:rPr lang="zh-CN" altLang="en-US" sz="2000" dirty="0"/>
              <a:t>是</a:t>
            </a:r>
            <a:r>
              <a:rPr lang="en-US" altLang="zh-CN" sz="2000" dirty="0"/>
              <a:t>Client</a:t>
            </a:r>
            <a:r>
              <a:rPr lang="zh-CN" altLang="en-US" sz="2000" dirty="0"/>
              <a:t>或</a:t>
            </a:r>
            <a:r>
              <a:rPr lang="en-US" altLang="zh-CN" sz="2000" dirty="0"/>
              <a:t>Server</a:t>
            </a:r>
            <a:r>
              <a:rPr lang="zh-CN" altLang="en-US" sz="2000" dirty="0"/>
              <a:t>收到</a:t>
            </a:r>
            <a:r>
              <a:rPr lang="en-US" altLang="zh-CN" sz="2000" dirty="0"/>
              <a:t>Fixed Header</a:t>
            </a:r>
            <a:r>
              <a:rPr lang="zh-CN" altLang="en-US" sz="2000" dirty="0"/>
              <a:t>的</a:t>
            </a:r>
            <a:r>
              <a:rPr lang="en-US" altLang="zh-CN" sz="2000" dirty="0" err="1"/>
              <a:t>QoS</a:t>
            </a:r>
            <a:r>
              <a:rPr lang="en-US" altLang="zh-CN" sz="2000" dirty="0"/>
              <a:t> lever</a:t>
            </a:r>
            <a:r>
              <a:rPr lang="zh-CN" altLang="en-US" sz="2000" dirty="0"/>
              <a:t>为</a:t>
            </a:r>
            <a:r>
              <a:rPr lang="en-US" altLang="zh-CN" sz="2000" dirty="0"/>
              <a:t>2</a:t>
            </a:r>
            <a:r>
              <a:rPr lang="zh-CN" altLang="en-US" sz="2000" dirty="0"/>
              <a:t>（仅一次）</a:t>
            </a:r>
            <a:r>
              <a:rPr lang="en-US" altLang="zh-CN" sz="2000" dirty="0"/>
              <a:t>PUBLISH Packet</a:t>
            </a:r>
            <a:r>
              <a:rPr lang="zh-CN" altLang="en-US" sz="2000" dirty="0"/>
              <a:t>之后给予返回的应答。</a:t>
            </a: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3010590" y="2264229"/>
            <a:ext cx="4160409" cy="1526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a:t>
            </a:r>
            <a:r>
              <a:rPr lang="zh-CN" altLang="en-US" b="1" dirty="0"/>
              <a:t>、</a:t>
            </a:r>
            <a:r>
              <a:rPr lang="en-US" altLang="zh-CN" b="1" dirty="0"/>
              <a:t>Topic Name</a:t>
            </a:r>
            <a:endParaRPr lang="zh-CN" altLang="en-US" dirty="0"/>
          </a:p>
        </p:txBody>
      </p:sp>
      <p:sp>
        <p:nvSpPr>
          <p:cNvPr id="3" name="内容占位符 2"/>
          <p:cNvSpPr>
            <a:spLocks noGrp="1"/>
          </p:cNvSpPr>
          <p:nvPr>
            <p:ph idx="1"/>
          </p:nvPr>
        </p:nvSpPr>
        <p:spPr/>
        <p:txBody>
          <a:bodyPr/>
          <a:lstStyle/>
          <a:p>
            <a:r>
              <a:rPr lang="zh-CN" altLang="en-US" dirty="0"/>
              <a:t>消息的标签。</a:t>
            </a:r>
            <a:endParaRPr lang="en-US" altLang="zh-CN" dirty="0"/>
          </a:p>
          <a:p>
            <a:r>
              <a:rPr lang="en-US" altLang="zh-CN" dirty="0"/>
              <a:t>Server</a:t>
            </a:r>
            <a:r>
              <a:rPr lang="zh-CN" altLang="en-US" dirty="0"/>
              <a:t>推送消息到</a:t>
            </a:r>
            <a:r>
              <a:rPr lang="en-US" altLang="zh-CN" dirty="0"/>
              <a:t>Client</a:t>
            </a:r>
            <a:r>
              <a:rPr lang="zh-CN" altLang="en-US" dirty="0"/>
              <a:t>的时候用</a:t>
            </a:r>
            <a:r>
              <a:rPr lang="en-US" altLang="zh-CN" dirty="0"/>
              <a:t>Topic Name</a:t>
            </a:r>
            <a:r>
              <a:rPr lang="zh-CN" altLang="en-US" dirty="0"/>
              <a:t>进行匹配推送。</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9.1</a:t>
            </a:r>
            <a:r>
              <a:rPr lang="zh-CN" altLang="en-US" b="1" dirty="0"/>
              <a:t>、 </a:t>
            </a:r>
            <a:r>
              <a:rPr lang="en-US" altLang="zh-CN" sz="3600" b="1" dirty="0"/>
              <a:t>PUBREC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PUBREC Packets</a:t>
            </a:r>
            <a:r>
              <a:rPr lang="zh-CN" altLang="en-US" sz="2000" dirty="0"/>
              <a:t>的固定头部。</a:t>
            </a:r>
            <a:endParaRPr lang="en-US" altLang="zh-CN" sz="2000" dirty="0"/>
          </a:p>
          <a:p>
            <a:r>
              <a:rPr lang="zh-CN" altLang="en-US" sz="2000" dirty="0"/>
              <a:t>注意：</a:t>
            </a:r>
            <a:r>
              <a:rPr lang="en-US" altLang="zh-CN" sz="2000" dirty="0"/>
              <a:t> PUBREC Packets </a:t>
            </a:r>
            <a:r>
              <a:rPr lang="zh-CN" altLang="en-US" sz="2000" dirty="0"/>
              <a:t>的</a:t>
            </a:r>
            <a:r>
              <a:rPr lang="en-US" altLang="zh-CN" sz="2000" dirty="0"/>
              <a:t>Fixed Header</a:t>
            </a:r>
            <a:r>
              <a:rPr lang="zh-CN" altLang="en-US" sz="2000" dirty="0"/>
              <a:t>的</a:t>
            </a:r>
            <a:r>
              <a:rPr lang="en-US" altLang="zh-CN" sz="2000" dirty="0"/>
              <a:t>Remaining Length</a:t>
            </a:r>
            <a:r>
              <a:rPr lang="zh-CN" altLang="en-US" sz="2000" dirty="0"/>
              <a:t>为</a:t>
            </a:r>
            <a:r>
              <a:rPr lang="en-US" altLang="zh-CN" sz="2000" dirty="0"/>
              <a:t>variable header</a:t>
            </a:r>
            <a:r>
              <a:rPr lang="zh-CN" altLang="en-US" sz="2000" dirty="0"/>
              <a:t>的长度，为</a:t>
            </a:r>
            <a:r>
              <a:rPr lang="en-US" altLang="zh-CN" sz="2000" dirty="0"/>
              <a:t>2</a:t>
            </a:r>
            <a:r>
              <a:rPr lang="zh-CN" altLang="en-US" sz="2000" dirty="0"/>
              <a:t>。因为</a:t>
            </a:r>
            <a:r>
              <a:rPr lang="en-US" altLang="zh-CN" sz="2000" dirty="0"/>
              <a:t>PUBREC Packets </a:t>
            </a:r>
            <a:r>
              <a:rPr lang="zh-CN" altLang="en-US" sz="2000" dirty="0"/>
              <a:t>没有</a:t>
            </a:r>
            <a:r>
              <a:rPr lang="en-US" altLang="zh-CN" sz="2000" dirty="0"/>
              <a:t>Payload</a:t>
            </a:r>
            <a:r>
              <a:rPr lang="zh-CN" altLang="en-US" sz="2000" dirty="0"/>
              <a:t>而且</a:t>
            </a:r>
            <a:r>
              <a:rPr lang="en-US" altLang="zh-CN" sz="2000" dirty="0"/>
              <a:t>variable header</a:t>
            </a:r>
            <a:r>
              <a:rPr lang="zh-CN" altLang="en-US" sz="2000" dirty="0"/>
              <a:t>格式固定</a:t>
            </a:r>
            <a:r>
              <a:rPr lang="en-US" altLang="zh-CN" sz="2000" dirty="0"/>
              <a:t>(</a:t>
            </a:r>
            <a:r>
              <a:rPr lang="zh-CN" altLang="en-US" sz="2000" dirty="0"/>
              <a:t>跟</a:t>
            </a:r>
            <a:r>
              <a:rPr lang="en-US" altLang="zh-CN" sz="2000" dirty="0"/>
              <a:t>6.1</a:t>
            </a:r>
            <a:r>
              <a:rPr lang="zh-CN" altLang="en-US" sz="2000" dirty="0"/>
              <a:t>节</a:t>
            </a:r>
            <a:r>
              <a:rPr lang="en-US" altLang="zh-CN" sz="2000" dirty="0"/>
              <a:t>CONNACK Packets </a:t>
            </a:r>
            <a:r>
              <a:rPr lang="zh-CN" altLang="en-US" sz="2000" dirty="0"/>
              <a:t>和</a:t>
            </a:r>
            <a:r>
              <a:rPr lang="en-US" altLang="zh-CN" sz="2000" dirty="0"/>
              <a:t>8.1</a:t>
            </a:r>
            <a:r>
              <a:rPr lang="zh-CN" altLang="en-US" sz="2000" dirty="0"/>
              <a:t>节</a:t>
            </a:r>
            <a:r>
              <a:rPr lang="en-US" altLang="zh-CN" sz="2000" dirty="0"/>
              <a:t>PUBACK Packets</a:t>
            </a:r>
            <a:r>
              <a:rPr lang="zh-CN" altLang="en-US" sz="2000" dirty="0"/>
              <a:t>的情况一致</a:t>
            </a:r>
            <a:r>
              <a:rPr lang="en-US" altLang="zh-CN" sz="2000" dirty="0"/>
              <a:t>)</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1643581" y="3452662"/>
            <a:ext cx="8647048" cy="1628147"/>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9.2</a:t>
            </a:r>
            <a:r>
              <a:rPr lang="zh-CN" altLang="en-US" b="1" dirty="0"/>
              <a:t>、 </a:t>
            </a:r>
            <a:r>
              <a:rPr lang="en-US" altLang="zh-CN" sz="3600" b="1" dirty="0"/>
              <a:t>PUBREC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PUBREC</a:t>
            </a:r>
            <a:r>
              <a:rPr lang="zh-CN" altLang="en-US" sz="2000" dirty="0"/>
              <a:t>包只包含一项：对应的将要被的</a:t>
            </a:r>
            <a:r>
              <a:rPr lang="en-US" altLang="zh-CN" sz="2000" dirty="0"/>
              <a:t>acknowledged</a:t>
            </a:r>
            <a:r>
              <a:rPr lang="zh-CN" altLang="en-US" sz="2000" dirty="0"/>
              <a:t>的</a:t>
            </a:r>
            <a:r>
              <a:rPr lang="en-US" altLang="zh-CN" sz="2000" dirty="0"/>
              <a:t>PUBLISH Packet</a:t>
            </a:r>
            <a:r>
              <a:rPr lang="zh-CN" altLang="en-US" sz="2000" dirty="0"/>
              <a:t>的</a:t>
            </a:r>
            <a:r>
              <a:rPr lang="en-US" altLang="zh-CN" sz="2000" dirty="0"/>
              <a:t>Variable Header</a:t>
            </a:r>
            <a:r>
              <a:rPr lang="zh-CN" altLang="en-US" sz="2000" dirty="0"/>
              <a:t>里面的</a:t>
            </a:r>
            <a:r>
              <a:rPr lang="en-US" altLang="zh-CN" sz="2000" dirty="0"/>
              <a:t>Packet Identifier</a:t>
            </a:r>
            <a:r>
              <a:rPr lang="zh-CN" altLang="en-US" sz="2000" dirty="0"/>
              <a:t>。（跟</a:t>
            </a:r>
            <a:r>
              <a:rPr lang="en-US" altLang="zh-CN" sz="2000" dirty="0"/>
              <a:t>8.2</a:t>
            </a:r>
            <a:r>
              <a:rPr lang="zh-CN" altLang="en-US" sz="2000" dirty="0"/>
              <a:t>节</a:t>
            </a:r>
            <a:r>
              <a:rPr lang="en-US" altLang="zh-CN" sz="2000" dirty="0"/>
              <a:t>PUBACK Packets</a:t>
            </a:r>
            <a:r>
              <a:rPr lang="zh-CN" altLang="en-US" sz="2000" dirty="0"/>
              <a:t>的情况一样）</a:t>
            </a:r>
            <a:r>
              <a:rPr lang="en-US" altLang="zh-CN" sz="2000" dirty="0"/>
              <a:t> </a:t>
            </a:r>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9.3</a:t>
            </a:r>
            <a:r>
              <a:rPr lang="zh-CN" altLang="en-US" b="1" dirty="0"/>
              <a:t>、 </a:t>
            </a:r>
            <a:r>
              <a:rPr lang="en-US" altLang="zh-CN" sz="3600" b="1" dirty="0"/>
              <a:t>PUBACK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9.1</a:t>
            </a:r>
            <a:r>
              <a:rPr lang="zh-CN" altLang="en-US" sz="2000" dirty="0"/>
              <a:t>节所述，</a:t>
            </a:r>
            <a:r>
              <a:rPr lang="en-US" altLang="zh-CN" sz="2000" dirty="0"/>
              <a:t> PUBACK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a:t>
            </a:r>
            <a:r>
              <a:rPr lang="zh-CN" altLang="en-US" sz="3600" b="1" dirty="0"/>
              <a:t>、 </a:t>
            </a:r>
            <a:r>
              <a:rPr lang="en-US" altLang="zh-CN" sz="3600" b="1" dirty="0"/>
              <a:t>PUBREL Packets – Publish </a:t>
            </a:r>
            <a:r>
              <a:rPr lang="en-US" altLang="zh-CN" b="1" dirty="0"/>
              <a:t>release</a:t>
            </a:r>
            <a:r>
              <a:rPr lang="en-US" altLang="zh-CN" sz="3600" b="1" dirty="0"/>
              <a:t> (</a:t>
            </a:r>
            <a:r>
              <a:rPr lang="en-US" altLang="zh-CN" sz="3600" b="1" dirty="0" err="1"/>
              <a:t>QoS</a:t>
            </a:r>
            <a:r>
              <a:rPr lang="en-US" altLang="zh-CN" sz="3600" b="1" dirty="0"/>
              <a:t> 2 publish received, part 2)</a:t>
            </a:r>
            <a:endParaRPr lang="zh-CN" altLang="en-US" sz="3600" b="1" dirty="0"/>
          </a:p>
        </p:txBody>
      </p:sp>
      <p:sp>
        <p:nvSpPr>
          <p:cNvPr id="3" name="内容占位符 2"/>
          <p:cNvSpPr>
            <a:spLocks noGrp="1"/>
          </p:cNvSpPr>
          <p:nvPr>
            <p:ph idx="1"/>
          </p:nvPr>
        </p:nvSpPr>
        <p:spPr/>
        <p:txBody>
          <a:bodyPr>
            <a:normAutofit/>
          </a:bodyPr>
          <a:lstStyle/>
          <a:p>
            <a:pPr marL="0" indent="0">
              <a:buNone/>
            </a:pPr>
            <a:endParaRPr lang="en-US" altLang="zh-CN" sz="2000" dirty="0"/>
          </a:p>
          <a:p>
            <a:r>
              <a:rPr lang="en-US" altLang="zh-CN" sz="2000" dirty="0"/>
              <a:t>PUBREL Packet</a:t>
            </a:r>
            <a:r>
              <a:rPr lang="zh-CN" altLang="en-US" sz="2000" dirty="0"/>
              <a:t>是</a:t>
            </a:r>
            <a:r>
              <a:rPr lang="en-US" altLang="zh-CN" sz="2000" dirty="0"/>
              <a:t>Client</a:t>
            </a:r>
            <a:r>
              <a:rPr lang="zh-CN" altLang="en-US" sz="2000" dirty="0"/>
              <a:t>或</a:t>
            </a:r>
            <a:r>
              <a:rPr lang="en-US" altLang="zh-CN" sz="2000" dirty="0"/>
              <a:t>Server</a:t>
            </a:r>
            <a:r>
              <a:rPr lang="zh-CN" altLang="en-US" sz="2000" dirty="0"/>
              <a:t>收到</a:t>
            </a:r>
            <a:r>
              <a:rPr lang="en-US" altLang="zh-CN" sz="2000" dirty="0"/>
              <a:t>PUBREC Packet</a:t>
            </a:r>
            <a:r>
              <a:rPr lang="zh-CN" altLang="en-US" sz="2000" dirty="0"/>
              <a:t>之后给予返回的应答。</a:t>
            </a:r>
            <a:endParaRPr lang="en-US" altLang="zh-CN" sz="2000" dirty="0"/>
          </a:p>
          <a:p>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10.1</a:t>
            </a:r>
            <a:r>
              <a:rPr lang="zh-CN" altLang="en-US" b="1" dirty="0"/>
              <a:t>、 </a:t>
            </a:r>
            <a:r>
              <a:rPr lang="en-US" altLang="zh-CN" sz="3600" b="1" dirty="0"/>
              <a:t>PUBREL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PUBREL Packets</a:t>
            </a:r>
            <a:r>
              <a:rPr lang="zh-CN" altLang="en-US" sz="2000" dirty="0"/>
              <a:t>的固定头部。</a:t>
            </a:r>
            <a:endParaRPr lang="en-US" altLang="zh-CN" sz="2000" dirty="0"/>
          </a:p>
          <a:p>
            <a:r>
              <a:rPr lang="zh-CN" altLang="en-US" sz="2000" dirty="0"/>
              <a:t>注意：</a:t>
            </a:r>
            <a:r>
              <a:rPr lang="en-US" altLang="zh-CN" sz="2000" dirty="0"/>
              <a:t> PUBREL Packets </a:t>
            </a:r>
            <a:r>
              <a:rPr lang="zh-CN" altLang="en-US" sz="2000" dirty="0"/>
              <a:t>的</a:t>
            </a:r>
            <a:r>
              <a:rPr lang="en-US" altLang="zh-CN" sz="2000" dirty="0"/>
              <a:t>Fixed Header</a:t>
            </a:r>
            <a:r>
              <a:rPr lang="zh-CN" altLang="en-US" sz="2000" dirty="0"/>
              <a:t>的</a:t>
            </a:r>
            <a:r>
              <a:rPr lang="en-US" altLang="zh-CN" sz="2000" dirty="0"/>
              <a:t>Remaining Length</a:t>
            </a:r>
            <a:r>
              <a:rPr lang="zh-CN" altLang="en-US" sz="2000" dirty="0"/>
              <a:t>为</a:t>
            </a:r>
            <a:r>
              <a:rPr lang="en-US" altLang="zh-CN" sz="2000" dirty="0"/>
              <a:t>variable header</a:t>
            </a:r>
            <a:r>
              <a:rPr lang="zh-CN" altLang="en-US" sz="2000" dirty="0"/>
              <a:t>的长度，为</a:t>
            </a:r>
            <a:r>
              <a:rPr lang="en-US" altLang="zh-CN" sz="2000" dirty="0"/>
              <a:t>2</a:t>
            </a:r>
            <a:r>
              <a:rPr lang="zh-CN" altLang="en-US" sz="2000" dirty="0"/>
              <a:t>。因为</a:t>
            </a:r>
            <a:r>
              <a:rPr lang="en-US" altLang="zh-CN" sz="2000" dirty="0"/>
              <a:t>PUBREL Packets </a:t>
            </a:r>
            <a:r>
              <a:rPr lang="zh-CN" altLang="en-US" sz="2000" dirty="0"/>
              <a:t>没有</a:t>
            </a:r>
            <a:r>
              <a:rPr lang="en-US" altLang="zh-CN" sz="2000" dirty="0"/>
              <a:t>Payload</a:t>
            </a:r>
            <a:r>
              <a:rPr lang="zh-CN" altLang="en-US" sz="2000" dirty="0"/>
              <a:t>而且</a:t>
            </a:r>
            <a:r>
              <a:rPr lang="en-US" altLang="zh-CN" sz="2000" dirty="0"/>
              <a:t>variable header</a:t>
            </a:r>
            <a:r>
              <a:rPr lang="zh-CN" altLang="en-US" sz="2000" dirty="0"/>
              <a:t>格式固定</a:t>
            </a:r>
            <a:r>
              <a:rPr lang="en-US" altLang="zh-CN" sz="2000" dirty="0"/>
              <a:t>(</a:t>
            </a:r>
            <a:r>
              <a:rPr lang="zh-CN" altLang="en-US" sz="2000" dirty="0"/>
              <a:t>跟</a:t>
            </a:r>
            <a:r>
              <a:rPr lang="en-US" altLang="zh-CN" sz="2000" dirty="0"/>
              <a:t>6.1</a:t>
            </a:r>
            <a:r>
              <a:rPr lang="zh-CN" altLang="en-US" sz="2000" dirty="0"/>
              <a:t>节</a:t>
            </a:r>
            <a:r>
              <a:rPr lang="en-US" altLang="zh-CN" sz="2000" dirty="0"/>
              <a:t>CONNACK Packets </a:t>
            </a:r>
            <a:r>
              <a:rPr lang="zh-CN" altLang="en-US" sz="2000" dirty="0"/>
              <a:t>和</a:t>
            </a:r>
            <a:r>
              <a:rPr lang="en-US" altLang="zh-CN" sz="2000" dirty="0"/>
              <a:t>8.1</a:t>
            </a:r>
            <a:r>
              <a:rPr lang="zh-CN" altLang="en-US" sz="2000" dirty="0"/>
              <a:t>节</a:t>
            </a:r>
            <a:r>
              <a:rPr lang="en-US" altLang="zh-CN" sz="2000" dirty="0"/>
              <a:t>PUBACK Packets</a:t>
            </a:r>
            <a:r>
              <a:rPr lang="zh-CN" altLang="en-US" sz="2000" dirty="0"/>
              <a:t>和</a:t>
            </a:r>
            <a:r>
              <a:rPr lang="en-US" altLang="zh-CN" sz="2000" dirty="0"/>
              <a:t>9.1</a:t>
            </a:r>
            <a:r>
              <a:rPr lang="zh-CN" altLang="en-US" sz="2000" dirty="0"/>
              <a:t>节的</a:t>
            </a:r>
            <a:r>
              <a:rPr lang="en-US" altLang="zh-CN" sz="2000" dirty="0"/>
              <a:t>PUBREC Packets</a:t>
            </a:r>
            <a:r>
              <a:rPr lang="zh-CN" altLang="en-US" sz="2000" dirty="0"/>
              <a:t>的情况一致</a:t>
            </a:r>
            <a:r>
              <a:rPr lang="en-US" altLang="zh-CN" sz="2000" dirty="0"/>
              <a:t>)</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921981" y="3362844"/>
            <a:ext cx="7860648" cy="178101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10.2</a:t>
            </a:r>
            <a:r>
              <a:rPr lang="zh-CN" altLang="en-US" b="1" dirty="0"/>
              <a:t>、 </a:t>
            </a:r>
            <a:r>
              <a:rPr lang="en-US" altLang="zh-CN" sz="3600" b="1" dirty="0"/>
              <a:t>PUBREL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PUBREL</a:t>
            </a:r>
            <a:r>
              <a:rPr lang="zh-CN" altLang="en-US" sz="2000" dirty="0"/>
              <a:t>包只包含一项：对应的收到的将要被</a:t>
            </a:r>
            <a:r>
              <a:rPr lang="en-US" altLang="zh-CN" sz="2000" dirty="0"/>
              <a:t>acknowledged</a:t>
            </a:r>
            <a:r>
              <a:rPr lang="zh-CN" altLang="en-US" sz="2000" dirty="0"/>
              <a:t>的</a:t>
            </a:r>
            <a:r>
              <a:rPr lang="en-US" altLang="zh-CN" sz="2000" dirty="0"/>
              <a:t>PUBREC Packet</a:t>
            </a:r>
            <a:r>
              <a:rPr lang="zh-CN" altLang="en-US" sz="2000" dirty="0"/>
              <a:t>的</a:t>
            </a:r>
            <a:r>
              <a:rPr lang="en-US" altLang="zh-CN" sz="2000" dirty="0"/>
              <a:t>Variable Header</a:t>
            </a:r>
            <a:r>
              <a:rPr lang="zh-CN" altLang="en-US" sz="2000" dirty="0"/>
              <a:t>里面的</a:t>
            </a:r>
            <a:r>
              <a:rPr lang="en-US" altLang="zh-CN" sz="2000" dirty="0"/>
              <a:t>Packet Identifier</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10.3</a:t>
            </a:r>
            <a:r>
              <a:rPr lang="zh-CN" altLang="en-US" b="1" dirty="0"/>
              <a:t>、 </a:t>
            </a:r>
            <a:r>
              <a:rPr lang="en-US" altLang="zh-CN" sz="3600" b="1" dirty="0"/>
              <a:t>PUBREL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10.1</a:t>
            </a:r>
            <a:r>
              <a:rPr lang="zh-CN" altLang="en-US" sz="2000" dirty="0"/>
              <a:t>节所述，</a:t>
            </a:r>
            <a:r>
              <a:rPr lang="en-US" altLang="zh-CN" sz="2000" dirty="0"/>
              <a:t> PUBREL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a:t>
            </a:r>
            <a:r>
              <a:rPr lang="zh-CN" altLang="en-US" sz="3600" b="1" dirty="0"/>
              <a:t>、 </a:t>
            </a:r>
            <a:r>
              <a:rPr lang="en-US" altLang="zh-CN" sz="3600" b="1" dirty="0"/>
              <a:t>PUBCOMP Packets – Publish </a:t>
            </a:r>
            <a:r>
              <a:rPr lang="en-US" altLang="zh-CN" b="1" dirty="0"/>
              <a:t>complete</a:t>
            </a:r>
            <a:r>
              <a:rPr lang="en-US" altLang="zh-CN" sz="3600" b="1" dirty="0"/>
              <a:t> (</a:t>
            </a:r>
            <a:r>
              <a:rPr lang="en-US" altLang="zh-CN" sz="3600" b="1" dirty="0" err="1"/>
              <a:t>QoS</a:t>
            </a:r>
            <a:r>
              <a:rPr lang="en-US" altLang="zh-CN" sz="3600" b="1" dirty="0"/>
              <a:t> 2 publish received, part 3)</a:t>
            </a:r>
            <a:endParaRPr lang="zh-CN" altLang="en-US" sz="3600" b="1" dirty="0"/>
          </a:p>
        </p:txBody>
      </p:sp>
      <p:sp>
        <p:nvSpPr>
          <p:cNvPr id="3" name="内容占位符 2"/>
          <p:cNvSpPr>
            <a:spLocks noGrp="1"/>
          </p:cNvSpPr>
          <p:nvPr>
            <p:ph idx="1"/>
          </p:nvPr>
        </p:nvSpPr>
        <p:spPr/>
        <p:txBody>
          <a:bodyPr>
            <a:normAutofit/>
          </a:bodyPr>
          <a:lstStyle/>
          <a:p>
            <a:r>
              <a:rPr lang="en-US" altLang="zh-CN" sz="2000" dirty="0"/>
              <a:t>PUBCOMP Packet</a:t>
            </a:r>
            <a:r>
              <a:rPr lang="zh-CN" altLang="en-US" sz="2000" dirty="0"/>
              <a:t>是</a:t>
            </a:r>
            <a:r>
              <a:rPr lang="en-US" altLang="zh-CN" sz="2000" dirty="0"/>
              <a:t>Client</a:t>
            </a:r>
            <a:r>
              <a:rPr lang="zh-CN" altLang="en-US" sz="2000" dirty="0"/>
              <a:t>或</a:t>
            </a:r>
            <a:r>
              <a:rPr lang="en-US" altLang="zh-CN" sz="2000" dirty="0"/>
              <a:t>Server</a:t>
            </a:r>
            <a:r>
              <a:rPr lang="zh-CN" altLang="en-US" sz="2000" dirty="0"/>
              <a:t>收到</a:t>
            </a:r>
            <a:r>
              <a:rPr lang="en-US" altLang="zh-CN" sz="2000" dirty="0"/>
              <a:t>PUBREL Packet</a:t>
            </a:r>
            <a:r>
              <a:rPr lang="zh-CN" altLang="en-US" sz="2000" dirty="0"/>
              <a:t>之后给予返回的应答。</a:t>
            </a:r>
            <a:endParaRPr lang="en-US" altLang="zh-CN" sz="2000" dirty="0"/>
          </a:p>
          <a:p>
            <a:endParaRPr lang="en-US" altLang="zh-CN" sz="2000" dirty="0"/>
          </a:p>
          <a:p>
            <a:r>
              <a:rPr lang="zh-CN" altLang="en-US" sz="2000" dirty="0"/>
              <a:t>流程例子：</a:t>
            </a:r>
            <a:r>
              <a:rPr lang="en-US" altLang="zh-CN" sz="2000" dirty="0"/>
              <a:t>Client Publish </a:t>
            </a:r>
            <a:r>
              <a:rPr lang="zh-CN" altLang="en-US" sz="2000" dirty="0"/>
              <a:t>一个</a:t>
            </a:r>
            <a:r>
              <a:rPr lang="en-US" altLang="zh-CN" sz="2000" dirty="0"/>
              <a:t>Fixed Header</a:t>
            </a:r>
            <a:r>
              <a:rPr lang="zh-CN" altLang="en-US" sz="2000" dirty="0"/>
              <a:t>的</a:t>
            </a:r>
            <a:r>
              <a:rPr lang="en-US" altLang="zh-CN" sz="2000" dirty="0" err="1"/>
              <a:t>QoS</a:t>
            </a:r>
            <a:r>
              <a:rPr lang="en-US" altLang="zh-CN" sz="2000" dirty="0"/>
              <a:t> lever</a:t>
            </a:r>
            <a:r>
              <a:rPr lang="zh-CN" altLang="en-US" sz="2000" dirty="0"/>
              <a:t>为</a:t>
            </a:r>
            <a:r>
              <a:rPr lang="en-US" altLang="zh-CN" sz="2000" dirty="0"/>
              <a:t>2</a:t>
            </a:r>
            <a:r>
              <a:rPr lang="zh-CN" altLang="en-US" sz="2000" dirty="0"/>
              <a:t>（仅一次） </a:t>
            </a:r>
            <a:r>
              <a:rPr lang="en-US" altLang="zh-CN" sz="2000" dirty="0"/>
              <a:t>PUBLISH Packet</a:t>
            </a:r>
            <a:r>
              <a:rPr lang="zh-CN" altLang="en-US" sz="2000" dirty="0"/>
              <a:t>到</a:t>
            </a:r>
            <a:r>
              <a:rPr lang="en-US" altLang="zh-CN" sz="2000" dirty="0"/>
              <a:t>Server</a:t>
            </a:r>
            <a:r>
              <a:rPr lang="zh-CN" altLang="en-US" sz="2000" dirty="0"/>
              <a:t>，</a:t>
            </a:r>
            <a:r>
              <a:rPr lang="en-US" altLang="zh-CN" sz="2000" dirty="0"/>
              <a:t>Server</a:t>
            </a:r>
            <a:r>
              <a:rPr lang="zh-CN" altLang="en-US" sz="2000" dirty="0"/>
              <a:t>收到后返回给</a:t>
            </a:r>
            <a:r>
              <a:rPr lang="en-US" altLang="zh-CN" sz="2000" dirty="0"/>
              <a:t>Client</a:t>
            </a:r>
            <a:r>
              <a:rPr lang="zh-CN" altLang="en-US" sz="2000" dirty="0"/>
              <a:t>一个</a:t>
            </a:r>
            <a:r>
              <a:rPr lang="en-US" altLang="zh-CN" sz="2000" dirty="0"/>
              <a:t>PUBREC Packet</a:t>
            </a:r>
            <a:r>
              <a:rPr lang="zh-CN" altLang="en-US" sz="2000" dirty="0"/>
              <a:t>，</a:t>
            </a:r>
            <a:r>
              <a:rPr lang="en-US" altLang="zh-CN" sz="2000" dirty="0"/>
              <a:t>Client </a:t>
            </a:r>
            <a:r>
              <a:rPr lang="zh-CN" altLang="en-US" sz="2000" dirty="0"/>
              <a:t>收到</a:t>
            </a:r>
            <a:r>
              <a:rPr lang="en-US" altLang="zh-CN" sz="2000" dirty="0"/>
              <a:t>Server</a:t>
            </a:r>
            <a:r>
              <a:rPr lang="zh-CN" altLang="en-US" sz="2000" dirty="0"/>
              <a:t>发来的</a:t>
            </a:r>
            <a:r>
              <a:rPr lang="en-US" altLang="zh-CN" sz="2000" dirty="0"/>
              <a:t>PUBREC Packet</a:t>
            </a:r>
            <a:r>
              <a:rPr lang="zh-CN" altLang="en-US" sz="2000" dirty="0"/>
              <a:t>之后再发给</a:t>
            </a:r>
            <a:r>
              <a:rPr lang="en-US" altLang="zh-CN" sz="2000" dirty="0"/>
              <a:t>Server</a:t>
            </a:r>
            <a:r>
              <a:rPr lang="zh-CN" altLang="en-US" sz="2000" dirty="0"/>
              <a:t>一个</a:t>
            </a:r>
            <a:r>
              <a:rPr lang="en-US" altLang="zh-CN" sz="2000" dirty="0"/>
              <a:t>PUBREL Packet</a:t>
            </a:r>
            <a:r>
              <a:rPr lang="zh-CN" altLang="en-US" sz="2000" dirty="0"/>
              <a:t>，</a:t>
            </a:r>
            <a:r>
              <a:rPr lang="en-US" altLang="zh-CN" sz="2000" dirty="0"/>
              <a:t>Server </a:t>
            </a:r>
            <a:r>
              <a:rPr lang="zh-CN" altLang="en-US" sz="2000" dirty="0"/>
              <a:t>收到</a:t>
            </a:r>
            <a:r>
              <a:rPr lang="en-US" altLang="zh-CN" sz="2000" dirty="0"/>
              <a:t>BREL Packet</a:t>
            </a:r>
            <a:r>
              <a:rPr lang="zh-CN" altLang="en-US" sz="2000" dirty="0"/>
              <a:t>之后发给</a:t>
            </a:r>
            <a:r>
              <a:rPr lang="en-US" altLang="zh-CN" sz="2000" dirty="0"/>
              <a:t>Client</a:t>
            </a:r>
            <a:r>
              <a:rPr lang="zh-CN" altLang="en-US" sz="2000" dirty="0"/>
              <a:t>一个</a:t>
            </a:r>
            <a:r>
              <a:rPr lang="en-US" altLang="zh-CN" sz="2000" dirty="0"/>
              <a:t>PUBCOMP Packet</a:t>
            </a:r>
            <a:r>
              <a:rPr lang="zh-CN" altLang="en-US" sz="2000" dirty="0"/>
              <a:t>。</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11.1</a:t>
            </a:r>
            <a:r>
              <a:rPr lang="zh-CN" altLang="en-US" b="1" dirty="0"/>
              <a:t>、 </a:t>
            </a:r>
            <a:r>
              <a:rPr lang="en-US" altLang="zh-CN" sz="3600" b="1" dirty="0"/>
              <a:t>PUBCOMP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PUBCOMP Packets</a:t>
            </a:r>
            <a:r>
              <a:rPr lang="zh-CN" altLang="en-US" sz="2000" dirty="0"/>
              <a:t>的固定头部。</a:t>
            </a:r>
            <a:endParaRPr lang="en-US" altLang="zh-CN" sz="2000" dirty="0"/>
          </a:p>
          <a:p>
            <a:r>
              <a:rPr lang="zh-CN" altLang="en-US" sz="2000" dirty="0"/>
              <a:t>注意：</a:t>
            </a:r>
            <a:r>
              <a:rPr lang="en-US" altLang="zh-CN" sz="2000" dirty="0"/>
              <a:t> PUBCOMP Packets </a:t>
            </a:r>
            <a:r>
              <a:rPr lang="zh-CN" altLang="en-US" sz="2000" dirty="0"/>
              <a:t>的</a:t>
            </a:r>
            <a:r>
              <a:rPr lang="en-US" altLang="zh-CN" sz="2000" dirty="0"/>
              <a:t>Fixed Header</a:t>
            </a:r>
            <a:r>
              <a:rPr lang="zh-CN" altLang="en-US" sz="2000" dirty="0"/>
              <a:t>的</a:t>
            </a:r>
            <a:r>
              <a:rPr lang="en-US" altLang="zh-CN" sz="2000" dirty="0"/>
              <a:t>Remaining Length</a:t>
            </a:r>
            <a:r>
              <a:rPr lang="zh-CN" altLang="en-US" sz="2000" dirty="0"/>
              <a:t>为</a:t>
            </a:r>
            <a:r>
              <a:rPr lang="en-US" altLang="zh-CN" sz="2000" dirty="0"/>
              <a:t>variable header</a:t>
            </a:r>
            <a:r>
              <a:rPr lang="zh-CN" altLang="en-US" sz="2000" dirty="0"/>
              <a:t>的长度，为</a:t>
            </a:r>
            <a:r>
              <a:rPr lang="en-US" altLang="zh-CN" sz="2000" dirty="0"/>
              <a:t>2</a:t>
            </a:r>
            <a:r>
              <a:rPr lang="zh-CN" altLang="en-US" sz="2000" dirty="0"/>
              <a:t>。因为</a:t>
            </a:r>
            <a:r>
              <a:rPr lang="en-US" altLang="zh-CN" sz="2000" dirty="0"/>
              <a:t>PUBCOMP Packets </a:t>
            </a:r>
            <a:r>
              <a:rPr lang="zh-CN" altLang="en-US" sz="2000" dirty="0"/>
              <a:t>没有</a:t>
            </a:r>
            <a:r>
              <a:rPr lang="en-US" altLang="zh-CN" sz="2000" dirty="0"/>
              <a:t>Payload</a:t>
            </a:r>
            <a:r>
              <a:rPr lang="zh-CN" altLang="en-US" sz="2000" dirty="0"/>
              <a:t>而且</a:t>
            </a:r>
            <a:r>
              <a:rPr lang="en-US" altLang="zh-CN" sz="2000" dirty="0"/>
              <a:t>variable header</a:t>
            </a:r>
            <a:r>
              <a:rPr lang="zh-CN" altLang="en-US" sz="2000" dirty="0"/>
              <a:t>格式固定</a:t>
            </a:r>
            <a:r>
              <a:rPr lang="en-US" altLang="zh-CN" sz="2000" dirty="0"/>
              <a:t>(</a:t>
            </a:r>
            <a:r>
              <a:rPr lang="zh-CN" altLang="en-US" sz="2000" dirty="0"/>
              <a:t>跟</a:t>
            </a:r>
            <a:r>
              <a:rPr lang="en-US" altLang="zh-CN" sz="2000" dirty="0"/>
              <a:t>6.1</a:t>
            </a:r>
            <a:r>
              <a:rPr lang="zh-CN" altLang="en-US" sz="2000" dirty="0"/>
              <a:t>节</a:t>
            </a:r>
            <a:r>
              <a:rPr lang="en-US" altLang="zh-CN" sz="2000" dirty="0"/>
              <a:t>CONNACK Packets </a:t>
            </a:r>
            <a:r>
              <a:rPr lang="zh-CN" altLang="en-US" sz="2000" dirty="0"/>
              <a:t>和</a:t>
            </a:r>
            <a:r>
              <a:rPr lang="en-US" altLang="zh-CN" sz="2000" dirty="0"/>
              <a:t>8.1</a:t>
            </a:r>
            <a:r>
              <a:rPr lang="zh-CN" altLang="en-US" sz="2000" dirty="0"/>
              <a:t>节</a:t>
            </a:r>
            <a:r>
              <a:rPr lang="en-US" altLang="zh-CN" sz="2000" dirty="0"/>
              <a:t>PUBACK Packets</a:t>
            </a:r>
            <a:r>
              <a:rPr lang="zh-CN" altLang="en-US" sz="2000" dirty="0"/>
              <a:t>和</a:t>
            </a:r>
            <a:r>
              <a:rPr lang="en-US" altLang="zh-CN" sz="2000" dirty="0"/>
              <a:t>9.1</a:t>
            </a:r>
            <a:r>
              <a:rPr lang="zh-CN" altLang="en-US" sz="2000" dirty="0"/>
              <a:t>节的</a:t>
            </a:r>
            <a:r>
              <a:rPr lang="en-US" altLang="zh-CN" sz="2000" dirty="0"/>
              <a:t>PUBREC Packets</a:t>
            </a:r>
            <a:r>
              <a:rPr lang="zh-CN" altLang="en-US" sz="2000" dirty="0"/>
              <a:t>以及</a:t>
            </a:r>
            <a:r>
              <a:rPr lang="en-US" altLang="zh-CN" sz="2000" dirty="0"/>
              <a:t>10.1</a:t>
            </a:r>
            <a:r>
              <a:rPr lang="zh-CN" altLang="en-US" sz="2000" dirty="0"/>
              <a:t>节</a:t>
            </a:r>
            <a:r>
              <a:rPr lang="en-US" altLang="zh-CN" sz="2000" dirty="0"/>
              <a:t>PUBREL Packets</a:t>
            </a:r>
            <a:r>
              <a:rPr lang="zh-CN" altLang="en-US" sz="2000" dirty="0"/>
              <a:t>的情况一致</a:t>
            </a:r>
            <a:r>
              <a:rPr lang="en-US" altLang="zh-CN" sz="2000" dirty="0"/>
              <a:t>)</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1474400" y="3632217"/>
            <a:ext cx="9179086" cy="172436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11.2</a:t>
            </a:r>
            <a:r>
              <a:rPr lang="zh-CN" altLang="en-US" b="1" dirty="0"/>
              <a:t>、 </a:t>
            </a:r>
            <a:r>
              <a:rPr lang="en-US" altLang="zh-CN" sz="3600" b="1" dirty="0"/>
              <a:t>PUBCOMP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PUBCOPM</a:t>
            </a:r>
            <a:r>
              <a:rPr lang="zh-CN" altLang="en-US" sz="2000" dirty="0"/>
              <a:t>包只包含一项：对应的收到的将要被</a:t>
            </a:r>
            <a:r>
              <a:rPr lang="en-US" altLang="zh-CN" sz="2000" dirty="0"/>
              <a:t>acknowledged</a:t>
            </a:r>
            <a:r>
              <a:rPr lang="zh-CN" altLang="en-US" sz="2000" dirty="0"/>
              <a:t>的</a:t>
            </a:r>
            <a:r>
              <a:rPr lang="en-US" altLang="zh-CN" sz="2000" dirty="0"/>
              <a:t>PUBREL Packet</a:t>
            </a:r>
            <a:r>
              <a:rPr lang="zh-CN" altLang="en-US" sz="2000" dirty="0"/>
              <a:t>的</a:t>
            </a:r>
            <a:r>
              <a:rPr lang="en-US" altLang="zh-CN" sz="2000" dirty="0"/>
              <a:t>Variable Header</a:t>
            </a:r>
            <a:r>
              <a:rPr lang="zh-CN" altLang="en-US" sz="2000" dirty="0"/>
              <a:t>里面的</a:t>
            </a:r>
            <a:r>
              <a:rPr lang="en-US" altLang="zh-CN" sz="2000" dirty="0"/>
              <a:t>Packet Identifier</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2.6</a:t>
            </a:r>
            <a:r>
              <a:rPr lang="zh-CN" altLang="en-US" b="1" dirty="0"/>
              <a:t>、</a:t>
            </a:r>
            <a:r>
              <a:rPr lang="en-US" altLang="zh-CN" b="1" dirty="0"/>
              <a:t>Topic Filter</a:t>
            </a:r>
            <a:endParaRPr lang="zh-CN" altLang="en-US" dirty="0"/>
          </a:p>
        </p:txBody>
      </p:sp>
      <p:sp>
        <p:nvSpPr>
          <p:cNvPr id="3" name="内容占位符 2"/>
          <p:cNvSpPr>
            <a:spLocks noGrp="1"/>
          </p:cNvSpPr>
          <p:nvPr>
            <p:ph idx="1"/>
          </p:nvPr>
        </p:nvSpPr>
        <p:spPr/>
        <p:txBody>
          <a:bodyPr/>
          <a:lstStyle/>
          <a:p>
            <a:r>
              <a:rPr lang="zh-CN" altLang="en-US" dirty="0"/>
              <a:t>前面说到</a:t>
            </a:r>
            <a:r>
              <a:rPr lang="en-US" altLang="zh-CN" dirty="0"/>
              <a:t>Subscription</a:t>
            </a:r>
            <a:r>
              <a:rPr lang="zh-CN" altLang="en-US" dirty="0"/>
              <a:t>由</a:t>
            </a:r>
            <a:r>
              <a:rPr lang="en-US" altLang="zh-CN" dirty="0"/>
              <a:t>Topic Filter </a:t>
            </a:r>
            <a:r>
              <a:rPr lang="zh-CN" altLang="en-US" dirty="0"/>
              <a:t>和</a:t>
            </a:r>
            <a:r>
              <a:rPr lang="en-US" altLang="zh-CN" dirty="0"/>
              <a:t>maximum </a:t>
            </a:r>
            <a:r>
              <a:rPr lang="en-US" altLang="zh-CN" dirty="0" err="1"/>
              <a:t>QoS</a:t>
            </a:r>
            <a:r>
              <a:rPr lang="zh-CN" altLang="en-US" dirty="0"/>
              <a:t>组成，</a:t>
            </a:r>
            <a:r>
              <a:rPr lang="en-US" altLang="zh-CN" dirty="0"/>
              <a:t> Topic Filter </a:t>
            </a:r>
            <a:r>
              <a:rPr lang="zh-CN" altLang="en-US" dirty="0"/>
              <a:t>是一个表达式，指出一个或多个感兴趣的话题。</a:t>
            </a:r>
            <a:endParaRPr lang="en-US" altLang="zh-CN" dirty="0"/>
          </a:p>
          <a:p>
            <a:r>
              <a:rPr lang="zh-CN" altLang="en-US" dirty="0"/>
              <a:t>一个</a:t>
            </a:r>
            <a:r>
              <a:rPr lang="en-US" altLang="zh-CN" dirty="0"/>
              <a:t>Topic Filter </a:t>
            </a:r>
            <a:r>
              <a:rPr lang="zh-CN" altLang="en-US" dirty="0"/>
              <a:t>可以包含多个通配符。</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11.3</a:t>
            </a:r>
            <a:r>
              <a:rPr lang="zh-CN" altLang="en-US" b="1" dirty="0"/>
              <a:t>、 </a:t>
            </a:r>
            <a:r>
              <a:rPr lang="en-US" altLang="zh-CN" sz="3600" b="1" dirty="0"/>
              <a:t>PUBCOMP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11.1</a:t>
            </a:r>
            <a:r>
              <a:rPr lang="zh-CN" altLang="en-US" sz="2000" dirty="0"/>
              <a:t>节所述，</a:t>
            </a:r>
            <a:r>
              <a:rPr lang="en-US" altLang="zh-CN" sz="2000" dirty="0"/>
              <a:t> PUBCOMP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a:t>
            </a:r>
            <a:r>
              <a:rPr lang="zh-CN" altLang="en-US" sz="3600" b="1" dirty="0"/>
              <a:t>、 </a:t>
            </a:r>
            <a:r>
              <a:rPr lang="en-US" altLang="zh-CN" b="1" dirty="0"/>
              <a:t>SUBSCRIBE</a:t>
            </a:r>
            <a:r>
              <a:rPr lang="en-US" altLang="zh-CN" sz="3600" b="1" dirty="0"/>
              <a:t> Packets – </a:t>
            </a:r>
            <a:r>
              <a:rPr lang="en-US" altLang="zh-CN" b="1" dirty="0"/>
              <a:t>Subscribe to topics</a:t>
            </a:r>
            <a:endParaRPr lang="zh-CN" altLang="en-US" sz="3600" b="1" dirty="0"/>
          </a:p>
        </p:txBody>
      </p:sp>
      <p:sp>
        <p:nvSpPr>
          <p:cNvPr id="3" name="内容占位符 2"/>
          <p:cNvSpPr>
            <a:spLocks noGrp="1"/>
          </p:cNvSpPr>
          <p:nvPr>
            <p:ph idx="1"/>
          </p:nvPr>
        </p:nvSpPr>
        <p:spPr/>
        <p:txBody>
          <a:bodyPr>
            <a:normAutofit/>
          </a:bodyPr>
          <a:lstStyle/>
          <a:p>
            <a:r>
              <a:rPr lang="en-US" altLang="zh-CN" sz="2000" dirty="0"/>
              <a:t>SUBSCRIBE Packet</a:t>
            </a:r>
            <a:r>
              <a:rPr lang="zh-CN" altLang="en-US" sz="2000" dirty="0"/>
              <a:t>是</a:t>
            </a:r>
            <a:r>
              <a:rPr lang="en-US" altLang="zh-CN" sz="2000" dirty="0"/>
              <a:t>Client</a:t>
            </a:r>
            <a:r>
              <a:rPr lang="zh-CN" altLang="en-US" sz="2000" dirty="0"/>
              <a:t>向</a:t>
            </a:r>
            <a:r>
              <a:rPr lang="en-US" altLang="zh-CN" sz="2000" dirty="0"/>
              <a:t>Server</a:t>
            </a:r>
            <a:r>
              <a:rPr lang="zh-CN" altLang="en-US" sz="2000" dirty="0"/>
              <a:t>发送的订阅请求，每个订阅请求里面注册了</a:t>
            </a:r>
            <a:r>
              <a:rPr lang="en-US" altLang="zh-CN" sz="2000" dirty="0"/>
              <a:t>Client</a:t>
            </a:r>
            <a:r>
              <a:rPr lang="zh-CN" altLang="en-US" sz="2000" dirty="0"/>
              <a:t>感兴趣的一个或多个</a:t>
            </a:r>
            <a:r>
              <a:rPr lang="en-US" altLang="zh-CN" sz="2000" dirty="0"/>
              <a:t>Topic</a:t>
            </a:r>
            <a:r>
              <a:rPr lang="zh-CN" altLang="en-US" sz="2000" dirty="0"/>
              <a:t>，订阅请求也指定了</a:t>
            </a:r>
            <a:r>
              <a:rPr lang="en-US" altLang="zh-CN" sz="2000" dirty="0" err="1"/>
              <a:t>QoS</a:t>
            </a:r>
            <a:r>
              <a:rPr lang="zh-CN" altLang="en-US" sz="2000" dirty="0"/>
              <a:t>，</a:t>
            </a:r>
            <a:r>
              <a:rPr lang="en-US" altLang="zh-CN" sz="2000" dirty="0"/>
              <a:t>Server</a:t>
            </a:r>
            <a:r>
              <a:rPr lang="zh-CN" altLang="en-US" sz="2000" dirty="0"/>
              <a:t>据此按规定向</a:t>
            </a:r>
            <a:r>
              <a:rPr lang="en-US" altLang="zh-CN" sz="2000" dirty="0"/>
              <a:t>Client</a:t>
            </a:r>
            <a:r>
              <a:rPr lang="zh-CN" altLang="en-US" sz="2000" dirty="0"/>
              <a:t>发送消息。</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12.1</a:t>
            </a:r>
            <a:r>
              <a:rPr lang="zh-CN" altLang="en-US" b="1" dirty="0"/>
              <a:t>、 </a:t>
            </a:r>
            <a:r>
              <a:rPr lang="en-US" altLang="zh-CN" sz="3600" b="1" dirty="0"/>
              <a:t>SUBSCRIBE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SUBSCRIBE Packets</a:t>
            </a:r>
            <a:r>
              <a:rPr lang="zh-CN" altLang="en-US" sz="2000" dirty="0"/>
              <a:t>的固定头部。</a:t>
            </a: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en-US" altLang="zh-CN" sz="2000" dirty="0"/>
              <a:t>Bit3</a:t>
            </a:r>
            <a:r>
              <a:rPr lang="zh-CN" altLang="en-US" sz="2000" dirty="0"/>
              <a:t>，</a:t>
            </a:r>
            <a:r>
              <a:rPr lang="en-US" altLang="zh-CN" sz="2000" dirty="0"/>
              <a:t>2</a:t>
            </a:r>
            <a:r>
              <a:rPr lang="zh-CN" altLang="en-US" sz="2000" dirty="0"/>
              <a:t>，</a:t>
            </a:r>
            <a:r>
              <a:rPr lang="en-US" altLang="zh-CN" sz="2000" dirty="0"/>
              <a:t>1</a:t>
            </a:r>
            <a:r>
              <a:rPr lang="zh-CN" altLang="en-US" sz="2000" dirty="0"/>
              <a:t>，</a:t>
            </a:r>
            <a:r>
              <a:rPr lang="en-US" altLang="zh-CN" sz="2000" dirty="0"/>
              <a:t>0</a:t>
            </a:r>
            <a:r>
              <a:rPr lang="zh-CN" altLang="en-US" sz="2000" dirty="0"/>
              <a:t>分别固定为</a:t>
            </a:r>
            <a:r>
              <a:rPr lang="en-US" altLang="zh-CN" sz="2000" dirty="0"/>
              <a:t>0</a:t>
            </a:r>
            <a:r>
              <a:rPr lang="zh-CN" altLang="en-US" sz="2000" dirty="0"/>
              <a:t>，</a:t>
            </a:r>
            <a:r>
              <a:rPr lang="en-US" altLang="zh-CN" sz="2000" dirty="0"/>
              <a:t>0</a:t>
            </a:r>
            <a:r>
              <a:rPr lang="zh-CN" altLang="en-US" sz="2000" dirty="0"/>
              <a:t>，</a:t>
            </a:r>
            <a:r>
              <a:rPr lang="en-US" altLang="zh-CN" sz="2000" dirty="0"/>
              <a:t>1</a:t>
            </a:r>
            <a:r>
              <a:rPr lang="zh-CN" altLang="en-US" sz="2000" dirty="0"/>
              <a:t>，</a:t>
            </a:r>
            <a:r>
              <a:rPr lang="en-US" altLang="zh-CN" sz="2000" dirty="0"/>
              <a:t>0 </a:t>
            </a:r>
            <a:r>
              <a:rPr lang="zh-CN" altLang="en-US" sz="2000" dirty="0"/>
              <a:t>不满足的视为违反协议并关闭连接。</a:t>
            </a:r>
            <a:endParaRPr lang="en-US" altLang="zh-CN" sz="2000" dirty="0"/>
          </a:p>
          <a:p>
            <a:r>
              <a:rPr lang="en-US" altLang="zh-CN" sz="2000" dirty="0"/>
              <a:t>Remaining Length = Variable Header Length + Payload Length</a:t>
            </a:r>
            <a:r>
              <a:rPr lang="zh-CN" altLang="en-US" sz="2000" dirty="0"/>
              <a:t>。</a:t>
            </a:r>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970445" y="2772229"/>
            <a:ext cx="10251110" cy="153707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12.2</a:t>
            </a:r>
            <a:r>
              <a:rPr lang="zh-CN" altLang="en-US" b="1" dirty="0"/>
              <a:t>、 </a:t>
            </a:r>
            <a:r>
              <a:rPr lang="en-US" altLang="zh-CN" sz="3600" b="1" dirty="0"/>
              <a:t>SUBSCRIBE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SUBSCRIBE</a:t>
            </a:r>
            <a:r>
              <a:rPr lang="zh-CN" altLang="en-US" sz="2000" dirty="0"/>
              <a:t>包只包含一项：此订阅请求包的</a:t>
            </a:r>
            <a:r>
              <a:rPr lang="en-US" altLang="zh-CN" sz="2000" dirty="0"/>
              <a:t>Packet Identifier</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12.3</a:t>
            </a:r>
            <a:r>
              <a:rPr lang="zh-CN" altLang="en-US" b="1" dirty="0"/>
              <a:t>、 </a:t>
            </a:r>
            <a:r>
              <a:rPr lang="en-US" altLang="zh-CN" sz="3600" b="1" dirty="0"/>
              <a:t>SUBSCRIBE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en-US" altLang="zh-CN" sz="1600" dirty="0"/>
              <a:t>SUBSCRIBE Packet</a:t>
            </a:r>
            <a:r>
              <a:rPr lang="zh-CN" altLang="en-US" sz="1600" dirty="0"/>
              <a:t>的</a:t>
            </a:r>
            <a:r>
              <a:rPr lang="en-US" altLang="zh-CN" sz="1600" dirty="0"/>
              <a:t>Payload</a:t>
            </a:r>
            <a:r>
              <a:rPr lang="zh-CN" altLang="en-US" sz="1600" dirty="0"/>
              <a:t>包含了</a:t>
            </a:r>
            <a:r>
              <a:rPr lang="en-US" altLang="zh-CN" sz="1600" dirty="0"/>
              <a:t>Client</a:t>
            </a:r>
            <a:r>
              <a:rPr lang="zh-CN" altLang="en-US" sz="1600" dirty="0"/>
              <a:t>一系列</a:t>
            </a:r>
            <a:r>
              <a:rPr lang="en-US" altLang="zh-CN" sz="1600" dirty="0"/>
              <a:t>Topic Filter</a:t>
            </a:r>
            <a:r>
              <a:rPr lang="zh-CN" altLang="en-US" sz="1600" dirty="0"/>
              <a:t>指明该</a:t>
            </a:r>
            <a:r>
              <a:rPr lang="en-US" altLang="zh-CN" sz="1600" dirty="0"/>
              <a:t>Client</a:t>
            </a:r>
            <a:r>
              <a:rPr lang="zh-CN" altLang="en-US" sz="1600" dirty="0"/>
              <a:t>想要订阅的</a:t>
            </a:r>
            <a:r>
              <a:rPr lang="en-US" altLang="zh-CN" sz="1600" dirty="0"/>
              <a:t>Topic</a:t>
            </a:r>
            <a:r>
              <a:rPr lang="zh-CN" altLang="en-US" sz="1600" dirty="0"/>
              <a:t>。</a:t>
            </a:r>
            <a:endParaRPr lang="en-US" altLang="zh-CN" sz="1600" dirty="0"/>
          </a:p>
          <a:p>
            <a:r>
              <a:rPr lang="en-US" altLang="zh-CN" sz="1600" dirty="0"/>
              <a:t>Topic Filters</a:t>
            </a:r>
            <a:r>
              <a:rPr lang="zh-CN" altLang="en-US" sz="1600" dirty="0"/>
              <a:t>必须以</a:t>
            </a:r>
            <a:r>
              <a:rPr lang="en-US" altLang="zh-CN" sz="1600" dirty="0"/>
              <a:t>UTF-8</a:t>
            </a:r>
            <a:r>
              <a:rPr lang="zh-CN" altLang="en-US" sz="1600" dirty="0"/>
              <a:t>编码。</a:t>
            </a:r>
            <a:endParaRPr lang="en-US" altLang="zh-CN" sz="1600" dirty="0"/>
          </a:p>
          <a:p>
            <a:r>
              <a:rPr lang="en-US" altLang="zh-CN" sz="1600" dirty="0"/>
              <a:t>Topic Filter</a:t>
            </a:r>
            <a:r>
              <a:rPr lang="zh-CN" altLang="en-US" sz="1600" dirty="0"/>
              <a:t>可以有通配符。</a:t>
            </a:r>
            <a:endParaRPr lang="en-US" altLang="zh-CN" sz="1600" dirty="0"/>
          </a:p>
          <a:p>
            <a:r>
              <a:rPr lang="zh-CN" altLang="en-US" sz="1600" dirty="0"/>
              <a:t>如果指定</a:t>
            </a:r>
            <a:r>
              <a:rPr lang="en-US" altLang="zh-CN" sz="1600" dirty="0"/>
              <a:t>Server</a:t>
            </a:r>
            <a:r>
              <a:rPr lang="zh-CN" altLang="en-US" sz="1600" dirty="0"/>
              <a:t>不支持</a:t>
            </a:r>
            <a:r>
              <a:rPr lang="en-US" altLang="zh-CN" sz="1600" dirty="0"/>
              <a:t>Topic Filter</a:t>
            </a:r>
            <a:r>
              <a:rPr lang="zh-CN" altLang="en-US" sz="1600" dirty="0"/>
              <a:t>含有通配符那么应该拒绝含有通配符</a:t>
            </a:r>
            <a:r>
              <a:rPr lang="en-US" altLang="zh-CN" sz="1600" dirty="0"/>
              <a:t>Filter</a:t>
            </a:r>
            <a:r>
              <a:rPr lang="zh-CN" altLang="en-US" sz="1600" dirty="0"/>
              <a:t>的订阅请求。</a:t>
            </a:r>
            <a:endParaRPr lang="en-US" altLang="zh-CN" sz="1600" dirty="0"/>
          </a:p>
          <a:p>
            <a:r>
              <a:rPr lang="zh-CN" altLang="en-US" sz="1600" dirty="0"/>
              <a:t>每个</a:t>
            </a:r>
            <a:r>
              <a:rPr lang="en-US" altLang="zh-CN" sz="1600" dirty="0"/>
              <a:t>Topic Filter</a:t>
            </a:r>
            <a:r>
              <a:rPr lang="zh-CN" altLang="en-US" sz="1600" dirty="0"/>
              <a:t>后面跟一个</a:t>
            </a:r>
            <a:r>
              <a:rPr lang="en-US" altLang="zh-CN" sz="1600" dirty="0"/>
              <a:t>1</a:t>
            </a:r>
            <a:r>
              <a:rPr lang="zh-CN" altLang="en-US" sz="1600" dirty="0"/>
              <a:t>字节的</a:t>
            </a:r>
            <a:r>
              <a:rPr lang="en-US" altLang="zh-CN" sz="1600" dirty="0" err="1"/>
              <a:t>QoS</a:t>
            </a:r>
            <a:r>
              <a:rPr lang="zh-CN" altLang="en-US" sz="1600" dirty="0"/>
              <a:t>，</a:t>
            </a:r>
            <a:r>
              <a:rPr lang="en-US" altLang="zh-CN" sz="1600" dirty="0"/>
              <a:t>Server</a:t>
            </a:r>
            <a:r>
              <a:rPr lang="zh-CN" altLang="en-US" sz="1600" dirty="0"/>
              <a:t>据此按规定向</a:t>
            </a:r>
            <a:r>
              <a:rPr lang="en-US" altLang="zh-CN" sz="1600" dirty="0"/>
              <a:t>Client</a:t>
            </a:r>
            <a:r>
              <a:rPr lang="zh-CN" altLang="en-US" sz="1600" dirty="0"/>
              <a:t>发送消息。</a:t>
            </a:r>
            <a:endParaRPr lang="en-US" altLang="zh-CN" sz="1600" dirty="0"/>
          </a:p>
          <a:p>
            <a:r>
              <a:rPr lang="en-US" altLang="zh-CN" sz="1600" dirty="0"/>
              <a:t>Payload</a:t>
            </a:r>
            <a:r>
              <a:rPr lang="zh-CN" altLang="en-US" sz="1600" dirty="0"/>
              <a:t>必须至少包含一个</a:t>
            </a:r>
            <a:r>
              <a:rPr lang="en-US" altLang="zh-CN" sz="1600" dirty="0"/>
              <a:t>Topic Filter/</a:t>
            </a:r>
            <a:r>
              <a:rPr lang="en-US" altLang="zh-CN" sz="1600" dirty="0" err="1"/>
              <a:t>QoS</a:t>
            </a:r>
            <a:r>
              <a:rPr lang="zh-CN" altLang="en-US" sz="1600" dirty="0"/>
              <a:t>对。</a:t>
            </a:r>
            <a:endParaRPr lang="en-US" altLang="zh-CN" sz="1600" dirty="0"/>
          </a:p>
          <a:p>
            <a:r>
              <a:rPr lang="zh-CN" altLang="en-US" sz="1600" dirty="0"/>
              <a:t>一个</a:t>
            </a:r>
            <a:r>
              <a:rPr lang="en-US" altLang="zh-CN" sz="1600" dirty="0"/>
              <a:t>SUBSCRIBE Packet</a:t>
            </a:r>
            <a:r>
              <a:rPr lang="zh-CN" altLang="en-US" sz="1600" dirty="0"/>
              <a:t>如过没有</a:t>
            </a:r>
            <a:r>
              <a:rPr lang="en-US" altLang="zh-CN" sz="1600" dirty="0"/>
              <a:t>Payload</a:t>
            </a:r>
            <a:r>
              <a:rPr lang="zh-CN" altLang="en-US" sz="1600" dirty="0"/>
              <a:t>的话视为违反协议。</a:t>
            </a:r>
            <a:endParaRPr lang="en-US" altLang="zh-CN" sz="1600" dirty="0"/>
          </a:p>
          <a:p>
            <a:r>
              <a:rPr lang="en-US" altLang="zh-CN" sz="1600" dirty="0" err="1"/>
              <a:t>QoS</a:t>
            </a:r>
            <a:r>
              <a:rPr lang="zh-CN" altLang="en-US" sz="1600" dirty="0"/>
              <a:t>中高位</a:t>
            </a:r>
            <a:r>
              <a:rPr lang="en-US" altLang="zh-CN" sz="1600" dirty="0"/>
              <a:t>6</a:t>
            </a:r>
            <a:r>
              <a:rPr lang="zh-CN" altLang="en-US" sz="1600" dirty="0"/>
              <a:t>个</a:t>
            </a:r>
            <a:r>
              <a:rPr lang="en-US" altLang="zh-CN" sz="1600" dirty="0"/>
              <a:t>bit</a:t>
            </a:r>
            <a:r>
              <a:rPr lang="zh-CN" altLang="en-US" sz="1600" dirty="0"/>
              <a:t>是被保留的必须全部为</a:t>
            </a:r>
            <a:r>
              <a:rPr lang="en-US" altLang="zh-CN" sz="1600" dirty="0"/>
              <a:t>0</a:t>
            </a:r>
            <a:r>
              <a:rPr lang="zh-CN" altLang="en-US" sz="1600" dirty="0"/>
              <a:t>，且</a:t>
            </a:r>
            <a:r>
              <a:rPr lang="en-US" altLang="zh-CN" sz="1600" dirty="0" err="1"/>
              <a:t>QoS</a:t>
            </a:r>
            <a:r>
              <a:rPr lang="zh-CN" altLang="en-US" sz="1600" dirty="0"/>
              <a:t>必须为</a:t>
            </a:r>
            <a:r>
              <a:rPr lang="en-US" altLang="zh-CN" sz="1600" dirty="0"/>
              <a:t>0</a:t>
            </a:r>
            <a:r>
              <a:rPr lang="zh-CN" altLang="en-US" sz="1600" dirty="0"/>
              <a:t>或</a:t>
            </a:r>
            <a:r>
              <a:rPr lang="en-US" altLang="zh-CN" sz="1600" dirty="0"/>
              <a:t>1</a:t>
            </a:r>
            <a:r>
              <a:rPr lang="zh-CN" altLang="en-US" sz="1600" dirty="0"/>
              <a:t>或</a:t>
            </a:r>
            <a:r>
              <a:rPr lang="en-US" altLang="zh-CN" sz="1600" dirty="0"/>
              <a:t>2</a:t>
            </a:r>
            <a:r>
              <a:rPr lang="zh-CN" altLang="en-US" sz="1600" dirty="0"/>
              <a:t>，如果不是，视为违反协议，关闭连接。</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367582" y="4109584"/>
            <a:ext cx="8998970" cy="2581502"/>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12.4</a:t>
            </a:r>
            <a:r>
              <a:rPr lang="zh-CN" altLang="en-US" b="1" dirty="0"/>
              <a:t>、注意</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当</a:t>
            </a:r>
            <a:r>
              <a:rPr lang="en-US" altLang="zh-CN" sz="2000" dirty="0"/>
              <a:t>Server</a:t>
            </a:r>
            <a:r>
              <a:rPr lang="zh-CN" altLang="en-US" sz="2000" dirty="0"/>
              <a:t>收到</a:t>
            </a:r>
            <a:r>
              <a:rPr lang="en-US" altLang="zh-CN" sz="2000" dirty="0"/>
              <a:t>Client</a:t>
            </a:r>
            <a:r>
              <a:rPr lang="zh-CN" altLang="en-US" sz="2000" dirty="0"/>
              <a:t>的</a:t>
            </a:r>
            <a:r>
              <a:rPr lang="en-US" altLang="zh-CN" sz="2000" dirty="0"/>
              <a:t>SUBSCRIBE Packet</a:t>
            </a:r>
            <a:r>
              <a:rPr lang="zh-CN" altLang="en-US" sz="2000" dirty="0"/>
              <a:t>后必须返回一个</a:t>
            </a:r>
            <a:r>
              <a:rPr lang="en-US" altLang="zh-CN" sz="2000" dirty="0"/>
              <a:t>SUBACK Packet </a:t>
            </a:r>
            <a:r>
              <a:rPr lang="zh-CN" altLang="en-US" sz="2000" dirty="0"/>
              <a:t>给</a:t>
            </a:r>
            <a:r>
              <a:rPr lang="en-US" altLang="zh-CN" sz="2000" dirty="0"/>
              <a:t>Client</a:t>
            </a:r>
            <a:r>
              <a:rPr lang="zh-CN" altLang="en-US" sz="2000" dirty="0"/>
              <a:t>，此</a:t>
            </a:r>
            <a:r>
              <a:rPr lang="en-US" altLang="zh-CN" sz="2000" dirty="0"/>
              <a:t>SUBACK Packet </a:t>
            </a:r>
            <a:r>
              <a:rPr lang="zh-CN" altLang="en-US" sz="2000" dirty="0"/>
              <a:t>中的</a:t>
            </a:r>
            <a:r>
              <a:rPr lang="en-US" altLang="zh-CN" sz="2000" dirty="0"/>
              <a:t>Variable header</a:t>
            </a:r>
            <a:r>
              <a:rPr lang="zh-CN" altLang="en-US" sz="2000" dirty="0"/>
              <a:t>的</a:t>
            </a:r>
            <a:r>
              <a:rPr lang="en-US" altLang="zh-CN" sz="2000" dirty="0"/>
              <a:t>Packet Identifier</a:t>
            </a:r>
            <a:r>
              <a:rPr lang="zh-CN" altLang="en-US" sz="2000" dirty="0"/>
              <a:t>必须与收到的</a:t>
            </a:r>
            <a:r>
              <a:rPr lang="en-US" altLang="zh-CN" sz="2000" dirty="0"/>
              <a:t>SUBSCRIBE Packet</a:t>
            </a:r>
            <a:r>
              <a:rPr lang="zh-CN" altLang="en-US" sz="2000" dirty="0"/>
              <a:t>的 </a:t>
            </a:r>
            <a:r>
              <a:rPr lang="en-US" altLang="zh-CN" sz="2000" dirty="0"/>
              <a:t>Variable header</a:t>
            </a:r>
            <a:r>
              <a:rPr lang="zh-CN" altLang="en-US" sz="2000" dirty="0"/>
              <a:t>中的</a:t>
            </a:r>
            <a:r>
              <a:rPr lang="en-US" altLang="zh-CN" sz="2000" dirty="0"/>
              <a:t>Packet Identifier</a:t>
            </a:r>
            <a:r>
              <a:rPr lang="zh-CN" altLang="en-US" sz="2000" dirty="0"/>
              <a:t>一样。</a:t>
            </a:r>
            <a:endParaRPr lang="en-US" altLang="zh-CN" sz="2000" dirty="0"/>
          </a:p>
          <a:p>
            <a:r>
              <a:rPr lang="en-US" altLang="zh-CN" sz="2000" dirty="0"/>
              <a:t>Server</a:t>
            </a:r>
            <a:r>
              <a:rPr lang="zh-CN" altLang="en-US" sz="2000" dirty="0"/>
              <a:t>在</a:t>
            </a:r>
            <a:r>
              <a:rPr lang="en-US" altLang="zh-CN" sz="2000" dirty="0"/>
              <a:t>Client</a:t>
            </a:r>
            <a:r>
              <a:rPr lang="zh-CN" altLang="en-US" sz="2000" dirty="0"/>
              <a:t>收到</a:t>
            </a:r>
            <a:r>
              <a:rPr lang="en-US" altLang="zh-CN" sz="2000" dirty="0"/>
              <a:t>SUBACK Packet</a:t>
            </a:r>
            <a:r>
              <a:rPr lang="zh-CN" altLang="en-US" sz="2000" dirty="0"/>
              <a:t>之前就可以开始给订阅者</a:t>
            </a:r>
            <a:r>
              <a:rPr lang="en-US" altLang="zh-CN" sz="2000" dirty="0"/>
              <a:t>Client</a:t>
            </a:r>
            <a:r>
              <a:rPr lang="zh-CN" altLang="en-US" sz="2000" dirty="0"/>
              <a:t>发送消息了。</a:t>
            </a:r>
            <a:endParaRPr lang="en-US" altLang="zh-CN" sz="2000" dirty="0"/>
          </a:p>
          <a:p>
            <a:r>
              <a:rPr lang="zh-CN" altLang="en-US" sz="2000" dirty="0"/>
              <a:t>如果</a:t>
            </a:r>
            <a:r>
              <a:rPr lang="en-US" altLang="zh-CN" sz="2000" dirty="0"/>
              <a:t>Client</a:t>
            </a:r>
            <a:r>
              <a:rPr lang="zh-CN" altLang="en-US" sz="2000" dirty="0"/>
              <a:t>发送的</a:t>
            </a:r>
            <a:r>
              <a:rPr lang="en-US" altLang="zh-CN" sz="2000" dirty="0"/>
              <a:t>SUBSCRIBE Packet</a:t>
            </a:r>
            <a:r>
              <a:rPr lang="zh-CN" altLang="en-US" sz="2000" dirty="0"/>
              <a:t>中的</a:t>
            </a:r>
            <a:r>
              <a:rPr lang="en-US" altLang="zh-CN" sz="2000" dirty="0"/>
              <a:t>Topic Filter</a:t>
            </a:r>
            <a:r>
              <a:rPr lang="zh-CN" altLang="en-US" sz="2000" dirty="0"/>
              <a:t>已经在</a:t>
            </a:r>
            <a:r>
              <a:rPr lang="en-US" altLang="zh-CN" sz="2000" dirty="0"/>
              <a:t>Server</a:t>
            </a:r>
            <a:r>
              <a:rPr lang="zh-CN" altLang="en-US" sz="2000" dirty="0"/>
              <a:t>端存在了（重复订阅），那么</a:t>
            </a:r>
            <a:r>
              <a:rPr lang="en-US" altLang="zh-CN" sz="2000" dirty="0"/>
              <a:t>Server</a:t>
            </a:r>
            <a:r>
              <a:rPr lang="zh-CN" altLang="en-US" sz="2000" dirty="0"/>
              <a:t>将替换该</a:t>
            </a:r>
            <a:r>
              <a:rPr lang="en-US" altLang="zh-CN" sz="2000" dirty="0"/>
              <a:t>Client</a:t>
            </a:r>
            <a:r>
              <a:rPr lang="zh-CN" altLang="en-US" sz="2000" dirty="0"/>
              <a:t>的存在的那个订阅，新订阅中的</a:t>
            </a:r>
            <a:r>
              <a:rPr lang="en-US" altLang="zh-CN" sz="2000" dirty="0"/>
              <a:t>Topic Filter</a:t>
            </a:r>
            <a:r>
              <a:rPr lang="zh-CN" altLang="en-US" sz="2000" dirty="0"/>
              <a:t>跟以前那个订阅是一样的。并且任何符合条件（</a:t>
            </a:r>
            <a:r>
              <a:rPr lang="en-US" altLang="zh-CN" sz="2000" dirty="0"/>
              <a:t>Topic Name</a:t>
            </a:r>
            <a:r>
              <a:rPr lang="zh-CN" altLang="en-US" sz="2000" dirty="0"/>
              <a:t>）</a:t>
            </a:r>
            <a:r>
              <a:rPr lang="en-US" altLang="zh-CN" sz="2000" dirty="0"/>
              <a:t>Server</a:t>
            </a:r>
            <a:r>
              <a:rPr lang="zh-CN" altLang="en-US" sz="2000" dirty="0"/>
              <a:t>端的</a:t>
            </a:r>
            <a:r>
              <a:rPr lang="en-US" altLang="zh-CN" sz="2000" dirty="0"/>
              <a:t>retained messages </a:t>
            </a:r>
            <a:r>
              <a:rPr lang="zh-CN" altLang="en-US" sz="2000" dirty="0"/>
              <a:t>会被重新发送到</a:t>
            </a:r>
            <a:r>
              <a:rPr lang="en-US" altLang="zh-CN" sz="2000" dirty="0"/>
              <a:t>Client</a:t>
            </a:r>
            <a:r>
              <a:rPr lang="zh-CN" altLang="en-US" sz="2000" dirty="0"/>
              <a:t>。</a:t>
            </a:r>
            <a:endParaRPr lang="en-US" altLang="zh-CN" sz="2000" dirty="0"/>
          </a:p>
          <a:p>
            <a:r>
              <a:rPr lang="zh-CN" altLang="en-US" sz="2000" dirty="0"/>
              <a:t>如过</a:t>
            </a:r>
            <a:r>
              <a:rPr lang="en-US" altLang="zh-CN" sz="2000" dirty="0"/>
              <a:t>Client</a:t>
            </a:r>
            <a:r>
              <a:rPr lang="zh-CN" altLang="en-US" sz="2000" dirty="0"/>
              <a:t>有新订阅，</a:t>
            </a:r>
            <a:r>
              <a:rPr lang="en-US" altLang="zh-CN" sz="2000" dirty="0"/>
              <a:t>Server</a:t>
            </a:r>
            <a:r>
              <a:rPr lang="zh-CN" altLang="en-US" sz="2000" dirty="0"/>
              <a:t>给</a:t>
            </a:r>
            <a:r>
              <a:rPr lang="en-US" altLang="zh-CN" sz="2000" dirty="0"/>
              <a:t>Client</a:t>
            </a:r>
            <a:r>
              <a:rPr lang="zh-CN" altLang="en-US" sz="2000" dirty="0"/>
              <a:t>创建一个新的订阅，且所有符合条件的</a:t>
            </a:r>
            <a:r>
              <a:rPr lang="en-US" altLang="zh-CN" sz="2000" dirty="0"/>
              <a:t>retained messages</a:t>
            </a:r>
            <a:r>
              <a:rPr lang="zh-CN" altLang="en-US" sz="2000" dirty="0"/>
              <a:t>会被发给</a:t>
            </a:r>
            <a:r>
              <a:rPr lang="en-US" altLang="zh-CN" sz="2000" dirty="0"/>
              <a:t>Client</a:t>
            </a:r>
            <a:r>
              <a:rPr lang="zh-CN" altLang="en-US" sz="2000" dirty="0"/>
              <a:t>。</a:t>
            </a:r>
            <a:endParaRPr lang="en-US" altLang="zh-CN" sz="2000" dirty="0"/>
          </a:p>
          <a:p>
            <a:r>
              <a:rPr lang="zh-CN" altLang="en-US" sz="2000" dirty="0"/>
              <a:t>如果一个</a:t>
            </a:r>
            <a:r>
              <a:rPr lang="en-US" altLang="zh-CN" sz="2000" dirty="0"/>
              <a:t>SUBCRIBE Packet</a:t>
            </a:r>
            <a:r>
              <a:rPr lang="zh-CN" altLang="en-US" sz="2000" dirty="0"/>
              <a:t>包含多个</a:t>
            </a:r>
            <a:r>
              <a:rPr lang="en-US" altLang="zh-CN" sz="2000" dirty="0"/>
              <a:t>Topic Filter</a:t>
            </a:r>
            <a:r>
              <a:rPr lang="zh-CN" altLang="en-US" sz="2000" dirty="0"/>
              <a:t>，</a:t>
            </a:r>
            <a:r>
              <a:rPr lang="en-US" altLang="zh-CN" sz="2000" dirty="0"/>
              <a:t>Server</a:t>
            </a:r>
            <a:r>
              <a:rPr lang="zh-CN" altLang="en-US" sz="2000" dirty="0"/>
              <a:t>会以同时收到多个</a:t>
            </a:r>
            <a:r>
              <a:rPr lang="en-US" altLang="zh-CN" sz="2000" dirty="0"/>
              <a:t>SUBCRIBE Packet</a:t>
            </a:r>
            <a:r>
              <a:rPr lang="zh-CN" altLang="en-US" sz="2000" dirty="0"/>
              <a:t>的方式处理请求，并将处理结果放在同一个</a:t>
            </a:r>
            <a:r>
              <a:rPr lang="en-US" altLang="zh-CN" sz="2000" dirty="0"/>
              <a:t>SUBACK Packet</a:t>
            </a:r>
            <a:r>
              <a:rPr lang="zh-CN" altLang="en-US" sz="2000" dirty="0"/>
              <a:t>返回。</a:t>
            </a:r>
            <a:endParaRPr lang="en-US" altLang="zh-CN" sz="2000" dirty="0"/>
          </a:p>
          <a:p>
            <a:r>
              <a:rPr lang="en-US" altLang="zh-CN" sz="2000" dirty="0"/>
              <a:t>Server</a:t>
            </a:r>
            <a:r>
              <a:rPr lang="zh-CN" altLang="en-US" sz="2000" dirty="0"/>
              <a:t>返回的</a:t>
            </a:r>
            <a:r>
              <a:rPr lang="en-US" altLang="zh-CN" sz="2000" dirty="0"/>
              <a:t>SUBACK Packet</a:t>
            </a:r>
            <a:r>
              <a:rPr lang="zh-CN" altLang="en-US" sz="2000" dirty="0"/>
              <a:t>必须为每一个</a:t>
            </a:r>
            <a:r>
              <a:rPr lang="en-US" altLang="zh-CN" sz="2000" dirty="0"/>
              <a:t>Topic Filter/</a:t>
            </a:r>
            <a:r>
              <a:rPr lang="en-US" altLang="zh-CN" sz="2000" dirty="0" err="1"/>
              <a:t>QoS</a:t>
            </a:r>
            <a:r>
              <a:rPr lang="zh-CN" altLang="en-US" sz="2000" dirty="0"/>
              <a:t>对赋一个</a:t>
            </a:r>
            <a:r>
              <a:rPr lang="en-US" altLang="zh-CN" sz="2000" dirty="0"/>
              <a:t>return code</a:t>
            </a:r>
            <a:r>
              <a:rPr lang="zh-CN" altLang="en-US" sz="2000" dirty="0"/>
              <a:t>。这个</a:t>
            </a:r>
            <a:r>
              <a:rPr lang="en-US" altLang="zh-CN" sz="2000" dirty="0"/>
              <a:t>return code</a:t>
            </a:r>
            <a:r>
              <a:rPr lang="zh-CN" altLang="en-US" sz="2000" dirty="0"/>
              <a:t>要么指明赋予给对应的订阅的</a:t>
            </a:r>
            <a:r>
              <a:rPr lang="en-US" altLang="zh-CN" sz="2000" dirty="0"/>
              <a:t>maximum </a:t>
            </a:r>
            <a:r>
              <a:rPr lang="en-US" altLang="zh-CN" sz="2000" dirty="0" err="1"/>
              <a:t>QoS</a:t>
            </a:r>
            <a:r>
              <a:rPr lang="zh-CN" altLang="en-US" sz="2000" dirty="0"/>
              <a:t>，要么是一个错误码，</a:t>
            </a:r>
            <a:r>
              <a:rPr lang="en-US" altLang="zh-CN" sz="2000" dirty="0"/>
              <a:t>Server</a:t>
            </a:r>
            <a:r>
              <a:rPr lang="zh-CN" altLang="en-US" sz="2000" dirty="0"/>
              <a:t>可能会给一个相较于订阅请求中的</a:t>
            </a:r>
            <a:r>
              <a:rPr lang="en-US" altLang="zh-CN" sz="2000" dirty="0" err="1"/>
              <a:t>QoS</a:t>
            </a:r>
            <a:r>
              <a:rPr lang="zh-CN" altLang="en-US" sz="2000" dirty="0"/>
              <a:t>的低级别的</a:t>
            </a:r>
            <a:r>
              <a:rPr lang="en-US" altLang="zh-CN" sz="2000" dirty="0" err="1"/>
              <a:t>QoS</a:t>
            </a:r>
            <a:r>
              <a:rPr lang="zh-CN" altLang="en-US" sz="2000" dirty="0"/>
              <a:t>。当原始</a:t>
            </a:r>
            <a:r>
              <a:rPr lang="en-US" altLang="zh-CN" sz="2000" dirty="0"/>
              <a:t>message</a:t>
            </a:r>
            <a:r>
              <a:rPr lang="zh-CN" altLang="en-US" sz="2000" dirty="0"/>
              <a:t>是一个</a:t>
            </a:r>
            <a:r>
              <a:rPr lang="en-US" altLang="zh-CN" sz="2000" dirty="0"/>
              <a:t>QoS1</a:t>
            </a:r>
            <a:r>
              <a:rPr lang="zh-CN" altLang="en-US" sz="2000" dirty="0"/>
              <a:t>，但订阅者的</a:t>
            </a:r>
            <a:r>
              <a:rPr lang="en-US" altLang="zh-CN" sz="2000" dirty="0" err="1"/>
              <a:t>QoS</a:t>
            </a:r>
            <a:r>
              <a:rPr lang="zh-CN" altLang="en-US" sz="2000" dirty="0"/>
              <a:t>为</a:t>
            </a:r>
            <a:r>
              <a:rPr lang="en-US" altLang="zh-CN" sz="2000" dirty="0"/>
              <a:t>0</a:t>
            </a:r>
            <a:r>
              <a:rPr lang="zh-CN" altLang="en-US" sz="2000" dirty="0"/>
              <a:t>的时候，</a:t>
            </a:r>
            <a:r>
              <a:rPr lang="en-US" altLang="zh-CN" sz="2000" dirty="0"/>
              <a:t>Server</a:t>
            </a:r>
            <a:r>
              <a:rPr lang="zh-CN" altLang="en-US" sz="2000" dirty="0"/>
              <a:t>有权利重复发送该消息给订阅者。</a:t>
            </a: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a:t>
            </a:r>
            <a:r>
              <a:rPr lang="zh-CN" altLang="en-US" sz="3600" b="1" dirty="0"/>
              <a:t>、 </a:t>
            </a:r>
            <a:r>
              <a:rPr lang="en-US" altLang="zh-CN" sz="3200" b="1" dirty="0"/>
              <a:t>SUBACK Packets – Subscribe acknowledgement</a:t>
            </a:r>
            <a:endParaRPr lang="zh-CN" altLang="en-US" sz="3200" b="1" dirty="0"/>
          </a:p>
        </p:txBody>
      </p:sp>
      <p:sp>
        <p:nvSpPr>
          <p:cNvPr id="3" name="内容占位符 2"/>
          <p:cNvSpPr>
            <a:spLocks noGrp="1"/>
          </p:cNvSpPr>
          <p:nvPr>
            <p:ph idx="1"/>
          </p:nvPr>
        </p:nvSpPr>
        <p:spPr/>
        <p:txBody>
          <a:bodyPr>
            <a:normAutofit/>
          </a:bodyPr>
          <a:lstStyle/>
          <a:p>
            <a:r>
              <a:rPr lang="en-US" altLang="zh-CN" sz="2000" dirty="0"/>
              <a:t>SUBACK Packet</a:t>
            </a:r>
            <a:r>
              <a:rPr lang="zh-CN" altLang="en-US" sz="2000" dirty="0"/>
              <a:t>是</a:t>
            </a:r>
            <a:r>
              <a:rPr lang="en-US" altLang="zh-CN" sz="2000" dirty="0"/>
              <a:t>Server</a:t>
            </a:r>
            <a:r>
              <a:rPr lang="zh-CN" altLang="en-US" sz="2000" dirty="0"/>
              <a:t>向</a:t>
            </a:r>
            <a:r>
              <a:rPr lang="en-US" altLang="zh-CN" sz="2000" dirty="0"/>
              <a:t>Client</a:t>
            </a:r>
            <a:r>
              <a:rPr lang="zh-CN" altLang="en-US" sz="2000" dirty="0"/>
              <a:t>发送的订阅请求回复。</a:t>
            </a:r>
            <a:endParaRPr lang="en-US" altLang="zh-CN" sz="2000" dirty="0"/>
          </a:p>
          <a:p>
            <a:r>
              <a:rPr lang="en-US" altLang="zh-CN" sz="2000" dirty="0"/>
              <a:t>SUBACK Packet</a:t>
            </a:r>
            <a:r>
              <a:rPr lang="zh-CN" altLang="en-US" sz="2000" dirty="0"/>
              <a:t>包含了一系列的</a:t>
            </a:r>
            <a:r>
              <a:rPr lang="en-US" altLang="zh-CN" sz="2000" dirty="0"/>
              <a:t>return code</a:t>
            </a:r>
            <a:r>
              <a:rPr lang="zh-CN" altLang="en-US" sz="2000" dirty="0"/>
              <a:t>，指明了赋予了订阅请求的</a:t>
            </a:r>
            <a:r>
              <a:rPr lang="en-US" altLang="zh-CN" sz="2000" dirty="0"/>
              <a:t>maximum </a:t>
            </a:r>
            <a:r>
              <a:rPr lang="en-US" altLang="zh-CN" sz="2000" dirty="0" err="1"/>
              <a:t>QoS</a:t>
            </a:r>
            <a:r>
              <a:rPr lang="en-US" altLang="zh-CN" sz="2000" dirty="0"/>
              <a:t> level</a:t>
            </a:r>
            <a:r>
              <a:rPr lang="zh-CN" altLang="en-US" sz="2000" dirty="0"/>
              <a:t>，或者是错误码。</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13.1</a:t>
            </a:r>
            <a:r>
              <a:rPr lang="zh-CN" altLang="en-US" b="1" dirty="0"/>
              <a:t>、 </a:t>
            </a:r>
            <a:r>
              <a:rPr lang="en-US" altLang="zh-CN" sz="3600" b="1" dirty="0"/>
              <a:t>SUBACK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SUBACK Packets</a:t>
            </a:r>
            <a:r>
              <a:rPr lang="zh-CN" altLang="en-US" sz="2000" dirty="0"/>
              <a:t>的固定头部。</a:t>
            </a: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en-US" altLang="zh-CN" sz="2000" dirty="0"/>
              <a:t>Remaining Length = Variable Header Length(2 bytes) + Payload Length</a:t>
            </a:r>
            <a:r>
              <a:rPr lang="zh-CN" altLang="en-US" sz="2000" dirty="0"/>
              <a:t>。</a:t>
            </a:r>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1024228" y="2491324"/>
            <a:ext cx="9116607" cy="145656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13.2</a:t>
            </a:r>
            <a:r>
              <a:rPr lang="zh-CN" altLang="en-US" b="1" dirty="0"/>
              <a:t>、 </a:t>
            </a:r>
            <a:r>
              <a:rPr lang="en-US" altLang="zh-CN" sz="3600" b="1" dirty="0"/>
              <a:t>SUBACK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SUBACK</a:t>
            </a:r>
            <a:r>
              <a:rPr lang="zh-CN" altLang="en-US" sz="2000" dirty="0"/>
              <a:t>包只包含一项：对应的将要被的</a:t>
            </a:r>
            <a:r>
              <a:rPr lang="en-US" altLang="zh-CN" sz="2000" dirty="0"/>
              <a:t>acknowledged</a:t>
            </a:r>
            <a:r>
              <a:rPr lang="zh-CN" altLang="en-US" sz="2000" dirty="0"/>
              <a:t>的订阅请求包中的</a:t>
            </a:r>
            <a:r>
              <a:rPr lang="en-US" altLang="zh-CN" sz="2000" dirty="0"/>
              <a:t>Variable header </a:t>
            </a:r>
            <a:r>
              <a:rPr lang="zh-CN" altLang="en-US" sz="2000" dirty="0"/>
              <a:t>的</a:t>
            </a:r>
            <a:r>
              <a:rPr lang="en-US" altLang="zh-CN" sz="2000" dirty="0"/>
              <a:t>Packet Identifier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13.3</a:t>
            </a:r>
            <a:r>
              <a:rPr lang="zh-CN" altLang="en-US" b="1" dirty="0"/>
              <a:t>、 </a:t>
            </a:r>
            <a:r>
              <a:rPr lang="en-US" altLang="zh-CN" sz="3600" b="1" dirty="0"/>
              <a:t>SUBACK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en-US" altLang="zh-CN" sz="2000" dirty="0"/>
              <a:t>SUBACK Packet</a:t>
            </a:r>
            <a:r>
              <a:rPr lang="zh-CN" altLang="en-US" sz="2000" dirty="0"/>
              <a:t>的</a:t>
            </a:r>
            <a:r>
              <a:rPr lang="en-US" altLang="zh-CN" sz="2000" dirty="0"/>
              <a:t>Payload</a:t>
            </a:r>
            <a:r>
              <a:rPr lang="zh-CN" altLang="en-US" sz="2000" dirty="0"/>
              <a:t>中包含了一系列的</a:t>
            </a:r>
            <a:r>
              <a:rPr lang="en-US" altLang="zh-CN" sz="2000" dirty="0"/>
              <a:t>return code</a:t>
            </a:r>
            <a:r>
              <a:rPr lang="zh-CN" altLang="en-US" sz="2000" dirty="0"/>
              <a:t>，每一个</a:t>
            </a:r>
            <a:r>
              <a:rPr lang="en-US" altLang="zh-CN" sz="2000" dirty="0"/>
              <a:t>return code</a:t>
            </a:r>
            <a:r>
              <a:rPr lang="zh-CN" altLang="en-US" sz="2000" dirty="0"/>
              <a:t>对应一个</a:t>
            </a:r>
            <a:r>
              <a:rPr lang="en-US" altLang="zh-CN" sz="2000" dirty="0"/>
              <a:t>Topic Filter</a:t>
            </a:r>
            <a:r>
              <a:rPr lang="zh-CN" altLang="en-US" sz="2000" dirty="0"/>
              <a:t>，</a:t>
            </a:r>
            <a:r>
              <a:rPr lang="en-US" altLang="zh-CN" sz="2000" dirty="0"/>
              <a:t>SUBACK Packet</a:t>
            </a:r>
            <a:r>
              <a:rPr lang="zh-CN" altLang="en-US" sz="2000" dirty="0"/>
              <a:t>中</a:t>
            </a:r>
            <a:r>
              <a:rPr lang="en-US" altLang="zh-CN" sz="2000" dirty="0"/>
              <a:t>Payload</a:t>
            </a:r>
            <a:r>
              <a:rPr lang="zh-CN" altLang="en-US" sz="2000" dirty="0"/>
              <a:t>中的</a:t>
            </a:r>
            <a:r>
              <a:rPr lang="en-US" altLang="zh-CN" sz="2000" dirty="0"/>
              <a:t>return code</a:t>
            </a:r>
            <a:r>
              <a:rPr lang="zh-CN" altLang="en-US" sz="2000" dirty="0"/>
              <a:t>的顺序必须与</a:t>
            </a:r>
            <a:r>
              <a:rPr lang="en-US" altLang="zh-CN" sz="2000" dirty="0"/>
              <a:t>SUBSCRIBE Packet</a:t>
            </a:r>
            <a:r>
              <a:rPr lang="zh-CN" altLang="en-US" sz="2000" dirty="0"/>
              <a:t>中</a:t>
            </a:r>
            <a:r>
              <a:rPr lang="en-US" altLang="zh-CN" sz="2000" dirty="0"/>
              <a:t>Payload</a:t>
            </a:r>
            <a:r>
              <a:rPr lang="zh-CN" altLang="en-US" sz="2000" dirty="0"/>
              <a:t>中的</a:t>
            </a:r>
            <a:r>
              <a:rPr lang="en-US" altLang="zh-CN" sz="2000" dirty="0"/>
              <a:t>Topic Filter</a:t>
            </a:r>
            <a:r>
              <a:rPr lang="zh-CN" altLang="en-US" sz="2000" dirty="0"/>
              <a:t>顺序一样。</a:t>
            </a:r>
            <a:endParaRPr lang="en-US" altLang="zh-CN" sz="2000" dirty="0"/>
          </a:p>
          <a:p>
            <a:r>
              <a:rPr lang="en-US" altLang="zh-CN" sz="2000" dirty="0"/>
              <a:t>Bit7 1</a:t>
            </a:r>
            <a:r>
              <a:rPr lang="zh-CN" altLang="en-US" sz="2000" dirty="0"/>
              <a:t>为失败，</a:t>
            </a:r>
            <a:r>
              <a:rPr lang="en-US" altLang="zh-CN" sz="2000" dirty="0"/>
              <a:t>0</a:t>
            </a:r>
            <a:r>
              <a:rPr lang="zh-CN" altLang="en-US" sz="2000" dirty="0"/>
              <a:t>为成功，</a:t>
            </a:r>
            <a:r>
              <a:rPr lang="en-US" altLang="zh-CN" sz="2000" dirty="0"/>
              <a:t>bit1-0</a:t>
            </a:r>
            <a:r>
              <a:rPr lang="zh-CN" altLang="en-US" sz="2000" dirty="0"/>
              <a:t>表示</a:t>
            </a:r>
            <a:r>
              <a:rPr lang="en-US" altLang="zh-CN" sz="2000" dirty="0" err="1"/>
              <a:t>QoS</a:t>
            </a:r>
            <a:r>
              <a:rPr lang="en-US" altLang="zh-CN" sz="2000" dirty="0"/>
              <a:t> level</a:t>
            </a:r>
            <a:r>
              <a:rPr lang="zh-CN" altLang="en-US" sz="2000" dirty="0"/>
              <a:t>。</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1040114" y="3009177"/>
            <a:ext cx="9440909" cy="2530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2.7</a:t>
            </a:r>
            <a:r>
              <a:rPr lang="zh-CN" altLang="en-US" b="1" dirty="0"/>
              <a:t>、</a:t>
            </a:r>
            <a:r>
              <a:rPr lang="en-US" altLang="zh-CN" b="1" dirty="0"/>
              <a:t>Session</a:t>
            </a:r>
            <a:endParaRPr lang="zh-CN" altLang="en-US" dirty="0"/>
          </a:p>
        </p:txBody>
      </p:sp>
      <p:sp>
        <p:nvSpPr>
          <p:cNvPr id="3" name="内容占位符 2"/>
          <p:cNvSpPr>
            <a:spLocks noGrp="1"/>
          </p:cNvSpPr>
          <p:nvPr>
            <p:ph idx="1"/>
          </p:nvPr>
        </p:nvSpPr>
        <p:spPr/>
        <p:txBody>
          <a:bodyPr/>
          <a:lstStyle/>
          <a:p>
            <a:r>
              <a:rPr lang="en-US" altLang="zh-CN" dirty="0"/>
              <a:t>Client</a:t>
            </a:r>
            <a:r>
              <a:rPr lang="zh-CN" altLang="en-US" dirty="0"/>
              <a:t>与</a:t>
            </a:r>
            <a:r>
              <a:rPr lang="en-US" altLang="zh-CN" dirty="0"/>
              <a:t>Server</a:t>
            </a:r>
            <a:r>
              <a:rPr lang="zh-CN" altLang="en-US" dirty="0"/>
              <a:t>之间的一个有状态的连接交互（会话）。</a:t>
            </a:r>
            <a:endParaRPr lang="en-US" altLang="zh-CN" dirty="0"/>
          </a:p>
          <a:p>
            <a:r>
              <a:rPr lang="zh-CN" altLang="en-US" dirty="0"/>
              <a:t>某些</a:t>
            </a:r>
            <a:r>
              <a:rPr lang="en-US" altLang="zh-CN" dirty="0"/>
              <a:t>session</a:t>
            </a:r>
            <a:r>
              <a:rPr lang="zh-CN" altLang="en-US" dirty="0"/>
              <a:t>存活时间与网络连接有关，一旦连接断开，</a:t>
            </a:r>
            <a:r>
              <a:rPr lang="en-US" altLang="zh-CN" dirty="0"/>
              <a:t>session</a:t>
            </a:r>
            <a:r>
              <a:rPr lang="zh-CN" altLang="en-US" dirty="0"/>
              <a:t>失效；某些</a:t>
            </a:r>
            <a:r>
              <a:rPr lang="en-US" altLang="zh-CN" dirty="0"/>
              <a:t>session</a:t>
            </a:r>
            <a:r>
              <a:rPr lang="zh-CN" altLang="en-US" dirty="0"/>
              <a:t>能跨越多个连贯的网络连接（我理解的是类似</a:t>
            </a:r>
            <a:r>
              <a:rPr lang="en-US" altLang="zh-CN" dirty="0"/>
              <a:t>session</a:t>
            </a:r>
            <a:r>
              <a:rPr lang="zh-CN" altLang="en-US" dirty="0"/>
              <a:t>自动报活）。</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a:t>
            </a:r>
            <a:r>
              <a:rPr lang="zh-CN" altLang="en-US" sz="3600" b="1" dirty="0"/>
              <a:t>、 </a:t>
            </a:r>
            <a:r>
              <a:rPr lang="en-US" altLang="zh-CN" sz="3200" b="1" dirty="0"/>
              <a:t>UNSUBSCRIBE Packets – Unsubscribe from topics </a:t>
            </a:r>
            <a:endParaRPr lang="zh-CN" altLang="en-US" sz="3200" b="1" dirty="0"/>
          </a:p>
        </p:txBody>
      </p:sp>
      <p:sp>
        <p:nvSpPr>
          <p:cNvPr id="3" name="内容占位符 2"/>
          <p:cNvSpPr>
            <a:spLocks noGrp="1"/>
          </p:cNvSpPr>
          <p:nvPr>
            <p:ph idx="1"/>
          </p:nvPr>
        </p:nvSpPr>
        <p:spPr/>
        <p:txBody>
          <a:bodyPr>
            <a:normAutofit/>
          </a:bodyPr>
          <a:lstStyle/>
          <a:p>
            <a:r>
              <a:rPr lang="en-US" altLang="zh-CN" sz="2000" dirty="0"/>
              <a:t>UNSUBSCRIBE Packet</a:t>
            </a:r>
            <a:r>
              <a:rPr lang="zh-CN" altLang="en-US" sz="2000" dirty="0"/>
              <a:t>是</a:t>
            </a:r>
            <a:r>
              <a:rPr lang="en-US" altLang="zh-CN" sz="2000" dirty="0"/>
              <a:t>Client</a:t>
            </a:r>
            <a:r>
              <a:rPr lang="zh-CN" altLang="en-US" sz="2000" dirty="0"/>
              <a:t>向</a:t>
            </a:r>
            <a:r>
              <a:rPr lang="en-US" altLang="zh-CN" sz="2000" dirty="0"/>
              <a:t>Server</a:t>
            </a:r>
            <a:r>
              <a:rPr lang="zh-CN" altLang="en-US" sz="2000" dirty="0"/>
              <a:t>发送的取消订阅请求。</a:t>
            </a:r>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14.1</a:t>
            </a:r>
            <a:r>
              <a:rPr lang="zh-CN" altLang="en-US" b="1" dirty="0"/>
              <a:t>、 </a:t>
            </a:r>
            <a:r>
              <a:rPr lang="en-US" altLang="zh-CN" sz="3600" b="1" dirty="0"/>
              <a:t>UNSUBSCRIBE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UNSUBSCRIBE Packets</a:t>
            </a:r>
            <a:r>
              <a:rPr lang="zh-CN" altLang="en-US" sz="2000" dirty="0"/>
              <a:t>的固定头部。</a:t>
            </a: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en-US" altLang="zh-CN" sz="2000" dirty="0"/>
              <a:t>Remaining Length = Variable Header Length(2 bytes) + Payload Length</a:t>
            </a:r>
            <a:r>
              <a:rPr lang="zh-CN" altLang="en-US" sz="2000" dirty="0"/>
              <a:t>。</a:t>
            </a:r>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715238" y="2640027"/>
            <a:ext cx="9010181" cy="1394978"/>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14.2</a:t>
            </a:r>
            <a:r>
              <a:rPr lang="zh-CN" altLang="en-US" b="1" dirty="0"/>
              <a:t>、 </a:t>
            </a:r>
            <a:r>
              <a:rPr lang="en-US" altLang="zh-CN" sz="3600" b="1" dirty="0"/>
              <a:t>UNSUBSCRIBE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UNSUBSCRIBE</a:t>
            </a:r>
            <a:r>
              <a:rPr lang="zh-CN" altLang="en-US" sz="2000" dirty="0"/>
              <a:t>包只包含一项：此取消订阅请求包的</a:t>
            </a:r>
            <a:r>
              <a:rPr lang="en-US" altLang="zh-CN" sz="2000" dirty="0"/>
              <a:t>Packet Identifier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388863" y="2793304"/>
            <a:ext cx="9220601" cy="1073791"/>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14.3</a:t>
            </a:r>
            <a:r>
              <a:rPr lang="zh-CN" altLang="en-US" b="1" dirty="0"/>
              <a:t>、 </a:t>
            </a:r>
            <a:r>
              <a:rPr lang="en-US" altLang="zh-CN" sz="3600" b="1" dirty="0"/>
              <a:t>UNSUBSCRIBE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en-US" altLang="zh-CN" sz="2000" dirty="0"/>
              <a:t>UNSUBSCRIBE Packet</a:t>
            </a:r>
            <a:r>
              <a:rPr lang="zh-CN" altLang="en-US" sz="2000" dirty="0"/>
              <a:t>的</a:t>
            </a:r>
            <a:r>
              <a:rPr lang="en-US" altLang="zh-CN" sz="2000" dirty="0"/>
              <a:t>Payload</a:t>
            </a:r>
            <a:r>
              <a:rPr lang="zh-CN" altLang="en-US" sz="2000" dirty="0"/>
              <a:t>中包含了</a:t>
            </a:r>
            <a:r>
              <a:rPr lang="en-US" altLang="zh-CN" sz="2000" dirty="0"/>
              <a:t>Client</a:t>
            </a:r>
            <a:r>
              <a:rPr lang="zh-CN" altLang="en-US" sz="2000" dirty="0"/>
              <a:t>一系列</a:t>
            </a:r>
            <a:r>
              <a:rPr lang="en-US" altLang="zh-CN" sz="2000" dirty="0"/>
              <a:t>Topic Filter</a:t>
            </a:r>
            <a:r>
              <a:rPr lang="zh-CN" altLang="en-US" sz="2000" dirty="0"/>
              <a:t>指明该</a:t>
            </a:r>
            <a:r>
              <a:rPr lang="en-US" altLang="zh-CN" sz="2000" dirty="0"/>
              <a:t>Client</a:t>
            </a:r>
            <a:r>
              <a:rPr lang="zh-CN" altLang="en-US" sz="2000" dirty="0"/>
              <a:t>想要取消订阅的</a:t>
            </a:r>
            <a:r>
              <a:rPr lang="en-US" altLang="zh-CN" sz="2000" dirty="0"/>
              <a:t>Topic </a:t>
            </a:r>
            <a:r>
              <a:rPr lang="zh-CN" altLang="en-US" sz="2000" dirty="0"/>
              <a:t>。</a:t>
            </a:r>
            <a:endParaRPr lang="en-US" altLang="zh-CN" sz="2000" dirty="0"/>
          </a:p>
          <a:p>
            <a:r>
              <a:rPr lang="en-US" altLang="zh-CN" sz="2000" dirty="0"/>
              <a:t>Topic Filter</a:t>
            </a:r>
            <a:r>
              <a:rPr lang="zh-CN" altLang="en-US" sz="2000" dirty="0"/>
              <a:t>必须以</a:t>
            </a:r>
            <a:r>
              <a:rPr lang="en-US" altLang="zh-CN" sz="2000" dirty="0"/>
              <a:t>UTF-8</a:t>
            </a:r>
            <a:r>
              <a:rPr lang="zh-CN" altLang="en-US" sz="2000" dirty="0"/>
              <a:t>编码。</a:t>
            </a:r>
            <a:endParaRPr lang="en-US" altLang="zh-CN" sz="2000" dirty="0"/>
          </a:p>
          <a:p>
            <a:r>
              <a:rPr lang="en-US" altLang="zh-CN" sz="2000" dirty="0"/>
              <a:t>UNSUBSCRIBE Packet</a:t>
            </a:r>
            <a:r>
              <a:rPr lang="zh-CN" altLang="en-US" sz="2000" dirty="0"/>
              <a:t>必须至少包含一个</a:t>
            </a:r>
            <a:r>
              <a:rPr lang="en-US" altLang="zh-CN" sz="2000" dirty="0"/>
              <a:t>Topic Filter,</a:t>
            </a:r>
            <a:r>
              <a:rPr lang="zh-CN" altLang="en-US" sz="2000" dirty="0"/>
              <a:t>如果</a:t>
            </a:r>
            <a:r>
              <a:rPr lang="en-US" altLang="zh-CN" sz="2000" dirty="0"/>
              <a:t>UNSUBSCRIBE Packet</a:t>
            </a:r>
            <a:r>
              <a:rPr lang="zh-CN" altLang="en-US" sz="2000" dirty="0"/>
              <a:t>没有</a:t>
            </a:r>
            <a:r>
              <a:rPr lang="en-US" altLang="zh-CN" sz="2000" dirty="0"/>
              <a:t>Payload</a:t>
            </a:r>
            <a:r>
              <a:rPr lang="zh-CN" altLang="en-US" sz="2000" dirty="0"/>
              <a:t>的话视为违反协议。</a:t>
            </a:r>
            <a:endParaRPr lang="en-US" altLang="zh-CN" sz="2000" dirty="0"/>
          </a:p>
          <a:p>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14.4</a:t>
            </a:r>
            <a:r>
              <a:rPr lang="zh-CN" altLang="en-US" b="1" dirty="0"/>
              <a:t>、 </a:t>
            </a:r>
            <a:r>
              <a:rPr lang="zh-CN" altLang="en-US" sz="3600" b="1" dirty="0"/>
              <a:t>注意</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en-US" altLang="zh-CN" sz="2000" dirty="0"/>
              <a:t>UNSUBSCRIBE Packet</a:t>
            </a:r>
            <a:r>
              <a:rPr lang="zh-CN" altLang="en-US" sz="2000" dirty="0"/>
              <a:t>的</a:t>
            </a:r>
            <a:r>
              <a:rPr lang="en-US" altLang="zh-CN" sz="2000" dirty="0"/>
              <a:t>Payload</a:t>
            </a:r>
            <a:r>
              <a:rPr lang="zh-CN" altLang="en-US" sz="2000" dirty="0"/>
              <a:t>的</a:t>
            </a:r>
            <a:r>
              <a:rPr lang="en-US" altLang="zh-CN" sz="2000" dirty="0"/>
              <a:t>Topic Filter</a:t>
            </a:r>
            <a:r>
              <a:rPr lang="zh-CN" altLang="en-US" sz="2000" dirty="0"/>
              <a:t>（不管包不包含通配符）应该与</a:t>
            </a:r>
            <a:r>
              <a:rPr lang="en-US" altLang="zh-CN" sz="2000" dirty="0"/>
              <a:t>Server</a:t>
            </a:r>
            <a:r>
              <a:rPr lang="zh-CN" altLang="en-US" sz="2000" dirty="0"/>
              <a:t>端为</a:t>
            </a:r>
            <a:r>
              <a:rPr lang="en-US" altLang="zh-CN" sz="2000" dirty="0"/>
              <a:t>Client</a:t>
            </a:r>
            <a:r>
              <a:rPr lang="zh-CN" altLang="en-US" sz="2000" dirty="0"/>
              <a:t>存储的</a:t>
            </a:r>
            <a:r>
              <a:rPr lang="en-US" altLang="zh-CN" sz="2000" dirty="0"/>
              <a:t>Topic Filters</a:t>
            </a:r>
            <a:r>
              <a:rPr lang="zh-CN" altLang="en-US" sz="2000" dirty="0"/>
              <a:t>逐字符比较，如果有匹配的，则该</a:t>
            </a:r>
            <a:r>
              <a:rPr lang="en-US" altLang="zh-CN" sz="2000" dirty="0"/>
              <a:t>Client</a:t>
            </a:r>
            <a:r>
              <a:rPr lang="zh-CN" altLang="en-US" sz="2000" dirty="0"/>
              <a:t>的该订阅被</a:t>
            </a:r>
            <a:r>
              <a:rPr lang="en-US" altLang="zh-CN" sz="2000" dirty="0"/>
              <a:t>Server</a:t>
            </a:r>
            <a:r>
              <a:rPr lang="zh-CN" altLang="en-US" sz="2000" dirty="0"/>
              <a:t>删除。</a:t>
            </a:r>
            <a:endParaRPr lang="en-US" altLang="zh-CN" sz="2000" dirty="0"/>
          </a:p>
          <a:p>
            <a:r>
              <a:rPr lang="zh-CN" altLang="en-US" sz="2000" dirty="0"/>
              <a:t>如果</a:t>
            </a:r>
            <a:r>
              <a:rPr lang="en-US" altLang="zh-CN" sz="2000" dirty="0"/>
              <a:t>Server</a:t>
            </a:r>
            <a:r>
              <a:rPr lang="zh-CN" altLang="en-US" sz="2000" dirty="0"/>
              <a:t>删除一个订阅，</a:t>
            </a:r>
            <a:r>
              <a:rPr lang="en-US" altLang="zh-CN" sz="2000" dirty="0"/>
              <a:t>Server</a:t>
            </a:r>
            <a:r>
              <a:rPr lang="zh-CN" altLang="en-US" sz="2000" dirty="0"/>
              <a:t>立即停止任何与订阅对应的消息发送到</a:t>
            </a:r>
            <a:r>
              <a:rPr lang="en-US" altLang="zh-CN" sz="2000" dirty="0"/>
              <a:t>Client</a:t>
            </a:r>
            <a:r>
              <a:rPr lang="zh-CN" altLang="en-US" sz="2000" dirty="0"/>
              <a:t>；</a:t>
            </a:r>
            <a:r>
              <a:rPr lang="en-US" altLang="zh-CN" sz="2000" dirty="0"/>
              <a:t>Server</a:t>
            </a:r>
            <a:r>
              <a:rPr lang="zh-CN" altLang="en-US" sz="2000" dirty="0"/>
              <a:t>必须完成已经开始发送的</a:t>
            </a:r>
            <a:r>
              <a:rPr lang="en-US" altLang="zh-CN" sz="2000" dirty="0"/>
              <a:t>QoS1</a:t>
            </a:r>
            <a:r>
              <a:rPr lang="zh-CN" altLang="en-US" sz="2000" dirty="0"/>
              <a:t>或</a:t>
            </a:r>
            <a:r>
              <a:rPr lang="en-US" altLang="zh-CN" sz="2000" dirty="0"/>
              <a:t>QoS2</a:t>
            </a:r>
            <a:r>
              <a:rPr lang="zh-CN" altLang="en-US" sz="2000" dirty="0"/>
              <a:t>消息的发送。</a:t>
            </a:r>
            <a:r>
              <a:rPr lang="en-US" altLang="zh-CN" sz="2000" dirty="0"/>
              <a:t>Server</a:t>
            </a:r>
            <a:r>
              <a:rPr lang="zh-CN" altLang="en-US" sz="2000" dirty="0"/>
              <a:t>可能会继续发生已经存在于缓存中的消息到</a:t>
            </a:r>
            <a:r>
              <a:rPr lang="en-US" altLang="zh-CN" sz="2000" dirty="0"/>
              <a:t>Client</a:t>
            </a:r>
            <a:r>
              <a:rPr lang="zh-CN" altLang="en-US" sz="2000" dirty="0"/>
              <a:t>。</a:t>
            </a:r>
            <a:endParaRPr lang="en-US" altLang="zh-CN" sz="2000" dirty="0"/>
          </a:p>
          <a:p>
            <a:r>
              <a:rPr lang="en-US" altLang="zh-CN" sz="2000" dirty="0"/>
              <a:t>Server</a:t>
            </a:r>
            <a:r>
              <a:rPr lang="zh-CN" altLang="en-US" sz="2000" dirty="0"/>
              <a:t>必须给发起取消订阅请求的</a:t>
            </a:r>
            <a:r>
              <a:rPr lang="en-US" altLang="zh-CN" sz="2000" dirty="0"/>
              <a:t>Client</a:t>
            </a:r>
            <a:r>
              <a:rPr lang="zh-CN" altLang="en-US" sz="2000" dirty="0"/>
              <a:t>返回一个</a:t>
            </a:r>
            <a:r>
              <a:rPr lang="en-US" altLang="zh-CN" sz="2000" dirty="0"/>
              <a:t>UNSUBACK Packet</a:t>
            </a:r>
            <a:r>
              <a:rPr lang="zh-CN" altLang="en-US" sz="2000" dirty="0"/>
              <a:t>以告知处理结果。</a:t>
            </a:r>
            <a:r>
              <a:rPr lang="en-US" altLang="zh-CN" sz="2000" dirty="0"/>
              <a:t>UNSUBACK Packet </a:t>
            </a:r>
            <a:r>
              <a:rPr lang="zh-CN" altLang="en-US" sz="2000" dirty="0"/>
              <a:t>的</a:t>
            </a:r>
            <a:r>
              <a:rPr lang="en-US" altLang="zh-CN" sz="2000" dirty="0"/>
              <a:t>Variable Header</a:t>
            </a:r>
            <a:r>
              <a:rPr lang="zh-CN" altLang="en-US" sz="2000" dirty="0"/>
              <a:t>中的</a:t>
            </a:r>
            <a:r>
              <a:rPr lang="en-US" altLang="zh-CN" sz="2000" dirty="0"/>
              <a:t>Packet Identifier</a:t>
            </a:r>
            <a:r>
              <a:rPr lang="zh-CN" altLang="en-US" sz="2000" dirty="0"/>
              <a:t>必须与</a:t>
            </a:r>
            <a:r>
              <a:rPr lang="en-US" altLang="zh-CN" sz="2000" dirty="0"/>
              <a:t>UNSUBSCRIBE Packet</a:t>
            </a:r>
            <a:r>
              <a:rPr lang="zh-CN" altLang="en-US" sz="2000" dirty="0"/>
              <a:t>的</a:t>
            </a:r>
            <a:r>
              <a:rPr lang="en-US" altLang="zh-CN" sz="2000" dirty="0"/>
              <a:t>Variable Header</a:t>
            </a:r>
            <a:r>
              <a:rPr lang="zh-CN" altLang="en-US" sz="2000" dirty="0"/>
              <a:t>中的</a:t>
            </a:r>
            <a:r>
              <a:rPr lang="en-US" altLang="zh-CN" sz="2000" dirty="0"/>
              <a:t>Packet Identifier</a:t>
            </a:r>
            <a:r>
              <a:rPr lang="zh-CN" altLang="en-US" sz="2000" dirty="0"/>
              <a:t>一样。</a:t>
            </a:r>
            <a:endParaRPr lang="en-US" altLang="zh-CN" sz="2000" dirty="0"/>
          </a:p>
          <a:p>
            <a:r>
              <a:rPr lang="zh-CN" altLang="en-US" sz="2000" dirty="0"/>
              <a:t>即时最后</a:t>
            </a:r>
            <a:r>
              <a:rPr lang="en-US" altLang="zh-CN" sz="2000" dirty="0"/>
              <a:t>Server</a:t>
            </a:r>
            <a:r>
              <a:rPr lang="zh-CN" altLang="en-US" sz="2000" dirty="0"/>
              <a:t>没有删除任何一个订阅，也应该返回给</a:t>
            </a:r>
            <a:r>
              <a:rPr lang="en-US" altLang="zh-CN" sz="2000" dirty="0"/>
              <a:t>Client</a:t>
            </a:r>
            <a:r>
              <a:rPr lang="zh-CN" altLang="en-US" sz="2000" dirty="0"/>
              <a:t>一个</a:t>
            </a:r>
            <a:r>
              <a:rPr lang="en-US" altLang="zh-CN" sz="2000" dirty="0"/>
              <a:t>UNSUBACK Packet</a:t>
            </a:r>
            <a:r>
              <a:rPr lang="zh-CN" altLang="en-US" sz="2000" dirty="0"/>
              <a:t>。</a:t>
            </a:r>
            <a:endParaRPr lang="en-US" altLang="zh-CN" sz="2000" dirty="0"/>
          </a:p>
          <a:p>
            <a:r>
              <a:rPr lang="zh-CN" altLang="en-US" sz="2000" dirty="0"/>
              <a:t>如果一个</a:t>
            </a:r>
            <a:r>
              <a:rPr lang="en-US" altLang="zh-CN" sz="2000" dirty="0"/>
              <a:t>UNSUBCRIBE Packet</a:t>
            </a:r>
            <a:r>
              <a:rPr lang="zh-CN" altLang="en-US" sz="2000" dirty="0"/>
              <a:t>包含多个</a:t>
            </a:r>
            <a:r>
              <a:rPr lang="en-US" altLang="zh-CN" sz="2000" dirty="0"/>
              <a:t>Topic Filter</a:t>
            </a:r>
            <a:r>
              <a:rPr lang="zh-CN" altLang="en-US" sz="2000" dirty="0"/>
              <a:t>，</a:t>
            </a:r>
            <a:r>
              <a:rPr lang="en-US" altLang="zh-CN" sz="2000" dirty="0"/>
              <a:t>Server</a:t>
            </a:r>
            <a:r>
              <a:rPr lang="zh-CN" altLang="en-US" sz="2000" dirty="0"/>
              <a:t>会以同时收到多个</a:t>
            </a:r>
            <a:r>
              <a:rPr lang="en-US" altLang="zh-CN" sz="2000" dirty="0"/>
              <a:t>UNSUBCRIBE Packet</a:t>
            </a:r>
            <a:r>
              <a:rPr lang="zh-CN" altLang="en-US" sz="2000" dirty="0"/>
              <a:t>的方式处理请求，并将处理结果放在同一个</a:t>
            </a:r>
            <a:r>
              <a:rPr lang="en-US" altLang="zh-CN" sz="2000" dirty="0"/>
              <a:t>UNSUBACK Packet</a:t>
            </a:r>
            <a:r>
              <a:rPr lang="zh-CN" altLang="en-US" sz="2000" dirty="0"/>
              <a:t>返回。</a:t>
            </a: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15</a:t>
            </a:r>
            <a:r>
              <a:rPr lang="zh-CN" altLang="en-US" sz="3600" b="1" dirty="0"/>
              <a:t>、 </a:t>
            </a:r>
            <a:r>
              <a:rPr lang="en-US" altLang="zh-CN" sz="2800" b="1" dirty="0"/>
              <a:t>UNSUBACK Packets – Unsubscribe acknowledgement</a:t>
            </a:r>
            <a:endParaRPr lang="zh-CN" altLang="en-US" sz="2800" b="1" dirty="0"/>
          </a:p>
        </p:txBody>
      </p:sp>
      <p:sp>
        <p:nvSpPr>
          <p:cNvPr id="3" name="内容占位符 2"/>
          <p:cNvSpPr>
            <a:spLocks noGrp="1"/>
          </p:cNvSpPr>
          <p:nvPr>
            <p:ph idx="1"/>
          </p:nvPr>
        </p:nvSpPr>
        <p:spPr/>
        <p:txBody>
          <a:bodyPr>
            <a:normAutofit/>
          </a:bodyPr>
          <a:lstStyle/>
          <a:p>
            <a:r>
              <a:rPr lang="en-US" altLang="zh-CN" sz="2000" dirty="0"/>
              <a:t>UNSUBACK Packet</a:t>
            </a:r>
            <a:r>
              <a:rPr lang="zh-CN" altLang="en-US" sz="2000" dirty="0"/>
              <a:t>是</a:t>
            </a:r>
            <a:r>
              <a:rPr lang="en-US" altLang="zh-CN" sz="2000" dirty="0"/>
              <a:t>Server</a:t>
            </a:r>
            <a:r>
              <a:rPr lang="zh-CN" altLang="en-US" sz="2000" dirty="0"/>
              <a:t>向</a:t>
            </a:r>
            <a:r>
              <a:rPr lang="en-US" altLang="zh-CN" sz="2000" dirty="0"/>
              <a:t>Client</a:t>
            </a:r>
            <a:r>
              <a:rPr lang="zh-CN" altLang="en-US" sz="2000" dirty="0"/>
              <a:t>发送的取消订阅请求回复。</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15.1</a:t>
            </a:r>
            <a:r>
              <a:rPr lang="zh-CN" altLang="en-US" b="1" dirty="0"/>
              <a:t>、 </a:t>
            </a:r>
            <a:r>
              <a:rPr lang="en-US" altLang="zh-CN" sz="3600" b="1" dirty="0"/>
              <a:t>UNSUBACK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UNSUBACK Packets</a:t>
            </a:r>
            <a:r>
              <a:rPr lang="zh-CN" altLang="en-US" sz="2000" dirty="0"/>
              <a:t>的固定头部。</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r>
              <a:rPr lang="zh-CN" altLang="en-US" sz="2000" dirty="0"/>
              <a:t>注意：</a:t>
            </a:r>
            <a:r>
              <a:rPr lang="en-US" altLang="zh-CN" sz="2000" dirty="0"/>
              <a:t> UNSUBACK Packets </a:t>
            </a:r>
            <a:r>
              <a:rPr lang="zh-CN" altLang="en-US" sz="2000" dirty="0"/>
              <a:t>的</a:t>
            </a:r>
            <a:r>
              <a:rPr lang="en-US" altLang="zh-CN" sz="2000" dirty="0"/>
              <a:t>Fixed Header</a:t>
            </a:r>
            <a:r>
              <a:rPr lang="zh-CN" altLang="en-US" sz="2000" dirty="0"/>
              <a:t>的</a:t>
            </a:r>
            <a:r>
              <a:rPr lang="en-US" altLang="zh-CN" sz="2000" dirty="0"/>
              <a:t>Remaining Length</a:t>
            </a:r>
            <a:r>
              <a:rPr lang="zh-CN" altLang="en-US" sz="2000" dirty="0"/>
              <a:t>为</a:t>
            </a:r>
            <a:r>
              <a:rPr lang="en-US" altLang="zh-CN" sz="2000" dirty="0"/>
              <a:t>variable header</a:t>
            </a:r>
            <a:r>
              <a:rPr lang="zh-CN" altLang="en-US" sz="2000" dirty="0"/>
              <a:t>的长度，为</a:t>
            </a:r>
            <a:r>
              <a:rPr lang="en-US" altLang="zh-CN" sz="2000" dirty="0"/>
              <a:t>2</a:t>
            </a:r>
            <a:r>
              <a:rPr lang="zh-CN" altLang="en-US" sz="2000" dirty="0"/>
              <a:t>。因为</a:t>
            </a:r>
            <a:r>
              <a:rPr lang="en-US" altLang="zh-CN" sz="2000" dirty="0"/>
              <a:t>UNSUBACK Packets </a:t>
            </a:r>
            <a:r>
              <a:rPr lang="zh-CN" altLang="en-US" sz="2000" dirty="0"/>
              <a:t>没有</a:t>
            </a:r>
            <a:r>
              <a:rPr lang="en-US" altLang="zh-CN" sz="2000" dirty="0"/>
              <a:t>Payload</a:t>
            </a:r>
            <a:r>
              <a:rPr lang="zh-CN" altLang="en-US" sz="2000" dirty="0"/>
              <a:t>而且</a:t>
            </a:r>
            <a:r>
              <a:rPr lang="en-US" altLang="zh-CN" sz="2000" dirty="0"/>
              <a:t>variable header</a:t>
            </a:r>
            <a:r>
              <a:rPr lang="zh-CN" altLang="en-US" sz="2000" dirty="0"/>
              <a:t>格式固定</a:t>
            </a:r>
            <a:r>
              <a:rPr lang="en-US" altLang="zh-CN" sz="2000" dirty="0"/>
              <a:t>(</a:t>
            </a:r>
            <a:r>
              <a:rPr lang="zh-CN" altLang="en-US" sz="2000" dirty="0"/>
              <a:t>跟</a:t>
            </a:r>
            <a:r>
              <a:rPr lang="en-US" altLang="zh-CN" sz="2000" dirty="0"/>
              <a:t>6.1</a:t>
            </a:r>
            <a:r>
              <a:rPr lang="zh-CN" altLang="en-US" sz="2000" dirty="0"/>
              <a:t>节</a:t>
            </a:r>
            <a:r>
              <a:rPr lang="en-US" altLang="zh-CN" sz="2000" dirty="0"/>
              <a:t>CONNACK Packets </a:t>
            </a:r>
            <a:r>
              <a:rPr lang="zh-CN" altLang="en-US" sz="2000" dirty="0"/>
              <a:t>和</a:t>
            </a:r>
            <a:r>
              <a:rPr lang="en-US" altLang="zh-CN" sz="2000" dirty="0"/>
              <a:t>8.1</a:t>
            </a:r>
            <a:r>
              <a:rPr lang="zh-CN" altLang="en-US" sz="2000" dirty="0"/>
              <a:t>节</a:t>
            </a:r>
            <a:r>
              <a:rPr lang="en-US" altLang="zh-CN" sz="2000" dirty="0"/>
              <a:t>PUBACK Packets</a:t>
            </a:r>
            <a:r>
              <a:rPr lang="zh-CN" altLang="en-US" sz="2000" dirty="0"/>
              <a:t>和</a:t>
            </a:r>
            <a:r>
              <a:rPr lang="en-US" altLang="zh-CN" sz="2000" dirty="0"/>
              <a:t>9.1</a:t>
            </a:r>
            <a:r>
              <a:rPr lang="zh-CN" altLang="en-US" sz="2000" dirty="0"/>
              <a:t>节的</a:t>
            </a:r>
            <a:r>
              <a:rPr lang="en-US" altLang="zh-CN" sz="2000" dirty="0"/>
              <a:t>PUBREC Packets</a:t>
            </a:r>
            <a:r>
              <a:rPr lang="zh-CN" altLang="en-US" sz="2000" dirty="0"/>
              <a:t>和</a:t>
            </a:r>
            <a:r>
              <a:rPr lang="en-US" altLang="zh-CN" sz="2000" dirty="0"/>
              <a:t>10.1</a:t>
            </a:r>
            <a:r>
              <a:rPr lang="zh-CN" altLang="en-US" sz="2000" dirty="0"/>
              <a:t>节</a:t>
            </a:r>
            <a:r>
              <a:rPr lang="en-US" altLang="zh-CN" sz="2000" dirty="0"/>
              <a:t>PUBREL Packets</a:t>
            </a:r>
            <a:r>
              <a:rPr lang="zh-CN" altLang="en-US" sz="2000" dirty="0"/>
              <a:t>以及</a:t>
            </a:r>
            <a:r>
              <a:rPr lang="en-US" altLang="zh-CN" sz="2000" dirty="0"/>
              <a:t>11.1</a:t>
            </a:r>
            <a:r>
              <a:rPr lang="zh-CN" altLang="en-US" sz="2000" dirty="0"/>
              <a:t>节的</a:t>
            </a:r>
            <a:r>
              <a:rPr lang="en-US" altLang="zh-CN" sz="2000" dirty="0"/>
              <a:t>PUBCOMP Packets</a:t>
            </a:r>
            <a:r>
              <a:rPr lang="zh-CN" altLang="en-US" sz="2000" dirty="0"/>
              <a:t>的情况一致</a:t>
            </a:r>
            <a:r>
              <a:rPr lang="en-US" altLang="zh-CN" sz="2000" dirty="0"/>
              <a:t>)</a:t>
            </a:r>
            <a:endParaRPr lang="en-US" altLang="zh-CN" sz="2000" dirty="0"/>
          </a:p>
          <a:p>
            <a:r>
              <a:rPr lang="en-US" altLang="zh-CN" sz="2000" dirty="0"/>
              <a:t>Remaining Length = Variable Header Length(2 bytes) </a:t>
            </a:r>
            <a:r>
              <a:rPr lang="zh-CN" altLang="en-US" sz="2000" dirty="0"/>
              <a:t>。</a:t>
            </a:r>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522084" y="2571750"/>
            <a:ext cx="8359630" cy="1566774"/>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15.2</a:t>
            </a:r>
            <a:r>
              <a:rPr lang="zh-CN" altLang="en-US" b="1" dirty="0"/>
              <a:t>、 </a:t>
            </a:r>
            <a:r>
              <a:rPr lang="en-US" altLang="zh-CN" sz="3600" b="1" dirty="0"/>
              <a:t>UNSUBACK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前面第</a:t>
            </a:r>
            <a:r>
              <a:rPr lang="en-US" altLang="zh-CN" sz="2000" dirty="0"/>
              <a:t>4.2</a:t>
            </a:r>
            <a:r>
              <a:rPr lang="zh-CN" altLang="en-US" sz="2000" dirty="0"/>
              <a:t>节说到可变头部的内容根据</a:t>
            </a:r>
            <a:r>
              <a:rPr lang="en-US" altLang="zh-CN" sz="2000" dirty="0"/>
              <a:t>Packet type </a:t>
            </a:r>
            <a:r>
              <a:rPr lang="zh-CN" altLang="en-US" sz="2000" dirty="0"/>
              <a:t>的不同而不同，</a:t>
            </a:r>
            <a:r>
              <a:rPr lang="en-US" altLang="zh-CN" sz="2000" b="1" dirty="0"/>
              <a:t> </a:t>
            </a:r>
            <a:r>
              <a:rPr lang="en-US" altLang="zh-CN" sz="2000" dirty="0"/>
              <a:t>SUBACK</a:t>
            </a:r>
            <a:r>
              <a:rPr lang="zh-CN" altLang="en-US" sz="2000" dirty="0"/>
              <a:t>包只包含一项：对应的将要被的</a:t>
            </a:r>
            <a:r>
              <a:rPr lang="en-US" altLang="zh-CN" sz="2000" dirty="0"/>
              <a:t>acknowledged</a:t>
            </a:r>
            <a:r>
              <a:rPr lang="zh-CN" altLang="en-US" sz="2000" dirty="0"/>
              <a:t>的取消订阅请求包中的</a:t>
            </a:r>
            <a:r>
              <a:rPr lang="en-US" altLang="zh-CN" sz="2000" dirty="0"/>
              <a:t>Variable header </a:t>
            </a:r>
            <a:r>
              <a:rPr lang="zh-CN" altLang="en-US" sz="2000" dirty="0"/>
              <a:t>的</a:t>
            </a:r>
            <a:r>
              <a:rPr lang="en-US" altLang="zh-CN" sz="2000" dirty="0"/>
              <a:t>Packet Identifier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985676" y="2960913"/>
            <a:ext cx="9668586" cy="125292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15.3</a:t>
            </a:r>
            <a:r>
              <a:rPr lang="zh-CN" altLang="en-US" b="1" dirty="0"/>
              <a:t>、 </a:t>
            </a:r>
            <a:r>
              <a:rPr lang="en-US" altLang="zh-CN" sz="3600" b="1" dirty="0"/>
              <a:t>UNSUBACK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如</a:t>
            </a:r>
            <a:r>
              <a:rPr lang="en-US" altLang="zh-CN" sz="2000" dirty="0"/>
              <a:t>15.1</a:t>
            </a:r>
            <a:r>
              <a:rPr lang="zh-CN" altLang="en-US" sz="2000" dirty="0"/>
              <a:t>节所述，</a:t>
            </a:r>
            <a:r>
              <a:rPr lang="en-US" altLang="zh-CN" sz="2000" dirty="0"/>
              <a:t> UNSUBACK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16</a:t>
            </a:r>
            <a:r>
              <a:rPr lang="zh-CN" altLang="en-US" sz="3600" b="1" dirty="0"/>
              <a:t>、 </a:t>
            </a:r>
            <a:r>
              <a:rPr lang="en-US" altLang="zh-CN" b="1" dirty="0"/>
              <a:t>PINGREQ  Packets– PING request</a:t>
            </a:r>
            <a:endParaRPr lang="zh-CN" altLang="en-US" sz="2800" b="1" dirty="0"/>
          </a:p>
        </p:txBody>
      </p:sp>
      <p:sp>
        <p:nvSpPr>
          <p:cNvPr id="3" name="内容占位符 2"/>
          <p:cNvSpPr>
            <a:spLocks noGrp="1"/>
          </p:cNvSpPr>
          <p:nvPr>
            <p:ph idx="1"/>
          </p:nvPr>
        </p:nvSpPr>
        <p:spPr/>
        <p:txBody>
          <a:bodyPr>
            <a:normAutofit/>
          </a:bodyPr>
          <a:lstStyle/>
          <a:p>
            <a:r>
              <a:rPr lang="en-US" altLang="zh-CN" sz="2000" dirty="0"/>
              <a:t>PINGREQ</a:t>
            </a:r>
            <a:r>
              <a:rPr lang="zh-CN" altLang="en-US" sz="2000" dirty="0"/>
              <a:t>是从</a:t>
            </a:r>
            <a:r>
              <a:rPr lang="en-US" altLang="zh-CN" sz="2000" dirty="0"/>
              <a:t>Client</a:t>
            </a:r>
            <a:r>
              <a:rPr lang="zh-CN" altLang="en-US" sz="2000" dirty="0"/>
              <a:t>发送到</a:t>
            </a:r>
            <a:r>
              <a:rPr lang="en-US" altLang="zh-CN" sz="2000" dirty="0"/>
              <a:t>Server</a:t>
            </a:r>
            <a:r>
              <a:rPr lang="zh-CN" altLang="en-US" sz="2000" dirty="0"/>
              <a:t>的，用途：</a:t>
            </a:r>
            <a:endParaRPr lang="en-US" altLang="zh-CN" sz="2000" dirty="0"/>
          </a:p>
          <a:p>
            <a:pPr marL="0" indent="0">
              <a:buNone/>
            </a:pPr>
            <a:r>
              <a:rPr lang="en-US" altLang="zh-CN" sz="2000" dirty="0"/>
              <a:t>1</a:t>
            </a:r>
            <a:r>
              <a:rPr lang="zh-CN" altLang="en-US" sz="2000" dirty="0"/>
              <a:t>：当</a:t>
            </a:r>
            <a:r>
              <a:rPr lang="en-US" altLang="zh-CN" sz="2000" dirty="0"/>
              <a:t>Client</a:t>
            </a:r>
            <a:r>
              <a:rPr lang="zh-CN" altLang="en-US" sz="2000" dirty="0"/>
              <a:t>没有其他包发送给</a:t>
            </a:r>
            <a:r>
              <a:rPr lang="en-US" altLang="zh-CN" sz="2000" dirty="0"/>
              <a:t>Server</a:t>
            </a:r>
            <a:r>
              <a:rPr lang="zh-CN" altLang="en-US" sz="2000" dirty="0"/>
              <a:t>的时候，</a:t>
            </a:r>
            <a:r>
              <a:rPr lang="en-US" altLang="zh-CN" sz="2000" dirty="0"/>
              <a:t>PINGREQ</a:t>
            </a:r>
            <a:r>
              <a:rPr lang="zh-CN" altLang="en-US" sz="2000" dirty="0"/>
              <a:t>让</a:t>
            </a:r>
            <a:r>
              <a:rPr lang="en-US" altLang="zh-CN" sz="2000" dirty="0"/>
              <a:t>Server</a:t>
            </a:r>
            <a:r>
              <a:rPr lang="zh-CN" altLang="en-US" sz="2000" dirty="0"/>
              <a:t>知道它还活着。</a:t>
            </a:r>
            <a:endParaRPr lang="en-US" altLang="zh-CN" sz="2000" dirty="0"/>
          </a:p>
          <a:p>
            <a:pPr marL="0" indent="0">
              <a:buNone/>
            </a:pPr>
            <a:r>
              <a:rPr lang="en-US" altLang="zh-CN" sz="2000" dirty="0"/>
              <a:t>2</a:t>
            </a:r>
            <a:r>
              <a:rPr lang="zh-CN" altLang="en-US" sz="2000" dirty="0"/>
              <a:t>：</a:t>
            </a:r>
            <a:r>
              <a:rPr lang="en-US" altLang="zh-CN" sz="2000" dirty="0"/>
              <a:t>Client</a:t>
            </a:r>
            <a:r>
              <a:rPr lang="zh-CN" altLang="en-US" sz="2000" dirty="0"/>
              <a:t>可以发送</a:t>
            </a:r>
            <a:r>
              <a:rPr lang="en-US" altLang="zh-CN" sz="2000" dirty="0"/>
              <a:t>PINGREQ</a:t>
            </a:r>
            <a:r>
              <a:rPr lang="zh-CN" altLang="en-US" sz="2000" dirty="0"/>
              <a:t>然后得到</a:t>
            </a:r>
            <a:r>
              <a:rPr lang="en-US" altLang="zh-CN" sz="2000" dirty="0"/>
              <a:t>PINGRESP</a:t>
            </a:r>
            <a:r>
              <a:rPr lang="zh-CN" altLang="en-US" sz="2000" dirty="0"/>
              <a:t>从而知道</a:t>
            </a:r>
            <a:r>
              <a:rPr lang="en-US" altLang="zh-CN" sz="2000" dirty="0"/>
              <a:t>Server</a:t>
            </a:r>
            <a:r>
              <a:rPr lang="zh-CN" altLang="en-US" sz="2000" dirty="0"/>
              <a:t>还活着。</a:t>
            </a:r>
            <a:endParaRPr lang="en-US" altLang="zh-CN" sz="2000" dirty="0"/>
          </a:p>
          <a:p>
            <a:pPr marL="0" indent="0">
              <a:buNone/>
            </a:pPr>
            <a:r>
              <a:rPr lang="en-US" altLang="zh-CN" sz="2000" dirty="0"/>
              <a:t>3</a:t>
            </a:r>
            <a:r>
              <a:rPr lang="zh-CN" altLang="en-US" sz="2000" dirty="0"/>
              <a:t>：测试网络连接状况，得知网络是否正常。</a:t>
            </a:r>
            <a:endParaRPr lang="en-US" altLang="zh-CN" sz="2000" dirty="0"/>
          </a:p>
          <a:p>
            <a:pPr marL="0" indent="0">
              <a:buNone/>
            </a:pPr>
            <a:endParaRPr lang="en-US" altLang="zh-CN" sz="2000" dirty="0"/>
          </a:p>
          <a:p>
            <a:pPr marL="0" indent="0">
              <a:buNone/>
            </a:pPr>
            <a:r>
              <a:rPr lang="en-US" altLang="zh-CN" sz="2000" dirty="0"/>
              <a:t>PINGREQ Packet</a:t>
            </a:r>
            <a:r>
              <a:rPr lang="zh-CN" altLang="en-US" sz="2000" dirty="0"/>
              <a:t>配合</a:t>
            </a:r>
            <a:r>
              <a:rPr lang="en-US" altLang="zh-CN" sz="2000" dirty="0"/>
              <a:t>Keep Alive</a:t>
            </a:r>
            <a:r>
              <a:rPr lang="zh-CN" altLang="en-US" sz="2000" dirty="0"/>
              <a:t>的处理，后面会讲。</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a:t>
            </a:r>
            <a:r>
              <a:rPr lang="en-US" altLang="zh-CN" b="1" dirty="0"/>
              <a:t>Data representations</a:t>
            </a:r>
            <a:endParaRPr lang="zh-CN" altLang="en-US" dirty="0"/>
          </a:p>
        </p:txBody>
      </p:sp>
      <p:sp>
        <p:nvSpPr>
          <p:cNvPr id="3" name="内容占位符 2"/>
          <p:cNvSpPr>
            <a:spLocks noGrp="1"/>
          </p:cNvSpPr>
          <p:nvPr>
            <p:ph idx="1"/>
          </p:nvPr>
        </p:nvSpPr>
        <p:spPr/>
        <p:txBody>
          <a:bodyPr/>
          <a:lstStyle/>
          <a:p>
            <a:r>
              <a:rPr lang="en-US" altLang="zh-CN" dirty="0"/>
              <a:t>1 word = 2 byte  1 byte = 8bit</a:t>
            </a:r>
            <a:r>
              <a:rPr lang="zh-CN" altLang="en-US" dirty="0"/>
              <a:t>。</a:t>
            </a:r>
            <a:endParaRPr lang="en-US" altLang="zh-CN" dirty="0"/>
          </a:p>
          <a:p>
            <a:r>
              <a:rPr lang="zh-CN" altLang="en-US" dirty="0"/>
              <a:t>由于字节存储次序，一个</a:t>
            </a:r>
            <a:r>
              <a:rPr lang="en-US" altLang="zh-CN" dirty="0"/>
              <a:t> 16-bit </a:t>
            </a:r>
            <a:r>
              <a:rPr lang="zh-CN" altLang="en-US" dirty="0"/>
              <a:t>的字符在网络传输中呈现的格式为</a:t>
            </a:r>
            <a:r>
              <a:rPr lang="en-US" altLang="zh-CN" dirty="0"/>
              <a:t> Most Significant Byte (MSB)+Least Significant Byte (LSB)</a:t>
            </a:r>
            <a:r>
              <a:rPr lang="zh-CN" altLang="en-US" dirty="0"/>
              <a:t>。</a:t>
            </a:r>
            <a:endParaRPr lang="en-US" altLang="zh-CN" dirty="0"/>
          </a:p>
          <a:p>
            <a:r>
              <a:rPr lang="en-US" altLang="zh-CN" dirty="0"/>
              <a:t>UTF-8 encoded string </a:t>
            </a:r>
            <a:r>
              <a:rPr lang="zh-CN" altLang="en-US" dirty="0"/>
              <a:t>结构：</a:t>
            </a:r>
            <a:endParaRPr lang="en-US" altLang="zh-CN" dirty="0"/>
          </a:p>
          <a:p>
            <a:endParaRPr lang="en-US" altLang="zh-CN" dirty="0"/>
          </a:p>
          <a:p>
            <a:endParaRPr lang="en-US" altLang="zh-CN" dirty="0"/>
          </a:p>
          <a:p>
            <a:endParaRPr lang="en-US" altLang="zh-CN" dirty="0"/>
          </a:p>
          <a:p>
            <a:r>
              <a:rPr lang="zh-CN" altLang="en-US" dirty="0"/>
              <a:t>所有</a:t>
            </a:r>
            <a:r>
              <a:rPr lang="en-US" altLang="zh-CN" dirty="0"/>
              <a:t>UTF-8 encoded strings </a:t>
            </a:r>
            <a:r>
              <a:rPr lang="zh-CN" altLang="en-US" dirty="0"/>
              <a:t>长度范围为</a:t>
            </a:r>
            <a:r>
              <a:rPr lang="en-US" altLang="zh-CN" dirty="0"/>
              <a:t>0</a:t>
            </a:r>
            <a:r>
              <a:rPr lang="zh-CN" altLang="en-US" dirty="0"/>
              <a:t>到</a:t>
            </a:r>
            <a:r>
              <a:rPr lang="en-US" altLang="zh-CN" dirty="0"/>
              <a:t>65535bytes</a:t>
            </a:r>
            <a:endParaRPr lang="en-US" altLang="zh-CN" dirty="0"/>
          </a:p>
        </p:txBody>
      </p:sp>
      <p:pic>
        <p:nvPicPr>
          <p:cNvPr id="4" name="图片 3"/>
          <p:cNvPicPr>
            <a:picLocks noChangeAspect="1"/>
          </p:cNvPicPr>
          <p:nvPr/>
        </p:nvPicPr>
        <p:blipFill>
          <a:blip r:embed="rId1"/>
          <a:stretch>
            <a:fillRect/>
          </a:stretch>
        </p:blipFill>
        <p:spPr>
          <a:xfrm>
            <a:off x="1106170" y="4099211"/>
            <a:ext cx="9419048" cy="144761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16.1</a:t>
            </a:r>
            <a:r>
              <a:rPr lang="zh-CN" altLang="en-US" b="1" dirty="0"/>
              <a:t>、 </a:t>
            </a:r>
            <a:r>
              <a:rPr lang="en-US" altLang="zh-CN" sz="3600" b="1" dirty="0"/>
              <a:t>PINGREQ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PINGREQ Packets</a:t>
            </a:r>
            <a:r>
              <a:rPr lang="zh-CN" altLang="en-US" sz="2000" dirty="0"/>
              <a:t>的固定头部。</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endParaRPr lang="en-US" altLang="zh-CN" sz="2000" dirty="0"/>
          </a:p>
          <a:p>
            <a:r>
              <a:rPr lang="zh-CN" altLang="en-US" sz="2000" dirty="0"/>
              <a:t>注意：</a:t>
            </a:r>
            <a:r>
              <a:rPr lang="en-US" altLang="zh-CN" sz="2000" dirty="0"/>
              <a:t> PINGREQ Packets </a:t>
            </a:r>
            <a:r>
              <a:rPr lang="zh-CN" altLang="en-US" sz="2000" dirty="0"/>
              <a:t>的</a:t>
            </a:r>
            <a:r>
              <a:rPr lang="en-US" altLang="zh-CN" sz="2000" dirty="0"/>
              <a:t>Fixed Header</a:t>
            </a:r>
            <a:r>
              <a:rPr lang="zh-CN" altLang="en-US" sz="2000" dirty="0"/>
              <a:t>的</a:t>
            </a:r>
            <a:r>
              <a:rPr lang="en-US" altLang="zh-CN" sz="2000" dirty="0"/>
              <a:t>Remaining Length </a:t>
            </a:r>
            <a:r>
              <a:rPr lang="zh-CN" altLang="en-US" sz="2000" dirty="0"/>
              <a:t>为</a:t>
            </a:r>
            <a:r>
              <a:rPr lang="en-US" altLang="zh-CN" sz="2000" dirty="0"/>
              <a:t>0</a:t>
            </a:r>
            <a:r>
              <a:rPr lang="zh-CN" altLang="en-US" sz="2000" dirty="0"/>
              <a:t>。因为</a:t>
            </a:r>
            <a:r>
              <a:rPr lang="en-US" altLang="zh-CN" sz="2000" dirty="0"/>
              <a:t>PINGREQ Packets </a:t>
            </a:r>
            <a:r>
              <a:rPr lang="zh-CN" altLang="en-US" sz="2000" dirty="0"/>
              <a:t>没有</a:t>
            </a:r>
            <a:r>
              <a:rPr lang="en-US" altLang="zh-CN" sz="2000" dirty="0"/>
              <a:t>Payload</a:t>
            </a:r>
            <a:r>
              <a:rPr lang="zh-CN" altLang="en-US" sz="2000" dirty="0"/>
              <a:t>且没有</a:t>
            </a:r>
            <a:r>
              <a:rPr lang="en-US" altLang="zh-CN" sz="2000" dirty="0"/>
              <a:t>variable header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1690935" y="2576946"/>
            <a:ext cx="8171732" cy="1580626"/>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16.2</a:t>
            </a:r>
            <a:r>
              <a:rPr lang="zh-CN" altLang="en-US" b="1" dirty="0"/>
              <a:t>、 </a:t>
            </a:r>
            <a:r>
              <a:rPr lang="en-US" altLang="zh-CN" b="1" dirty="0"/>
              <a:t>PINGREQ</a:t>
            </a:r>
            <a:r>
              <a:rPr lang="en-US" altLang="zh-CN" sz="3600" b="1" dirty="0"/>
              <a:t>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16.1</a:t>
            </a:r>
            <a:r>
              <a:rPr lang="zh-CN" altLang="en-US" sz="2000" dirty="0"/>
              <a:t>节所述，</a:t>
            </a:r>
            <a:r>
              <a:rPr lang="en-US" altLang="zh-CN" sz="2000" dirty="0"/>
              <a:t> PINGREQ Packets </a:t>
            </a:r>
            <a:r>
              <a:rPr lang="zh-CN" altLang="en-US" sz="2000" dirty="0"/>
              <a:t>没有</a:t>
            </a:r>
            <a:r>
              <a:rPr lang="en-US" altLang="zh-CN" sz="2000" dirty="0"/>
              <a:t>Variable header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16.3</a:t>
            </a:r>
            <a:r>
              <a:rPr lang="zh-CN" altLang="en-US" b="1" dirty="0"/>
              <a:t>、 </a:t>
            </a:r>
            <a:r>
              <a:rPr lang="en-US" altLang="zh-CN" sz="3600" b="1" dirty="0"/>
              <a:t>PINGREQ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如</a:t>
            </a:r>
            <a:r>
              <a:rPr lang="en-US" altLang="zh-CN" sz="2000" dirty="0"/>
              <a:t>16.1</a:t>
            </a:r>
            <a:r>
              <a:rPr lang="zh-CN" altLang="en-US" sz="2000" dirty="0"/>
              <a:t>节所述，</a:t>
            </a:r>
            <a:r>
              <a:rPr lang="en-US" altLang="zh-CN" sz="2000" dirty="0"/>
              <a:t> PINGREQ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r>
              <a:rPr lang="zh-CN" altLang="en-US" sz="2000" dirty="0"/>
              <a:t>注意：</a:t>
            </a:r>
            <a:r>
              <a:rPr lang="en-US" altLang="zh-CN" sz="2000" dirty="0"/>
              <a:t>Server</a:t>
            </a:r>
            <a:r>
              <a:rPr lang="zh-CN" altLang="en-US" sz="2000" dirty="0"/>
              <a:t>必须给</a:t>
            </a:r>
            <a:r>
              <a:rPr lang="en-US" altLang="zh-CN" sz="2000" dirty="0"/>
              <a:t>Client</a:t>
            </a:r>
            <a:r>
              <a:rPr lang="zh-CN" altLang="en-US" sz="2000" dirty="0"/>
              <a:t>发送一个</a:t>
            </a:r>
            <a:r>
              <a:rPr lang="en-US" altLang="zh-CN" sz="2000" dirty="0"/>
              <a:t>PINGRESP Packet</a:t>
            </a:r>
            <a:r>
              <a:rPr lang="zh-CN" altLang="en-US" sz="2000" dirty="0"/>
              <a:t>以应答</a:t>
            </a:r>
            <a:r>
              <a:rPr lang="en-US" altLang="zh-CN" sz="2000" dirty="0"/>
              <a:t>PINGREQ</a:t>
            </a:r>
            <a:r>
              <a:rPr lang="zh-CN" altLang="en-US" sz="2000" dirty="0"/>
              <a:t>。</a:t>
            </a: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17</a:t>
            </a:r>
            <a:r>
              <a:rPr lang="zh-CN" altLang="en-US" sz="3600" b="1" dirty="0"/>
              <a:t>、 </a:t>
            </a:r>
            <a:r>
              <a:rPr lang="en-US" altLang="zh-CN" b="1" dirty="0"/>
              <a:t>PINGRESP  Packets– PING response</a:t>
            </a:r>
            <a:endParaRPr lang="zh-CN" altLang="en-US" sz="2800" b="1" dirty="0"/>
          </a:p>
        </p:txBody>
      </p:sp>
      <p:sp>
        <p:nvSpPr>
          <p:cNvPr id="3" name="内容占位符 2"/>
          <p:cNvSpPr>
            <a:spLocks noGrp="1"/>
          </p:cNvSpPr>
          <p:nvPr>
            <p:ph idx="1"/>
          </p:nvPr>
        </p:nvSpPr>
        <p:spPr/>
        <p:txBody>
          <a:bodyPr>
            <a:normAutofit/>
          </a:bodyPr>
          <a:lstStyle/>
          <a:p>
            <a:r>
              <a:rPr lang="en-US" altLang="zh-CN" sz="2000" dirty="0"/>
              <a:t>PINGRESP</a:t>
            </a:r>
            <a:r>
              <a:rPr lang="zh-CN" altLang="en-US" sz="2000" dirty="0"/>
              <a:t>是从</a:t>
            </a:r>
            <a:r>
              <a:rPr lang="en-US" altLang="zh-CN" sz="2000" dirty="0"/>
              <a:t>Server</a:t>
            </a:r>
            <a:r>
              <a:rPr lang="zh-CN" altLang="en-US" sz="2000" dirty="0"/>
              <a:t>发送到</a:t>
            </a:r>
            <a:r>
              <a:rPr lang="en-US" altLang="zh-CN" sz="2000" dirty="0"/>
              <a:t>Client</a:t>
            </a:r>
            <a:r>
              <a:rPr lang="zh-CN" altLang="en-US" sz="2000" dirty="0"/>
              <a:t>的，表面</a:t>
            </a:r>
            <a:r>
              <a:rPr lang="en-US" altLang="zh-CN" sz="2000" dirty="0"/>
              <a:t>Server</a:t>
            </a:r>
            <a:r>
              <a:rPr lang="zh-CN" altLang="en-US" sz="2000" dirty="0"/>
              <a:t>还活着。</a:t>
            </a:r>
            <a:endParaRPr lang="en-US" altLang="zh-CN" sz="2000" dirty="0"/>
          </a:p>
          <a:p>
            <a:r>
              <a:rPr lang="en-US" altLang="zh-CN" sz="2000" dirty="0"/>
              <a:t>PINGRESP Packet</a:t>
            </a:r>
            <a:r>
              <a:rPr lang="zh-CN" altLang="en-US" sz="2000" dirty="0"/>
              <a:t>配合</a:t>
            </a:r>
            <a:r>
              <a:rPr lang="en-US" altLang="zh-CN" sz="2000" dirty="0"/>
              <a:t>Keep Alive</a:t>
            </a:r>
            <a:r>
              <a:rPr lang="zh-CN" altLang="en-US" sz="2000" dirty="0"/>
              <a:t>的处理，后面会讲。</a:t>
            </a:r>
            <a:endParaRPr lang="en-US" altLang="zh-CN" sz="2000" dirty="0"/>
          </a:p>
          <a:p>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17.1</a:t>
            </a:r>
            <a:r>
              <a:rPr lang="zh-CN" altLang="en-US" b="1" dirty="0"/>
              <a:t>、 </a:t>
            </a:r>
            <a:r>
              <a:rPr lang="en-US" altLang="zh-CN" sz="3600" b="1" dirty="0"/>
              <a:t>PINGRESP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PINGRESP Packets</a:t>
            </a:r>
            <a:r>
              <a:rPr lang="zh-CN" altLang="en-US" sz="2000" dirty="0"/>
              <a:t>的固定头部。</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r>
              <a:rPr lang="zh-CN" altLang="en-US" sz="2000" dirty="0"/>
              <a:t>注意：</a:t>
            </a:r>
            <a:r>
              <a:rPr lang="en-US" altLang="zh-CN" sz="2000" dirty="0"/>
              <a:t> PINGRESP Packets </a:t>
            </a:r>
            <a:r>
              <a:rPr lang="zh-CN" altLang="en-US" sz="2000" dirty="0"/>
              <a:t>的</a:t>
            </a:r>
            <a:r>
              <a:rPr lang="en-US" altLang="zh-CN" sz="2000" dirty="0"/>
              <a:t>Fixed Header</a:t>
            </a:r>
            <a:r>
              <a:rPr lang="zh-CN" altLang="en-US" sz="2000" dirty="0"/>
              <a:t>的</a:t>
            </a:r>
            <a:r>
              <a:rPr lang="en-US" altLang="zh-CN" sz="2000" dirty="0"/>
              <a:t>Remaining Length </a:t>
            </a:r>
            <a:r>
              <a:rPr lang="zh-CN" altLang="en-US" sz="2000" dirty="0"/>
              <a:t>为</a:t>
            </a:r>
            <a:r>
              <a:rPr lang="en-US" altLang="zh-CN" sz="2000" dirty="0"/>
              <a:t>0</a:t>
            </a:r>
            <a:r>
              <a:rPr lang="zh-CN" altLang="en-US" sz="2000" dirty="0"/>
              <a:t>。因为</a:t>
            </a:r>
            <a:r>
              <a:rPr lang="en-US" altLang="zh-CN" sz="2000" dirty="0"/>
              <a:t>PINGRESP Packets </a:t>
            </a:r>
            <a:r>
              <a:rPr lang="zh-CN" altLang="en-US" sz="2000" dirty="0"/>
              <a:t>没有</a:t>
            </a:r>
            <a:r>
              <a:rPr lang="en-US" altLang="zh-CN" sz="2000" dirty="0"/>
              <a:t>Payload</a:t>
            </a:r>
            <a:r>
              <a:rPr lang="zh-CN" altLang="en-US" sz="2000" dirty="0"/>
              <a:t>且没有</a:t>
            </a:r>
            <a:r>
              <a:rPr lang="en-US" altLang="zh-CN" sz="2000" dirty="0"/>
              <a:t>variable header</a:t>
            </a:r>
            <a:r>
              <a:rPr lang="zh-CN" altLang="en-US" sz="2000" dirty="0"/>
              <a:t>。</a:t>
            </a: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1376019" y="2535382"/>
            <a:ext cx="8467600" cy="160314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17.2</a:t>
            </a:r>
            <a:r>
              <a:rPr lang="zh-CN" altLang="en-US" b="1" dirty="0"/>
              <a:t>、 </a:t>
            </a:r>
            <a:r>
              <a:rPr lang="en-US" altLang="zh-CN" b="1" dirty="0"/>
              <a:t>PINGRESP</a:t>
            </a:r>
            <a:r>
              <a:rPr lang="en-US" altLang="zh-CN" sz="3600" b="1" dirty="0"/>
              <a:t>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17.1</a:t>
            </a:r>
            <a:r>
              <a:rPr lang="zh-CN" altLang="en-US" sz="2000" dirty="0"/>
              <a:t>节所述，</a:t>
            </a:r>
            <a:r>
              <a:rPr lang="en-US" altLang="zh-CN" sz="2000" dirty="0"/>
              <a:t> PINGRESP Packets </a:t>
            </a:r>
            <a:r>
              <a:rPr lang="zh-CN" altLang="en-US" sz="2000" dirty="0"/>
              <a:t>没有</a:t>
            </a:r>
            <a:r>
              <a:rPr lang="en-US" altLang="zh-CN" sz="2000" dirty="0"/>
              <a:t>Variable header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17.3</a:t>
            </a:r>
            <a:r>
              <a:rPr lang="zh-CN" altLang="en-US" b="1" dirty="0"/>
              <a:t>、 </a:t>
            </a:r>
            <a:r>
              <a:rPr lang="en-US" altLang="zh-CN" sz="3600" b="1" dirty="0"/>
              <a:t>PINGRESP Packets </a:t>
            </a:r>
            <a:r>
              <a:rPr lang="zh-CN" altLang="en-US" sz="3600" b="1" dirty="0"/>
              <a:t>的 </a:t>
            </a:r>
            <a:r>
              <a:rPr lang="en-US" altLang="zh-CN" sz="3600" b="1" dirty="0"/>
              <a:t>Payload</a:t>
            </a:r>
            <a:endParaRPr lang="zh-CN" altLang="en-US" sz="3600" b="1" dirty="0"/>
          </a:p>
        </p:txBody>
      </p:sp>
      <p:sp>
        <p:nvSpPr>
          <p:cNvPr id="3" name="内容占位符 2"/>
          <p:cNvSpPr>
            <a:spLocks noGrp="1"/>
          </p:cNvSpPr>
          <p:nvPr>
            <p:ph idx="1"/>
          </p:nvPr>
        </p:nvSpPr>
        <p:spPr>
          <a:xfrm>
            <a:off x="838200" y="1361168"/>
            <a:ext cx="10515600" cy="5496832"/>
          </a:xfrm>
        </p:spPr>
        <p:txBody>
          <a:bodyPr>
            <a:normAutofit/>
          </a:bodyPr>
          <a:lstStyle/>
          <a:p>
            <a:r>
              <a:rPr lang="zh-CN" altLang="en-US" sz="2000" dirty="0"/>
              <a:t>如</a:t>
            </a:r>
            <a:r>
              <a:rPr lang="en-US" altLang="zh-CN" sz="2000" dirty="0"/>
              <a:t>17.1</a:t>
            </a:r>
            <a:r>
              <a:rPr lang="zh-CN" altLang="en-US" sz="2000" dirty="0"/>
              <a:t>节所述，</a:t>
            </a:r>
            <a:r>
              <a:rPr lang="en-US" altLang="zh-CN" sz="2000" dirty="0"/>
              <a:t> PINGRESP Packets </a:t>
            </a:r>
            <a:r>
              <a:rPr lang="zh-CN" altLang="en-US" sz="2000" dirty="0"/>
              <a:t>没有</a:t>
            </a:r>
            <a:r>
              <a:rPr lang="en-US" altLang="zh-CN" sz="2000" dirty="0"/>
              <a:t>Payload</a:t>
            </a:r>
            <a:r>
              <a:rPr lang="zh-CN" altLang="en-US" sz="2000" dirty="0"/>
              <a:t>。</a:t>
            </a:r>
            <a:endParaRPr lang="en-US" altLang="zh-CN" sz="2000" dirty="0"/>
          </a:p>
          <a:p>
            <a:endParaRPr lang="en-US" altLang="zh-CN" sz="2000" dirty="0"/>
          </a:p>
          <a:p>
            <a:pPr marL="0" indent="0">
              <a:buNone/>
            </a:pPr>
            <a:endParaRPr lang="en-US" altLang="zh-CN" sz="2000" dirty="0"/>
          </a:p>
          <a:p>
            <a:pPr marL="0" indent="0">
              <a:buNone/>
            </a:pPr>
            <a:endParaRPr lang="zh-CN" alt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18</a:t>
            </a:r>
            <a:r>
              <a:rPr lang="zh-CN" altLang="en-US" sz="3600" b="1" dirty="0"/>
              <a:t>、 </a:t>
            </a:r>
            <a:r>
              <a:rPr lang="en-US" altLang="zh-CN" sz="3600" b="1" dirty="0"/>
              <a:t>DISCONNECT Packets– Disconnect notification</a:t>
            </a:r>
            <a:endParaRPr lang="zh-CN" altLang="en-US" sz="3600" b="1" dirty="0"/>
          </a:p>
        </p:txBody>
      </p:sp>
      <p:sp>
        <p:nvSpPr>
          <p:cNvPr id="3" name="内容占位符 2"/>
          <p:cNvSpPr>
            <a:spLocks noGrp="1"/>
          </p:cNvSpPr>
          <p:nvPr>
            <p:ph idx="1"/>
          </p:nvPr>
        </p:nvSpPr>
        <p:spPr/>
        <p:txBody>
          <a:bodyPr>
            <a:normAutofit/>
          </a:bodyPr>
          <a:lstStyle/>
          <a:p>
            <a:r>
              <a:rPr lang="en-US" altLang="zh-CN" sz="2000" dirty="0"/>
              <a:t>DISCONNECT Packet</a:t>
            </a:r>
            <a:r>
              <a:rPr lang="zh-CN" altLang="en-US" sz="2000" dirty="0"/>
              <a:t>是从</a:t>
            </a:r>
            <a:r>
              <a:rPr lang="en-US" altLang="zh-CN" sz="2000" dirty="0"/>
              <a:t>Client</a:t>
            </a:r>
            <a:r>
              <a:rPr lang="zh-CN" altLang="en-US" sz="2000" dirty="0"/>
              <a:t>发送到</a:t>
            </a:r>
            <a:r>
              <a:rPr lang="en-US" altLang="zh-CN" sz="2000" dirty="0"/>
              <a:t>Server</a:t>
            </a:r>
            <a:r>
              <a:rPr lang="zh-CN" altLang="en-US" sz="2000" dirty="0"/>
              <a:t>的最后一个包，告知</a:t>
            </a:r>
            <a:r>
              <a:rPr lang="en-US" altLang="zh-CN" sz="2000" dirty="0"/>
              <a:t>Server</a:t>
            </a:r>
            <a:r>
              <a:rPr lang="zh-CN" altLang="en-US" sz="2000" dirty="0"/>
              <a:t>自己已经干净利落地断开连接。</a:t>
            </a: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18.1</a:t>
            </a:r>
            <a:r>
              <a:rPr lang="zh-CN" altLang="en-US" b="1" dirty="0"/>
              <a:t>、 </a:t>
            </a:r>
            <a:r>
              <a:rPr lang="en-US" altLang="zh-CN" sz="3600" b="1" dirty="0"/>
              <a:t>DISCONNECT Packets </a:t>
            </a:r>
            <a:r>
              <a:rPr lang="zh-CN" altLang="en-US" sz="3600" b="1" dirty="0"/>
              <a:t>的 </a:t>
            </a:r>
            <a:r>
              <a:rPr lang="en-US" altLang="zh-CN" sz="3600" b="1" dirty="0"/>
              <a:t>Fixed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参考前面第</a:t>
            </a:r>
            <a:r>
              <a:rPr lang="en-US" altLang="zh-CN" sz="2000" dirty="0"/>
              <a:t>4.1</a:t>
            </a:r>
            <a:r>
              <a:rPr lang="zh-CN" altLang="en-US" sz="2000" dirty="0"/>
              <a:t>节提到的固定头部</a:t>
            </a:r>
            <a:r>
              <a:rPr lang="en-US" altLang="zh-CN" sz="2000" dirty="0"/>
              <a:t>,</a:t>
            </a:r>
            <a:r>
              <a:rPr lang="zh-CN" altLang="en-US" sz="2000" dirty="0"/>
              <a:t>此为</a:t>
            </a:r>
            <a:r>
              <a:rPr lang="en-US" altLang="zh-CN" sz="2000" dirty="0"/>
              <a:t>PINGRESP Packets</a:t>
            </a:r>
            <a:r>
              <a:rPr lang="zh-CN" altLang="en-US" sz="2000" dirty="0"/>
              <a:t>的固定头部。</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r>
              <a:rPr lang="zh-CN" altLang="en-US" sz="2000" dirty="0"/>
              <a:t>注意：</a:t>
            </a:r>
            <a:r>
              <a:rPr lang="en-US" altLang="zh-CN" sz="2000" dirty="0"/>
              <a:t> DISCONNECT Packets </a:t>
            </a:r>
            <a:r>
              <a:rPr lang="zh-CN" altLang="en-US" sz="2000" dirty="0"/>
              <a:t>的</a:t>
            </a:r>
            <a:r>
              <a:rPr lang="en-US" altLang="zh-CN" sz="2000" dirty="0"/>
              <a:t>Fixed Header</a:t>
            </a:r>
            <a:r>
              <a:rPr lang="zh-CN" altLang="en-US" sz="2000" dirty="0"/>
              <a:t>的</a:t>
            </a:r>
            <a:r>
              <a:rPr lang="en-US" altLang="zh-CN" sz="2000" dirty="0"/>
              <a:t>Remaining Length </a:t>
            </a:r>
            <a:r>
              <a:rPr lang="zh-CN" altLang="en-US" sz="2000" dirty="0"/>
              <a:t>为</a:t>
            </a:r>
            <a:r>
              <a:rPr lang="en-US" altLang="zh-CN" sz="2000" dirty="0"/>
              <a:t>0</a:t>
            </a:r>
            <a:r>
              <a:rPr lang="zh-CN" altLang="en-US" sz="2000" dirty="0"/>
              <a:t>。因为</a:t>
            </a:r>
            <a:r>
              <a:rPr lang="en-US" altLang="zh-CN" sz="2000" dirty="0"/>
              <a:t>DISCONNECT Packets </a:t>
            </a:r>
            <a:r>
              <a:rPr lang="zh-CN" altLang="en-US" sz="2000" dirty="0"/>
              <a:t>没有</a:t>
            </a:r>
            <a:r>
              <a:rPr lang="en-US" altLang="zh-CN" sz="2000" dirty="0"/>
              <a:t>Payload</a:t>
            </a:r>
            <a:r>
              <a:rPr lang="zh-CN" altLang="en-US" sz="2000" dirty="0"/>
              <a:t>且没有</a:t>
            </a:r>
            <a:r>
              <a:rPr lang="en-US" altLang="zh-CN" sz="2000" dirty="0"/>
              <a:t>variable header</a:t>
            </a:r>
            <a:r>
              <a:rPr lang="zh-CN" altLang="en-US" sz="2000" dirty="0"/>
              <a:t>。</a:t>
            </a: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pic>
        <p:nvPicPr>
          <p:cNvPr id="5" name="图片 4"/>
          <p:cNvPicPr>
            <a:picLocks noChangeAspect="1"/>
          </p:cNvPicPr>
          <p:nvPr/>
        </p:nvPicPr>
        <p:blipFill>
          <a:blip r:embed="rId1"/>
          <a:stretch>
            <a:fillRect/>
          </a:stretch>
        </p:blipFill>
        <p:spPr>
          <a:xfrm>
            <a:off x="1104151" y="2493818"/>
            <a:ext cx="8753753" cy="1639944"/>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18.2</a:t>
            </a:r>
            <a:r>
              <a:rPr lang="zh-CN" altLang="en-US" b="1" dirty="0"/>
              <a:t>、 </a:t>
            </a:r>
            <a:r>
              <a:rPr lang="en-US" altLang="zh-CN" sz="3600" b="1" dirty="0"/>
              <a:t>DISCONNECT Packets </a:t>
            </a:r>
            <a:r>
              <a:rPr lang="zh-CN" altLang="en-US" sz="3600" b="1" dirty="0"/>
              <a:t>的 </a:t>
            </a:r>
            <a:r>
              <a:rPr lang="en-US" altLang="zh-CN" sz="3600" b="1" dirty="0"/>
              <a:t>Variable header</a:t>
            </a:r>
            <a:endParaRPr lang="zh-CN" altLang="en-US" sz="3600" b="1" dirty="0"/>
          </a:p>
        </p:txBody>
      </p:sp>
      <p:sp>
        <p:nvSpPr>
          <p:cNvPr id="3" name="内容占位符 2"/>
          <p:cNvSpPr>
            <a:spLocks noGrp="1"/>
          </p:cNvSpPr>
          <p:nvPr>
            <p:ph idx="1"/>
          </p:nvPr>
        </p:nvSpPr>
        <p:spPr/>
        <p:txBody>
          <a:bodyPr>
            <a:normAutofit/>
          </a:bodyPr>
          <a:lstStyle/>
          <a:p>
            <a:r>
              <a:rPr lang="zh-CN" altLang="en-US" sz="2000" dirty="0"/>
              <a:t>如</a:t>
            </a:r>
            <a:r>
              <a:rPr lang="en-US" altLang="zh-CN" sz="2000" dirty="0"/>
              <a:t>18.1</a:t>
            </a:r>
            <a:r>
              <a:rPr lang="zh-CN" altLang="en-US" sz="2000" dirty="0"/>
              <a:t>节所述，</a:t>
            </a:r>
            <a:r>
              <a:rPr lang="en-US" altLang="zh-CN" sz="2000" dirty="0"/>
              <a:t> DISCONNECT Packets </a:t>
            </a:r>
            <a:r>
              <a:rPr lang="zh-CN" altLang="en-US" sz="2000" dirty="0"/>
              <a:t>没有</a:t>
            </a:r>
            <a:r>
              <a:rPr lang="en-US" altLang="zh-CN" sz="2000" dirty="0"/>
              <a:t>Variable header</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pPr marL="0" indent="0">
              <a:buNone/>
            </a:pPr>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27519</Words>
  <Application>WPS 演示</Application>
  <PresentationFormat>宽屏</PresentationFormat>
  <Paragraphs>1064</Paragraphs>
  <Slides>114</Slides>
  <Notes>0</Notes>
  <HiddenSlides>0</HiddenSlides>
  <MMClips>0</MMClips>
  <ScaleCrop>false</ScaleCrop>
  <HeadingPairs>
    <vt:vector size="4" baseType="variant">
      <vt:variant>
        <vt:lpstr>主题</vt:lpstr>
      </vt:variant>
      <vt:variant>
        <vt:i4>1</vt:i4>
      </vt:variant>
      <vt:variant>
        <vt:lpstr>幻灯片标题</vt:lpstr>
      </vt:variant>
      <vt:variant>
        <vt:i4>114</vt:i4>
      </vt:variant>
    </vt:vector>
  </HeadingPairs>
  <TitlesOfParts>
    <vt:vector size="115" baseType="lpstr">
      <vt:lpstr>Office 主题​​</vt:lpstr>
      <vt:lpstr>	 	MQTT（Message Queuing Telemetry Transport，消息队列遥测传输）是一个Client（订阅）与Server(发布) 之间的消息传输协议。轻量、开源、简单的特性使其能适应各种应用场景，比如M2M的通讯以及物联网通讯，旨在为低带宽和不稳定的网络环境中的物联网设备提供可靠的网络服务。  	 MQTT的传输格式非常精小，最小的数据包只有2个比特（bit），且无应用消息头。MQTT可以保证消息的可靠性，它包括三种不同的服务质量: “至多一次” ，消息发布完全依赖底层 TCP/IP 网络。会发生消息丢失或重复。这一级别可用于如下情况，环境传感器数据，丢失一次读记录无所谓，因为不久后还会有第二次发送。 “至少一次”，确保消息到达，但消息重复可能会发生。 “只有一次”，确保消息到达一次。这一级别可用于如下情况，在计费系统中，消息重复或丢失会导致不正确的结果。  	MQTT在物联网以及移动应用中的优势有： 可靠传输：MQTT可以保证消息可靠安全的传输，并可以与企业应用简易集成。 消息推送：支持消息实时通知、丰富的推送内容、灵活的Pub-Sub以及消息存储和过滤。 低带宽、低耗能、低成本：占用移动应用程序带宽小，并且带宽利用率高，耗电量较少。   </vt:lpstr>
      <vt:lpstr>2.1、Client </vt:lpstr>
      <vt:lpstr>2.2、Server</vt:lpstr>
      <vt:lpstr>2.3、Application Message</vt:lpstr>
      <vt:lpstr>2.4、 Subscription（订阅）</vt:lpstr>
      <vt:lpstr>2.5、Topic Name</vt:lpstr>
      <vt:lpstr>2.6、Topic Filter</vt:lpstr>
      <vt:lpstr>2.7、Session</vt:lpstr>
      <vt:lpstr>3、Data representations</vt:lpstr>
      <vt:lpstr>4、MQTT Control Packet format</vt:lpstr>
      <vt:lpstr>4.1、Fixed Header</vt:lpstr>
      <vt:lpstr>4.1.1、MQTT Control Packet type</vt:lpstr>
      <vt:lpstr>4.1.2、Flags specific to each MQTT Control Packet type</vt:lpstr>
      <vt:lpstr>4.1.3、 Remaining Length</vt:lpstr>
      <vt:lpstr>4.2、 Variable header</vt:lpstr>
      <vt:lpstr>4.2.1、 Packet Identifier</vt:lpstr>
      <vt:lpstr>4.3、 Payload</vt:lpstr>
      <vt:lpstr>5、 CONNECT Packets</vt:lpstr>
      <vt:lpstr>5.1、 CONNECT Packets 的Fixed header</vt:lpstr>
      <vt:lpstr>5.2 、 CONNECT Packets 的 Variable header</vt:lpstr>
      <vt:lpstr>5.2.1、 CONNECT Packets 的 Variable header 的 Protocol Name</vt:lpstr>
      <vt:lpstr>5.2.2、 CONNECT Packets 的 Variable header 的 Protocol Level</vt:lpstr>
      <vt:lpstr>5.2.3、 CONNECT Packets 的 Variable header的 Connect Flags</vt:lpstr>
      <vt:lpstr>5.2.3.1、 CONNECT Packets 的Variable header的 Connect Flags 的 User Name Flag</vt:lpstr>
      <vt:lpstr>5.2.3.2、 CONNECT Packets 的Variable header的Connect Flags 的 Password Flag</vt:lpstr>
      <vt:lpstr>5.2.3.3、 CONNECT Packets 的Variable header的Connect Flags 的 Will Flag</vt:lpstr>
      <vt:lpstr>5.2.3.4、 CONNECT Packets 的Variable header的Connect Flags 的 Will Retain</vt:lpstr>
      <vt:lpstr>5.2.3.5、 CONNECT Packets 的Variable header的Connect Flags 的 Will QoS</vt:lpstr>
      <vt:lpstr>5.2.3.6、 CONNECT Packets 的Variable header的Connect Flags 的 Clean Session</vt:lpstr>
      <vt:lpstr>5.2.4、 CONNECT Packets 的Variable header的 Keep Alive</vt:lpstr>
      <vt:lpstr>5.3 、 CONNECT Packets 的 Payload</vt:lpstr>
      <vt:lpstr>5.3.1 、 CONNECT Packets 的 Payload的Client Identifier</vt:lpstr>
      <vt:lpstr>5.3 .2、 CONNECT Packets 的 Payload的Will Topic</vt:lpstr>
      <vt:lpstr>5.3 .3、 CONNECT Packets 的 Payload的Will Message</vt:lpstr>
      <vt:lpstr>5.3 .4、 CONNECT Packets 的 Payload的User Name</vt:lpstr>
      <vt:lpstr>5.3 .4、 CONNECT Packets 的 Payload的Password</vt:lpstr>
      <vt:lpstr>5.4、 注意</vt:lpstr>
      <vt:lpstr>6、 CONNACK Packets-- Acknowledge connection request</vt:lpstr>
      <vt:lpstr>6.1、 CONNACK Packets 的 Fixed Header</vt:lpstr>
      <vt:lpstr>6.2、 CONNACK Packets 的 Variable header</vt:lpstr>
      <vt:lpstr>6.2.1、 CONNACK Packets 的 Variable header的Connect Acknowledge Flags</vt:lpstr>
      <vt:lpstr>6.2.1.1、 CONNACK Packets 的 Variable header的Connect Acknowledge Flags的Session Present Flag</vt:lpstr>
      <vt:lpstr>6.2.2、 CONNACK Packets 的 Variable header的Connect Return code</vt:lpstr>
      <vt:lpstr>6.3、 CONNACK Packets 的 Payload</vt:lpstr>
      <vt:lpstr>7、 PUBLISH Packets -- Publish message</vt:lpstr>
      <vt:lpstr>7.1、 PUBLISH Packets 的 Fixed Header</vt:lpstr>
      <vt:lpstr>7.1.1、 PUBLISH Packets 的 Fixed Header的DUP flag</vt:lpstr>
      <vt:lpstr>7.1.2、 PUBLISH Packets 的 Fixed Header的QoS flag</vt:lpstr>
      <vt:lpstr>7.1.3、 PUBLISH Packets 的 Fixed Header的RETAIN</vt:lpstr>
      <vt:lpstr>7.2、 PUBLISH Packets 的 Variable header</vt:lpstr>
      <vt:lpstr>7.2.1、 PUBLISH Packets 的 Variable header的Topic Name</vt:lpstr>
      <vt:lpstr>7.2.2、 PUBLISH Packets 的 Variable header的Packet Identifier</vt:lpstr>
      <vt:lpstr>7.3、 PUBLISH Packets 的 Payload</vt:lpstr>
      <vt:lpstr>7.4、 注意</vt:lpstr>
      <vt:lpstr>8、 PUBACK Packets – Publish acknowledgement </vt:lpstr>
      <vt:lpstr>8.1、 PUBACK Packets 的 Fixed Header</vt:lpstr>
      <vt:lpstr>8.2、 PUBACK Packets 的 Variable header</vt:lpstr>
      <vt:lpstr>8.3、 PUBACK Packets 的 Payload</vt:lpstr>
      <vt:lpstr>9、 PUBREC Packets – Publish received (QoS 2 publish received, part 1)</vt:lpstr>
      <vt:lpstr>9.1、 PUBREC Packets 的 Fixed Header</vt:lpstr>
      <vt:lpstr>9.2、 PUBREC Packets 的 Variable header</vt:lpstr>
      <vt:lpstr>9.3、 PUBACK Packets 的 Payload</vt:lpstr>
      <vt:lpstr>10、 PUBREL Packets – Publish release (QoS 2 publish received, part 2)</vt:lpstr>
      <vt:lpstr>10.1、 PUBREL Packets 的 Fixed Header</vt:lpstr>
      <vt:lpstr>10.2、 PUBREL Packets 的 Variable header</vt:lpstr>
      <vt:lpstr>10.3、 PUBREL Packets 的 Payload</vt:lpstr>
      <vt:lpstr>11、 PUBCOMP Packets – Publish complete (QoS 2 publish received, part 3)</vt:lpstr>
      <vt:lpstr>11.1、 PUBCOMP Packets 的 Fixed Header</vt:lpstr>
      <vt:lpstr>11.2、 PUBCOMP Packets 的 Variable header</vt:lpstr>
      <vt:lpstr>11.3、 PUBCOMP Packets 的 Payload</vt:lpstr>
      <vt:lpstr>12、 SUBSCRIBE Packets – Subscribe to topics</vt:lpstr>
      <vt:lpstr>12.1、 SUBSCRIBE Packets 的 Fixed Header</vt:lpstr>
      <vt:lpstr>12.2、 SUBSCRIBE Packets 的 Variable header</vt:lpstr>
      <vt:lpstr>12.3、 SUBSCRIBE Packets 的 Payload</vt:lpstr>
      <vt:lpstr>12.4、注意</vt:lpstr>
      <vt:lpstr>13、 SUBACK Packets – Subscribe acknowledgement</vt:lpstr>
      <vt:lpstr>13.1、 SUBACK Packets 的 Fixed Header</vt:lpstr>
      <vt:lpstr>13.2、 SUBACK Packets 的 Variable header</vt:lpstr>
      <vt:lpstr>13.3、 SUBACK Packets 的 Payload</vt:lpstr>
      <vt:lpstr>14、 UNSUBSCRIBE Packets – Unsubscribe from topics </vt:lpstr>
      <vt:lpstr>14.1、 UNSUBSCRIBE Packets 的 Fixed Header</vt:lpstr>
      <vt:lpstr>14.2、 UNSUBSCRIBE Packets 的 Variable header</vt:lpstr>
      <vt:lpstr>14.3、 UNSUBSCRIBE Packets 的 Payload</vt:lpstr>
      <vt:lpstr>14.4、 注意</vt:lpstr>
      <vt:lpstr>15、 UNSUBACK Packets – Unsubscribe acknowledgement</vt:lpstr>
      <vt:lpstr>15.1、 UNSUBACK Packets 的 Fixed Header</vt:lpstr>
      <vt:lpstr>15.2、 UNSUBACK Packets 的 Variable header</vt:lpstr>
      <vt:lpstr>15.3、 UNSUBACK Packets 的 Payload</vt:lpstr>
      <vt:lpstr>16、 PINGREQ  Packets– PING request</vt:lpstr>
      <vt:lpstr>16.1、 PINGREQ Packets 的 Fixed Header</vt:lpstr>
      <vt:lpstr>16.2、 PINGREQ Packets 的 Variable header</vt:lpstr>
      <vt:lpstr>16.3、 PINGREQ Packets 的 Payload</vt:lpstr>
      <vt:lpstr>17、 PINGRESP  Packets– PING response</vt:lpstr>
      <vt:lpstr>17.1、 PINGRESP Packets 的 Fixed Header</vt:lpstr>
      <vt:lpstr>17.2、 PINGRESP Packets 的 Variable header</vt:lpstr>
      <vt:lpstr>17.3、 PINGRESP Packets 的 Payload</vt:lpstr>
      <vt:lpstr>18、 DISCONNECT Packets– Disconnect notification</vt:lpstr>
      <vt:lpstr>18.1、 DISCONNECT Packets 的 Fixed Header</vt:lpstr>
      <vt:lpstr>18.2、 DISCONNECT Packets 的 Variable header</vt:lpstr>
      <vt:lpstr>18.3、 DISCONNECT Packets 的 Payload</vt:lpstr>
      <vt:lpstr>18.4、 注意</vt:lpstr>
      <vt:lpstr>19.1、 Storing state</vt:lpstr>
      <vt:lpstr>19.2、 消息重发</vt:lpstr>
      <vt:lpstr>19.2、 消息接收</vt:lpstr>
      <vt:lpstr>19.2、 消息顺序</vt:lpstr>
      <vt:lpstr>19.3、 Topic Names和Topic Filters</vt:lpstr>
      <vt:lpstr>PowerPoint 演示文稿</vt:lpstr>
      <vt:lpstr>19.4、 安全</vt:lpstr>
      <vt:lpstr>19.4、 安全</vt:lpstr>
      <vt:lpstr>20、配置</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MQTT（Message Queuing Telemetry Transport，消息队列遥测传输）是一个Client（订阅）与Server(发布) 之间的消息传输协议。轻量、开源、简单的特性使它在很多情况下称为理想的解决</dc:title>
  <dc:creator>刘玖林</dc:creator>
  <cp:lastModifiedBy>DELL</cp:lastModifiedBy>
  <cp:revision>539</cp:revision>
  <dcterms:created xsi:type="dcterms:W3CDTF">2016-05-04T07:15:00Z</dcterms:created>
  <dcterms:modified xsi:type="dcterms:W3CDTF">2016-06-30T09:35:07Z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