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0" r:id="rId4"/>
    <p:sldId id="266" r:id="rId5"/>
    <p:sldId id="294" r:id="rId6"/>
    <p:sldId id="270" r:id="rId7"/>
    <p:sldId id="293" r:id="rId8"/>
    <p:sldId id="275" r:id="rId9"/>
    <p:sldId id="286" r:id="rId10"/>
    <p:sldId id="292" r:id="rId11"/>
    <p:sldId id="274" r:id="rId12"/>
    <p:sldId id="316" r:id="rId13"/>
    <p:sldId id="280" r:id="rId14"/>
    <p:sldId id="328" r:id="rId15"/>
    <p:sldId id="329" r:id="rId16"/>
    <p:sldId id="330" r:id="rId17"/>
    <p:sldId id="331" r:id="rId18"/>
    <p:sldId id="332" r:id="rId19"/>
    <p:sldId id="345" r:id="rId20"/>
    <p:sldId id="291" r:id="rId21"/>
    <p:sldId id="271" r:id="rId22"/>
    <p:sldId id="343" r:id="rId23"/>
    <p:sldId id="288" r:id="rId24"/>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2D14F"/>
    <a:srgbClr val="0174AB"/>
    <a:srgbClr val="666666"/>
    <a:srgbClr val="BFC0C0"/>
    <a:srgbClr val="9F9D9A"/>
    <a:srgbClr val="0A377B"/>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4660"/>
  </p:normalViewPr>
  <p:slideViewPr>
    <p:cSldViewPr snapToGrid="0" showGuides="1">
      <p:cViewPr varScale="1">
        <p:scale>
          <a:sx n="106" d="100"/>
          <a:sy n="106" d="100"/>
        </p:scale>
        <p:origin x="-300" y="-90"/>
      </p:cViewPr>
      <p:guideLst>
        <p:guide orient="horz" pos="286"/>
        <p:guide orient="horz" pos="1093"/>
        <p:guide orient="horz" pos="2306"/>
        <p:guide orient="horz" pos="3226"/>
        <p:guide pos="5125"/>
        <p:guide pos="15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8.xml"/><Relationship Id="rId2" Type="http://schemas.openxmlformats.org/officeDocument/2006/relationships/image" Target="../media/image11.wmf"/><Relationship Id="rId1"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8.xml"/><Relationship Id="rId2" Type="http://schemas.openxmlformats.org/officeDocument/2006/relationships/image" Target="../media/image12.wmf"/><Relationship Id="rId1"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8.xml"/><Relationship Id="rId3" Type="http://schemas.openxmlformats.org/officeDocument/2006/relationships/image" Target="../media/image15.wmf"/><Relationship Id="rId2" Type="http://schemas.openxmlformats.org/officeDocument/2006/relationships/oleObject" Target="../embeddings/oleObject8.bin"/><Relationship Id="rId1" Type="http://schemas.openxmlformats.org/officeDocument/2006/relationships/image" Target="../media/image14.w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9.wmf"/><Relationship Id="rId1" Type="http://schemas.openxmlformats.org/officeDocument/2006/relationships/image" Target="../media/image1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4.bin"/><Relationship Id="rId8" Type="http://schemas.openxmlformats.org/officeDocument/2006/relationships/image" Target="../media/image8.wmf"/><Relationship Id="rId7" Type="http://schemas.openxmlformats.org/officeDocument/2006/relationships/oleObject" Target="../embeddings/oleObject3.bin"/><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oleObject" Target="../embeddings/oleObject1.bin"/><Relationship Id="rId14" Type="http://schemas.openxmlformats.org/officeDocument/2006/relationships/vmlDrawing" Target="../drawings/vmlDrawing1.vml"/><Relationship Id="rId13" Type="http://schemas.openxmlformats.org/officeDocument/2006/relationships/slideLayout" Target="../slideLayouts/slideLayout18.xml"/><Relationship Id="rId12" Type="http://schemas.openxmlformats.org/officeDocument/2006/relationships/image" Target="../media/image10.wmf"/><Relationship Id="rId11" Type="http://schemas.openxmlformats.org/officeDocument/2006/relationships/oleObject" Target="../embeddings/oleObject5.bin"/><Relationship Id="rId10" Type="http://schemas.openxmlformats.org/officeDocument/2006/relationships/image" Target="../media/image9.wmf"/><Relationship Id="rId1"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6190699" y="428606"/>
            <a:ext cx="1042987" cy="1042986"/>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24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3291840"/>
          </a:xfrm>
          <a:prstGeom prst="rect">
            <a:avLst/>
          </a:prstGeom>
          <a:noFill/>
        </p:spPr>
        <p:txBody>
          <a:bodyPr wrap="square" rtlCol="0">
            <a:spAutoFit/>
          </a:bodyPr>
          <a:lstStyle/>
          <a:p>
            <a:pPr algn="ctr"/>
            <a:r>
              <a:rPr lang="zh-CN" altLang="en-US" sz="6000">
                <a:sym typeface="+mn-ea"/>
              </a:rPr>
              <a:t>非分光红外二氧化碳浓度测量仪</a:t>
            </a:r>
            <a:endParaRPr lang="zh-CN" altLang="en-US" sz="6000">
              <a:sym typeface="+mn-ea"/>
            </a:endParaRPr>
          </a:p>
          <a:p>
            <a:pPr algn="ct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398780"/>
          </a:xfrm>
          <a:prstGeom prst="rect">
            <a:avLst/>
          </a:prstGeom>
          <a:noFill/>
        </p:spPr>
        <p:txBody>
          <a:bodyPr wrap="square" rtlCol="0">
            <a:spAutoFit/>
          </a:bodyPr>
          <a:lstStyle/>
          <a:p>
            <a:r>
              <a:rPr lang="zh-CN" altLang="zh-HK" sz="2000" b="1" spc="300" dirty="0">
                <a:solidFill>
                  <a:schemeClr val="bg2">
                    <a:lumMod val="50000"/>
                  </a:schemeClr>
                </a:solidFill>
                <a:latin typeface="微软雅黑" panose="020B0503020204020204" pitchFamily="34" charset="-122"/>
                <a:ea typeface="微软雅黑" panose="020B0503020204020204" pitchFamily="34" charset="-122"/>
              </a:rPr>
              <a:t>程建</a:t>
            </a:r>
            <a:endParaRPr lang="zh-CN" altLang="zh-HK"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645" y="5321935"/>
            <a:ext cx="1795780" cy="39878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吴永忠教授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方案设计</a:t>
                </a:r>
                <a:endParaRPr lang="zh-CN" altLang="en-US" sz="7200" b="1" spc="300" dirty="0" smtClean="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397510" y="913130"/>
            <a:ext cx="4010660" cy="521970"/>
          </a:xfrm>
          <a:prstGeom prst="rect">
            <a:avLst/>
          </a:prstGeom>
          <a:noFill/>
        </p:spPr>
        <p:txBody>
          <a:bodyPr wrap="square" rtlCol="0">
            <a:spAutoFit/>
          </a:bodyPr>
          <a:lstStyle/>
          <a:p>
            <a:pPr algn="ctr"/>
            <a:r>
              <a:rPr lang="zh-CN" altLang="zh-HK" sz="2800" b="1" dirty="0">
                <a:solidFill>
                  <a:srgbClr val="0174AB"/>
                </a:solidFill>
                <a:latin typeface="微软雅黑" panose="020B0503020204020204" pitchFamily="34" charset="-122"/>
                <a:ea typeface="微软雅黑" panose="020B0503020204020204" pitchFamily="34" charset="-122"/>
              </a:rPr>
              <a:t>系统总体方案设计</a:t>
            </a:r>
            <a:endParaRPr lang="zh-CN" altLang="zh-HK" sz="2800"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1076325" y="4672330"/>
            <a:ext cx="6981190" cy="1476375"/>
          </a:xfrm>
          <a:prstGeom prst="rect">
            <a:avLst/>
          </a:prstGeom>
        </p:spPr>
        <p:txBody>
          <a:bodyPr wrap="square">
            <a:spAutoFit/>
          </a:bodyPr>
          <a:lstStyle/>
          <a:p>
            <a:pPr lvl="0" algn="just"/>
            <a:r>
              <a:rPr altLang="zh-HK" b="1" dirty="0">
                <a:solidFill>
                  <a:srgbClr val="666666"/>
                </a:solidFill>
                <a:latin typeface="微软雅黑" panose="020B0503020204020204" pitchFamily="34" charset="-122"/>
                <a:ea typeface="微软雅黑" panose="020B0503020204020204" pitchFamily="34" charset="-122"/>
              </a:rPr>
              <a:t>单片机控制电路发送一定频率的调制信号去控制红外光源。红外光源发出被调制的红外光，调制频率为2HZ，通过有CO2气体的气室，经过气体的吸收，最后到达红外传感器。红外传感器输出的微弱信号经过高精密的放大电路和滤波电路，得到稳定的信号。将信号送入单片机的A/D转换端口，A/D转换后将两路电压数值显示出来。</a:t>
            </a:r>
            <a:endParaRPr altLang="zh-HK" b="1"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对象 1"/>
          <p:cNvGraphicFramePr/>
          <p:nvPr/>
        </p:nvGraphicFramePr>
        <p:xfrm>
          <a:off x="1076325" y="1584325"/>
          <a:ext cx="6981825" cy="2574925"/>
        </p:xfrm>
        <a:graphic>
          <a:graphicData uri="http://schemas.openxmlformats.org/presentationml/2006/ole">
            <mc:AlternateContent xmlns:mc="http://schemas.openxmlformats.org/markup-compatibility/2006">
              <mc:Choice xmlns:v="urn:schemas-microsoft-com:vml" Requires="v">
                <p:oleObj spid="_x0000_s3" name="" r:id="rId1" imgW="6019800" imgH="2143125" progId="Paint.Picture">
                  <p:embed/>
                </p:oleObj>
              </mc:Choice>
              <mc:Fallback>
                <p:oleObj name="" r:id="rId1" imgW="6019800" imgH="2143125" progId="Paint.Picture">
                  <p:embed/>
                  <p:pic>
                    <p:nvPicPr>
                      <p:cNvPr id="0" name="图片 2"/>
                      <p:cNvPicPr/>
                      <p:nvPr/>
                    </p:nvPicPr>
                    <p:blipFill>
                      <a:blip r:embed="rId2"/>
                      <a:stretch>
                        <a:fillRect/>
                      </a:stretch>
                    </p:blipFill>
                    <p:spPr>
                      <a:xfrm>
                        <a:off x="1076325" y="1584325"/>
                        <a:ext cx="6981825" cy="2574925"/>
                      </a:xfrm>
                      <a:prstGeom prst="rect">
                        <a:avLst/>
                      </a:prstGeom>
                    </p:spPr>
                  </p:pic>
                </p:oleObj>
              </mc:Fallback>
            </mc:AlternateContent>
          </a:graphicData>
        </a:graphic>
      </p:graphicFrame>
      <p:sp>
        <p:nvSpPr>
          <p:cNvPr id="7" name="文本框 6"/>
          <p:cNvSpPr txBox="1"/>
          <p:nvPr/>
        </p:nvSpPr>
        <p:spPr>
          <a:xfrm>
            <a:off x="2684103" y="93911"/>
            <a:ext cx="1295400" cy="368300"/>
          </a:xfrm>
          <a:prstGeom prst="rect">
            <a:avLst/>
          </a:prstGeom>
          <a:solidFill>
            <a:srgbClr val="0174AB"/>
          </a:solidFill>
        </p:spPr>
        <p:txBody>
          <a:bodyPr wrap="square" rtlCol="0">
            <a:spAutoFit/>
          </a:bodyPr>
          <a:p>
            <a:r>
              <a:rPr lang="zh-CN" altLang="en-US" spc="300" dirty="0" smtClean="0">
                <a:solidFill>
                  <a:schemeClr val="bg1"/>
                </a:solidFill>
                <a:latin typeface="微软雅黑" panose="020B0503020204020204" pitchFamily="34" charset="-122"/>
                <a:ea typeface="微软雅黑" panose="020B0503020204020204" pitchFamily="34" charset="-122"/>
              </a:rPr>
              <a:t>研究步骤</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043716" y="85656"/>
            <a:ext cx="1252353" cy="368300"/>
          </a:xfrm>
          <a:prstGeom prst="rect">
            <a:avLst/>
          </a:prstGeom>
          <a:solidFill>
            <a:schemeClr val="bg1"/>
          </a:solidFill>
        </p:spPr>
        <p:txBody>
          <a:bodyPr wrap="square" rtlCol="0">
            <a:spAutoFit/>
          </a:bodyPr>
          <a:lstStyle/>
          <a:p>
            <a:pPr algn="ctr"/>
            <a:r>
              <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rPr>
              <a:t>方案设计</a:t>
            </a:r>
            <a:endPar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397510" y="913130"/>
            <a:ext cx="4010660" cy="521970"/>
          </a:xfrm>
          <a:prstGeom prst="rect">
            <a:avLst/>
          </a:prstGeom>
          <a:noFill/>
        </p:spPr>
        <p:txBody>
          <a:bodyPr wrap="square" rtlCol="0">
            <a:spAutoFit/>
          </a:bodyPr>
          <a:lstStyle/>
          <a:p>
            <a:pPr algn="ctr"/>
            <a:r>
              <a:rPr lang="zh-CN" altLang="zh-HK" sz="2800" b="1" dirty="0">
                <a:solidFill>
                  <a:srgbClr val="0174AB"/>
                </a:solidFill>
                <a:latin typeface="微软雅黑" panose="020B0503020204020204" pitchFamily="34" charset="-122"/>
                <a:ea typeface="微软雅黑" panose="020B0503020204020204" pitchFamily="34" charset="-122"/>
              </a:rPr>
              <a:t>单片机的选择</a:t>
            </a:r>
            <a:endParaRPr lang="zh-CN" altLang="zh-HK" sz="2800"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1076325" y="4672330"/>
            <a:ext cx="6981190" cy="1198880"/>
          </a:xfrm>
          <a:prstGeom prst="rect">
            <a:avLst/>
          </a:prstGeom>
        </p:spPr>
        <p:txBody>
          <a:bodyPr wrap="square">
            <a:spAutoFit/>
          </a:bodyPr>
          <a:lstStyle/>
          <a:p>
            <a:pPr lvl="0" algn="just"/>
            <a:r>
              <a:rPr altLang="zh-HK" b="1" dirty="0">
                <a:solidFill>
                  <a:srgbClr val="666666"/>
                </a:solidFill>
                <a:latin typeface="微软雅黑" panose="020B0503020204020204" pitchFamily="34" charset="-122"/>
                <a:ea typeface="微软雅黑" panose="020B0503020204020204" pitchFamily="34" charset="-122"/>
              </a:rPr>
              <a:t>本设计中单片机选择的是STC12C5A60S2系列单片机。这款单片机是STC生产的单时钟/机器周期的单片机，是高速/低功耗/超强抗干扰的新一代8051单片机，</a:t>
            </a:r>
            <a:r>
              <a:rPr lang="zh-CN" b="1" dirty="0">
                <a:solidFill>
                  <a:srgbClr val="666666"/>
                </a:solidFill>
                <a:latin typeface="微软雅黑" panose="020B0503020204020204" pitchFamily="34" charset="-122"/>
                <a:ea typeface="微软雅黑" panose="020B0503020204020204" pitchFamily="34" charset="-122"/>
              </a:rPr>
              <a:t>内部集成</a:t>
            </a:r>
            <a:r>
              <a:rPr altLang="zh-HK" b="1" dirty="0">
                <a:solidFill>
                  <a:srgbClr val="666666"/>
                </a:solidFill>
                <a:latin typeface="微软雅黑" panose="020B0503020204020204" pitchFamily="34" charset="-122"/>
                <a:ea typeface="微软雅黑" panose="020B0503020204020204" pitchFamily="34" charset="-122"/>
              </a:rPr>
              <a:t>8路高速十位A/D转换（250K/S，即25万次/秒），完全满足本设计对A/D转换速度的要求</a:t>
            </a:r>
            <a:endParaRPr altLang="zh-HK" b="1"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684103" y="93911"/>
            <a:ext cx="1295400" cy="368300"/>
          </a:xfrm>
          <a:prstGeom prst="rect">
            <a:avLst/>
          </a:prstGeom>
          <a:solidFill>
            <a:srgbClr val="0174AB"/>
          </a:solidFill>
        </p:spPr>
        <p:txBody>
          <a:bodyPr wrap="square" rtlCol="0">
            <a:spAutoFit/>
          </a:bodyPr>
          <a:p>
            <a:r>
              <a:rPr lang="zh-CN" altLang="en-US" spc="300" dirty="0" smtClean="0">
                <a:solidFill>
                  <a:schemeClr val="bg1"/>
                </a:solidFill>
                <a:latin typeface="微软雅黑" panose="020B0503020204020204" pitchFamily="34" charset="-122"/>
                <a:ea typeface="微软雅黑" panose="020B0503020204020204" pitchFamily="34" charset="-122"/>
              </a:rPr>
              <a:t>研究步骤</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043716" y="85656"/>
            <a:ext cx="1252353" cy="368300"/>
          </a:xfrm>
          <a:prstGeom prst="rect">
            <a:avLst/>
          </a:prstGeom>
          <a:solidFill>
            <a:schemeClr val="bg1"/>
          </a:solidFill>
        </p:spPr>
        <p:txBody>
          <a:bodyPr wrap="square" rtlCol="0">
            <a:spAutoFit/>
          </a:bodyPr>
          <a:lstStyle/>
          <a:p>
            <a:pPr algn="ctr"/>
            <a:r>
              <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rPr>
              <a:t>方案设计</a:t>
            </a:r>
            <a:endPar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397510" y="913130"/>
            <a:ext cx="4010660" cy="521970"/>
          </a:xfrm>
          <a:prstGeom prst="rect">
            <a:avLst/>
          </a:prstGeom>
          <a:noFill/>
        </p:spPr>
        <p:txBody>
          <a:bodyPr wrap="square" rtlCol="0">
            <a:spAutoFit/>
          </a:bodyPr>
          <a:lstStyle/>
          <a:p>
            <a:pPr algn="ctr"/>
            <a:r>
              <a:rPr lang="zh-CN" altLang="zh-HK" sz="2800" b="1" dirty="0">
                <a:solidFill>
                  <a:srgbClr val="0174AB"/>
                </a:solidFill>
                <a:latin typeface="微软雅黑" panose="020B0503020204020204" pitchFamily="34" charset="-122"/>
                <a:ea typeface="微软雅黑" panose="020B0503020204020204" pitchFamily="34" charset="-122"/>
              </a:rPr>
              <a:t>红外光源的选择</a:t>
            </a:r>
            <a:endParaRPr lang="zh-CN" altLang="zh-HK" sz="2800"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1076325" y="4672330"/>
            <a:ext cx="6981190" cy="1476375"/>
          </a:xfrm>
          <a:prstGeom prst="rect">
            <a:avLst/>
          </a:prstGeom>
        </p:spPr>
        <p:txBody>
          <a:bodyPr wrap="square">
            <a:spAutoFit/>
          </a:bodyPr>
          <a:lstStyle/>
          <a:p>
            <a:pPr lvl="0" algn="just"/>
            <a:r>
              <a:rPr b="1" dirty="0">
                <a:solidFill>
                  <a:srgbClr val="666666"/>
                </a:solidFill>
                <a:latin typeface="微软雅黑" panose="020B0503020204020204" pitchFamily="34" charset="-122"/>
                <a:ea typeface="微软雅黑" panose="020B0503020204020204" pitchFamily="34" charset="-122"/>
              </a:rPr>
              <a:t>红外光源负责提供红外光,其光谱范围必须覆盖待测吸收带，本文中采用的是海曼公司的IR-50型号的红外光源</a:t>
            </a:r>
            <a:r>
              <a:rPr lang="zh-CN" b="1" dirty="0">
                <a:solidFill>
                  <a:srgbClr val="666666"/>
                </a:solidFill>
                <a:latin typeface="微软雅黑" panose="020B0503020204020204" pitchFamily="34" charset="-122"/>
                <a:ea typeface="微软雅黑" panose="020B0503020204020204" pitchFamily="34" charset="-122"/>
              </a:rPr>
              <a:t>，它是一种新型的电调制热源，波长范围为2µm到20µm，其4.15-4.4的波段非常适合用于二氧化碳的探测。应当注意的是其额定电流为</a:t>
            </a:r>
            <a:r>
              <a:rPr lang="en-US" altLang="zh-CN" b="1" dirty="0">
                <a:solidFill>
                  <a:srgbClr val="666666"/>
                </a:solidFill>
                <a:latin typeface="微软雅黑" panose="020B0503020204020204" pitchFamily="34" charset="-122"/>
                <a:ea typeface="微软雅黑" panose="020B0503020204020204" pitchFamily="34" charset="-122"/>
              </a:rPr>
              <a:t>145mA</a:t>
            </a:r>
            <a:r>
              <a:rPr lang="zh-CN" altLang="en-US" b="1" dirty="0">
                <a:solidFill>
                  <a:srgbClr val="666666"/>
                </a:solidFill>
                <a:latin typeface="微软雅黑" panose="020B0503020204020204" pitchFamily="34" charset="-122"/>
                <a:ea typeface="微软雅黑" panose="020B0503020204020204" pitchFamily="34" charset="-122"/>
              </a:rPr>
              <a:t>，使用时尽量控制电流在</a:t>
            </a:r>
            <a:r>
              <a:rPr lang="en-US" altLang="zh-CN" b="1" dirty="0">
                <a:solidFill>
                  <a:srgbClr val="666666"/>
                </a:solidFill>
                <a:latin typeface="微软雅黑" panose="020B0503020204020204" pitchFamily="34" charset="-122"/>
                <a:ea typeface="微软雅黑" panose="020B0503020204020204" pitchFamily="34" charset="-122"/>
              </a:rPr>
              <a:t>50mA</a:t>
            </a:r>
            <a:r>
              <a:rPr lang="zh-CN" altLang="en-US" b="1" dirty="0">
                <a:solidFill>
                  <a:srgbClr val="666666"/>
                </a:solidFill>
                <a:latin typeface="微软雅黑" panose="020B0503020204020204" pitchFamily="34" charset="-122"/>
                <a:ea typeface="微软雅黑" panose="020B0503020204020204" pitchFamily="34" charset="-122"/>
              </a:rPr>
              <a:t>左右。</a:t>
            </a:r>
            <a:endParaRPr lang="zh-CN" altLang="en-US" b="1"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684103" y="93911"/>
            <a:ext cx="1295400" cy="368300"/>
          </a:xfrm>
          <a:prstGeom prst="rect">
            <a:avLst/>
          </a:prstGeom>
          <a:solidFill>
            <a:srgbClr val="0174AB"/>
          </a:solidFill>
        </p:spPr>
        <p:txBody>
          <a:bodyPr wrap="square" rtlCol="0">
            <a:spAutoFit/>
          </a:bodyPr>
          <a:p>
            <a:r>
              <a:rPr lang="zh-CN" altLang="en-US" spc="300" dirty="0" smtClean="0">
                <a:solidFill>
                  <a:schemeClr val="bg1"/>
                </a:solidFill>
                <a:latin typeface="微软雅黑" panose="020B0503020204020204" pitchFamily="34" charset="-122"/>
                <a:ea typeface="微软雅黑" panose="020B0503020204020204" pitchFamily="34" charset="-122"/>
              </a:rPr>
              <a:t>研究步骤</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043716" y="85656"/>
            <a:ext cx="1252353" cy="368300"/>
          </a:xfrm>
          <a:prstGeom prst="rect">
            <a:avLst/>
          </a:prstGeom>
          <a:solidFill>
            <a:schemeClr val="bg1"/>
          </a:solidFill>
        </p:spPr>
        <p:txBody>
          <a:bodyPr wrap="square" rtlCol="0">
            <a:spAutoFit/>
          </a:bodyPr>
          <a:lstStyle/>
          <a:p>
            <a:pPr algn="ctr"/>
            <a:r>
              <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rPr>
              <a:t>方案设计</a:t>
            </a:r>
            <a:endPar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2" name="对象 1"/>
          <p:cNvGraphicFramePr/>
          <p:nvPr/>
        </p:nvGraphicFramePr>
        <p:xfrm>
          <a:off x="1759585" y="1671320"/>
          <a:ext cx="5214620" cy="2764155"/>
        </p:xfrm>
        <a:graphic>
          <a:graphicData uri="http://schemas.openxmlformats.org/presentationml/2006/ole">
            <mc:AlternateContent xmlns:mc="http://schemas.openxmlformats.org/markup-compatibility/2006">
              <mc:Choice xmlns:v="urn:schemas-microsoft-com:vml" Requires="v">
                <p:oleObj spid="_x0000_s3" name="" r:id="rId1" imgW="5210175" imgH="2762250" progId="Paint.Picture">
                  <p:embed/>
                </p:oleObj>
              </mc:Choice>
              <mc:Fallback>
                <p:oleObj name="" r:id="rId1" imgW="5210175" imgH="2762250" progId="Paint.Picture">
                  <p:embed/>
                  <p:pic>
                    <p:nvPicPr>
                      <p:cNvPr id="0" name="图片 2"/>
                      <p:cNvPicPr/>
                      <p:nvPr/>
                    </p:nvPicPr>
                    <p:blipFill>
                      <a:blip r:embed="rId2"/>
                      <a:stretch>
                        <a:fillRect/>
                      </a:stretch>
                    </p:blipFill>
                    <p:spPr>
                      <a:xfrm>
                        <a:off x="1759585" y="1671320"/>
                        <a:ext cx="5214620" cy="2764155"/>
                      </a:xfrm>
                      <a:prstGeom prst="rect">
                        <a:avLst/>
                      </a:prstGeom>
                    </p:spPr>
                  </p:pic>
                </p:oleObj>
              </mc:Fallback>
            </mc:AlternateContent>
          </a:graphicData>
        </a:graphic>
      </p:graphicFrame>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397510" y="913130"/>
            <a:ext cx="4010660" cy="521970"/>
          </a:xfrm>
          <a:prstGeom prst="rect">
            <a:avLst/>
          </a:prstGeom>
          <a:noFill/>
        </p:spPr>
        <p:txBody>
          <a:bodyPr wrap="square" rtlCol="0">
            <a:spAutoFit/>
          </a:bodyPr>
          <a:lstStyle/>
          <a:p>
            <a:pPr algn="ctr"/>
            <a:r>
              <a:rPr lang="zh-CN" altLang="zh-HK" sz="2800" b="1" dirty="0">
                <a:solidFill>
                  <a:srgbClr val="0174AB"/>
                </a:solidFill>
                <a:latin typeface="微软雅黑" panose="020B0503020204020204" pitchFamily="34" charset="-122"/>
                <a:ea typeface="微软雅黑" panose="020B0503020204020204" pitchFamily="34" charset="-122"/>
              </a:rPr>
              <a:t>红外</a:t>
            </a:r>
            <a:r>
              <a:rPr lang="en-US" altLang="zh-CN" sz="2800" b="1" dirty="0">
                <a:solidFill>
                  <a:srgbClr val="0174AB"/>
                </a:solidFill>
                <a:latin typeface="微软雅黑" panose="020B0503020204020204" pitchFamily="34" charset="-122"/>
                <a:ea typeface="微软雅黑" panose="020B0503020204020204" pitchFamily="34" charset="-122"/>
              </a:rPr>
              <a:t>CO2</a:t>
            </a:r>
            <a:r>
              <a:rPr lang="zh-CN" altLang="en-US" sz="2800" b="1" dirty="0">
                <a:solidFill>
                  <a:srgbClr val="0174AB"/>
                </a:solidFill>
                <a:latin typeface="微软雅黑" panose="020B0503020204020204" pitchFamily="34" charset="-122"/>
                <a:ea typeface="微软雅黑" panose="020B0503020204020204" pitchFamily="34" charset="-122"/>
              </a:rPr>
              <a:t>气体传感器</a:t>
            </a:r>
            <a:endParaRPr lang="zh-CN" altLang="en-US" sz="2800"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1076325" y="4672330"/>
            <a:ext cx="6981190" cy="1476375"/>
          </a:xfrm>
          <a:prstGeom prst="rect">
            <a:avLst/>
          </a:prstGeom>
        </p:spPr>
        <p:txBody>
          <a:bodyPr wrap="square">
            <a:spAutoFit/>
          </a:bodyPr>
          <a:lstStyle/>
          <a:p>
            <a:pPr lvl="0" algn="just"/>
            <a:r>
              <a:rPr lang="zh-CN" b="1" dirty="0">
                <a:solidFill>
                  <a:srgbClr val="666666"/>
                </a:solidFill>
                <a:latin typeface="微软雅黑" panose="020B0503020204020204" pitchFamily="34" charset="-122"/>
                <a:ea typeface="微软雅黑" panose="020B0503020204020204" pitchFamily="34" charset="-122"/>
              </a:rPr>
              <a:t>传感器采用的是海曼公司的气体传感器，这一系列的气体传感器包括瓦斯（</a:t>
            </a:r>
            <a:r>
              <a:rPr lang="en-US" altLang="zh-CN" b="1" dirty="0">
                <a:solidFill>
                  <a:srgbClr val="666666"/>
                </a:solidFill>
                <a:latin typeface="微软雅黑" panose="020B0503020204020204" pitchFamily="34" charset="-122"/>
                <a:ea typeface="微软雅黑" panose="020B0503020204020204" pitchFamily="34" charset="-122"/>
              </a:rPr>
              <a:t>Gas</a:t>
            </a:r>
            <a:r>
              <a:rPr lang="zh-CN" b="1" dirty="0">
                <a:solidFill>
                  <a:srgbClr val="666666"/>
                </a:solidFill>
                <a:latin typeface="微软雅黑" panose="020B0503020204020204" pitchFamily="34" charset="-122"/>
                <a:ea typeface="微软雅黑" panose="020B0503020204020204" pitchFamily="34" charset="-122"/>
              </a:rPr>
              <a:t>），</a:t>
            </a:r>
            <a:r>
              <a:rPr lang="en-US" altLang="zh-CN" b="1" dirty="0">
                <a:solidFill>
                  <a:srgbClr val="666666"/>
                </a:solidFill>
                <a:latin typeface="微软雅黑" panose="020B0503020204020204" pitchFamily="34" charset="-122"/>
                <a:ea typeface="微软雅黑" panose="020B0503020204020204" pitchFamily="34" charset="-122"/>
              </a:rPr>
              <a:t>CO2</a:t>
            </a:r>
            <a:r>
              <a:rPr lang="zh-CN" altLang="en-US" b="1" dirty="0">
                <a:solidFill>
                  <a:srgbClr val="666666"/>
                </a:solidFill>
                <a:latin typeface="微软雅黑" panose="020B0503020204020204" pitchFamily="34" charset="-122"/>
                <a:ea typeface="微软雅黑" panose="020B0503020204020204" pitchFamily="34" charset="-122"/>
              </a:rPr>
              <a:t>，</a:t>
            </a:r>
            <a:r>
              <a:rPr lang="en-US" altLang="zh-CN" b="1" dirty="0">
                <a:solidFill>
                  <a:srgbClr val="666666"/>
                </a:solidFill>
                <a:latin typeface="微软雅黑" panose="020B0503020204020204" pitchFamily="34" charset="-122"/>
                <a:ea typeface="微软雅黑" panose="020B0503020204020204" pitchFamily="34" charset="-122"/>
              </a:rPr>
              <a:t>CO</a:t>
            </a:r>
            <a:r>
              <a:rPr lang="zh-CN" altLang="en-US" b="1" dirty="0">
                <a:solidFill>
                  <a:srgbClr val="666666"/>
                </a:solidFill>
                <a:latin typeface="微软雅黑" panose="020B0503020204020204" pitchFamily="34" charset="-122"/>
                <a:ea typeface="微软雅黑" panose="020B0503020204020204" pitchFamily="34" charset="-122"/>
              </a:rPr>
              <a:t>和</a:t>
            </a:r>
            <a:r>
              <a:rPr lang="en-US" altLang="zh-CN" b="1" dirty="0">
                <a:solidFill>
                  <a:srgbClr val="666666"/>
                </a:solidFill>
                <a:latin typeface="微软雅黑" panose="020B0503020204020204" pitchFamily="34" charset="-122"/>
                <a:ea typeface="微软雅黑" panose="020B0503020204020204" pitchFamily="34" charset="-122"/>
              </a:rPr>
              <a:t>HC</a:t>
            </a:r>
            <a:r>
              <a:rPr lang="zh-CN" altLang="en-US" b="1" dirty="0">
                <a:solidFill>
                  <a:srgbClr val="666666"/>
                </a:solidFill>
                <a:latin typeface="微软雅黑" panose="020B0503020204020204" pitchFamily="34" charset="-122"/>
                <a:ea typeface="微软雅黑" panose="020B0503020204020204" pitchFamily="34" charset="-122"/>
              </a:rPr>
              <a:t>（碳氢化合物）。我选的是波长为</a:t>
            </a:r>
            <a:r>
              <a:rPr lang="en-US" altLang="zh-CN" b="1" dirty="0">
                <a:solidFill>
                  <a:srgbClr val="666666"/>
                </a:solidFill>
                <a:latin typeface="微软雅黑" panose="020B0503020204020204" pitchFamily="34" charset="-122"/>
                <a:ea typeface="微软雅黑" panose="020B0503020204020204" pitchFamily="34" charset="-122"/>
              </a:rPr>
              <a:t>4.26</a:t>
            </a:r>
            <a:r>
              <a:rPr lang="en-US" altLang="zh-CN" b="1" dirty="0">
                <a:solidFill>
                  <a:srgbClr val="666666"/>
                </a:solidFill>
                <a:latin typeface="Times New Roman" panose="02020603050405020304" charset="0"/>
                <a:ea typeface="微软雅黑" panose="020B0503020204020204" pitchFamily="34" charset="-122"/>
              </a:rPr>
              <a:t>µm</a:t>
            </a:r>
            <a:r>
              <a:rPr lang="zh-CN" altLang="en-US" b="1" dirty="0">
                <a:solidFill>
                  <a:srgbClr val="666666"/>
                </a:solidFill>
                <a:latin typeface="Times New Roman" panose="02020603050405020304" charset="0"/>
                <a:ea typeface="微软雅黑" panose="020B0503020204020204" pitchFamily="34" charset="-122"/>
              </a:rPr>
              <a:t>的红外</a:t>
            </a:r>
            <a:r>
              <a:rPr lang="en-US" altLang="zh-CN" b="1" dirty="0">
                <a:solidFill>
                  <a:srgbClr val="666666"/>
                </a:solidFill>
                <a:latin typeface="Times New Roman" panose="02020603050405020304" charset="0"/>
                <a:ea typeface="微软雅黑" panose="020B0503020204020204" pitchFamily="34" charset="-122"/>
              </a:rPr>
              <a:t>CO2</a:t>
            </a:r>
            <a:r>
              <a:rPr lang="zh-CN" altLang="en-US" b="1" dirty="0">
                <a:solidFill>
                  <a:srgbClr val="666666"/>
                </a:solidFill>
                <a:latin typeface="Times New Roman" panose="02020603050405020304" charset="0"/>
                <a:ea typeface="微软雅黑" panose="020B0503020204020204" pitchFamily="34" charset="-122"/>
              </a:rPr>
              <a:t>气体传感器。这款传感器共两个滤波片，测量通道的滤波片允许波长为</a:t>
            </a:r>
            <a:r>
              <a:rPr lang="en-US" altLang="zh-CN" b="1" dirty="0">
                <a:solidFill>
                  <a:srgbClr val="666666"/>
                </a:solidFill>
                <a:latin typeface="Times New Roman" panose="02020603050405020304" charset="0"/>
                <a:ea typeface="微软雅黑" panose="020B0503020204020204" pitchFamily="34" charset="-122"/>
              </a:rPr>
              <a:t>4.26µm</a:t>
            </a:r>
            <a:r>
              <a:rPr lang="zh-CN" altLang="en-US" b="1" dirty="0">
                <a:solidFill>
                  <a:srgbClr val="666666"/>
                </a:solidFill>
                <a:latin typeface="Times New Roman" panose="02020603050405020304" charset="0"/>
                <a:ea typeface="微软雅黑" panose="020B0503020204020204" pitchFamily="34" charset="-122"/>
              </a:rPr>
              <a:t>的红外光通过，而参考通道的波长为</a:t>
            </a:r>
            <a:r>
              <a:rPr lang="en-US" altLang="zh-CN" b="1" dirty="0">
                <a:solidFill>
                  <a:srgbClr val="666666"/>
                </a:solidFill>
                <a:latin typeface="Times New Roman" panose="02020603050405020304" charset="0"/>
                <a:ea typeface="微软雅黑" panose="020B0503020204020204" pitchFamily="34" charset="-122"/>
              </a:rPr>
              <a:t>3.91µm</a:t>
            </a:r>
            <a:r>
              <a:rPr lang="zh-CN" altLang="en-US" b="1" dirty="0">
                <a:solidFill>
                  <a:srgbClr val="666666"/>
                </a:solidFill>
                <a:latin typeface="Times New Roman" panose="02020603050405020304" charset="0"/>
                <a:ea typeface="微软雅黑" panose="020B0503020204020204" pitchFamily="34" charset="-122"/>
              </a:rPr>
              <a:t>。</a:t>
            </a:r>
            <a:endParaRPr lang="zh-CN" altLang="en-US" b="1" dirty="0">
              <a:solidFill>
                <a:srgbClr val="666666"/>
              </a:solidFill>
              <a:latin typeface="Times New Roman" panose="02020603050405020304" charset="0"/>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684103" y="93911"/>
            <a:ext cx="1295400" cy="368300"/>
          </a:xfrm>
          <a:prstGeom prst="rect">
            <a:avLst/>
          </a:prstGeom>
          <a:solidFill>
            <a:srgbClr val="0174AB"/>
          </a:solidFill>
        </p:spPr>
        <p:txBody>
          <a:bodyPr wrap="square" rtlCol="0">
            <a:spAutoFit/>
          </a:bodyPr>
          <a:p>
            <a:r>
              <a:rPr lang="zh-CN" altLang="en-US" spc="300" dirty="0" smtClean="0">
                <a:solidFill>
                  <a:schemeClr val="bg1"/>
                </a:solidFill>
                <a:latin typeface="微软雅黑" panose="020B0503020204020204" pitchFamily="34" charset="-122"/>
                <a:ea typeface="微软雅黑" panose="020B0503020204020204" pitchFamily="34" charset="-122"/>
              </a:rPr>
              <a:t>研究步骤</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043716" y="85656"/>
            <a:ext cx="1252353" cy="368300"/>
          </a:xfrm>
          <a:prstGeom prst="rect">
            <a:avLst/>
          </a:prstGeom>
          <a:solidFill>
            <a:schemeClr val="bg1"/>
          </a:solidFill>
        </p:spPr>
        <p:txBody>
          <a:bodyPr wrap="square" rtlCol="0">
            <a:spAutoFit/>
          </a:bodyPr>
          <a:lstStyle/>
          <a:p>
            <a:pPr algn="ctr"/>
            <a:r>
              <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rPr>
              <a:t>方案设计</a:t>
            </a:r>
            <a:endPar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443480" y="1435735"/>
            <a:ext cx="4257040" cy="3235960"/>
          </a:xfrm>
          <a:prstGeom prst="rect">
            <a:avLst/>
          </a:prstGeom>
        </p:spPr>
      </p:pic>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1076960" y="2273300"/>
            <a:ext cx="6981190" cy="3107690"/>
          </a:xfrm>
          <a:prstGeom prst="rect">
            <a:avLst/>
          </a:prstGeom>
        </p:spPr>
        <p:txBody>
          <a:bodyPr wrap="square">
            <a:spAutoFit/>
          </a:bodyPr>
          <a:lstStyle/>
          <a:p>
            <a:pPr lvl="0" algn="just"/>
            <a:r>
              <a:rPr lang="zh-CN" sz="2800" b="1" dirty="0">
                <a:solidFill>
                  <a:srgbClr val="666666"/>
                </a:solidFill>
                <a:latin typeface="微软雅黑" panose="020B0503020204020204" pitchFamily="34" charset="-122"/>
                <a:ea typeface="微软雅黑" panose="020B0503020204020204" pitchFamily="34" charset="-122"/>
              </a:rPr>
              <a:t>实际上，传感器的输出电压很小，大概只有</a:t>
            </a:r>
            <a:endParaRPr lang="zh-CN" sz="2800" b="1" dirty="0">
              <a:solidFill>
                <a:srgbClr val="666666"/>
              </a:solidFill>
              <a:latin typeface="微软雅黑" panose="020B0503020204020204" pitchFamily="34" charset="-122"/>
              <a:ea typeface="微软雅黑" panose="020B0503020204020204" pitchFamily="34" charset="-122"/>
            </a:endParaRPr>
          </a:p>
          <a:p>
            <a:pPr lvl="0" algn="just"/>
            <a:endParaRPr lang="zh-CN" sz="2800" b="1" dirty="0">
              <a:solidFill>
                <a:srgbClr val="666666"/>
              </a:solidFill>
              <a:latin typeface="微软雅黑" panose="020B0503020204020204" pitchFamily="34" charset="-122"/>
              <a:ea typeface="微软雅黑" panose="020B0503020204020204" pitchFamily="34" charset="-122"/>
            </a:endParaRPr>
          </a:p>
          <a:p>
            <a:pPr lvl="0" algn="just"/>
            <a:r>
              <a:rPr lang="zh-CN" sz="2800" b="1" dirty="0">
                <a:solidFill>
                  <a:srgbClr val="666666"/>
                </a:solidFill>
                <a:latin typeface="微软雅黑" panose="020B0503020204020204" pitchFamily="34" charset="-122"/>
                <a:ea typeface="微软雅黑" panose="020B0503020204020204" pitchFamily="34" charset="-122"/>
              </a:rPr>
              <a:t>几十</a:t>
            </a:r>
            <a:r>
              <a:rPr lang="en-US" altLang="zh-CN" sz="2800" b="1" dirty="0">
                <a:solidFill>
                  <a:srgbClr val="666666"/>
                </a:solidFill>
                <a:latin typeface="微软雅黑" panose="020B0503020204020204" pitchFamily="34" charset="-122"/>
                <a:ea typeface="微软雅黑" panose="020B0503020204020204" pitchFamily="34" charset="-122"/>
              </a:rPr>
              <a:t>mV</a:t>
            </a:r>
            <a:r>
              <a:rPr lang="zh-CN" altLang="en-US" sz="2800" b="1" dirty="0">
                <a:solidFill>
                  <a:srgbClr val="666666"/>
                </a:solidFill>
                <a:latin typeface="微软雅黑" panose="020B0503020204020204" pitchFamily="34" charset="-122"/>
                <a:ea typeface="微软雅黑" panose="020B0503020204020204" pitchFamily="34" charset="-122"/>
              </a:rPr>
              <a:t>，要想单片机可以进行</a:t>
            </a:r>
            <a:r>
              <a:rPr lang="en-US" altLang="zh-CN" sz="2800" b="1" dirty="0">
                <a:solidFill>
                  <a:srgbClr val="666666"/>
                </a:solidFill>
                <a:latin typeface="微软雅黑" panose="020B0503020204020204" pitchFamily="34" charset="-122"/>
                <a:ea typeface="微软雅黑" panose="020B0503020204020204" pitchFamily="34" charset="-122"/>
              </a:rPr>
              <a:t>A/D</a:t>
            </a:r>
            <a:r>
              <a:rPr lang="zh-CN" altLang="en-US" sz="2800" b="1" dirty="0">
                <a:solidFill>
                  <a:srgbClr val="666666"/>
                </a:solidFill>
                <a:latin typeface="微软雅黑" panose="020B0503020204020204" pitchFamily="34" charset="-122"/>
                <a:ea typeface="微软雅黑" panose="020B0503020204020204" pitchFamily="34" charset="-122"/>
              </a:rPr>
              <a:t>转换，</a:t>
            </a:r>
            <a:endParaRPr lang="zh-CN" altLang="en-US" sz="2800" b="1" dirty="0">
              <a:solidFill>
                <a:srgbClr val="666666"/>
              </a:solidFill>
              <a:latin typeface="微软雅黑" panose="020B0503020204020204" pitchFamily="34" charset="-122"/>
              <a:ea typeface="微软雅黑" panose="020B0503020204020204" pitchFamily="34" charset="-122"/>
            </a:endParaRPr>
          </a:p>
          <a:p>
            <a:pPr lvl="0" algn="just"/>
            <a:endParaRPr lang="zh-CN" altLang="en-US" sz="2800" b="1" dirty="0">
              <a:solidFill>
                <a:srgbClr val="666666"/>
              </a:solidFill>
              <a:latin typeface="微软雅黑" panose="020B0503020204020204" pitchFamily="34" charset="-122"/>
              <a:ea typeface="微软雅黑" panose="020B0503020204020204" pitchFamily="34" charset="-122"/>
            </a:endParaRPr>
          </a:p>
          <a:p>
            <a:pPr lvl="0" algn="just"/>
            <a:r>
              <a:rPr lang="zh-CN" altLang="en-US" sz="2800" b="1" dirty="0">
                <a:solidFill>
                  <a:srgbClr val="666666"/>
                </a:solidFill>
                <a:latin typeface="微软雅黑" panose="020B0503020204020204" pitchFamily="34" charset="-122"/>
                <a:ea typeface="微软雅黑" panose="020B0503020204020204" pitchFamily="34" charset="-122"/>
              </a:rPr>
              <a:t>需要对输出电压放大滤波，下面我们来看一</a:t>
            </a:r>
            <a:endParaRPr lang="zh-CN" altLang="en-US" sz="2800" b="1" dirty="0">
              <a:solidFill>
                <a:srgbClr val="666666"/>
              </a:solidFill>
              <a:latin typeface="微软雅黑" panose="020B0503020204020204" pitchFamily="34" charset="-122"/>
              <a:ea typeface="微软雅黑" panose="020B0503020204020204" pitchFamily="34" charset="-122"/>
            </a:endParaRPr>
          </a:p>
          <a:p>
            <a:pPr lvl="0" algn="just"/>
            <a:endParaRPr lang="zh-CN" altLang="en-US" sz="2800" b="1" dirty="0">
              <a:solidFill>
                <a:srgbClr val="666666"/>
              </a:solidFill>
              <a:latin typeface="微软雅黑" panose="020B0503020204020204" pitchFamily="34" charset="-122"/>
              <a:ea typeface="微软雅黑" panose="020B0503020204020204" pitchFamily="34" charset="-122"/>
            </a:endParaRPr>
          </a:p>
          <a:p>
            <a:pPr lvl="0" algn="just"/>
            <a:r>
              <a:rPr lang="zh-CN" altLang="en-US" sz="2800" b="1" dirty="0">
                <a:solidFill>
                  <a:srgbClr val="666666"/>
                </a:solidFill>
                <a:latin typeface="微软雅黑" panose="020B0503020204020204" pitchFamily="34" charset="-122"/>
                <a:ea typeface="微软雅黑" panose="020B0503020204020204" pitchFamily="34" charset="-122"/>
              </a:rPr>
              <a:t>下放大滤波电路。</a:t>
            </a:r>
            <a:endParaRPr lang="zh-CN" altLang="en-US" sz="2800" b="1"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684103" y="93911"/>
            <a:ext cx="1295400" cy="368300"/>
          </a:xfrm>
          <a:prstGeom prst="rect">
            <a:avLst/>
          </a:prstGeom>
          <a:solidFill>
            <a:srgbClr val="0174AB"/>
          </a:solidFill>
        </p:spPr>
        <p:txBody>
          <a:bodyPr wrap="square" rtlCol="0">
            <a:spAutoFit/>
          </a:bodyPr>
          <a:p>
            <a:r>
              <a:rPr lang="zh-CN" altLang="en-US" spc="300" dirty="0" smtClean="0">
                <a:solidFill>
                  <a:schemeClr val="bg1"/>
                </a:solidFill>
                <a:latin typeface="微软雅黑" panose="020B0503020204020204" pitchFamily="34" charset="-122"/>
                <a:ea typeface="微软雅黑" panose="020B0503020204020204" pitchFamily="34" charset="-122"/>
              </a:rPr>
              <a:t>研究步骤</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043716" y="85656"/>
            <a:ext cx="1252353" cy="368300"/>
          </a:xfrm>
          <a:prstGeom prst="rect">
            <a:avLst/>
          </a:prstGeom>
          <a:solidFill>
            <a:schemeClr val="bg1"/>
          </a:solidFill>
        </p:spPr>
        <p:txBody>
          <a:bodyPr wrap="square" rtlCol="0">
            <a:spAutoFit/>
          </a:bodyPr>
          <a:lstStyle/>
          <a:p>
            <a:pPr algn="ctr"/>
            <a:r>
              <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rPr>
              <a:t>方案设计</a:t>
            </a:r>
            <a:endPar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397510" y="913130"/>
            <a:ext cx="4010660" cy="521970"/>
          </a:xfrm>
          <a:prstGeom prst="rect">
            <a:avLst/>
          </a:prstGeom>
          <a:noFill/>
        </p:spPr>
        <p:txBody>
          <a:bodyPr wrap="square" rtlCol="0">
            <a:spAutoFit/>
          </a:bodyPr>
          <a:lstStyle/>
          <a:p>
            <a:pPr algn="ctr"/>
            <a:r>
              <a:rPr lang="zh-CN" altLang="zh-HK" sz="2800" b="1" dirty="0">
                <a:solidFill>
                  <a:srgbClr val="0174AB"/>
                </a:solidFill>
                <a:latin typeface="微软雅黑" panose="020B0503020204020204" pitchFamily="34" charset="-122"/>
                <a:ea typeface="微软雅黑" panose="020B0503020204020204" pitchFamily="34" charset="-122"/>
              </a:rPr>
              <a:t>放大和滤波电路</a:t>
            </a:r>
            <a:endParaRPr lang="zh-CN" altLang="zh-HK" sz="2800"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nvSpPr>
        <p:spPr>
          <a:xfrm>
            <a:off x="397510" y="1638300"/>
            <a:ext cx="4010660" cy="3138170"/>
          </a:xfrm>
          <a:prstGeom prst="rect">
            <a:avLst/>
          </a:prstGeom>
        </p:spPr>
        <p:txBody>
          <a:bodyPr wrap="square">
            <a:spAutoFit/>
          </a:bodyPr>
          <a:lstStyle/>
          <a:p>
            <a:pPr lvl="0" algn="just"/>
            <a:r>
              <a:rPr lang="zh-CN" b="1" dirty="0">
                <a:solidFill>
                  <a:srgbClr val="666666"/>
                </a:solidFill>
                <a:latin typeface="微软雅黑" panose="020B0503020204020204" pitchFamily="34" charset="-122"/>
                <a:ea typeface="微软雅黑" panose="020B0503020204020204" pitchFamily="34" charset="-122"/>
              </a:rPr>
              <a:t>放大电路采用的是基于</a:t>
            </a:r>
            <a:r>
              <a:rPr lang="en-US" altLang="zh-CN" b="1" dirty="0">
                <a:solidFill>
                  <a:srgbClr val="666666"/>
                </a:solidFill>
                <a:latin typeface="微软雅黑" panose="020B0503020204020204" pitchFamily="34" charset="-122"/>
                <a:ea typeface="微软雅黑" panose="020B0503020204020204" pitchFamily="34" charset="-122"/>
              </a:rPr>
              <a:t>MC33072</a:t>
            </a:r>
            <a:r>
              <a:rPr lang="zh-CN" altLang="en-US" b="1" dirty="0">
                <a:solidFill>
                  <a:srgbClr val="666666"/>
                </a:solidFill>
                <a:latin typeface="微软雅黑" panose="020B0503020204020204" pitchFamily="34" charset="-122"/>
                <a:ea typeface="微软雅黑" panose="020B0503020204020204" pitchFamily="34" charset="-122"/>
              </a:rPr>
              <a:t>运放的单级放大，放大倍数为</a:t>
            </a:r>
            <a:r>
              <a:rPr lang="en-US" altLang="zh-CN" b="1" dirty="0">
                <a:solidFill>
                  <a:srgbClr val="666666"/>
                </a:solidFill>
                <a:latin typeface="微软雅黑" panose="020B0503020204020204" pitchFamily="34" charset="-122"/>
                <a:ea typeface="微软雅黑" panose="020B0503020204020204" pitchFamily="34" charset="-122"/>
              </a:rPr>
              <a:t>1+    </a:t>
            </a:r>
            <a:r>
              <a:rPr lang="zh-CN" altLang="en-US" b="1" dirty="0">
                <a:solidFill>
                  <a:srgbClr val="666666"/>
                </a:solidFill>
                <a:latin typeface="微软雅黑" panose="020B0503020204020204" pitchFamily="34" charset="-122"/>
                <a:ea typeface="微软雅黑" panose="020B0503020204020204" pitchFamily="34" charset="-122"/>
              </a:rPr>
              <a:t>。</a:t>
            </a:r>
            <a:endParaRPr lang="zh-CN" altLang="en-US" b="1"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放大倍数</a:t>
            </a:r>
            <a:r>
              <a:rPr lang="en-US" altLang="zh-CN" b="1" dirty="0">
                <a:solidFill>
                  <a:srgbClr val="666666"/>
                </a:solidFill>
                <a:latin typeface="微软雅黑" panose="020B0503020204020204" pitchFamily="34" charset="-122"/>
                <a:ea typeface="微软雅黑" panose="020B0503020204020204" pitchFamily="34" charset="-122"/>
              </a:rPr>
              <a:t>100</a:t>
            </a:r>
            <a:r>
              <a:rPr lang="zh-CN" altLang="en-US" b="1" dirty="0">
                <a:solidFill>
                  <a:srgbClr val="666666"/>
                </a:solidFill>
                <a:latin typeface="微软雅黑" panose="020B0503020204020204" pitchFamily="34" charset="-122"/>
                <a:ea typeface="微软雅黑" panose="020B0503020204020204" pitchFamily="34" charset="-122"/>
              </a:rPr>
              <a:t>倍左右</a:t>
            </a:r>
            <a:endParaRPr lang="zh-CN" altLang="en-US" b="1" dirty="0">
              <a:solidFill>
                <a:srgbClr val="666666"/>
              </a:solidFill>
              <a:latin typeface="微软雅黑" panose="020B0503020204020204" pitchFamily="34" charset="-122"/>
              <a:ea typeface="微软雅黑" panose="020B0503020204020204" pitchFamily="34" charset="-122"/>
            </a:endParaRPr>
          </a:p>
          <a:p>
            <a:pPr lvl="0" algn="just"/>
            <a:endParaRPr lang="zh-CN" altLang="en-US" b="1" dirty="0">
              <a:solidFill>
                <a:srgbClr val="666666"/>
              </a:solidFill>
              <a:latin typeface="微软雅黑" panose="020B0503020204020204" pitchFamily="34" charset="-122"/>
              <a:ea typeface="微软雅黑" panose="020B0503020204020204" pitchFamily="34" charset="-122"/>
            </a:endParaRPr>
          </a:p>
          <a:p>
            <a:pPr lvl="0" algn="just"/>
            <a:endParaRPr lang="zh-CN" altLang="en-US" b="1" dirty="0">
              <a:solidFill>
                <a:srgbClr val="666666"/>
              </a:solidFill>
              <a:latin typeface="微软雅黑" panose="020B0503020204020204" pitchFamily="34" charset="-122"/>
              <a:ea typeface="微软雅黑" panose="020B0503020204020204" pitchFamily="34" charset="-122"/>
            </a:endParaRPr>
          </a:p>
          <a:p>
            <a:pPr lvl="0" algn="just"/>
            <a:endParaRPr lang="zh-CN" altLang="en-US" b="1" dirty="0">
              <a:solidFill>
                <a:srgbClr val="666666"/>
              </a:solidFill>
              <a:latin typeface="微软雅黑" panose="020B0503020204020204" pitchFamily="34" charset="-122"/>
              <a:ea typeface="微软雅黑" panose="020B0503020204020204" pitchFamily="34" charset="-122"/>
            </a:endParaRPr>
          </a:p>
          <a:p>
            <a:pPr lvl="0" algn="just"/>
            <a:endParaRPr lang="zh-CN" altLang="en-US" b="1" dirty="0">
              <a:solidFill>
                <a:srgbClr val="666666"/>
              </a:solidFill>
              <a:latin typeface="微软雅黑" panose="020B0503020204020204" pitchFamily="34" charset="-122"/>
              <a:ea typeface="微软雅黑" panose="020B0503020204020204" pitchFamily="34" charset="-122"/>
            </a:endParaRPr>
          </a:p>
          <a:p>
            <a:pPr lvl="0" algn="just"/>
            <a:endParaRPr lang="zh-CN" altLang="en-US" b="1" dirty="0">
              <a:solidFill>
                <a:srgbClr val="666666"/>
              </a:solidFill>
              <a:latin typeface="微软雅黑" panose="020B0503020204020204" pitchFamily="34" charset="-122"/>
              <a:ea typeface="微软雅黑" panose="020B0503020204020204" pitchFamily="34" charset="-122"/>
            </a:endParaRPr>
          </a:p>
          <a:p>
            <a:pPr lvl="0" algn="just"/>
            <a:endParaRPr lang="zh-CN" altLang="en-US" b="1" dirty="0">
              <a:solidFill>
                <a:srgbClr val="666666"/>
              </a:solidFill>
              <a:latin typeface="微软雅黑" panose="020B0503020204020204" pitchFamily="34" charset="-122"/>
              <a:ea typeface="微软雅黑" panose="020B0503020204020204" pitchFamily="34" charset="-122"/>
            </a:endParaRPr>
          </a:p>
          <a:p>
            <a:pPr lvl="0" algn="just"/>
            <a:r>
              <a:rPr lang="zh-CN" altLang="en-US" b="1" dirty="0">
                <a:solidFill>
                  <a:srgbClr val="666666"/>
                </a:solidFill>
                <a:latin typeface="微软雅黑" panose="020B0503020204020204" pitchFamily="34" charset="-122"/>
                <a:ea typeface="微软雅黑" panose="020B0503020204020204" pitchFamily="34" charset="-122"/>
              </a:rPr>
              <a:t>滤波电路就是简单的</a:t>
            </a:r>
            <a:r>
              <a:rPr lang="en-US" altLang="zh-CN" b="1" dirty="0">
                <a:solidFill>
                  <a:srgbClr val="666666"/>
                </a:solidFill>
                <a:latin typeface="微软雅黑" panose="020B0503020204020204" pitchFamily="34" charset="-122"/>
                <a:ea typeface="微软雅黑" panose="020B0503020204020204" pitchFamily="34" charset="-122"/>
              </a:rPr>
              <a:t>RC</a:t>
            </a:r>
            <a:r>
              <a:rPr lang="zh-CN" altLang="en-US" b="1" dirty="0">
                <a:solidFill>
                  <a:srgbClr val="666666"/>
                </a:solidFill>
                <a:latin typeface="微软雅黑" panose="020B0503020204020204" pitchFamily="34" charset="-122"/>
                <a:ea typeface="微软雅黑" panose="020B0503020204020204" pitchFamily="34" charset="-122"/>
              </a:rPr>
              <a:t>低通滤波器</a:t>
            </a:r>
            <a:endParaRPr lang="zh-CN" altLang="en-US" b="1" dirty="0">
              <a:solidFill>
                <a:srgbClr val="666666"/>
              </a:solidFill>
              <a:latin typeface="微软雅黑" panose="020B0503020204020204" pitchFamily="34" charset="-122"/>
              <a:ea typeface="微软雅黑" panose="020B0503020204020204" pitchFamily="34" charset="-122"/>
            </a:endParaRPr>
          </a:p>
          <a:p>
            <a:pPr lvl="0" algn="just"/>
            <a:endParaRPr lang="en-US" altLang="zh-CN" b="1"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684103" y="93911"/>
            <a:ext cx="1295400" cy="368300"/>
          </a:xfrm>
          <a:prstGeom prst="rect">
            <a:avLst/>
          </a:prstGeom>
          <a:solidFill>
            <a:srgbClr val="0174AB"/>
          </a:solidFill>
        </p:spPr>
        <p:txBody>
          <a:bodyPr wrap="square" rtlCol="0">
            <a:spAutoFit/>
          </a:bodyPr>
          <a:p>
            <a:r>
              <a:rPr lang="zh-CN" altLang="en-US" spc="300" dirty="0" smtClean="0">
                <a:solidFill>
                  <a:schemeClr val="bg1"/>
                </a:solidFill>
                <a:latin typeface="微软雅黑" panose="020B0503020204020204" pitchFamily="34" charset="-122"/>
                <a:ea typeface="微软雅黑" panose="020B0503020204020204" pitchFamily="34" charset="-122"/>
              </a:rPr>
              <a:t>研究步骤</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043716" y="85656"/>
            <a:ext cx="1252353" cy="368300"/>
          </a:xfrm>
          <a:prstGeom prst="rect">
            <a:avLst/>
          </a:prstGeom>
          <a:solidFill>
            <a:schemeClr val="bg1"/>
          </a:solidFill>
        </p:spPr>
        <p:txBody>
          <a:bodyPr wrap="square" rtlCol="0">
            <a:spAutoFit/>
          </a:bodyPr>
          <a:lstStyle/>
          <a:p>
            <a:pPr algn="ctr"/>
            <a:r>
              <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rPr>
              <a:t>方案设计</a:t>
            </a:r>
            <a:endPar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947285" y="2006600"/>
            <a:ext cx="4028440" cy="4257040"/>
          </a:xfrm>
          <a:prstGeom prst="rect">
            <a:avLst/>
          </a:prstGeom>
        </p:spPr>
      </p:pic>
      <p:graphicFrame>
        <p:nvGraphicFramePr>
          <p:cNvPr id="12" name="对象 11">
            <a:hlinkClick r:id="" action="ppaction://ole?verb="/>
          </p:cNvPr>
          <p:cNvGraphicFramePr>
            <a:graphicFrameLocks noChangeAspect="1"/>
          </p:cNvGraphicFramePr>
          <p:nvPr/>
        </p:nvGraphicFramePr>
        <p:xfrm>
          <a:off x="3550285" y="1884045"/>
          <a:ext cx="254000" cy="431800"/>
        </p:xfrm>
        <a:graphic>
          <a:graphicData uri="http://schemas.openxmlformats.org/presentationml/2006/ole">
            <mc:AlternateContent xmlns:mc="http://schemas.openxmlformats.org/markup-compatibility/2006">
              <mc:Choice xmlns:v="urn:schemas-microsoft-com:vml" Requires="v">
                <p:oleObj spid="_x0000_s1026" name="" r:id="rId2" imgW="254000" imgH="431800" progId="Equation.KSEE3">
                  <p:embed/>
                </p:oleObj>
              </mc:Choice>
              <mc:Fallback>
                <p:oleObj name="" r:id="rId2" imgW="254000" imgH="431800" progId="Equation.KSEE3">
                  <p:embed/>
                  <p:pic>
                    <p:nvPicPr>
                      <p:cNvPr id="0" name="图片 1025"/>
                      <p:cNvPicPr/>
                      <p:nvPr/>
                    </p:nvPicPr>
                    <p:blipFill>
                      <a:blip r:embed="rId3"/>
                      <a:stretch>
                        <a:fillRect/>
                      </a:stretch>
                    </p:blipFill>
                    <p:spPr>
                      <a:xfrm>
                        <a:off x="3550285" y="1884045"/>
                        <a:ext cx="254000" cy="431800"/>
                      </a:xfrm>
                      <a:prstGeom prst="rect">
                        <a:avLst/>
                      </a:prstGeom>
                    </p:spPr>
                  </p:pic>
                </p:oleObj>
              </mc:Fallback>
            </mc:AlternateContent>
          </a:graphicData>
        </a:graphic>
      </p:graphicFrame>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1186815" y="864870"/>
            <a:ext cx="6981190" cy="521970"/>
          </a:xfrm>
          <a:prstGeom prst="rect">
            <a:avLst/>
          </a:prstGeom>
        </p:spPr>
        <p:txBody>
          <a:bodyPr wrap="square">
            <a:spAutoFit/>
          </a:bodyPr>
          <a:lstStyle/>
          <a:p>
            <a:pPr lvl="0" algn="ctr"/>
            <a:r>
              <a:rPr lang="zh-CN" altLang="en-US" sz="2800" b="1" dirty="0">
                <a:solidFill>
                  <a:srgbClr val="666666"/>
                </a:solidFill>
                <a:latin typeface="微软雅黑" panose="020B0503020204020204" pitchFamily="34" charset="-122"/>
                <a:ea typeface="微软雅黑" panose="020B0503020204020204" pitchFamily="34" charset="-122"/>
              </a:rPr>
              <a:t>程序设计流程图</a:t>
            </a:r>
            <a:endParaRPr lang="zh-CN" altLang="en-US" sz="2800" b="1"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684103" y="93911"/>
            <a:ext cx="1295400" cy="368300"/>
          </a:xfrm>
          <a:prstGeom prst="rect">
            <a:avLst/>
          </a:prstGeom>
          <a:solidFill>
            <a:srgbClr val="0174AB"/>
          </a:solidFill>
        </p:spPr>
        <p:txBody>
          <a:bodyPr wrap="square" rtlCol="0">
            <a:spAutoFit/>
          </a:bodyPr>
          <a:p>
            <a:r>
              <a:rPr lang="zh-CN" altLang="en-US" spc="300" dirty="0" smtClean="0">
                <a:solidFill>
                  <a:schemeClr val="bg1"/>
                </a:solidFill>
                <a:latin typeface="微软雅黑" panose="020B0503020204020204" pitchFamily="34" charset="-122"/>
                <a:ea typeface="微软雅黑" panose="020B0503020204020204" pitchFamily="34" charset="-122"/>
              </a:rPr>
              <a:t>研究步骤</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043716" y="85656"/>
            <a:ext cx="1252353" cy="368300"/>
          </a:xfrm>
          <a:prstGeom prst="rect">
            <a:avLst/>
          </a:prstGeom>
          <a:solidFill>
            <a:schemeClr val="bg1"/>
          </a:solidFill>
        </p:spPr>
        <p:txBody>
          <a:bodyPr wrap="square" rtlCol="0">
            <a:spAutoFit/>
          </a:bodyPr>
          <a:lstStyle/>
          <a:p>
            <a:pPr algn="ctr"/>
            <a:r>
              <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rPr>
              <a:t>方案设计</a:t>
            </a:r>
            <a:endPar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029835" y="760095"/>
            <a:ext cx="3700780" cy="5944235"/>
          </a:xfrm>
          <a:prstGeom prst="rect">
            <a:avLst/>
          </a:prstGeom>
        </p:spPr>
      </p:pic>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1"/>
          <a:stretch>
            <a:fillRect/>
          </a:stretch>
        </p:blipFill>
        <p:spPr>
          <a:xfrm>
            <a:off x="1534160" y="1790700"/>
            <a:ext cx="5228590" cy="3275965"/>
          </a:xfrm>
          <a:prstGeom prst="rect">
            <a:avLst/>
          </a:prstGeom>
        </p:spPr>
      </p:pic>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1970"/>
          </a:xfrm>
          <a:prstGeom prst="rect">
            <a:avLst/>
          </a:prstGeom>
          <a:noFill/>
        </p:spPr>
        <p:txBody>
          <a:bodyPr wrap="square" rtlCol="0">
            <a:spAutoFit/>
          </a:bodyPr>
          <a:lstStyle/>
          <a:p>
            <a:r>
              <a:rPr lang="zh-CN" altLang="zh-HK" sz="2800" b="1" spc="300" dirty="0">
                <a:solidFill>
                  <a:srgbClr val="92D14F"/>
                </a:solidFill>
                <a:latin typeface="微软雅黑" panose="020B0503020204020204" pitchFamily="34" charset="-122"/>
                <a:ea typeface="微软雅黑" panose="020B0503020204020204" pitchFamily="34" charset="-122"/>
              </a:rPr>
              <a:t>原理介绍</a:t>
            </a:r>
            <a:endParaRPr lang="zh-CN" altLang="zh-HK" sz="28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1970"/>
          </a:xfrm>
          <a:prstGeom prst="rect">
            <a:avLst/>
          </a:prstGeom>
          <a:noFill/>
        </p:spPr>
        <p:txBody>
          <a:bodyPr wrap="square" rtlCol="0">
            <a:spAutoFit/>
          </a:bodyPr>
          <a:lstStyle/>
          <a:p>
            <a:r>
              <a:rPr lang="zh-CN" altLang="zh-HK" sz="2800" b="1" spc="300" dirty="0">
                <a:solidFill>
                  <a:srgbClr val="92D14F"/>
                </a:solidFill>
                <a:latin typeface="微软雅黑" panose="020B0503020204020204" pitchFamily="34" charset="-122"/>
                <a:ea typeface="微软雅黑" panose="020B0503020204020204" pitchFamily="34" charset="-122"/>
              </a:rPr>
              <a:t>研究步骤</a:t>
            </a:r>
            <a:endParaRPr lang="zh-CN" altLang="zh-HK" sz="2800" b="1" spc="300" dirty="0">
              <a:solidFill>
                <a:srgbClr val="92D14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1970"/>
          </a:xfrm>
          <a:prstGeom prst="rect">
            <a:avLst/>
          </a:prstGeom>
          <a:noFill/>
        </p:spPr>
        <p:txBody>
          <a:bodyPr wrap="square" rtlCol="0">
            <a:spAutoFit/>
          </a:bodyPr>
          <a:lstStyle/>
          <a:p>
            <a:r>
              <a:rPr lang="zh-CN" altLang="zh-HK" sz="2800" b="1" spc="300" dirty="0">
                <a:solidFill>
                  <a:srgbClr val="666666"/>
                </a:solidFill>
                <a:latin typeface="微软雅黑" panose="020B0503020204020204" pitchFamily="34" charset="-122"/>
                <a:ea typeface="微软雅黑" panose="020B0503020204020204" pitchFamily="34" charset="-122"/>
              </a:rPr>
              <a:t>方案设计</a:t>
            </a:r>
            <a:endParaRPr lang="zh-CN" altLang="zh-HK"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1970"/>
          </a:xfrm>
          <a:prstGeom prst="rect">
            <a:avLst/>
          </a:prstGeom>
          <a:noFill/>
        </p:spPr>
        <p:txBody>
          <a:bodyPr wrap="square" rtlCol="0">
            <a:spAutoFit/>
          </a:bodyPr>
          <a:lstStyle/>
          <a:p>
            <a:r>
              <a:rPr lang="zh-CN" altLang="zh-HK" sz="2800" b="1" spc="300" dirty="0">
                <a:solidFill>
                  <a:srgbClr val="666666"/>
                </a:solidFill>
                <a:latin typeface="微软雅黑" panose="020B0503020204020204" pitchFamily="34" charset="-122"/>
                <a:ea typeface="微软雅黑" panose="020B0503020204020204" pitchFamily="34" charset="-122"/>
              </a:rPr>
              <a:t>研究结果</a:t>
            </a:r>
            <a:endParaRPr lang="zh-CN" altLang="zh-HK"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smtClean="0">
                <a:solidFill>
                  <a:srgbClr val="0174AB"/>
                </a:solidFill>
                <a:latin typeface="微软雅黑" panose="020B0503020204020204" pitchFamily="34" charset="-122"/>
                <a:ea typeface="微软雅黑" panose="020B0503020204020204" pitchFamily="34" charset="-122"/>
              </a:rPr>
              <a:t>CONTANTS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757680" y="695960"/>
            <a:ext cx="5628640" cy="3571240"/>
          </a:xfrm>
          <a:prstGeom prst="rect">
            <a:avLst/>
          </a:prstGeom>
        </p:spPr>
      </p:pic>
      <p:pic>
        <p:nvPicPr>
          <p:cNvPr id="10" name="图片 9"/>
          <p:cNvPicPr>
            <a:picLocks noChangeAspect="1"/>
          </p:cNvPicPr>
          <p:nvPr/>
        </p:nvPicPr>
        <p:blipFill>
          <a:blip r:embed="rId2"/>
          <a:stretch>
            <a:fillRect/>
          </a:stretch>
        </p:blipFill>
        <p:spPr>
          <a:xfrm>
            <a:off x="1395730" y="4572635"/>
            <a:ext cx="6352540" cy="1819275"/>
          </a:xfrm>
          <a:prstGeom prst="rect">
            <a:avLst/>
          </a:prstGeom>
        </p:spPr>
      </p:pic>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0174AB"/>
                  </a:solidFill>
                  <a:latin typeface="微软雅黑" panose="020B0503020204020204" pitchFamily="34" charset="-122"/>
                  <a:ea typeface="微软雅黑" panose="020B0503020204020204" pitchFamily="34" charset="-122"/>
                </a:rPr>
                <a:t>DAMEN</a:t>
              </a:r>
              <a:endParaRPr lang="zh-HK" altLang="en-US" sz="2400" b="1" spc="300" dirty="0">
                <a:solidFill>
                  <a:srgbClr val="0174AB"/>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zh-HK" sz="7200" b="1" spc="300" dirty="0">
                    <a:solidFill>
                      <a:schemeClr val="bg1"/>
                    </a:solidFill>
                    <a:latin typeface="微软雅黑" panose="020B0503020204020204" pitchFamily="34" charset="-122"/>
                    <a:ea typeface="微软雅黑" panose="020B0503020204020204" pitchFamily="34" charset="-122"/>
                  </a:rPr>
                  <a:t>研究背景</a:t>
                </a:r>
                <a:endParaRPr lang="zh-CN" altLang="zh-HK"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8300"/>
          </a:xfrm>
          <a:prstGeom prst="rect">
            <a:avLst/>
          </a:prstGeom>
          <a:noFill/>
        </p:spPr>
        <p:txBody>
          <a:bodyPr wrap="square" rtlCol="0">
            <a:spAutoFit/>
          </a:bodyPr>
          <a:lstStyle/>
          <a:p>
            <a:r>
              <a:rPr lang="zh-CN" altLang="zh-HK" spc="300" dirty="0">
                <a:solidFill>
                  <a:srgbClr val="666666"/>
                </a:solidFill>
                <a:latin typeface="微软雅黑" panose="020B0503020204020204" pitchFamily="34" charset="-122"/>
                <a:ea typeface="微软雅黑" panose="020B0503020204020204" pitchFamily="34" charset="-122"/>
              </a:rPr>
              <a:t>研究背景</a:t>
            </a:r>
            <a:endParaRPr lang="zh-CN" altLang="zh-HK"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原理介绍</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研究步骤</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737235"/>
          </a:xfrm>
          <a:prstGeom prst="rect">
            <a:avLst/>
          </a:prstGeom>
        </p:spPr>
        <p:txBody>
          <a:bodyPr wrap="square">
            <a:spAutoFit/>
          </a:bodyPr>
          <a:lstStyle/>
          <a:p>
            <a:pPr lvl="0" algn="just"/>
            <a:r>
              <a:rPr altLang="zh-HK" sz="1400" dirty="0">
                <a:solidFill>
                  <a:srgbClr val="666666"/>
                </a:solidFill>
                <a:latin typeface="微软雅黑" panose="020B0503020204020204" pitchFamily="34" charset="-122"/>
                <a:ea typeface="微软雅黑" panose="020B0503020204020204" pitchFamily="34" charset="-122"/>
              </a:rPr>
              <a:t>二氧化碳（CO2）浓度是许多领域需要实时监测和分析的重要参数，对二氧化碳的监测</a:t>
            </a:r>
            <a:r>
              <a:rPr lang="zh-CN" sz="1400" dirty="0">
                <a:solidFill>
                  <a:srgbClr val="666666"/>
                </a:solidFill>
                <a:latin typeface="微软雅黑" panose="020B0503020204020204" pitchFamily="34" charset="-122"/>
                <a:ea typeface="微软雅黑" panose="020B0503020204020204" pitchFamily="34" charset="-122"/>
              </a:rPr>
              <a:t>在</a:t>
            </a:r>
            <a:r>
              <a:rPr altLang="zh-HK" sz="1400" dirty="0">
                <a:solidFill>
                  <a:srgbClr val="666666"/>
                </a:solidFill>
                <a:latin typeface="微软雅黑" panose="020B0503020204020204" pitchFamily="34" charset="-122"/>
                <a:ea typeface="微软雅黑" panose="020B0503020204020204" pitchFamily="34" charset="-122"/>
              </a:rPr>
              <a:t>环境保护，卫生防疫，工业过程分析与控制，医学诊断以及宇航生命保护等各个领域</a:t>
            </a:r>
            <a:r>
              <a:rPr lang="zh-CN" sz="1400" dirty="0">
                <a:solidFill>
                  <a:srgbClr val="666666"/>
                </a:solidFill>
                <a:latin typeface="微软雅黑" panose="020B0503020204020204" pitchFamily="34" charset="-122"/>
                <a:ea typeface="微软雅黑" panose="020B0503020204020204" pitchFamily="34" charset="-122"/>
              </a:rPr>
              <a:t>都有所涉及。</a:t>
            </a:r>
            <a:endParaRPr lang="zh-CN" sz="14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76525" y="4362725"/>
            <a:ext cx="5207000" cy="953135"/>
          </a:xfrm>
          <a:prstGeom prst="rect">
            <a:avLst/>
          </a:prstGeom>
        </p:spPr>
        <p:txBody>
          <a:bodyPr wrap="square">
            <a:spAutoFit/>
          </a:bodyPr>
          <a:lstStyle/>
          <a:p>
            <a:pPr lvl="0" algn="just"/>
            <a:r>
              <a:rPr altLang="zh-HK" sz="1400" dirty="0">
                <a:solidFill>
                  <a:srgbClr val="666666"/>
                </a:solidFill>
                <a:latin typeface="微软雅黑" panose="020B0503020204020204" pitchFamily="34" charset="-122"/>
                <a:ea typeface="微软雅黑" panose="020B0503020204020204" pitchFamily="34" charset="-122"/>
              </a:rPr>
              <a:t>随着人们环保意识的增强，科技发展的进步，如何快速检测二氧化碳的含量，削减二氧化碳的排放，以及在农业，工业等方面控制二氧化碳的浓度已成为各级政府和广大有识之士特别关注的问题，因此研究并设计二氧化碳浓度检测仪器具有十分重要的意义。</a:t>
            </a:r>
            <a:endParaRPr altLang="zh-HK" sz="14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原理介绍</a:t>
                </a:r>
                <a:endParaRPr lang="zh-CN" altLang="en-US" sz="7200" b="1" spc="300" dirty="0" smtClean="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833120" y="1593215"/>
            <a:ext cx="7716520" cy="1568450"/>
          </a:xfrm>
          <a:prstGeom prst="rect">
            <a:avLst/>
          </a:prstGeom>
        </p:spPr>
        <p:txBody>
          <a:bodyPr wrap="square">
            <a:spAutoFit/>
          </a:bodyPr>
          <a:lstStyle/>
          <a:p>
            <a:pPr lvl="0" algn="just"/>
            <a:r>
              <a:rPr altLang="zh-HK" sz="2400" dirty="0">
                <a:solidFill>
                  <a:srgbClr val="666666"/>
                </a:solidFill>
                <a:latin typeface="微软雅黑" panose="020B0503020204020204" pitchFamily="34" charset="-122"/>
                <a:ea typeface="微软雅黑" panose="020B0503020204020204" pitchFamily="34" charset="-122"/>
              </a:rPr>
              <a:t>红外CO2气体浓度检测技术是以朗伯比尔定律为理论基础，根据双通道气体吸收模型来计算CO2的浓度。4.26μm的红外光是CO2气体的一个吸收峰，但CO2气体对</a:t>
            </a:r>
            <a:r>
              <a:rPr lang="en-US" sz="2400" dirty="0">
                <a:solidFill>
                  <a:srgbClr val="666666"/>
                </a:solidFill>
                <a:latin typeface="微软雅黑" panose="020B0503020204020204" pitchFamily="34" charset="-122"/>
                <a:ea typeface="微软雅黑" panose="020B0503020204020204" pitchFamily="34" charset="-122"/>
              </a:rPr>
              <a:t>3.91</a:t>
            </a:r>
            <a:r>
              <a:rPr altLang="zh-HK" sz="2400" dirty="0">
                <a:solidFill>
                  <a:srgbClr val="666666"/>
                </a:solidFill>
                <a:latin typeface="微软雅黑" panose="020B0503020204020204" pitchFamily="34" charset="-122"/>
                <a:ea typeface="微软雅黑" panose="020B0503020204020204" pitchFamily="34" charset="-122"/>
              </a:rPr>
              <a:t>μm的红外光几乎没有吸收</a:t>
            </a:r>
            <a:r>
              <a:rPr lang="zh-CN" sz="2400" dirty="0">
                <a:solidFill>
                  <a:srgbClr val="666666"/>
                </a:solidFill>
                <a:latin typeface="微软雅黑" panose="020B0503020204020204" pitchFamily="34" charset="-122"/>
                <a:ea typeface="微软雅黑" panose="020B0503020204020204" pitchFamily="34" charset="-122"/>
              </a:rPr>
              <a:t>，如下图</a:t>
            </a:r>
            <a:endParaRPr lang="zh-CN" altLang="en-US" sz="24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2272030" y="872490"/>
            <a:ext cx="4599305" cy="521970"/>
          </a:xfrm>
          <a:prstGeom prst="rect">
            <a:avLst/>
          </a:prstGeom>
          <a:noFill/>
        </p:spPr>
        <p:txBody>
          <a:bodyPr wrap="square" rtlCol="0">
            <a:spAutoFit/>
          </a:bodyPr>
          <a:lstStyle/>
          <a:p>
            <a:pPr algn="ctr"/>
            <a:r>
              <a:rPr lang="en-US" altLang="zh-CN" sz="2800" b="1" dirty="0" smtClean="0">
                <a:solidFill>
                  <a:srgbClr val="0174AB"/>
                </a:solidFill>
                <a:latin typeface="微软雅黑" panose="020B0503020204020204" pitchFamily="34" charset="-122"/>
                <a:ea typeface="微软雅黑" panose="020B0503020204020204" pitchFamily="34" charset="-122"/>
              </a:rPr>
              <a:t>红外二氧化碳气体检测原理</a:t>
            </a:r>
            <a:endParaRPr lang="en-US" altLang="zh-CN" sz="2800" b="1" dirty="0" smtClean="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8300"/>
          </a:xfrm>
          <a:prstGeom prst="rect">
            <a:avLst/>
          </a:prstGeom>
          <a:solidFill>
            <a:schemeClr val="bg1"/>
          </a:solidFill>
        </p:spPr>
        <p:txBody>
          <a:bodyPr wrap="square" rtlCol="0">
            <a:spAutoFit/>
          </a:bodyPr>
          <a:lstStyle/>
          <a:p>
            <a:pPr algn="ctr"/>
            <a:r>
              <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rPr>
              <a:t>原理介绍</a:t>
            </a:r>
            <a:endPar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8300"/>
          </a:xfrm>
          <a:prstGeom prst="rect">
            <a:avLst/>
          </a:prstGeom>
          <a:solidFill>
            <a:srgbClr val="0174AB"/>
          </a:solid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研究步骤</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3" name="图片 27"/>
          <p:cNvPicPr>
            <a:picLocks noChangeAspect="1"/>
          </p:cNvPicPr>
          <p:nvPr/>
        </p:nvPicPr>
        <p:blipFill>
          <a:blip r:embed="rId1"/>
          <a:stretch>
            <a:fillRect/>
          </a:stretch>
        </p:blipFill>
        <p:spPr>
          <a:xfrm>
            <a:off x="1700530" y="3729990"/>
            <a:ext cx="5460365" cy="2673985"/>
          </a:xfrm>
          <a:prstGeom prst="rect">
            <a:avLst/>
          </a:prstGeom>
          <a:noFill/>
          <a:ln w="9525">
            <a:noFill/>
          </a:ln>
        </p:spPr>
      </p:pic>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68910" y="864235"/>
            <a:ext cx="8663940" cy="5858014"/>
            <a:chOff x="435496" y="1542118"/>
            <a:chExt cx="7946390" cy="2921339"/>
          </a:xfrm>
        </p:grpSpPr>
        <p:sp>
          <p:nvSpPr>
            <p:cNvPr id="48" name="矩形 47"/>
            <p:cNvSpPr/>
            <p:nvPr/>
          </p:nvSpPr>
          <p:spPr>
            <a:xfrm>
              <a:off x="435496" y="1931373"/>
              <a:ext cx="7946390" cy="2532084"/>
            </a:xfrm>
            <a:prstGeom prst="rect">
              <a:avLst/>
            </a:prstGeom>
          </p:spPr>
          <p:txBody>
            <a:bodyPr wrap="square">
              <a:spAutoFit/>
            </a:bodyPr>
            <a:lstStyle/>
            <a:p>
              <a:pPr lvl="0" algn="just"/>
              <a:r>
                <a:rPr lang="en-US" altLang="zh-HK" dirty="0">
                  <a:solidFill>
                    <a:srgbClr val="666666"/>
                  </a:solidFill>
                  <a:latin typeface="微软雅黑" panose="020B0503020204020204" pitchFamily="34" charset="-122"/>
                  <a:ea typeface="微软雅黑" panose="020B0503020204020204" pitchFamily="34" charset="-122"/>
                </a:rPr>
                <a:t>假设4.26μm红外光和3.91μm红外光的初始光强分别为Im0、Ir0，经CO2吸收后剩余光强分别为Im和Ir,由郎伯比尔定律可知:</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endParaRPr>
            </a:p>
            <a:p>
              <a:pPr lvl="0" algn="just"/>
              <a:r>
                <a:rPr lang="en-US" altLang="zh-HK" sz="1800" dirty="0">
                  <a:solidFill>
                    <a:srgbClr val="666666"/>
                  </a:solidFill>
                  <a:latin typeface="微软雅黑" panose="020B0503020204020204" pitchFamily="34" charset="-122"/>
                  <a:ea typeface="微软雅黑" panose="020B0503020204020204" pitchFamily="34" charset="-122"/>
                </a:rPr>
                <a:t>	             (1)	       </a:t>
              </a:r>
              <a:endParaRPr lang="en-US" altLang="zh-HK" sz="1800" dirty="0">
                <a:solidFill>
                  <a:srgbClr val="666666"/>
                </a:solidFill>
                <a:latin typeface="微软雅黑" panose="020B0503020204020204" pitchFamily="34" charset="-122"/>
                <a:ea typeface="微软雅黑" panose="020B0503020204020204" pitchFamily="34" charset="-122"/>
              </a:endParaRPr>
            </a:p>
            <a:p>
              <a:pPr lvl="0" algn="just"/>
              <a:r>
                <a:rPr lang="en-US" altLang="zh-HK" sz="1800" dirty="0">
                  <a:solidFill>
                    <a:srgbClr val="666666"/>
                  </a:solidFill>
                  <a:latin typeface="微软雅黑" panose="020B0503020204020204" pitchFamily="34" charset="-122"/>
                  <a:ea typeface="微软雅黑" panose="020B0503020204020204" pitchFamily="34" charset="-122"/>
                </a:rPr>
                <a:t>CO2不会对3.91μm红外光造成衰减，前后光强近似相等。</a:t>
              </a:r>
              <a:endParaRPr lang="en-US" altLang="zh-HK" sz="1800" dirty="0">
                <a:solidFill>
                  <a:srgbClr val="666666"/>
                </a:solidFill>
                <a:latin typeface="微软雅黑" panose="020B0503020204020204" pitchFamily="34" charset="-122"/>
                <a:ea typeface="微软雅黑" panose="020B0503020204020204" pitchFamily="34" charset="-122"/>
              </a:endParaRPr>
            </a:p>
            <a:p>
              <a:pPr lvl="0" algn="just"/>
              <a:r>
                <a:rPr lang="en-US" altLang="zh-HK" sz="1800" dirty="0">
                  <a:solidFill>
                    <a:srgbClr val="666666"/>
                  </a:solidFill>
                  <a:latin typeface="微软雅黑" panose="020B0503020204020204" pitchFamily="34" charset="-122"/>
                  <a:ea typeface="微软雅黑" panose="020B0503020204020204" pitchFamily="34" charset="-122"/>
                </a:rPr>
                <a:t>	            (2)	</a:t>
              </a:r>
              <a:endParaRPr lang="en-US" altLang="zh-HK" sz="1800" dirty="0">
                <a:solidFill>
                  <a:srgbClr val="666666"/>
                </a:solidFill>
                <a:latin typeface="微软雅黑" panose="020B0503020204020204" pitchFamily="34" charset="-122"/>
                <a:ea typeface="微软雅黑" panose="020B0503020204020204" pitchFamily="34" charset="-122"/>
              </a:endParaRPr>
            </a:p>
            <a:p>
              <a:pPr lvl="0" algn="just"/>
              <a:r>
                <a:rPr lang="en-US" altLang="zh-HK" sz="1800" dirty="0">
                  <a:solidFill>
                    <a:srgbClr val="666666"/>
                  </a:solidFill>
                  <a:latin typeface="微软雅黑" panose="020B0503020204020204" pitchFamily="34" charset="-122"/>
                  <a:ea typeface="微软雅黑" panose="020B0503020204020204" pitchFamily="34" charset="-122"/>
                </a:rPr>
                <a:t>式中，k为CO2气体对红外光的吸收系数，l 为红外光源到接收器的长度，将式(1)和式(2)相除后再取对数，可得:	</a:t>
              </a:r>
              <a:endParaRPr lang="en-US" altLang="zh-HK" sz="1800" dirty="0">
                <a:solidFill>
                  <a:srgbClr val="666666"/>
                </a:solidFill>
                <a:latin typeface="微软雅黑" panose="020B0503020204020204" pitchFamily="34" charset="-122"/>
                <a:ea typeface="微软雅黑" panose="020B0503020204020204" pitchFamily="34" charset="-122"/>
              </a:endParaRPr>
            </a:p>
            <a:p>
              <a:pPr lvl="0" algn="just"/>
              <a:r>
                <a:rPr lang="en-US" altLang="zh-HK" sz="1800" dirty="0">
                  <a:solidFill>
                    <a:srgbClr val="666666"/>
                  </a:solidFill>
                  <a:latin typeface="微软雅黑" panose="020B0503020204020204" pitchFamily="34" charset="-122"/>
                  <a:ea typeface="微软雅黑" panose="020B0503020204020204" pitchFamily="34" charset="-122"/>
                </a:rPr>
                <a:t>                            						</a:t>
              </a:r>
              <a:endParaRPr lang="zh-CN" altLang="en-US" sz="1800" dirty="0">
                <a:solidFill>
                  <a:srgbClr val="666666"/>
                </a:solidFill>
                <a:latin typeface="微软雅黑" panose="020B0503020204020204" pitchFamily="34" charset="-122"/>
                <a:ea typeface="微软雅黑" panose="020B0503020204020204" pitchFamily="34" charset="-122"/>
              </a:endParaRPr>
            </a:p>
            <a:p>
              <a:pPr lvl="0" algn="just"/>
              <a:r>
                <a:rPr lang="en-US" altLang="zh-HK" sz="1800" dirty="0">
                  <a:solidFill>
                    <a:srgbClr val="666666"/>
                  </a:solidFill>
                  <a:latin typeface="微软雅黑" panose="020B0503020204020204" pitchFamily="34" charset="-122"/>
                  <a:ea typeface="微软雅黑" panose="020B0503020204020204" pitchFamily="34" charset="-122"/>
                </a:rPr>
                <a:t>                </a:t>
              </a:r>
              <a:endParaRPr lang="en-US" altLang="zh-HK" sz="1800" dirty="0">
                <a:solidFill>
                  <a:srgbClr val="666666"/>
                </a:solidFill>
                <a:latin typeface="微软雅黑" panose="020B0503020204020204" pitchFamily="34" charset="-122"/>
                <a:ea typeface="微软雅黑" panose="020B0503020204020204" pitchFamily="34" charset="-122"/>
              </a:endParaRPr>
            </a:p>
            <a:p>
              <a:pPr lvl="0" algn="just"/>
              <a:r>
                <a:rPr lang="en-US" altLang="zh-HK" sz="1800" dirty="0">
                  <a:solidFill>
                    <a:srgbClr val="666666"/>
                  </a:solidFill>
                  <a:latin typeface="微软雅黑" panose="020B0503020204020204" pitchFamily="34" charset="-122"/>
                  <a:ea typeface="微软雅黑" panose="020B0503020204020204" pitchFamily="34" charset="-122"/>
                </a:rPr>
                <a:t>于是求得浓度:</a:t>
              </a:r>
              <a:endParaRPr lang="en-US" altLang="zh-HK" sz="18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8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8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800" dirty="0">
                <a:solidFill>
                  <a:srgbClr val="666666"/>
                </a:solidFill>
                <a:latin typeface="微软雅黑" panose="020B0503020204020204" pitchFamily="34" charset="-122"/>
                <a:ea typeface="微软雅黑" panose="020B0503020204020204" pitchFamily="34" charset="-122"/>
              </a:endParaRPr>
            </a:p>
            <a:p>
              <a:pPr lvl="0" algn="just"/>
              <a:r>
                <a:rPr lang="en-US" altLang="zh-HK" sz="1800" dirty="0">
                  <a:solidFill>
                    <a:srgbClr val="666666"/>
                  </a:solidFill>
                  <a:latin typeface="微软雅黑" panose="020B0503020204020204" pitchFamily="34" charset="-122"/>
                  <a:ea typeface="微软雅黑" panose="020B0503020204020204" pitchFamily="34" charset="-122"/>
                </a:rPr>
                <a:t>光强 I </a:t>
              </a:r>
              <a:r>
                <a:rPr lang="zh-CN" altLang="en-US" sz="1800" dirty="0">
                  <a:solidFill>
                    <a:srgbClr val="666666"/>
                  </a:solidFill>
                  <a:latin typeface="微软雅黑" panose="020B0503020204020204" pitchFamily="34" charset="-122"/>
                  <a:ea typeface="微软雅黑" panose="020B0503020204020204" pitchFamily="34" charset="-122"/>
                </a:rPr>
                <a:t>与</a:t>
              </a:r>
              <a:r>
                <a:rPr lang="en-US" altLang="zh-HK" sz="1800" dirty="0">
                  <a:solidFill>
                    <a:srgbClr val="666666"/>
                  </a:solidFill>
                  <a:latin typeface="微软雅黑" panose="020B0503020204020204" pitchFamily="34" charset="-122"/>
                  <a:ea typeface="微软雅黑" panose="020B0503020204020204" pitchFamily="34" charset="-122"/>
                </a:rPr>
                <a:t>电压信号U</a:t>
              </a:r>
              <a:r>
                <a:rPr lang="zh-CN" altLang="en-US" sz="1800" dirty="0">
                  <a:solidFill>
                    <a:srgbClr val="666666"/>
                  </a:solidFill>
                  <a:latin typeface="微软雅黑" panose="020B0503020204020204" pitchFamily="34" charset="-122"/>
                  <a:ea typeface="微软雅黑" panose="020B0503020204020204" pitchFamily="34" charset="-122"/>
                </a:rPr>
                <a:t>的关系为：</a:t>
              </a:r>
              <a:endParaRPr lang="zh-CN" altLang="en-US" sz="1800" dirty="0">
                <a:solidFill>
                  <a:srgbClr val="666666"/>
                </a:solidFill>
                <a:latin typeface="微软雅黑" panose="020B0503020204020204" pitchFamily="34" charset="-122"/>
                <a:ea typeface="微软雅黑" panose="020B0503020204020204" pitchFamily="34" charset="-122"/>
              </a:endParaRPr>
            </a:p>
            <a:p>
              <a:pPr lvl="0" algn="just"/>
              <a:r>
                <a:rPr lang="zh-CN" altLang="en-US" sz="1800" dirty="0">
                  <a:solidFill>
                    <a:srgbClr val="666666"/>
                  </a:solidFill>
                  <a:latin typeface="微软雅黑" panose="020B0503020204020204" pitchFamily="34" charset="-122"/>
                  <a:ea typeface="微软雅黑" panose="020B0503020204020204" pitchFamily="34" charset="-122"/>
                </a:rPr>
                <a:t>                        </a:t>
              </a:r>
              <a:r>
                <a:rPr lang="en-US" altLang="zh-CN" sz="1800" dirty="0">
                  <a:solidFill>
                    <a:srgbClr val="666666"/>
                  </a:solidFill>
                  <a:latin typeface="微软雅黑" panose="020B0503020204020204" pitchFamily="34" charset="-122"/>
                  <a:ea typeface="微软雅黑" panose="020B0503020204020204" pitchFamily="34" charset="-122"/>
                </a:rPr>
                <a:t>			P 1 和 P 2 与光栅透光系数和传感器灵敏度有关</a:t>
              </a:r>
              <a:endParaRPr lang="en-US" altLang="zh-CN" sz="18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800" dirty="0">
                <a:solidFill>
                  <a:srgbClr val="666666"/>
                </a:solidFill>
                <a:latin typeface="微软雅黑" panose="020B0503020204020204" pitchFamily="34" charset="-122"/>
                <a:ea typeface="微软雅黑" panose="020B0503020204020204" pitchFamily="34" charset="-122"/>
              </a:endParaRPr>
            </a:p>
            <a:p>
              <a:pPr lvl="0" algn="just"/>
              <a:r>
                <a:rPr lang="zh-CN" altLang="en-US" sz="1800" dirty="0">
                  <a:solidFill>
                    <a:srgbClr val="666666"/>
                  </a:solidFill>
                  <a:latin typeface="微软雅黑" panose="020B0503020204020204" pitchFamily="34" charset="-122"/>
                  <a:ea typeface="微软雅黑" panose="020B0503020204020204" pitchFamily="34" charset="-122"/>
                </a:rPr>
                <a:t>浓度</a:t>
              </a:r>
              <a:r>
                <a:rPr lang="en-US" altLang="zh-CN" sz="1800" dirty="0">
                  <a:solidFill>
                    <a:srgbClr val="666666"/>
                  </a:solidFill>
                  <a:latin typeface="微软雅黑" panose="020B0503020204020204" pitchFamily="34" charset="-122"/>
                  <a:ea typeface="微软雅黑" panose="020B0503020204020204" pitchFamily="34" charset="-122"/>
                </a:rPr>
                <a:t>c</a:t>
              </a:r>
              <a:r>
                <a:rPr lang="zh-CN" altLang="en-US" sz="1800" dirty="0">
                  <a:solidFill>
                    <a:srgbClr val="666666"/>
                  </a:solidFill>
                  <a:latin typeface="微软雅黑" panose="020B0503020204020204" pitchFamily="34" charset="-122"/>
                  <a:ea typeface="微软雅黑" panose="020B0503020204020204" pitchFamily="34" charset="-122"/>
                </a:rPr>
                <a:t>可表示为：</a:t>
              </a:r>
              <a:endParaRPr lang="zh-CN" altLang="en-US" sz="1800" dirty="0">
                <a:solidFill>
                  <a:srgbClr val="666666"/>
                </a:solidFill>
                <a:latin typeface="微软雅黑" panose="020B0503020204020204" pitchFamily="34" charset="-122"/>
                <a:ea typeface="微软雅黑" panose="020B0503020204020204" pitchFamily="34" charset="-122"/>
              </a:endParaRPr>
            </a:p>
            <a:p>
              <a:pPr lvl="0" algn="just"/>
              <a:endParaRPr lang="en-US" altLang="zh-HK" sz="18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1542118"/>
              <a:ext cx="3299348" cy="260302"/>
            </a:xfrm>
            <a:prstGeom prst="rect">
              <a:avLst/>
            </a:prstGeom>
            <a:noFill/>
          </p:spPr>
          <p:txBody>
            <a:bodyPr wrap="square" rtlCol="0">
              <a:spAutoFit/>
            </a:bodyPr>
            <a:lstStyle/>
            <a:p>
              <a:r>
                <a:rPr lang="en-US" altLang="zh-HK" sz="2800" b="1" dirty="0">
                  <a:solidFill>
                    <a:srgbClr val="0174AB"/>
                  </a:solidFill>
                  <a:latin typeface="微软雅黑" panose="020B0503020204020204" pitchFamily="34" charset="-122"/>
                  <a:ea typeface="微软雅黑" panose="020B0503020204020204" pitchFamily="34" charset="-122"/>
                </a:rPr>
                <a:t>CO2</a:t>
              </a:r>
              <a:r>
                <a:rPr lang="zh-CN" altLang="en-US" sz="2800" b="1" dirty="0">
                  <a:solidFill>
                    <a:srgbClr val="0174AB"/>
                  </a:solidFill>
                  <a:latin typeface="微软雅黑" panose="020B0503020204020204" pitchFamily="34" charset="-122"/>
                  <a:ea typeface="微软雅黑" panose="020B0503020204020204" pitchFamily="34" charset="-122"/>
                </a:rPr>
                <a:t>浓度计算公式</a:t>
              </a:r>
              <a:endParaRPr lang="zh-CN" altLang="en-US" sz="2800"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7" name="图片 14"/>
          <p:cNvPicPr>
            <a:picLocks noChangeAspect="1"/>
          </p:cNvPicPr>
          <p:nvPr/>
        </p:nvPicPr>
        <p:blipFill>
          <a:blip r:embed="rId1"/>
          <a:stretch>
            <a:fillRect/>
          </a:stretch>
        </p:blipFill>
        <p:spPr>
          <a:xfrm>
            <a:off x="349885" y="3563620"/>
            <a:ext cx="2005965" cy="674370"/>
          </a:xfrm>
          <a:prstGeom prst="rect">
            <a:avLst/>
          </a:prstGeom>
          <a:noFill/>
          <a:ln w="9525">
            <a:noFill/>
          </a:ln>
        </p:spPr>
      </p:pic>
      <p:graphicFrame>
        <p:nvGraphicFramePr>
          <p:cNvPr id="2" name="对象 -2147482624"/>
          <p:cNvGraphicFramePr>
            <a:graphicFrameLocks noChangeAspect="1"/>
          </p:cNvGraphicFramePr>
          <p:nvPr/>
        </p:nvGraphicFramePr>
        <p:xfrm>
          <a:off x="283210" y="4491990"/>
          <a:ext cx="3994785" cy="614680"/>
        </p:xfrm>
        <a:graphic>
          <a:graphicData uri="http://schemas.openxmlformats.org/presentationml/2006/ole">
            <mc:AlternateContent xmlns:mc="http://schemas.openxmlformats.org/markup-compatibility/2006">
              <mc:Choice xmlns:v="urn:schemas-microsoft-com:vml" Requires="v">
                <p:oleObj spid="_x0000_s3076" name="" r:id="rId2" imgW="2806700" imgH="431800" progId="Equation.KSEE3">
                  <p:embed/>
                </p:oleObj>
              </mc:Choice>
              <mc:Fallback>
                <p:oleObj name="" r:id="rId2" imgW="2806700" imgH="431800" progId="Equation.KSEE3">
                  <p:embed/>
                  <p:pic>
                    <p:nvPicPr>
                      <p:cNvPr id="0" name="图片 3075"/>
                      <p:cNvPicPr/>
                      <p:nvPr/>
                    </p:nvPicPr>
                    <p:blipFill>
                      <a:blip r:embed="rId3"/>
                      <a:stretch>
                        <a:fillRect/>
                      </a:stretch>
                    </p:blipFill>
                    <p:spPr>
                      <a:xfrm>
                        <a:off x="283210" y="4491990"/>
                        <a:ext cx="3994785" cy="614680"/>
                      </a:xfrm>
                      <a:prstGeom prst="rect">
                        <a:avLst/>
                      </a:prstGeom>
                      <a:noFill/>
                      <a:ln w="38100">
                        <a:noFill/>
                        <a:miter/>
                      </a:ln>
                    </p:spPr>
                  </p:pic>
                </p:oleObj>
              </mc:Fallback>
            </mc:AlternateContent>
          </a:graphicData>
        </a:graphic>
      </p:graphicFrame>
      <p:pic>
        <p:nvPicPr>
          <p:cNvPr id="10" name="图片 20"/>
          <p:cNvPicPr>
            <a:picLocks noChangeAspect="1"/>
          </p:cNvPicPr>
          <p:nvPr/>
        </p:nvPicPr>
        <p:blipFill>
          <a:blip r:embed="rId4"/>
          <a:stretch>
            <a:fillRect/>
          </a:stretch>
        </p:blipFill>
        <p:spPr>
          <a:xfrm>
            <a:off x="349885" y="5569585"/>
            <a:ext cx="952500" cy="362585"/>
          </a:xfrm>
          <a:prstGeom prst="rect">
            <a:avLst/>
          </a:prstGeom>
          <a:noFill/>
          <a:ln w="9525">
            <a:noFill/>
          </a:ln>
        </p:spPr>
      </p:pic>
      <p:graphicFrame>
        <p:nvGraphicFramePr>
          <p:cNvPr id="3" name="对象 -2147482623"/>
          <p:cNvGraphicFramePr>
            <a:graphicFrameLocks noChangeAspect="1"/>
          </p:cNvGraphicFramePr>
          <p:nvPr/>
        </p:nvGraphicFramePr>
        <p:xfrm>
          <a:off x="2355850" y="5569585"/>
          <a:ext cx="1044575" cy="362585"/>
        </p:xfrm>
        <a:graphic>
          <a:graphicData uri="http://schemas.openxmlformats.org/presentationml/2006/ole">
            <mc:AlternateContent xmlns:mc="http://schemas.openxmlformats.org/markup-compatibility/2006">
              <mc:Choice xmlns:v="urn:schemas-microsoft-com:vml" Requires="v">
                <p:oleObj spid="_x0000_s6" name="" r:id="rId5" imgW="622300" imgH="215900" progId="Equation.KSEE3">
                  <p:embed/>
                </p:oleObj>
              </mc:Choice>
              <mc:Fallback>
                <p:oleObj name="" r:id="rId5" imgW="622300" imgH="215900" progId="Equation.KSEE3">
                  <p:embed/>
                  <p:pic>
                    <p:nvPicPr>
                      <p:cNvPr id="0" name="图片 2"/>
                      <p:cNvPicPr/>
                      <p:nvPr/>
                    </p:nvPicPr>
                    <p:blipFill>
                      <a:blip r:embed="rId6"/>
                      <a:stretch>
                        <a:fillRect/>
                      </a:stretch>
                    </p:blipFill>
                    <p:spPr>
                      <a:xfrm>
                        <a:off x="2355850" y="5569585"/>
                        <a:ext cx="1044575" cy="362585"/>
                      </a:xfrm>
                      <a:prstGeom prst="rect">
                        <a:avLst/>
                      </a:prstGeom>
                      <a:noFill/>
                      <a:ln w="38100">
                        <a:noFill/>
                        <a:miter/>
                      </a:ln>
                    </p:spPr>
                  </p:pic>
                </p:oleObj>
              </mc:Fallback>
            </mc:AlternateContent>
          </a:graphicData>
        </a:graphic>
      </p:graphicFrame>
      <p:sp>
        <p:nvSpPr>
          <p:cNvPr id="8" name="文本框 7"/>
          <p:cNvSpPr txBox="1"/>
          <p:nvPr/>
        </p:nvSpPr>
        <p:spPr>
          <a:xfrm>
            <a:off x="1303056" y="93911"/>
            <a:ext cx="1252353" cy="368300"/>
          </a:xfrm>
          <a:prstGeom prst="rect">
            <a:avLst/>
          </a:prstGeom>
          <a:solidFill>
            <a:schemeClr val="bg1"/>
          </a:solidFill>
        </p:spPr>
        <p:txBody>
          <a:bodyPr wrap="square" rtlCol="0">
            <a:spAutoFit/>
          </a:bodyPr>
          <a:p>
            <a:pPr algn="ctr"/>
            <a:r>
              <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rPr>
              <a:t>原理介绍</a:t>
            </a:r>
            <a:endPar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2684103" y="93911"/>
            <a:ext cx="1295400" cy="368300"/>
          </a:xfrm>
          <a:prstGeom prst="rect">
            <a:avLst/>
          </a:prstGeom>
          <a:solidFill>
            <a:srgbClr val="0174AB"/>
          </a:solidFill>
        </p:spPr>
        <p:txBody>
          <a:bodyPr wrap="square" rtlCol="0">
            <a:spAutoFit/>
          </a:bodyPr>
          <a:p>
            <a:r>
              <a:rPr lang="zh-CN" altLang="en-US" spc="300" dirty="0" smtClean="0">
                <a:solidFill>
                  <a:schemeClr val="bg1"/>
                </a:solidFill>
                <a:latin typeface="微软雅黑" panose="020B0503020204020204" pitchFamily="34" charset="-122"/>
                <a:ea typeface="微软雅黑" panose="020B0503020204020204" pitchFamily="34" charset="-122"/>
              </a:rPr>
              <a:t>研究步骤</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9" name="对象 -2147482618"/>
          <p:cNvGraphicFramePr>
            <a:graphicFrameLocks noChangeAspect="1"/>
          </p:cNvGraphicFramePr>
          <p:nvPr/>
        </p:nvGraphicFramePr>
        <p:xfrm>
          <a:off x="283210" y="2201545"/>
          <a:ext cx="1183005" cy="369570"/>
        </p:xfrm>
        <a:graphic>
          <a:graphicData uri="http://schemas.openxmlformats.org/presentationml/2006/ole">
            <mc:AlternateContent xmlns:mc="http://schemas.openxmlformats.org/markup-compatibility/2006">
              <mc:Choice xmlns:v="urn:schemas-microsoft-com:vml" Requires="v">
                <p:oleObj spid="_x0000_s11" name="" r:id="rId7" imgW="774065" imgH="241300" progId="Equation.KSEE3">
                  <p:embed/>
                </p:oleObj>
              </mc:Choice>
              <mc:Fallback>
                <p:oleObj name="" r:id="rId7" imgW="774065" imgH="241300" progId="Equation.KSEE3">
                  <p:embed/>
                  <p:pic>
                    <p:nvPicPr>
                      <p:cNvPr id="0" name="图片 8"/>
                      <p:cNvPicPr/>
                      <p:nvPr/>
                    </p:nvPicPr>
                    <p:blipFill>
                      <a:blip r:embed="rId8"/>
                      <a:stretch>
                        <a:fillRect/>
                      </a:stretch>
                    </p:blipFill>
                    <p:spPr>
                      <a:xfrm>
                        <a:off x="283210" y="2201545"/>
                        <a:ext cx="1183005" cy="369570"/>
                      </a:xfrm>
                      <a:prstGeom prst="rect">
                        <a:avLst/>
                      </a:prstGeom>
                      <a:noFill/>
                      <a:ln w="38100">
                        <a:noFill/>
                        <a:miter/>
                      </a:ln>
                    </p:spPr>
                  </p:pic>
                </p:oleObj>
              </mc:Fallback>
            </mc:AlternateContent>
          </a:graphicData>
        </a:graphic>
      </p:graphicFrame>
      <p:graphicFrame>
        <p:nvGraphicFramePr>
          <p:cNvPr id="12" name="对象 -2147482616"/>
          <p:cNvGraphicFramePr>
            <a:graphicFrameLocks noChangeAspect="1"/>
          </p:cNvGraphicFramePr>
          <p:nvPr/>
        </p:nvGraphicFramePr>
        <p:xfrm>
          <a:off x="283210" y="2760980"/>
          <a:ext cx="776605" cy="377825"/>
        </p:xfrm>
        <a:graphic>
          <a:graphicData uri="http://schemas.openxmlformats.org/presentationml/2006/ole">
            <mc:AlternateContent xmlns:mc="http://schemas.openxmlformats.org/markup-compatibility/2006">
              <mc:Choice xmlns:v="urn:schemas-microsoft-com:vml" Requires="v">
                <p:oleObj spid="_x0000_s13" name="" r:id="rId9" imgW="469900" imgH="228600" progId="Equation.KSEE3">
                  <p:embed/>
                </p:oleObj>
              </mc:Choice>
              <mc:Fallback>
                <p:oleObj name="" r:id="rId9" imgW="469900" imgH="228600" progId="Equation.KSEE3">
                  <p:embed/>
                  <p:pic>
                    <p:nvPicPr>
                      <p:cNvPr id="0" name="图片 10"/>
                      <p:cNvPicPr/>
                      <p:nvPr/>
                    </p:nvPicPr>
                    <p:blipFill>
                      <a:blip r:embed="rId10"/>
                      <a:stretch>
                        <a:fillRect/>
                      </a:stretch>
                    </p:blipFill>
                    <p:spPr>
                      <a:xfrm>
                        <a:off x="283210" y="2760980"/>
                        <a:ext cx="776605" cy="377825"/>
                      </a:xfrm>
                      <a:prstGeom prst="rect">
                        <a:avLst/>
                      </a:prstGeom>
                      <a:noFill/>
                      <a:ln w="38100">
                        <a:noFill/>
                        <a:miter/>
                      </a:ln>
                    </p:spPr>
                  </p:pic>
                </p:oleObj>
              </mc:Fallback>
            </mc:AlternateContent>
          </a:graphicData>
        </a:graphic>
      </p:graphicFrame>
      <p:graphicFrame>
        <p:nvGraphicFramePr>
          <p:cNvPr id="14" name="对象 -2147482619"/>
          <p:cNvGraphicFramePr>
            <a:graphicFrameLocks noChangeAspect="1"/>
          </p:cNvGraphicFramePr>
          <p:nvPr/>
        </p:nvGraphicFramePr>
        <p:xfrm>
          <a:off x="2192655" y="5932170"/>
          <a:ext cx="1727835" cy="544195"/>
        </p:xfrm>
        <a:graphic>
          <a:graphicData uri="http://schemas.openxmlformats.org/presentationml/2006/ole">
            <mc:AlternateContent xmlns:mc="http://schemas.openxmlformats.org/markup-compatibility/2006">
              <mc:Choice xmlns:v="urn:schemas-microsoft-com:vml" Requires="v">
                <p:oleObj spid="_x0000_s15" name="" r:id="rId11" imgW="1371600" imgH="431800" progId="Equation.KSEE3">
                  <p:embed/>
                </p:oleObj>
              </mc:Choice>
              <mc:Fallback>
                <p:oleObj name="" r:id="rId11" imgW="1371600" imgH="431800" progId="Equation.KSEE3">
                  <p:embed/>
                  <p:pic>
                    <p:nvPicPr>
                      <p:cNvPr id="0" name="图片 12"/>
                      <p:cNvPicPr/>
                      <p:nvPr/>
                    </p:nvPicPr>
                    <p:blipFill>
                      <a:blip r:embed="rId12"/>
                      <a:stretch>
                        <a:fillRect/>
                      </a:stretch>
                    </p:blipFill>
                    <p:spPr>
                      <a:xfrm>
                        <a:off x="2192655" y="5932170"/>
                        <a:ext cx="1727835" cy="544195"/>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zh-HK" sz="7200" b="1" spc="300" dirty="0">
                    <a:solidFill>
                      <a:schemeClr val="bg1"/>
                    </a:solidFill>
                    <a:latin typeface="微软雅黑" panose="020B0503020204020204" pitchFamily="34" charset="-122"/>
                    <a:ea typeface="微软雅黑" panose="020B0503020204020204" pitchFamily="34" charset="-122"/>
                  </a:rPr>
                  <a:t>研究步骤</a:t>
                </a:r>
                <a:endParaRPr lang="zh-CN" altLang="zh-HK"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8300"/>
            </a:xfrm>
            <a:prstGeom prst="rect">
              <a:avLst/>
            </a:prstGeom>
            <a:noFill/>
          </p:spPr>
          <p:txBody>
            <a:bodyPr wrap="square" rtlCol="0">
              <a:spAutoFit/>
            </a:bodyPr>
            <a:lstStyle/>
            <a:p>
              <a:pPr algn="ctr"/>
              <a:r>
                <a:rPr lang="en-US" altLang="zh-HK" dirty="0">
                  <a:solidFill>
                    <a:srgbClr val="0174AB"/>
                  </a:solidFill>
                  <a:latin typeface="微软雅黑" panose="020B0503020204020204" pitchFamily="34" charset="-122"/>
                  <a:ea typeface="微软雅黑" panose="020B0503020204020204" pitchFamily="34" charset="-122"/>
                </a:rPr>
                <a:t>1</a:t>
              </a:r>
              <a:endParaRPr lang="en-US" altLang="zh-HK" dirty="0">
                <a:solidFill>
                  <a:srgbClr val="0174AB"/>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3213745"/>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667491"/>
            <a:ext cx="1992145" cy="2306955"/>
          </a:xfrm>
          <a:prstGeom prst="rect">
            <a:avLst/>
          </a:prstGeom>
        </p:spPr>
        <p:txBody>
          <a:bodyPr wrap="square">
            <a:spAutoFit/>
          </a:bodyPr>
          <a:lstStyle/>
          <a:p>
            <a:pPr lvl="0" algn="just"/>
            <a:r>
              <a:rPr altLang="zh-HK" sz="1600" dirty="0">
                <a:solidFill>
                  <a:srgbClr val="666666"/>
                </a:solidFill>
                <a:latin typeface="微软雅黑" panose="020B0503020204020204" pitchFamily="34" charset="-122"/>
                <a:ea typeface="微软雅黑" panose="020B0503020204020204" pitchFamily="34" charset="-122"/>
              </a:rPr>
              <a:t>（1）根据气体的红外吸收谱线，确定二氧化碳的中心吸收波长为4.26µm，通过比较已有的红外气体吸收方法，确定使用非分光红外吸收法，初步确定系统的结构方案；</a:t>
            </a:r>
            <a:endParaRPr altLang="zh-HK" sz="16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0648"/>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8300"/>
            </a:xfrm>
            <a:prstGeom prst="rect">
              <a:avLst/>
            </a:prstGeom>
            <a:noFill/>
          </p:spPr>
          <p:txBody>
            <a:bodyPr wrap="square" rtlCol="0">
              <a:spAutoFit/>
            </a:bodyPr>
            <a:lstStyle/>
            <a:p>
              <a:pPr algn="ctr"/>
              <a:r>
                <a:rPr lang="en-US" altLang="zh-HK" dirty="0">
                  <a:solidFill>
                    <a:srgbClr val="0174AB"/>
                  </a:solidFill>
                  <a:latin typeface="微软雅黑" panose="020B0503020204020204" pitchFamily="34" charset="-122"/>
                  <a:ea typeface="微软雅黑" panose="020B0503020204020204" pitchFamily="34" charset="-122"/>
                </a:rPr>
                <a:t>2</a:t>
              </a:r>
              <a:endParaRPr lang="en-US" altLang="zh-HK" dirty="0">
                <a:solidFill>
                  <a:srgbClr val="0174AB"/>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3047353" y="3231136"/>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655811"/>
            <a:ext cx="1992145" cy="1814830"/>
          </a:xfrm>
          <a:prstGeom prst="rect">
            <a:avLst/>
          </a:prstGeom>
        </p:spPr>
        <p:txBody>
          <a:bodyPr wrap="square">
            <a:spAutoFit/>
          </a:bodyPr>
          <a:lstStyle/>
          <a:p>
            <a:pPr lvl="0" algn="just"/>
            <a:r>
              <a:rPr altLang="zh-HK" sz="1600" dirty="0">
                <a:solidFill>
                  <a:srgbClr val="666666"/>
                </a:solidFill>
                <a:latin typeface="微软雅黑" panose="020B0503020204020204" pitchFamily="34" charset="-122"/>
                <a:ea typeface="微软雅黑" panose="020B0503020204020204" pitchFamily="34" charset="-122"/>
              </a:rPr>
              <a:t>确定探测所使用的红外光源以及红外探测器，对红外光源，气室，红外探测器等器件进行并分析其功能，完成光路部分的结构。</a:t>
            </a:r>
            <a:endParaRPr altLang="zh-HK" sz="16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8300"/>
            </a:xfrm>
            <a:prstGeom prst="rect">
              <a:avLst/>
            </a:prstGeom>
            <a:noFill/>
          </p:spPr>
          <p:txBody>
            <a:bodyPr wrap="square" rtlCol="0">
              <a:spAutoFit/>
            </a:bodyPr>
            <a:lstStyle/>
            <a:p>
              <a:pPr algn="ctr"/>
              <a:r>
                <a:rPr lang="en-US" altLang="zh-HK" dirty="0">
                  <a:solidFill>
                    <a:srgbClr val="0174AB"/>
                  </a:solidFill>
                  <a:latin typeface="微软雅黑" panose="020B0503020204020204" pitchFamily="34" charset="-122"/>
                  <a:ea typeface="微软雅黑" panose="020B0503020204020204" pitchFamily="34" charset="-122"/>
                </a:rPr>
                <a:t>3</a:t>
              </a:r>
              <a:endParaRPr lang="en-US" altLang="zh-HK" dirty="0">
                <a:solidFill>
                  <a:srgbClr val="0174AB"/>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5243924" y="3237871"/>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661776"/>
            <a:ext cx="1992145" cy="1814830"/>
          </a:xfrm>
          <a:prstGeom prst="rect">
            <a:avLst/>
          </a:prstGeom>
        </p:spPr>
        <p:txBody>
          <a:bodyPr wrap="square">
            <a:spAutoFit/>
          </a:bodyPr>
          <a:lstStyle/>
          <a:p>
            <a:pPr lvl="0" algn="just"/>
            <a:r>
              <a:rPr altLang="zh-HK" sz="1600" dirty="0">
                <a:solidFill>
                  <a:srgbClr val="666666"/>
                </a:solidFill>
                <a:latin typeface="微软雅黑" panose="020B0503020204020204" pitchFamily="34" charset="-122"/>
                <a:ea typeface="微软雅黑" panose="020B0503020204020204" pitchFamily="34" charset="-122"/>
              </a:rPr>
              <a:t>根据红外探测器的输出特性和红外光源的电调制设计后续电路，包括：光源驱动电路，放大滤波电路，单片机处理电路；</a:t>
            </a:r>
            <a:endParaRPr altLang="zh-HK" sz="16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8300"/>
            </a:xfrm>
            <a:prstGeom prst="rect">
              <a:avLst/>
            </a:prstGeom>
            <a:noFill/>
          </p:spPr>
          <p:txBody>
            <a:bodyPr wrap="square" rtlCol="0">
              <a:spAutoFit/>
            </a:bodyPr>
            <a:lstStyle/>
            <a:p>
              <a:pPr algn="ctr"/>
              <a:r>
                <a:rPr lang="en-US" altLang="zh-HK" dirty="0">
                  <a:solidFill>
                    <a:srgbClr val="0174AB"/>
                  </a:solidFill>
                  <a:latin typeface="微软雅黑" panose="020B0503020204020204" pitchFamily="34" charset="-122"/>
                  <a:ea typeface="微软雅黑" panose="020B0503020204020204" pitchFamily="34" charset="-122"/>
                </a:rPr>
                <a:t>4</a:t>
              </a:r>
              <a:endParaRPr lang="en-US" altLang="zh-HK" dirty="0">
                <a:solidFill>
                  <a:srgbClr val="0174AB"/>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7440495" y="3225806"/>
            <a:ext cx="852722" cy="369332"/>
          </a:xfrm>
          <a:prstGeom prst="rect">
            <a:avLst/>
          </a:prstGeom>
          <a:noFill/>
        </p:spPr>
        <p:txBody>
          <a:bodyPr wrap="square" rtlCol="0">
            <a:spAutoFit/>
          </a:bodyPr>
          <a:lstStyle/>
          <a:p>
            <a:pPr algn="ctr"/>
            <a:r>
              <a:rPr lang="en-US" altLang="zh-HK" b="1" dirty="0" smtClean="0">
                <a:solidFill>
                  <a:srgbClr val="0174AB"/>
                </a:solidFill>
                <a:latin typeface="微软雅黑" panose="020B0503020204020204" pitchFamily="34" charset="-122"/>
                <a:ea typeface="微软雅黑" panose="020B0503020204020204" pitchFamily="34" charset="-122"/>
              </a:rPr>
              <a:t>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661141"/>
            <a:ext cx="1992145" cy="1568450"/>
          </a:xfrm>
          <a:prstGeom prst="rect">
            <a:avLst/>
          </a:prstGeom>
        </p:spPr>
        <p:txBody>
          <a:bodyPr wrap="square">
            <a:spAutoFit/>
          </a:bodyPr>
          <a:lstStyle/>
          <a:p>
            <a:pPr lvl="0" algn="just"/>
            <a:r>
              <a:rPr altLang="zh-HK" sz="1600" dirty="0">
                <a:solidFill>
                  <a:srgbClr val="666666"/>
                </a:solidFill>
                <a:latin typeface="微软雅黑" panose="020B0503020204020204" pitchFamily="34" charset="-122"/>
                <a:ea typeface="微软雅黑" panose="020B0503020204020204" pitchFamily="34" charset="-122"/>
              </a:rPr>
              <a:t>根据系统要求编写相应的单片机软件部分的程序</a:t>
            </a:r>
            <a:r>
              <a:rPr lang="zh-CN" sz="1600" dirty="0">
                <a:solidFill>
                  <a:srgbClr val="666666"/>
                </a:solidFill>
                <a:latin typeface="微软雅黑" panose="020B0503020204020204" pitchFamily="34" charset="-122"/>
                <a:ea typeface="微软雅黑" panose="020B0503020204020204" pitchFamily="34" charset="-122"/>
              </a:rPr>
              <a:t>，其中包括对光源的驱动信号和</a:t>
            </a:r>
            <a:r>
              <a:rPr lang="en-US" altLang="zh-CN" sz="1600" dirty="0">
                <a:solidFill>
                  <a:srgbClr val="666666"/>
                </a:solidFill>
                <a:latin typeface="微软雅黑" panose="020B0503020204020204" pitchFamily="34" charset="-122"/>
                <a:ea typeface="微软雅黑" panose="020B0503020204020204" pitchFamily="34" charset="-122"/>
              </a:rPr>
              <a:t>LCD1602</a:t>
            </a:r>
            <a:r>
              <a:rPr lang="zh-CN" altLang="en-US" sz="1600" dirty="0">
                <a:solidFill>
                  <a:srgbClr val="666666"/>
                </a:solidFill>
                <a:latin typeface="微软雅黑" panose="020B0503020204020204" pitchFamily="34" charset="-122"/>
                <a:ea typeface="微软雅黑" panose="020B0503020204020204" pitchFamily="34" charset="-122"/>
              </a:rPr>
              <a:t>的液晶显示程序</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8300"/>
          </a:xfrm>
          <a:prstGeom prst="rect">
            <a:avLst/>
          </a:prstGeom>
          <a:solidFill>
            <a:srgbClr val="0174AB"/>
          </a:solidFill>
        </p:spPr>
        <p:txBody>
          <a:bodyPr wrap="square" rtlCol="0">
            <a:spAutoFit/>
          </a:bodyPr>
          <a:lstStyle/>
          <a:p>
            <a:pPr algn="ctr"/>
            <a:r>
              <a:rPr lang="zh-CN" altLang="zh-HK" spc="300" dirty="0">
                <a:solidFill>
                  <a:schemeClr val="bg1"/>
                </a:solidFill>
                <a:latin typeface="微软雅黑" panose="020B0503020204020204" pitchFamily="34" charset="-122"/>
                <a:ea typeface="微软雅黑" panose="020B0503020204020204" pitchFamily="34" charset="-122"/>
              </a:rPr>
              <a:t>原理介绍</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2647986" y="97086"/>
            <a:ext cx="1252353" cy="368300"/>
          </a:xfrm>
          <a:prstGeom prst="rect">
            <a:avLst/>
          </a:prstGeom>
          <a:solidFill>
            <a:schemeClr val="bg1"/>
          </a:solidFill>
        </p:spPr>
        <p:txBody>
          <a:bodyPr wrap="square" rtlCol="0">
            <a:spAutoFit/>
          </a:bodyPr>
          <a:p>
            <a:pPr algn="ctr"/>
            <a:r>
              <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rPr>
              <a:t>研究步骤</a:t>
            </a:r>
            <a:endParaRPr lang="zh-CN" altLang="en-US" spc="3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2691</Words>
  <Application>WPS 演示</Application>
  <PresentationFormat>全屏显示(4:3)</PresentationFormat>
  <Paragraphs>343</Paragraphs>
  <Slides>21</Slides>
  <Notes>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8</vt:i4>
      </vt:variant>
      <vt:variant>
        <vt:lpstr>幻灯片标题</vt:lpstr>
      </vt:variant>
      <vt:variant>
        <vt:i4>21</vt:i4>
      </vt:variant>
    </vt:vector>
  </HeadingPairs>
  <TitlesOfParts>
    <vt:vector size="46" baseType="lpstr">
      <vt:lpstr>Arial</vt:lpstr>
      <vt:lpstr>宋体</vt:lpstr>
      <vt:lpstr>Wingdings</vt:lpstr>
      <vt:lpstr>微软雅黑</vt:lpstr>
      <vt:lpstr>Adobe 仿宋 Std R</vt:lpstr>
      <vt:lpstr>Calibri</vt:lpstr>
      <vt:lpstr>Arial Unicode MS</vt:lpstr>
      <vt:lpstr>Calibri Light</vt:lpstr>
      <vt:lpstr>PMingLiU</vt:lpstr>
      <vt:lpstr>Segoe Print</vt:lpstr>
      <vt:lpstr>PMingLiU</vt:lpstr>
      <vt:lpstr>Times New Roman</vt:lpstr>
      <vt:lpstr>仿宋</vt:lpstr>
      <vt:lpstr>PMingLiU</vt:lpstr>
      <vt:lpstr>PMingLiU</vt:lpstr>
      <vt:lpstr>Office 主题</vt:lpstr>
      <vt:lpstr>3_Office 主题</vt:lpstr>
      <vt:lpstr>Equation.KSEE3</vt:lpstr>
      <vt:lpstr>Equation.KSEE3</vt:lpstr>
      <vt:lpstr>Equation.KSEE3</vt:lpstr>
      <vt:lpstr>Equation.KSEE3</vt:lpstr>
      <vt:lpstr>Equation.KSEE3</vt:lpstr>
      <vt:lpstr>Paint.Picture</vt:lpstr>
      <vt:lpstr>Paint.Picture</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斯德哥尔摩情人</cp:lastModifiedBy>
  <cp:revision>116</cp:revision>
  <dcterms:created xsi:type="dcterms:W3CDTF">2015-02-19T23:46:00Z</dcterms:created>
  <dcterms:modified xsi:type="dcterms:W3CDTF">2017-11-02T03:56:11Z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