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9" r:id="rId3"/>
    <p:sldId id="257" r:id="rId4"/>
    <p:sldId id="283" r:id="rId5"/>
    <p:sldId id="280" r:id="rId6"/>
    <p:sldId id="281" r:id="rId7"/>
    <p:sldId id="282" r:id="rId8"/>
    <p:sldId id="284" r:id="rId9"/>
    <p:sldId id="285" r:id="rId10"/>
    <p:sldId id="286" r:id="rId11"/>
    <p:sldId id="28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19E4-3B5D-44AA-B281-FDC51B592A45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D4A64-0F00-494D-ADF6-1AD9F614D3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4A64-0F00-494D-ADF6-1AD9F614D3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ECBB029-881E-4025-A27B-5B9AED9C2E56}" type="datetimeFigureOut">
              <a:rPr lang="ko-KR" altLang="en-US" smtClean="0"/>
              <a:pPr/>
              <a:t>2010-06-29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4C3208-CA1D-4043-8B1D-1DDAC204D6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CANopen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박병훈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520" y="620688"/>
            <a:ext cx="8280400" cy="40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Register Map</a:t>
            </a:r>
            <a:endParaRPr 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6839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620688"/>
            <a:ext cx="8280400" cy="40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Exchange(2000h~5FFFh)</a:t>
            </a:r>
            <a:endParaRPr 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268760"/>
            <a:ext cx="4104456" cy="469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4104456" cy="468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556792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 CAN</a:t>
            </a: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. CAN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통신 소개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endParaRPr lang="ko-KR" altLang="en-US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CANopen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. </a:t>
            </a: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CANopen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소개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. </a:t>
            </a: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CANopen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응용분야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. Object Dictionary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917848"/>
          </a:xfrm>
        </p:spPr>
        <p:txBody>
          <a:bodyPr/>
          <a:lstStyle/>
          <a:p>
            <a:r>
              <a:rPr lang="en-US" altLang="ko-KR" dirty="0" err="1" smtClean="0"/>
              <a:t>Anybus</a:t>
            </a:r>
            <a:r>
              <a:rPr lang="en-US" altLang="ko-KR" dirty="0" smtClean="0"/>
              <a:t>-IC Overview</a:t>
            </a:r>
            <a:endParaRPr lang="ko-KR" altLang="en-US" dirty="0"/>
          </a:p>
        </p:txBody>
      </p:sp>
      <p:pic>
        <p:nvPicPr>
          <p:cNvPr id="5" name="Picture 4" descr="ABIC PDP with Soc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85875"/>
            <a:ext cx="5715000" cy="4286250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32463" y="1268413"/>
            <a:ext cx="23685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integrated galvanic isolation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24525" y="4924425"/>
            <a:ext cx="213201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application interface pins</a:t>
            </a:r>
            <a:br>
              <a:rPr lang="en-US" sz="1400"/>
            </a:br>
            <a:r>
              <a:rPr lang="en-US" sz="1400"/>
              <a:t>SSC, MIF, SCI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5508625" y="1628775"/>
            <a:ext cx="1439863" cy="3603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2478087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Anybus NP30 microcontroller</a:t>
            </a:r>
            <a:br>
              <a:rPr lang="en-US" sz="1400"/>
            </a:br>
            <a:r>
              <a:rPr lang="en-US" sz="1400"/>
              <a:t>including network ASIC,</a:t>
            </a:r>
            <a:br>
              <a:rPr lang="en-US" sz="1400"/>
            </a:br>
            <a:r>
              <a:rPr lang="en-US" sz="1400"/>
              <a:t>RAM &amp; Flash memory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339975" y="2276475"/>
            <a:ext cx="1439863" cy="5762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227763" y="3700463"/>
            <a:ext cx="190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network interface pins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5651500" y="3213100"/>
            <a:ext cx="1081088" cy="3603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275138" y="4152900"/>
            <a:ext cx="1728787" cy="5762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9563" y="5300663"/>
            <a:ext cx="21018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DIL-32 chip socket</a:t>
            </a:r>
            <a:br>
              <a:rPr lang="en-US" sz="1400"/>
            </a:br>
            <a:r>
              <a:rPr lang="en-US" sz="1400"/>
              <a:t>(not included in delivery)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763713" y="4941888"/>
            <a:ext cx="1439862" cy="28733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3850" y="4203700"/>
            <a:ext cx="17097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single 5 Volt supply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971550" y="3716338"/>
            <a:ext cx="1584325" cy="3603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012950" y="5870575"/>
            <a:ext cx="4397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Dimensions: 42 x 21 x 15 mm (L x W x 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836712"/>
            <a:ext cx="6120680" cy="580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41"/>
          <p:cNvSpPr>
            <a:spLocks noChangeShapeType="1"/>
          </p:cNvSpPr>
          <p:nvPr/>
        </p:nvSpPr>
        <p:spPr bwMode="auto">
          <a:xfrm rot="10800000" flipV="1">
            <a:off x="5170488" y="5273675"/>
            <a:ext cx="70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rot="10800000" flipV="1">
            <a:off x="5208588" y="4630738"/>
            <a:ext cx="70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 rot="10800000" flipV="1">
            <a:off x="5197475" y="40751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rot="10800000" flipV="1">
            <a:off x="5172075" y="37369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rot="10800000" flipV="1">
            <a:off x="5164138" y="35496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rot="10800000" flipV="1">
            <a:off x="5191125" y="39068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5192713" y="337820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5602288" y="2349500"/>
            <a:ext cx="958850" cy="3733800"/>
          </a:xfrm>
          <a:prstGeom prst="rect">
            <a:avLst/>
          </a:prstGeom>
          <a:solidFill>
            <a:schemeClr val="bg2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697538" y="349726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LD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689600" y="3302000"/>
            <a:ext cx="231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DI2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 rot="5400000">
            <a:off x="5680869" y="5334794"/>
            <a:ext cx="1198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600" b="1">
                <a:solidFill>
                  <a:schemeClr val="bg1"/>
                </a:solidFill>
              </a:rPr>
              <a:t>Anybus-IC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55" name="Picture 19" descr="HMS Logo 3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9600" y="2547938"/>
            <a:ext cx="731838" cy="446087"/>
          </a:xfrm>
          <a:prstGeom prst="rect">
            <a:avLst/>
          </a:prstGeom>
          <a:noFill/>
        </p:spPr>
      </p:pic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675313" y="3663950"/>
            <a:ext cx="288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CLK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676900" y="3848100"/>
            <a:ext cx="2047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DO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323850" y="1125538"/>
            <a:ext cx="8280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hardware interface consists of two asynchronous serial ports, a synchronous interface for direct I/O and the network interface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7226300" y="3860800"/>
            <a:ext cx="15224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200" b="1"/>
              <a:t>Network Interface</a:t>
            </a:r>
            <a:r>
              <a:rPr lang="en-US" sz="1200"/>
              <a:t/>
            </a:r>
            <a:br>
              <a:rPr lang="en-US" sz="1200"/>
            </a:br>
            <a:r>
              <a:rPr lang="en-US" sz="1000"/>
              <a:t>(function depending on specific network type)</a:t>
            </a:r>
          </a:p>
        </p:txBody>
      </p:sp>
      <p:sp>
        <p:nvSpPr>
          <p:cNvPr id="60" name="AutoShape 26"/>
          <p:cNvSpPr>
            <a:spLocks/>
          </p:cNvSpPr>
          <p:nvPr/>
        </p:nvSpPr>
        <p:spPr bwMode="auto">
          <a:xfrm>
            <a:off x="4773613" y="3068638"/>
            <a:ext cx="431800" cy="1152525"/>
          </a:xfrm>
          <a:prstGeom prst="leftBrace">
            <a:avLst>
              <a:gd name="adj1" fmla="val 2224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2112963" y="3338513"/>
            <a:ext cx="245745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 dirty="0"/>
              <a:t>Direct IO Interface (SSI)</a:t>
            </a:r>
          </a:p>
          <a:p>
            <a:r>
              <a:rPr lang="en-US" sz="1400" dirty="0"/>
              <a:t>Synchronous Serial Interface</a:t>
            </a:r>
            <a:br>
              <a:rPr lang="en-US" sz="1400" dirty="0"/>
            </a:br>
            <a:r>
              <a:rPr lang="en-US" sz="1000" dirty="0"/>
              <a:t>(TTL Signal Levels)</a:t>
            </a:r>
            <a:r>
              <a:rPr lang="en-US" sz="1400" dirty="0"/>
              <a:t> 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5683250" y="4016375"/>
            <a:ext cx="401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Reset</a:t>
            </a:r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195888" y="3228975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5692775" y="3152775"/>
            <a:ext cx="231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DI1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5672138" y="4572000"/>
            <a:ext cx="19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TX</a:t>
            </a:r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5208588" y="4498975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5675313" y="4422775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RX</a:t>
            </a:r>
          </a:p>
        </p:txBody>
      </p:sp>
      <p:sp>
        <p:nvSpPr>
          <p:cNvPr id="68" name="AutoShape 39"/>
          <p:cNvSpPr>
            <a:spLocks/>
          </p:cNvSpPr>
          <p:nvPr/>
        </p:nvSpPr>
        <p:spPr bwMode="auto">
          <a:xfrm>
            <a:off x="4776788" y="4292600"/>
            <a:ext cx="431800" cy="504825"/>
          </a:xfrm>
          <a:prstGeom prst="leftBrace">
            <a:avLst>
              <a:gd name="adj1" fmla="val 974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2079625" y="4284663"/>
            <a:ext cx="2654300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UART Interface (SCI)</a:t>
            </a:r>
          </a:p>
          <a:p>
            <a:r>
              <a:rPr lang="en-US" sz="1400"/>
              <a:t>Serial Communication Interface</a:t>
            </a:r>
          </a:p>
          <a:p>
            <a:r>
              <a:rPr lang="en-US" sz="1000"/>
              <a:t>(TTL Signal Levels)</a:t>
            </a: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auto">
          <a:xfrm>
            <a:off x="5634038" y="5214938"/>
            <a:ext cx="19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TX</a:t>
            </a: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5170488" y="5141913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5637213" y="5065713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RX</a:t>
            </a:r>
          </a:p>
        </p:txBody>
      </p:sp>
      <p:sp>
        <p:nvSpPr>
          <p:cNvPr id="73" name="AutoShape 45"/>
          <p:cNvSpPr>
            <a:spLocks/>
          </p:cNvSpPr>
          <p:nvPr/>
        </p:nvSpPr>
        <p:spPr bwMode="auto">
          <a:xfrm>
            <a:off x="4738688" y="4935538"/>
            <a:ext cx="431800" cy="504825"/>
          </a:xfrm>
          <a:prstGeom prst="leftBrace">
            <a:avLst>
              <a:gd name="adj1" fmla="val 974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1979613" y="4927600"/>
            <a:ext cx="2781300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UART Interface (MIF)</a:t>
            </a:r>
          </a:p>
          <a:p>
            <a:r>
              <a:rPr lang="en-US" sz="1400"/>
              <a:t>Monitor &amp; Configuration Interface</a:t>
            </a:r>
            <a:r>
              <a:rPr lang="en-US" sz="1000"/>
              <a:t/>
            </a:r>
            <a:br>
              <a:rPr lang="en-US" sz="1000"/>
            </a:br>
            <a:r>
              <a:rPr lang="en-US" sz="1000"/>
              <a:t> (TTL Signal Levels) 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5672138" y="5867400"/>
            <a:ext cx="311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GND</a:t>
            </a: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5208588" y="5794375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7" name="Rectangle 50"/>
          <p:cNvSpPr>
            <a:spLocks noChangeArrowheads="1"/>
          </p:cNvSpPr>
          <p:nvPr/>
        </p:nvSpPr>
        <p:spPr bwMode="auto">
          <a:xfrm>
            <a:off x="5675313" y="571817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5V</a:t>
            </a:r>
          </a:p>
        </p:txBody>
      </p:sp>
      <p:sp>
        <p:nvSpPr>
          <p:cNvPr id="78" name="Line 51"/>
          <p:cNvSpPr>
            <a:spLocks noChangeShapeType="1"/>
          </p:cNvSpPr>
          <p:nvPr/>
        </p:nvSpPr>
        <p:spPr bwMode="auto">
          <a:xfrm>
            <a:off x="5208588" y="5949950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9" name="Text Box 52"/>
          <p:cNvSpPr txBox="1">
            <a:spLocks noChangeArrowheads="1"/>
          </p:cNvSpPr>
          <p:nvPr/>
        </p:nvSpPr>
        <p:spPr bwMode="auto">
          <a:xfrm>
            <a:off x="2573338" y="5716588"/>
            <a:ext cx="17795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/>
              <a:t>Power Supply 5 Volt</a:t>
            </a:r>
          </a:p>
        </p:txBody>
      </p:sp>
      <p:sp>
        <p:nvSpPr>
          <p:cNvPr id="80" name="AutoShape 53"/>
          <p:cNvSpPr>
            <a:spLocks/>
          </p:cNvSpPr>
          <p:nvPr/>
        </p:nvSpPr>
        <p:spPr bwMode="auto">
          <a:xfrm>
            <a:off x="4705350" y="5588000"/>
            <a:ext cx="431800" cy="504825"/>
          </a:xfrm>
          <a:prstGeom prst="leftBrace">
            <a:avLst>
              <a:gd name="adj1" fmla="val 974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6678613" y="4005263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" name="Line 55"/>
          <p:cNvSpPr>
            <a:spLocks noChangeShapeType="1"/>
          </p:cNvSpPr>
          <p:nvPr/>
        </p:nvSpPr>
        <p:spPr bwMode="auto">
          <a:xfrm>
            <a:off x="6678613" y="4144963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3" name="Line 56"/>
          <p:cNvSpPr>
            <a:spLocks noChangeShapeType="1"/>
          </p:cNvSpPr>
          <p:nvPr/>
        </p:nvSpPr>
        <p:spPr bwMode="auto">
          <a:xfrm>
            <a:off x="6678613" y="4292600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4" name="Line 57"/>
          <p:cNvSpPr>
            <a:spLocks noChangeShapeType="1"/>
          </p:cNvSpPr>
          <p:nvPr/>
        </p:nvSpPr>
        <p:spPr bwMode="auto">
          <a:xfrm>
            <a:off x="6688138" y="4446588"/>
            <a:ext cx="403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2600" y="1700213"/>
            <a:ext cx="1524000" cy="4681537"/>
          </a:xfrm>
          <a:prstGeom prst="rect">
            <a:avLst/>
          </a:prstGeom>
          <a:solidFill>
            <a:srgbClr val="6092B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701800"/>
            <a:ext cx="6019800" cy="46799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873500" y="3302000"/>
            <a:ext cx="533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036888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149600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60725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73438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70288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683000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794125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906838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197350" y="4292600"/>
            <a:ext cx="609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10800000" flipV="1">
            <a:off x="5797550" y="4292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951038" y="345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646238" y="345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606550" y="364648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893888" y="3881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273300" y="3302000"/>
            <a:ext cx="533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2520950" y="4292600"/>
            <a:ext cx="609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622800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735513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846638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959350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156200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5268913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5380038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492750" y="444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016500" y="345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416300" y="345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559300" y="345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111500" y="345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397500" y="3302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808288" y="3127375"/>
            <a:ext cx="1236662" cy="358775"/>
          </a:xfrm>
          <a:prstGeom prst="rect">
            <a:avLst/>
          </a:prstGeom>
          <a:solidFill>
            <a:srgbClr val="99FF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25950" y="4164013"/>
            <a:ext cx="1255713" cy="358775"/>
          </a:xfrm>
          <a:prstGeom prst="rect">
            <a:avLst/>
          </a:prstGeom>
          <a:solidFill>
            <a:srgbClr val="FF9966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1606550" y="3683000"/>
            <a:ext cx="4552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521200" y="36449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071813" y="364648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1911350" y="3911600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376613" y="3881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4979988" y="3881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616450" y="2846388"/>
            <a:ext cx="869950" cy="238125"/>
            <a:chOff x="2076" y="870"/>
            <a:chExt cx="548" cy="192"/>
          </a:xfrm>
        </p:grpSpPr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2076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147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217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288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412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483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553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624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1423988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1536700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1647825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1760538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1957388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070100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2181225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2293938" y="44370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1376363" y="2844800"/>
            <a:ext cx="869950" cy="238125"/>
            <a:chOff x="2076" y="870"/>
            <a:chExt cx="548" cy="192"/>
          </a:xfrm>
        </p:grpSpPr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076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147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2217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2288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412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483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2553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2624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2995613" y="2844800"/>
            <a:ext cx="869950" cy="238125"/>
            <a:chOff x="2076" y="870"/>
            <a:chExt cx="548" cy="192"/>
          </a:xfrm>
        </p:grpSpPr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2076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2147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217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2288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412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2483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2553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624" y="8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301750" y="2517775"/>
            <a:ext cx="1008063" cy="358775"/>
          </a:xfrm>
          <a:prstGeom prst="rect">
            <a:avLst/>
          </a:prstGeom>
          <a:solidFill>
            <a:schemeClr val="hlink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530350" y="2540000"/>
            <a:ext cx="70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100">
                <a:solidFill>
                  <a:schemeClr val="bg1"/>
                </a:solidFill>
                <a:latin typeface="Arial Black" pitchFamily="34" charset="0"/>
              </a:rPr>
              <a:t>A</a:t>
            </a:r>
          </a:p>
          <a:p>
            <a:pPr algn="l" eaLnBrk="1" hangingPunct="1"/>
            <a:r>
              <a:rPr lang="en-US" sz="1100">
                <a:solidFill>
                  <a:schemeClr val="bg1"/>
                </a:solidFill>
                <a:latin typeface="Arial Black" pitchFamily="34" charset="0"/>
              </a:rPr>
              <a:t>             D</a:t>
            </a:r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 flipH="1">
            <a:off x="1301750" y="2540000"/>
            <a:ext cx="990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2" name="AutoShape 81"/>
          <p:cNvSpPr>
            <a:spLocks noChangeArrowheads="1"/>
          </p:cNvSpPr>
          <p:nvPr/>
        </p:nvSpPr>
        <p:spPr bwMode="auto">
          <a:xfrm>
            <a:off x="1606550" y="22352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1209675" y="1917700"/>
            <a:ext cx="12017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100">
                <a:latin typeface="Arial Black" pitchFamily="34" charset="0"/>
              </a:rPr>
              <a:t>Analog Input 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346200" y="4778375"/>
            <a:ext cx="1008063" cy="358775"/>
          </a:xfrm>
          <a:prstGeom prst="rect">
            <a:avLst/>
          </a:prstGeom>
          <a:solidFill>
            <a:schemeClr val="hlink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574800" y="4800600"/>
            <a:ext cx="70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100">
                <a:solidFill>
                  <a:schemeClr val="bg1"/>
                </a:solidFill>
                <a:latin typeface="Arial Black" pitchFamily="34" charset="0"/>
              </a:rPr>
              <a:t>D</a:t>
            </a:r>
          </a:p>
          <a:p>
            <a:pPr algn="l" eaLnBrk="1" hangingPunct="1"/>
            <a:r>
              <a:rPr lang="en-US" sz="1100">
                <a:solidFill>
                  <a:schemeClr val="bg1"/>
                </a:solidFill>
                <a:latin typeface="Arial Black" pitchFamily="34" charset="0"/>
              </a:rPr>
              <a:t>             A</a:t>
            </a:r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 flipH="1">
            <a:off x="1346200" y="4800600"/>
            <a:ext cx="990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7" name="AutoShape 86"/>
          <p:cNvSpPr>
            <a:spLocks noChangeArrowheads="1"/>
          </p:cNvSpPr>
          <p:nvPr/>
        </p:nvSpPr>
        <p:spPr bwMode="auto">
          <a:xfrm>
            <a:off x="1631950" y="51308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Text Box 87"/>
          <p:cNvSpPr txBox="1">
            <a:spLocks noChangeArrowheads="1"/>
          </p:cNvSpPr>
          <p:nvPr/>
        </p:nvSpPr>
        <p:spPr bwMode="auto">
          <a:xfrm>
            <a:off x="1158875" y="5405438"/>
            <a:ext cx="13255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100">
                <a:latin typeface="Arial Black" pitchFamily="34" charset="0"/>
              </a:rPr>
              <a:t>Analog Output </a:t>
            </a:r>
          </a:p>
        </p:txBody>
      </p:sp>
      <p:sp>
        <p:nvSpPr>
          <p:cNvPr id="89" name="Text Box 88"/>
          <p:cNvSpPr txBox="1">
            <a:spLocks noChangeArrowheads="1"/>
          </p:cNvSpPr>
          <p:nvPr/>
        </p:nvSpPr>
        <p:spPr bwMode="auto">
          <a:xfrm>
            <a:off x="2801938" y="2587625"/>
            <a:ext cx="11223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100">
                <a:latin typeface="Arial Black" pitchFamily="34" charset="0"/>
              </a:rPr>
              <a:t>Digital Input</a:t>
            </a:r>
          </a:p>
        </p:txBody>
      </p:sp>
      <p:sp>
        <p:nvSpPr>
          <p:cNvPr id="90" name="Text Box 89"/>
          <p:cNvSpPr txBox="1">
            <a:spLocks noChangeArrowheads="1"/>
          </p:cNvSpPr>
          <p:nvPr/>
        </p:nvSpPr>
        <p:spPr bwMode="auto">
          <a:xfrm>
            <a:off x="4427538" y="2566988"/>
            <a:ext cx="12493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100">
                <a:latin typeface="Arial Black" pitchFamily="34" charset="0"/>
              </a:rPr>
              <a:t>Node Address</a:t>
            </a:r>
          </a:p>
        </p:txBody>
      </p:sp>
      <p:sp>
        <p:nvSpPr>
          <p:cNvPr id="91" name="Text Box 90"/>
          <p:cNvSpPr txBox="1">
            <a:spLocks noChangeArrowheads="1"/>
          </p:cNvSpPr>
          <p:nvPr/>
        </p:nvSpPr>
        <p:spPr bwMode="auto">
          <a:xfrm>
            <a:off x="4572000" y="4797425"/>
            <a:ext cx="10064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100">
                <a:latin typeface="Arial Black" pitchFamily="34" charset="0"/>
              </a:rPr>
              <a:t>Diag LED´s</a:t>
            </a:r>
          </a:p>
        </p:txBody>
      </p:sp>
      <p:sp>
        <p:nvSpPr>
          <p:cNvPr id="92" name="Text Box 91"/>
          <p:cNvSpPr txBox="1">
            <a:spLocks noChangeArrowheads="1"/>
          </p:cNvSpPr>
          <p:nvPr/>
        </p:nvSpPr>
        <p:spPr bwMode="auto">
          <a:xfrm>
            <a:off x="2820988" y="4797425"/>
            <a:ext cx="1246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100">
                <a:latin typeface="Arial Black" pitchFamily="34" charset="0"/>
              </a:rPr>
              <a:t>Digital Output</a:t>
            </a:r>
          </a:p>
        </p:txBody>
      </p:sp>
      <p:sp>
        <p:nvSpPr>
          <p:cNvPr id="93" name="AutoShape 92"/>
          <p:cNvSpPr>
            <a:spLocks noChangeArrowheads="1"/>
          </p:cNvSpPr>
          <p:nvPr/>
        </p:nvSpPr>
        <p:spPr bwMode="auto">
          <a:xfrm>
            <a:off x="5645150" y="52832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Text Box 93"/>
          <p:cNvSpPr txBox="1">
            <a:spLocks noChangeArrowheads="1"/>
          </p:cNvSpPr>
          <p:nvPr/>
        </p:nvSpPr>
        <p:spPr bwMode="auto">
          <a:xfrm>
            <a:off x="3563938" y="5275263"/>
            <a:ext cx="18526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100">
                <a:latin typeface="Arial Black" pitchFamily="34" charset="0"/>
              </a:rPr>
              <a:t>Serial UART Interface</a:t>
            </a:r>
          </a:p>
        </p:txBody>
      </p:sp>
      <p:sp>
        <p:nvSpPr>
          <p:cNvPr id="95" name="AutoShape 94"/>
          <p:cNvSpPr>
            <a:spLocks noChangeArrowheads="1"/>
          </p:cNvSpPr>
          <p:nvPr/>
        </p:nvSpPr>
        <p:spPr bwMode="auto">
          <a:xfrm>
            <a:off x="5645150" y="56642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Text Box 95"/>
          <p:cNvSpPr txBox="1">
            <a:spLocks noChangeArrowheads="1"/>
          </p:cNvSpPr>
          <p:nvPr/>
        </p:nvSpPr>
        <p:spPr bwMode="auto">
          <a:xfrm>
            <a:off x="2987675" y="5627688"/>
            <a:ext cx="24526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100">
                <a:latin typeface="Arial Black" pitchFamily="34" charset="0"/>
              </a:rPr>
              <a:t>Serial Configuration Interface</a:t>
            </a:r>
          </a:p>
        </p:txBody>
      </p:sp>
      <p:sp>
        <p:nvSpPr>
          <p:cNvPr id="97" name="Text Box 96"/>
          <p:cNvSpPr txBox="1">
            <a:spLocks noChangeArrowheads="1"/>
          </p:cNvSpPr>
          <p:nvPr/>
        </p:nvSpPr>
        <p:spPr bwMode="auto">
          <a:xfrm>
            <a:off x="4298950" y="6018213"/>
            <a:ext cx="1193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100">
                <a:latin typeface="Arial Black" pitchFamily="34" charset="0"/>
              </a:rPr>
              <a:t>5 Volt Supply</a:t>
            </a:r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5645150" y="612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408488" y="3125788"/>
            <a:ext cx="1236662" cy="358775"/>
          </a:xfrm>
          <a:prstGeom prst="rect">
            <a:avLst/>
          </a:prstGeom>
          <a:solidFill>
            <a:srgbClr val="99FF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208088" y="3135313"/>
            <a:ext cx="1236662" cy="358775"/>
          </a:xfrm>
          <a:prstGeom prst="rect">
            <a:avLst/>
          </a:prstGeom>
          <a:solidFill>
            <a:srgbClr val="99FF99"/>
          </a:solidFill>
          <a:ln w="285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312863" y="3241675"/>
            <a:ext cx="954087" cy="15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Shift Register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2808288" y="4173538"/>
            <a:ext cx="1295400" cy="358775"/>
          </a:xfrm>
          <a:prstGeom prst="rect">
            <a:avLst/>
          </a:prstGeom>
          <a:solidFill>
            <a:srgbClr val="FF9966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1211263" y="4173538"/>
            <a:ext cx="1271587" cy="358775"/>
          </a:xfrm>
          <a:prstGeom prst="rect">
            <a:avLst/>
          </a:prstGeom>
          <a:solidFill>
            <a:srgbClr val="FF9966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4932363" y="1701800"/>
            <a:ext cx="173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 independent</a:t>
            </a:r>
          </a:p>
          <a:p>
            <a:pPr algn="l" eaLnBrk="1" hangingPunct="1"/>
            <a:r>
              <a:rPr lang="en-US" sz="1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device electronics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916238" y="3235325"/>
            <a:ext cx="954087" cy="15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Shift Register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537075" y="3227388"/>
            <a:ext cx="954088" cy="15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Shift Register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387475" y="4278313"/>
            <a:ext cx="954088" cy="15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Shift Register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01963" y="4256088"/>
            <a:ext cx="954087" cy="15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Shift Register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572000" y="4264025"/>
            <a:ext cx="954088" cy="15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Shift Register</a:t>
            </a: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6948488" y="171767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 specific  </a:t>
            </a:r>
          </a:p>
          <a:p>
            <a:pPr algn="l" eaLnBrk="1" hangingPunct="1"/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interface</a:t>
            </a:r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6829425" y="1701800"/>
            <a:ext cx="46038" cy="46799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205538" y="2493963"/>
            <a:ext cx="958850" cy="3733800"/>
          </a:xfrm>
          <a:prstGeom prst="rect">
            <a:avLst/>
          </a:prstGeom>
          <a:solidFill>
            <a:schemeClr val="bg2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113" name="AutoShape 112"/>
          <p:cNvSpPr>
            <a:spLocks noChangeArrowheads="1"/>
          </p:cNvSpPr>
          <p:nvPr/>
        </p:nvSpPr>
        <p:spPr bwMode="auto">
          <a:xfrm>
            <a:off x="7308850" y="4078288"/>
            <a:ext cx="935038" cy="431800"/>
          </a:xfrm>
          <a:prstGeom prst="leftRightArrow">
            <a:avLst>
              <a:gd name="adj1" fmla="val 50000"/>
              <a:gd name="adj2" fmla="val 43309"/>
            </a:avLst>
          </a:prstGeom>
          <a:solidFill>
            <a:schemeClr val="hlink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275388" y="35925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LD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6296025" y="3225800"/>
            <a:ext cx="147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DI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 rot="5400000">
            <a:off x="6169818" y="5450682"/>
            <a:ext cx="1198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sz="1600" b="1">
                <a:solidFill>
                  <a:schemeClr val="bg1"/>
                </a:solidFill>
              </a:rPr>
              <a:t>Anybus-IC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117" name="Picture 116" descr="HMS Logo 3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2850" y="2692400"/>
            <a:ext cx="731838" cy="446088"/>
          </a:xfrm>
          <a:prstGeom prst="rect">
            <a:avLst/>
          </a:prstGeom>
          <a:noFill/>
        </p:spPr>
      </p:pic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281738" y="3835400"/>
            <a:ext cx="288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CLK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6283325" y="4229100"/>
            <a:ext cx="2047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000">
                <a:solidFill>
                  <a:schemeClr val="bg1"/>
                </a:solidFill>
                <a:latin typeface="Arial Black" pitchFamily="34" charset="0"/>
              </a:rPr>
              <a:t>DO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539750" y="917575"/>
            <a:ext cx="8280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Via its synchronous SSC interface, the Anybus-IC can control up to 128 bit direct Inputs and max 128 bit direct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280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software interface is based on a subset of the </a:t>
            </a:r>
            <a:br>
              <a:rPr 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serial </a:t>
            </a:r>
            <a:r>
              <a:rPr lang="en-US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Modbus</a:t>
            </a:r>
            <a:r>
              <a:rPr 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-RTU communication protocol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48488" y="2565400"/>
            <a:ext cx="958850" cy="3671888"/>
          </a:xfrm>
          <a:prstGeom prst="rect">
            <a:avLst/>
          </a:prstGeom>
          <a:solidFill>
            <a:schemeClr val="bg2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11188" y="2636838"/>
            <a:ext cx="1439862" cy="1357312"/>
          </a:xfrm>
          <a:prstGeom prst="rect">
            <a:avLst/>
          </a:prstGeom>
          <a:solidFill>
            <a:schemeClr val="bg2"/>
          </a:solidFill>
          <a:ln w="317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>
            <a:flatTx/>
          </a:bodyPr>
          <a:lstStyle/>
          <a:p>
            <a:endParaRPr lang="ko-KR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3088" y="2974975"/>
            <a:ext cx="15319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Host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 microcontroller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 rot="5400000">
            <a:off x="6773069" y="4126707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de-DE" b="1">
                <a:solidFill>
                  <a:schemeClr val="bg1"/>
                </a:solidFill>
              </a:rPr>
              <a:t>Anybus-IC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3063" y="2012950"/>
            <a:ext cx="21558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/>
              <a:t>Modbus-RTU Master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659563" y="1989138"/>
            <a:ext cx="20304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/>
              <a:t>Modbus-RTU Slave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 rot="259426">
            <a:off x="3883025" y="2420938"/>
            <a:ext cx="15255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/>
              <a:t>request frame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484438" y="2563813"/>
            <a:ext cx="424815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 rot="21216336">
            <a:off x="3708400" y="3246438"/>
            <a:ext cx="16938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/>
              <a:t>response frame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2484438" y="3068638"/>
            <a:ext cx="4175125" cy="431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11188" y="5440363"/>
            <a:ext cx="4887912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>
                <a:schemeClr val="folHlink"/>
              </a:buClr>
              <a:buFontTx/>
              <a:buChar char="•"/>
            </a:pPr>
            <a:r>
              <a:rPr lang="en-US" sz="1600"/>
              <a:t> contains a function code, address, data, parameter</a:t>
            </a:r>
          </a:p>
          <a:p>
            <a:pPr algn="l">
              <a:buClr>
                <a:schemeClr val="folHlink"/>
              </a:buClr>
              <a:buFontTx/>
              <a:buChar char="•"/>
            </a:pPr>
            <a:r>
              <a:rPr lang="en-US" sz="1600"/>
              <a:t> contains a CRC checksum (can be switched off)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11188" y="5187950"/>
            <a:ext cx="13446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/>
              <a:t>Each frame: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1188" y="4545013"/>
            <a:ext cx="42100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buClr>
                <a:schemeClr val="folHlink"/>
              </a:buClr>
              <a:buFontTx/>
              <a:buChar char="•"/>
            </a:pPr>
            <a:r>
              <a:rPr lang="en-US" sz="1600"/>
              <a:t> consists of a request and a response frame</a:t>
            </a:r>
          </a:p>
          <a:p>
            <a:pPr algn="l">
              <a:buClr>
                <a:schemeClr val="folHlink"/>
              </a:buClr>
              <a:buFontTx/>
              <a:buChar char="•"/>
            </a:pPr>
            <a:r>
              <a:rPr lang="en-US" sz="1600"/>
              <a:t> is time controlled with a watchdog function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00063" y="4292600"/>
            <a:ext cx="17478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b="1"/>
              <a:t>Each Sequence:</a:t>
            </a: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8027988" y="4076700"/>
            <a:ext cx="576262" cy="431800"/>
          </a:xfrm>
          <a:prstGeom prst="leftRightArrow">
            <a:avLst>
              <a:gd name="adj1" fmla="val 50000"/>
              <a:gd name="adj2" fmla="val 26691"/>
            </a:avLst>
          </a:prstGeom>
          <a:solidFill>
            <a:schemeClr val="accent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8120063" y="4556125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200"/>
              <a:t>Network</a:t>
            </a:r>
            <a:br>
              <a:rPr lang="en-US" sz="1200"/>
            </a:br>
            <a:r>
              <a:rPr lang="en-US" sz="1200"/>
              <a:t>Interface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103938" y="3213100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200"/>
              <a:t>SCI</a:t>
            </a:r>
            <a:br>
              <a:rPr lang="en-US" sz="1200"/>
            </a:br>
            <a:r>
              <a:rPr lang="en-US" sz="1200"/>
              <a:t>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520" y="620688"/>
            <a:ext cx="8280400" cy="40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SCI </a:t>
            </a:r>
            <a:r>
              <a:rPr lang="ko-KR" alt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인터페이스</a:t>
            </a:r>
            <a:endParaRPr 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0580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3861048"/>
            <a:ext cx="3390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통신 프로토콜 </a:t>
            </a:r>
            <a:r>
              <a:rPr lang="en-US" altLang="ko-KR" dirty="0" smtClean="0"/>
              <a:t>: MODBUS-RTU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SCI_TX  :  PIN 30</a:t>
            </a:r>
          </a:p>
          <a:p>
            <a:r>
              <a:rPr lang="en-US" altLang="ko-KR" dirty="0" smtClean="0"/>
              <a:t>SCI_RX  :  PIN 31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SCI_DE : PIN29(for 485)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520" y="620688"/>
            <a:ext cx="8280400" cy="40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55" tIns="48128" rIns="96255" bIns="48128">
            <a:spAutoFit/>
          </a:bodyPr>
          <a:lstStyle/>
          <a:p>
            <a:pPr algn="l" defTabSz="796925" eaLnBrk="1" hangingPunct="1"/>
            <a:r>
              <a:rPr lang="en-US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 code</a:t>
            </a:r>
            <a:endParaRPr 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879024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519</TotalTime>
  <Words>298</Words>
  <Application>Microsoft Office PowerPoint</Application>
  <PresentationFormat>화면 슬라이드 쇼(4:3)</PresentationFormat>
  <Paragraphs>96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도시</vt:lpstr>
      <vt:lpstr>CANopen</vt:lpstr>
      <vt:lpstr>순서</vt:lpstr>
      <vt:lpstr>Anybus-IC Overview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CANopen</dc:title>
  <dc:creator>paul</dc:creator>
  <cp:lastModifiedBy>paul</cp:lastModifiedBy>
  <cp:revision>54</cp:revision>
  <dcterms:created xsi:type="dcterms:W3CDTF">2010-06-18T01:44:18Z</dcterms:created>
  <dcterms:modified xsi:type="dcterms:W3CDTF">2010-06-29T09:41:56Z</dcterms:modified>
</cp:coreProperties>
</file>