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3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019E4-3B5D-44AA-B281-FDC51B592A45}" type="datetimeFigureOut">
              <a:rPr lang="ko-KR" altLang="en-US" smtClean="0"/>
              <a:t>2010-06-21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D4A64-0F00-494D-ADF6-1AD9F614D3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D4A64-0F00-494D-ADF6-1AD9F614D39D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ECBB029-881E-4025-A27B-5B9AED9C2E56}" type="datetimeFigureOut">
              <a:rPr lang="ko-KR" altLang="en-US" smtClean="0"/>
              <a:pPr/>
              <a:t>2010-06-21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ECBB029-881E-4025-A27B-5B9AED9C2E56}" type="datetimeFigureOut">
              <a:rPr lang="ko-KR" altLang="en-US" smtClean="0"/>
              <a:pPr/>
              <a:t>2010-06-21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n-cia.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CANopen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박병훈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2458616" cy="701824"/>
          </a:xfrm>
        </p:spPr>
        <p:txBody>
          <a:bodyPr/>
          <a:lstStyle/>
          <a:p>
            <a:r>
              <a:rPr lang="en-US" altLang="ko-KR" dirty="0" err="1" smtClean="0"/>
              <a:t>CANopen</a:t>
            </a:r>
            <a:endParaRPr lang="ko-KR" altLang="en-US" dirty="0"/>
          </a:p>
        </p:txBody>
      </p:sp>
      <p:pic>
        <p:nvPicPr>
          <p:cNvPr id="21506" name="Picture 2" descr="D:\K-20100618-41644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290508" cy="385524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99592" y="558924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CANopen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CAN</a:t>
            </a:r>
            <a:r>
              <a:rPr lang="ko-KR" altLang="en-US" sz="2400" dirty="0" smtClean="0"/>
              <a:t>의 상위계층 프로토콜이다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2458616" cy="701824"/>
          </a:xfrm>
        </p:spPr>
        <p:txBody>
          <a:bodyPr/>
          <a:lstStyle/>
          <a:p>
            <a:r>
              <a:rPr lang="en-US" altLang="ko-KR" dirty="0" err="1" smtClean="0"/>
              <a:t>CANopen</a:t>
            </a:r>
            <a:endParaRPr lang="ko-KR" altLang="en-US" dirty="0"/>
          </a:p>
        </p:txBody>
      </p:sp>
      <p:pic>
        <p:nvPicPr>
          <p:cNvPr id="22530" name="Picture 2" descr="D:\K-20100618-4198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3603273" cy="5112568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923928" y="5589240"/>
            <a:ext cx="3584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/>
              <a:t>네트워크와의 물리적 연결을 제공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23928" y="5013176"/>
            <a:ext cx="5220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기본 데이터 </a:t>
            </a:r>
            <a:r>
              <a:rPr lang="ko-KR" altLang="ko-KR" dirty="0" err="1"/>
              <a:t>패킷</a:t>
            </a:r>
            <a:r>
              <a:rPr lang="ko-KR" altLang="ko-KR" dirty="0"/>
              <a:t> – 최대 8 byte 의 전송/수신 허용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23928" y="40770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dirty="0"/>
              <a:t>사전-정의된 연결 세트를 통해 구현된 수신지 주소지정과 </a:t>
            </a:r>
            <a:r>
              <a:rPr lang="ko-KR" altLang="ko-KR" dirty="0" err="1"/>
              <a:t>라우팅의</a:t>
            </a:r>
            <a:r>
              <a:rPr lang="ko-KR" altLang="ko-KR" dirty="0"/>
              <a:t> </a:t>
            </a:r>
            <a:r>
              <a:rPr lang="ko-KR" altLang="ko-KR" dirty="0" smtClean="0"/>
              <a:t>개념</a:t>
            </a:r>
            <a:r>
              <a:rPr lang="en-US" altLang="ko-KR" dirty="0" smtClean="0"/>
              <a:t>(</a:t>
            </a:r>
            <a:r>
              <a:rPr lang="ko-KR" altLang="en-US" dirty="0" smtClean="0"/>
              <a:t>식별자사용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95936" y="2924944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Network Management Services (NMT)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95936" y="321297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err="1"/>
              <a:t>노드</a:t>
            </a:r>
            <a:r>
              <a:rPr lang="ko-KR" altLang="ko-KR" dirty="0"/>
              <a:t> 또는 통신의 Reset (start 와 end  세션들)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95936" y="2132856"/>
            <a:ext cx="3526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/>
              <a:t>데이터 표현을 </a:t>
            </a:r>
            <a:r>
              <a:rPr lang="ko-KR" altLang="ko-KR" dirty="0" smtClean="0"/>
              <a:t>처리</a:t>
            </a:r>
            <a:r>
              <a:rPr lang="en-US" altLang="ko-KR" dirty="0" smtClean="0"/>
              <a:t>(</a:t>
            </a:r>
            <a:r>
              <a:rPr lang="ko-KR" altLang="ko-KR" dirty="0"/>
              <a:t>구문과 의미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95936" y="13407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CANopen</a:t>
            </a:r>
            <a:r>
              <a:rPr lang="en-US" altLang="ko-KR" dirty="0"/>
              <a:t> </a:t>
            </a:r>
            <a:r>
              <a:rPr lang="ko-KR" altLang="ko-KR" dirty="0"/>
              <a:t>통신을 사용하는 응용 프로그램을 </a:t>
            </a:r>
            <a:r>
              <a:rPr lang="ko-KR" altLang="ko-KR" dirty="0" smtClean="0"/>
              <a:t>포함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5904656" cy="701824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CANopen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지게차제어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3554" name="Picture 2" descr="D:\K-20100618-4251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7949683" cy="5184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5904656" cy="70182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CANopen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트럭제어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4578" name="Picture 2" descr="D:\K-20100618-42614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128792" cy="5110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6912768" cy="701824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CANopen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해운통합네트워크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5602" name="Picture 2" descr="D:\K-20100618-42769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8242868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6912768" cy="701824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CANopen</a:t>
            </a:r>
            <a:r>
              <a:rPr lang="en-US" altLang="ko-KR" dirty="0" smtClean="0"/>
              <a:t> (OD- object dictionary)</a:t>
            </a:r>
            <a:endParaRPr lang="ko-KR" altLang="en-US" dirty="0"/>
          </a:p>
        </p:txBody>
      </p:sp>
      <p:pic>
        <p:nvPicPr>
          <p:cNvPr id="1026" name="Picture 2" descr="D:\K-20100618-43146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628800"/>
            <a:ext cx="6153226" cy="396044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99592" y="3933056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sz="1600" dirty="0" smtClean="0"/>
              <a:t>CAN-ID ,PDO</a:t>
            </a:r>
            <a:r>
              <a:rPr lang="ko-KR" altLang="en-US" sz="1600" dirty="0" err="1" smtClean="0"/>
              <a:t>셋팅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  <a:p>
            <a:r>
              <a:rPr lang="ko-KR" altLang="en-US" dirty="0" err="1" smtClean="0"/>
              <a:t>통신파라미터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458112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 rot="5400000">
            <a:off x="4427984" y="260648"/>
            <a:ext cx="648072" cy="8280920"/>
          </a:xfrm>
          <a:prstGeom prst="downArrow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5400000">
            <a:off x="4427984" y="620688"/>
            <a:ext cx="648072" cy="8280920"/>
          </a:xfrm>
          <a:prstGeom prst="downArrow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6912768" cy="70182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CANopen</a:t>
            </a:r>
            <a:r>
              <a:rPr lang="en-US" altLang="ko-KR" dirty="0" smtClean="0"/>
              <a:t> (</a:t>
            </a:r>
            <a:r>
              <a:rPr lang="ko-KR" altLang="en-US" dirty="0" smtClean="0"/>
              <a:t>통신 오브젝트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3528" y="1340768"/>
            <a:ext cx="8496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- Service Data Objects (SDO) </a:t>
            </a:r>
            <a:endParaRPr lang="ko-KR" altLang="ko-KR" sz="24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- Process Data Objects (PDO) </a:t>
            </a:r>
            <a:endParaRPr lang="ko-KR" altLang="ko-KR" sz="24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ko-KR" sz="24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특수 기능 오브젝트들 </a:t>
            </a: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.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동기화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(Synchronization) </a:t>
            </a:r>
            <a:endParaRPr lang="ko-KR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. Time Stamp </a:t>
            </a:r>
            <a:endParaRPr lang="ko-KR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.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비상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(Emergency) </a:t>
            </a:r>
            <a:endParaRPr lang="ko-KR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ko-KR" sz="24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네트워크 관리 오브젝트 </a:t>
            </a: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. NMT Message </a:t>
            </a:r>
            <a:endParaRPr lang="ko-KR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. Node Guarding </a:t>
            </a:r>
            <a:endParaRPr lang="ko-KR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. Heartbeat </a:t>
            </a:r>
          </a:p>
          <a:p>
            <a:endParaRPr lang="ko-KR" altLang="ko-KR" sz="24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이러한 오브젝트들은 특수한 CAN 메시지 </a:t>
            </a:r>
            <a:r>
              <a:rPr lang="ko-KR" altLang="ko-KR" sz="200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식별자들과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연관됩니다. 특정한 </a:t>
            </a:r>
            <a:r>
              <a:rPr lang="ko-KR" altLang="ko-KR" sz="200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식별자들이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특정한 통신 오브젝트들을 위하여 저장됩니다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.</a:t>
            </a:r>
            <a:endParaRPr lang="ko-KR" altLang="ko-KR" sz="20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6912768" cy="70182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CANopen</a:t>
            </a:r>
            <a:r>
              <a:rPr lang="en-US" altLang="ko-KR" dirty="0" smtClean="0"/>
              <a:t> (SDO)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3528" y="1340768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- SDO – Service Data Objects </a:t>
            </a:r>
            <a:endParaRPr lang="ko-KR" altLang="ko-KR" sz="24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. SDO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통신은 CANopen </a:t>
            </a:r>
            <a:r>
              <a:rPr lang="ko-KR" altLang="ko-KR" sz="200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노드의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Object Dictionary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엔</a:t>
            </a:r>
            <a:r>
              <a:rPr lang="ko-KR" altLang="ko-KR" sz="200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트리들에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대한 액세스(read 와 write)에 사용됩니다 </a:t>
            </a:r>
          </a:p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- SDO </a:t>
            </a:r>
            <a:r>
              <a:rPr lang="ko-KR" altLang="ko-KR" sz="24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서버 </a:t>
            </a: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.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각각의 CANopen </a:t>
            </a:r>
            <a:r>
              <a:rPr lang="ko-KR" altLang="ko-KR" sz="200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슬래이브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ko-KR" sz="200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노드는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이것의 local Object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Dictionary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에 대한 read/write 요청에 응답하는 최소한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한 개의 SDO 서버를 반드시 실행해야만 합니다 </a:t>
            </a:r>
          </a:p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- SDO </a:t>
            </a:r>
            <a:r>
              <a:rPr lang="ko-KR" altLang="ko-KR" sz="24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클라이언트 </a:t>
            </a: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.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다른 </a:t>
            </a:r>
            <a:r>
              <a:rPr lang="ko-KR" altLang="ko-KR" sz="200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노드들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(대개 마스터 또는 configuration 도구들) 의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Object Dictionary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에 read 또는 write 하기를  원하는 모든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노드들은 SDO 요청들을 전송하고 응답을 처리하는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최소한 한 개의 SDO 클라이언트를 반드시 실행해야만 합니다</a:t>
            </a:r>
            <a:endParaRPr lang="ko-KR" altLang="ko-KR" sz="20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6912768" cy="70182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CANopen</a:t>
            </a:r>
            <a:r>
              <a:rPr lang="en-US" altLang="ko-KR" dirty="0" smtClean="0"/>
              <a:t> (SDO OD </a:t>
            </a:r>
            <a:r>
              <a:rPr lang="ko-KR" altLang="en-US" dirty="0" err="1" smtClean="0"/>
              <a:t>엑세스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 descr="D:\K-20100618-60296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186122" cy="3312368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23528" y="4869160"/>
            <a:ext cx="82089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SDO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를 통한 Object Dictionary 에 대한 read/write 액세스를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위하여, 8 바이트를 가진 CAN 메시지들이 사용됩니다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최대 32-비트(4 byte)의 데이터가 SDO 메시지 내에서 직접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전송될 수 있으며, 이보다 긴 데이터는 세그먼테이션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/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단편화 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( fragmentation)</a:t>
            </a:r>
            <a:r>
              <a:rPr lang="ko-KR" altLang="ko-KR" sz="200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를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필요로 합니다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6912768" cy="70182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CANopen</a:t>
            </a:r>
            <a:r>
              <a:rPr lang="en-US" altLang="ko-KR" dirty="0" smtClean="0"/>
              <a:t> (PDO)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3528" y="1340768"/>
            <a:ext cx="849694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Object  Dictionary </a:t>
            </a:r>
            <a:r>
              <a:rPr lang="ko-KR" altLang="ko-KR" sz="2400" dirty="0" smtClean="0">
                <a:solidFill>
                  <a:schemeClr val="accent6">
                    <a:lumMod val="75000"/>
                  </a:schemeClr>
                </a:solidFill>
              </a:rPr>
              <a:t>에서 엔트리들을 통해, PDO의 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ko-KR" sz="2400" dirty="0" err="1" smtClean="0">
                <a:solidFill>
                  <a:schemeClr val="accent6">
                    <a:lumMod val="75000"/>
                  </a:schemeClr>
                </a:solidFill>
              </a:rPr>
              <a:t>컨텐츠들은</a:t>
            </a:r>
            <a:r>
              <a:rPr lang="ko-KR" altLang="ko-KR" sz="2400" dirty="0" smtClean="0">
                <a:solidFill>
                  <a:schemeClr val="accent6">
                    <a:lumMod val="75000"/>
                  </a:schemeClr>
                </a:solidFill>
              </a:rPr>
              <a:t> SDO 서비스를 통해 이용 가능한 처리 데이터의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ko-KR" sz="2400" dirty="0" smtClean="0">
                <a:solidFill>
                  <a:schemeClr val="accent6">
                    <a:lumMod val="75000"/>
                  </a:schemeClr>
                </a:solidFill>
              </a:rPr>
              <a:t> 어느 것에도 map 될 수 있습니다 </a:t>
            </a: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.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</a:rPr>
              <a:t>“긴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”  SDO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</a:rPr>
              <a:t>통신을 시작할 필요 없이 데이터에 대한 “단축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</a:rPr>
              <a:t>액세스를 허용합니다 </a:t>
            </a:r>
          </a:p>
          <a:p>
            <a:pPr>
              <a:buFontTx/>
              <a:buChar char="-"/>
            </a:pP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PDO </a:t>
            </a:r>
            <a:r>
              <a:rPr lang="ko-KR" altLang="ko-KR" sz="2400" dirty="0" err="1" smtClean="0">
                <a:solidFill>
                  <a:schemeClr val="accent6">
                    <a:lumMod val="75000"/>
                  </a:schemeClr>
                </a:solidFill>
              </a:rPr>
              <a:t>매핑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ko-KR" sz="2400" dirty="0" err="1" smtClean="0">
                <a:solidFill>
                  <a:schemeClr val="accent6">
                    <a:lumMod val="75000"/>
                  </a:schemeClr>
                </a:solidFill>
              </a:rPr>
              <a:t>엔트리는</a:t>
            </a:r>
            <a:r>
              <a:rPr lang="ko-KR" altLang="ko-KR" sz="2400" dirty="0" smtClean="0">
                <a:solidFill>
                  <a:schemeClr val="accent6">
                    <a:lumMod val="75000"/>
                  </a:schemeClr>
                </a:solidFill>
              </a:rPr>
              <a:t> 특정한 데이터 유형의 두 개 포인터들의 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ko-KR" sz="2400" dirty="0" smtClean="0">
                <a:solidFill>
                  <a:schemeClr val="accent6">
                    <a:lumMod val="75000"/>
                  </a:schemeClr>
                </a:solidFill>
              </a:rPr>
              <a:t>규격으로 볼  수 있습니다 (그 포인터의 길이 정보를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ko-KR" sz="2400" dirty="0" smtClean="0">
                <a:solidFill>
                  <a:schemeClr val="accent6">
                    <a:lumMod val="75000"/>
                  </a:schemeClr>
                </a:solidFill>
              </a:rPr>
              <a:t> 결정합니다) </a:t>
            </a: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.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OD pointer”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</a:rPr>
              <a:t>는 어떤 object dictionary 엔트리가 이 map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엔트리로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</a:rPr>
              <a:t> 액세스 될 것인지를 명시합니다 </a:t>
            </a: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. type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</a:rPr>
              <a:t>정보는 얼마나 많은 비트들이 액세스 되는지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</a:rPr>
              <a:t> 명시합니다. (데이터 </a:t>
            </a:r>
            <a:r>
              <a:rPr lang="ko-KR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엔트리의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</a:rPr>
              <a:t> 길이) </a:t>
            </a: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.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PDO pointer”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</a:rPr>
              <a:t>는 PDO 메시지에서 이 데이터가 어디에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</a:rPr>
              <a:t> 삽입되는지 명시합니다 </a:t>
            </a:r>
          </a:p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- </a:t>
            </a:r>
            <a:r>
              <a:rPr lang="ko-KR" altLang="ko-KR" sz="2400" dirty="0" smtClean="0">
                <a:solidFill>
                  <a:schemeClr val="accent6">
                    <a:lumMod val="75000"/>
                  </a:schemeClr>
                </a:solidFill>
              </a:rPr>
              <a:t>디폴트 </a:t>
            </a:r>
            <a:r>
              <a:rPr lang="ko-KR" altLang="ko-KR" sz="2400" dirty="0" err="1" smtClean="0">
                <a:solidFill>
                  <a:schemeClr val="accent6">
                    <a:lumMod val="75000"/>
                  </a:schemeClr>
                </a:solidFill>
              </a:rPr>
              <a:t>매핑은</a:t>
            </a:r>
            <a:r>
              <a:rPr lang="ko-KR" altLang="ko-KR" sz="2400" dirty="0" smtClean="0">
                <a:solidFill>
                  <a:schemeClr val="accent6">
                    <a:lumMod val="75000"/>
                  </a:schemeClr>
                </a:solidFill>
              </a:rPr>
              <a:t> 디바이스 프로파일에 의해서 명시됩니다</a:t>
            </a:r>
            <a:endParaRPr lang="ko-KR" altLang="ko-K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917848"/>
          </a:xfrm>
        </p:spPr>
        <p:txBody>
          <a:bodyPr/>
          <a:lstStyle/>
          <a:p>
            <a:r>
              <a:rPr lang="ko-KR" altLang="en-US" dirty="0" smtClean="0"/>
              <a:t>순</a:t>
            </a:r>
            <a:r>
              <a:rPr lang="ko-KR" altLang="en-US" dirty="0" smtClean="0"/>
              <a:t>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1556792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CAN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. CAN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통신 소개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endParaRPr lang="ko-KR" altLang="en-US" sz="2400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>
              <a:buFontTx/>
              <a:buChar char="-"/>
            </a:pPr>
            <a:r>
              <a:rPr lang="en-US" altLang="ko-KR" sz="2400" dirty="0" err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CANopen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. </a:t>
            </a:r>
            <a:r>
              <a:rPr lang="en-US" altLang="ko-KR" sz="2400" dirty="0" err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CANopen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소개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. </a:t>
            </a:r>
            <a:r>
              <a:rPr lang="en-US" altLang="ko-KR" sz="2400" dirty="0" err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CANopen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응용분야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.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Object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Dictionary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6912768" cy="70182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CANopen</a:t>
            </a:r>
            <a:r>
              <a:rPr lang="en-US" altLang="ko-KR" dirty="0" smtClean="0"/>
              <a:t> (PDO OD </a:t>
            </a:r>
            <a:r>
              <a:rPr lang="ko-KR" altLang="en-US" dirty="0" err="1" smtClean="0"/>
              <a:t>엑세스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 descr="D:\K-20100618-6180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4493567" cy="2952328"/>
          </a:xfrm>
          <a:prstGeom prst="rect">
            <a:avLst/>
          </a:prstGeom>
          <a:noFill/>
        </p:spPr>
      </p:pic>
      <p:pic>
        <p:nvPicPr>
          <p:cNvPr id="3075" name="Picture 3" descr="D:\K-20100618-61917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412776"/>
            <a:ext cx="3667567" cy="417646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27584" y="6165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5589240"/>
            <a:ext cx="7976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PDO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사용되는</a:t>
            </a:r>
            <a:r>
              <a:rPr lang="en-US" altLang="ko-KR" dirty="0" smtClean="0"/>
              <a:t>  CANID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PDO </a:t>
            </a:r>
            <a:r>
              <a:rPr lang="ko-KR" altLang="en-US" dirty="0" smtClean="0"/>
              <a:t>통신매개변수에서 명시된다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SDO</a:t>
            </a:r>
            <a:r>
              <a:rPr lang="ko-KR" altLang="en-US" dirty="0" smtClean="0"/>
              <a:t>액세스를 통해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이것들은 변경될 수 있으며 </a:t>
            </a:r>
            <a:r>
              <a:rPr lang="ko-KR" altLang="en-US" dirty="0" err="1" smtClean="0"/>
              <a:t>노드들은</a:t>
            </a:r>
            <a:r>
              <a:rPr lang="ko-KR" altLang="en-US" dirty="0" smtClean="0"/>
              <a:t> 임의의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의해</a:t>
            </a:r>
            <a:endParaRPr lang="en-US" altLang="ko-KR" dirty="0" smtClean="0"/>
          </a:p>
          <a:p>
            <a:r>
              <a:rPr lang="ko-KR" altLang="en-US" dirty="0" smtClean="0"/>
              <a:t>생성된 </a:t>
            </a:r>
            <a:r>
              <a:rPr lang="en-US" altLang="ko-KR" dirty="0" smtClean="0"/>
              <a:t>PDO</a:t>
            </a:r>
            <a:r>
              <a:rPr lang="ko-KR" altLang="en-US" dirty="0" smtClean="0"/>
              <a:t>들을 직접 수신할 수 있도록 허용된다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6912768" cy="70182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CANopen</a:t>
            </a:r>
            <a:r>
              <a:rPr lang="en-US" altLang="ko-KR" dirty="0" smtClean="0"/>
              <a:t> (NMT)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3528" y="1340768"/>
            <a:ext cx="849694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ko-KR" sz="2400" dirty="0" smtClean="0">
                <a:solidFill>
                  <a:schemeClr val="accent6">
                    <a:lumMod val="75000"/>
                  </a:schemeClr>
                </a:solidFill>
              </a:rPr>
              <a:t>다음의 NMT 함수들/프로토콜들을 CANopen 과 이용할 수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ko-KR" sz="2400" dirty="0" smtClean="0">
                <a:solidFill>
                  <a:schemeClr val="accent6">
                    <a:lumMod val="75000"/>
                  </a:schemeClr>
                </a:solidFill>
              </a:rPr>
              <a:t> 있습니다. (이것들 전부가 구현될 필요는 없습니다) </a:t>
            </a:r>
          </a:p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ko-KR" sz="2400" dirty="0" smtClean="0">
                <a:solidFill>
                  <a:schemeClr val="accent6">
                    <a:lumMod val="75000"/>
                  </a:schemeClr>
                </a:solidFill>
              </a:rPr>
              <a:t>기본적인 NMT 서비스들 </a:t>
            </a: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ko-KR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슬래이브들의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</a:rPr>
              <a:t> 운영 상태 변경 </a:t>
            </a: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Node guarding / heartbeat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</a:rPr>
              <a:t>모니터링 </a:t>
            </a: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</a:rPr>
              <a:t>동기화된 I/O </a:t>
            </a: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</a:rPr>
              <a:t>타임 스탬프 </a:t>
            </a: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</a:rPr>
              <a:t>긴급 메시지 </a:t>
            </a:r>
          </a:p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ko-KR" sz="2400" dirty="0" smtClean="0">
                <a:solidFill>
                  <a:schemeClr val="accent6">
                    <a:lumMod val="75000"/>
                  </a:schemeClr>
                </a:solidFill>
              </a:rPr>
              <a:t>고급 NMT 서비스들 </a:t>
            </a: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SDO </a:t>
            </a:r>
            <a:r>
              <a:rPr lang="ko-KR" altLang="ko-KR" sz="2000" dirty="0" smtClean="0">
                <a:solidFill>
                  <a:schemeClr val="accent6">
                    <a:lumMod val="75000"/>
                  </a:schemeClr>
                </a:solidFill>
              </a:rPr>
              <a:t>채널 관리 </a:t>
            </a: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LSS – Layer Setting Services </a:t>
            </a:r>
            <a:endParaRPr lang="ko-KR" altLang="ko-K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917848"/>
          </a:xfrm>
        </p:spPr>
        <p:txBody>
          <a:bodyPr/>
          <a:lstStyle/>
          <a:p>
            <a:r>
              <a:rPr lang="en-US" altLang="ko-KR" dirty="0" smtClean="0"/>
              <a:t>CAN </a:t>
            </a:r>
            <a:r>
              <a:rPr lang="ko-KR" altLang="en-US" dirty="0" smtClean="0"/>
              <a:t>통신 소개</a:t>
            </a:r>
            <a:r>
              <a:rPr lang="en-US" altLang="ko-KR" dirty="0" smtClean="0"/>
              <a:t>(Car Area Network)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1556792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- 1986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년 독일의 자동차 부품업체인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Robert Bosch GmbH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에서 개발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endParaRPr lang="ko-KR" altLang="en-US" sz="2400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전자식 자동장치와 제어시스템과의 통신이 꾸준히 증가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배선문제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lvl="1"/>
            <a:endParaRPr lang="en-US" altLang="ko-KR" sz="2400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자동차 내부의 모든 통신을 단일 네트워크 상에서 돌아가도록 하는 것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endParaRPr lang="ko-KR" altLang="en-US" sz="2400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- 1993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년 표준화 과정을 거침</a:t>
            </a:r>
          </a:p>
          <a:p>
            <a:pPr lvl="2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ISO 11519(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저속통신용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CAN) – Class A, B</a:t>
            </a:r>
          </a:p>
          <a:p>
            <a:pPr lvl="2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ISO 11898(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고속통신용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CAN) – Class C, D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917848"/>
          </a:xfrm>
        </p:spPr>
        <p:txBody>
          <a:bodyPr/>
          <a:lstStyle/>
          <a:p>
            <a:r>
              <a:rPr lang="en-US" altLang="ko-KR" dirty="0" smtClean="0"/>
              <a:t>CAN </a:t>
            </a:r>
            <a:r>
              <a:rPr lang="ko-KR" altLang="en-US" dirty="0" smtClean="0"/>
              <a:t>통신 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11560" y="2132856"/>
            <a:ext cx="7920037" cy="3486150"/>
            <a:chOff x="476" y="1298"/>
            <a:chExt cx="5171" cy="227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476" y="1298"/>
              <a:ext cx="1776" cy="2276"/>
              <a:chOff x="249" y="1298"/>
              <a:chExt cx="1776" cy="2276"/>
            </a:xfrm>
          </p:grpSpPr>
          <p:pic>
            <p:nvPicPr>
              <p:cNvPr id="8" name="Picture 5" descr="caninfo200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31" y="1298"/>
                <a:ext cx="1374" cy="960"/>
              </a:xfrm>
              <a:prstGeom prst="rect">
                <a:avLst/>
              </a:prstGeom>
              <a:noFill/>
            </p:spPr>
          </p:pic>
          <p:pic>
            <p:nvPicPr>
              <p:cNvPr id="9" name="Picture 9" descr="caninfo200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9" y="2614"/>
                <a:ext cx="1776" cy="960"/>
              </a:xfrm>
              <a:prstGeom prst="rect">
                <a:avLst/>
              </a:prstGeom>
              <a:noFill/>
            </p:spPr>
          </p:pic>
        </p:grpSp>
        <p:pic>
          <p:nvPicPr>
            <p:cNvPr id="7" name="Picture 12" descr="caninfo200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45" y="1525"/>
              <a:ext cx="3402" cy="179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917848"/>
          </a:xfrm>
        </p:spPr>
        <p:txBody>
          <a:bodyPr/>
          <a:lstStyle/>
          <a:p>
            <a:r>
              <a:rPr lang="en-US" altLang="ko-KR" dirty="0" smtClean="0"/>
              <a:t>CAN </a:t>
            </a:r>
            <a:r>
              <a:rPr lang="ko-KR" altLang="en-US" dirty="0" smtClean="0"/>
              <a:t>통신 소개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34076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CAN </a:t>
            </a:r>
            <a:r>
              <a:rPr lang="ko-KR" altLang="en-US" dirty="0" smtClean="0">
                <a:latin typeface="+mj-ea"/>
                <a:ea typeface="+mj-ea"/>
              </a:rPr>
              <a:t>표준화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859340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Class A</a:t>
            </a:r>
          </a:p>
          <a:p>
            <a:pPr lvl="2"/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통신 속도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: 10kbps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미만으로 작동하는 저속통신</a:t>
            </a:r>
          </a:p>
          <a:p>
            <a:pPr lvl="2"/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주요 기능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전동 </a:t>
            </a:r>
            <a:r>
              <a:rPr lang="ko-KR" altLang="en-US" sz="2400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접이식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거울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선루프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기상관리 </a:t>
            </a:r>
            <a:r>
              <a:rPr lang="ko-KR" altLang="en-US" sz="2400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유닛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등 편의기능 또는 고급기능에 일반적으로 사용됨</a:t>
            </a:r>
          </a:p>
          <a:p>
            <a:pPr lvl="1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Class B</a:t>
            </a:r>
          </a:p>
          <a:p>
            <a:pPr lvl="2"/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통신 속도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: 10kbps ~ 125kbps</a:t>
            </a:r>
          </a:p>
          <a:p>
            <a:pPr lvl="2"/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주요 기능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파워 윈도우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좌석 조절장치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계기 같은 정보의 일반적인 전송을 담당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917848"/>
          </a:xfrm>
        </p:spPr>
        <p:txBody>
          <a:bodyPr/>
          <a:lstStyle/>
          <a:p>
            <a:r>
              <a:rPr lang="en-US" altLang="ko-KR" dirty="0" smtClean="0"/>
              <a:t>CAN </a:t>
            </a:r>
            <a:r>
              <a:rPr lang="ko-KR" altLang="en-US" dirty="0" smtClean="0"/>
              <a:t>통신 소개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1520" y="1859340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988840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Class C</a:t>
            </a:r>
          </a:p>
          <a:p>
            <a:pPr lvl="2"/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통신 속도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: 125kbps ~ 1Mbps</a:t>
            </a:r>
          </a:p>
          <a:p>
            <a:pPr lvl="2"/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주요 기능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파워 트레인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안정성 제어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(ABS,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견인 제어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액티브 </a:t>
            </a:r>
            <a:r>
              <a:rPr lang="ko-KR" altLang="en-US" sz="2400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서스펜션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),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엔진 관리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변속 같은 실시간 제어 애플리케이션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정보의 빠른 응답 시간 또는 전송이 필요한 모든 애플리케이션에 사용됨</a:t>
            </a:r>
          </a:p>
          <a:p>
            <a:pPr lvl="1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Class D</a:t>
            </a:r>
          </a:p>
          <a:p>
            <a:pPr lvl="2"/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통신 속도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: 1Mbps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이상</a:t>
            </a:r>
          </a:p>
          <a:p>
            <a:pPr lvl="2"/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주요 기능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인터넷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디지털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TV, x-by-wire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같은 애플리케이션들에서 사용됨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12776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CAN </a:t>
            </a:r>
            <a:r>
              <a:rPr lang="ko-KR" altLang="en-US" dirty="0" smtClean="0">
                <a:latin typeface="+mj-ea"/>
                <a:ea typeface="+mj-ea"/>
              </a:rPr>
              <a:t>표준화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917848"/>
          </a:xfrm>
        </p:spPr>
        <p:txBody>
          <a:bodyPr/>
          <a:lstStyle/>
          <a:p>
            <a:r>
              <a:rPr lang="en-US" altLang="ko-KR" dirty="0" smtClean="0"/>
              <a:t>CAN </a:t>
            </a:r>
            <a:r>
              <a:rPr lang="ko-KR" altLang="en-US" dirty="0" smtClean="0"/>
              <a:t>통신 소개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340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신호전</a:t>
            </a:r>
            <a:r>
              <a:rPr lang="ko-KR" altLang="en-US" dirty="0"/>
              <a:t>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185934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신호를 전달하는 매체는 일반적으로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TP (Twist Pair)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를 사용</a:t>
            </a:r>
          </a:p>
          <a:p>
            <a:pPr lvl="2"/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CAN_H (CAN High), CAN_L (CAN Low)</a:t>
            </a:r>
          </a:p>
          <a:p>
            <a:pPr lvl="1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 두 전선의 전위차를 이용하여 신호전달</a:t>
            </a:r>
          </a:p>
          <a:p>
            <a:pPr lvl="2"/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Recessive bit(1) : CAN_H = CAN_L = 2.5V</a:t>
            </a:r>
          </a:p>
          <a:p>
            <a:pPr lvl="2"/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Dominant bit(0) : CAN_H = 3.5V / CAN_L = 1.5V</a:t>
            </a:r>
          </a:p>
          <a:p>
            <a:pPr lvl="1"/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836712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Message</a:t>
            </a:r>
          </a:p>
          <a:p>
            <a:pPr marL="658368" marR="0" lvl="1" indent="-246888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식별자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(ID)</a:t>
            </a:r>
          </a:p>
          <a:p>
            <a:pPr marL="923544" marR="0" lvl="2" indent="-219456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23544" marR="0" lvl="2" indent="-219456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23544" marR="0" lvl="2" indent="-219456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23544" marR="0" lvl="2" indent="-219456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23544" marR="0" lvl="2" indent="-219456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23544" marR="0" lvl="2" indent="-219456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네트워크에 있는 메시지를 수신한 후 자신에게 필요한 메시지인지를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식별자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(ID)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통하여 평가한 후 자신이 필요로 하는 식별자의 메시지인 경우만 취하고 그렇지 않은 경우의 메시지는 무시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23544" marR="0" lvl="2" indent="-219456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lang="ko-KR" altLang="en-US" sz="2400" noProof="0" dirty="0" smtClean="0">
                <a:solidFill>
                  <a:schemeClr val="accent1"/>
                </a:solidFill>
              </a:rPr>
              <a:t>식별자가 </a:t>
            </a:r>
            <a:r>
              <a:rPr lang="en-US" altLang="ko-KR" sz="2400" noProof="0" dirty="0" smtClean="0">
                <a:solidFill>
                  <a:schemeClr val="accent1"/>
                </a:solidFill>
              </a:rPr>
              <a:t>11</a:t>
            </a:r>
            <a:r>
              <a:rPr lang="ko-KR" altLang="en-US" sz="2400" dirty="0" smtClean="0">
                <a:solidFill>
                  <a:schemeClr val="accent1"/>
                </a:solidFill>
              </a:rPr>
              <a:t>비트 </a:t>
            </a:r>
            <a:r>
              <a:rPr lang="en-US" altLang="ko-KR" sz="2400" dirty="0" smtClean="0">
                <a:solidFill>
                  <a:schemeClr val="accent1"/>
                </a:solidFill>
              </a:rPr>
              <a:t>: CAN2.0A</a:t>
            </a:r>
          </a:p>
          <a:p>
            <a:pPr marL="923544" marR="0" lvl="2" indent="-219456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lang="ko-KR" altLang="en-US" sz="2400" noProof="0" dirty="0" smtClean="0">
                <a:solidFill>
                  <a:schemeClr val="accent1"/>
                </a:solidFill>
              </a:rPr>
              <a:t>식별자가 </a:t>
            </a:r>
            <a:r>
              <a:rPr lang="en-US" altLang="ko-KR" sz="2400" noProof="0" dirty="0" smtClean="0">
                <a:solidFill>
                  <a:schemeClr val="accent1"/>
                </a:solidFill>
              </a:rPr>
              <a:t>29</a:t>
            </a:r>
            <a:r>
              <a:rPr lang="ko-KR" altLang="en-US" sz="2400" noProof="0" dirty="0" smtClean="0">
                <a:solidFill>
                  <a:schemeClr val="accent1"/>
                </a:solidFill>
              </a:rPr>
              <a:t>비트</a:t>
            </a:r>
            <a:r>
              <a:rPr lang="en-US" altLang="ko-KR" sz="2400" noProof="0" dirty="0" smtClean="0">
                <a:solidFill>
                  <a:schemeClr val="accent1"/>
                </a:solidFill>
              </a:rPr>
              <a:t>: </a:t>
            </a:r>
            <a:r>
              <a:rPr lang="en-US" altLang="ko-KR" sz="2400" dirty="0" smtClean="0">
                <a:solidFill>
                  <a:schemeClr val="accent1"/>
                </a:solidFill>
              </a:rPr>
              <a:t>CAN2.0B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5" descr="caninfo200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1772816"/>
            <a:ext cx="6985000" cy="2005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2458616" cy="701824"/>
          </a:xfrm>
        </p:spPr>
        <p:txBody>
          <a:bodyPr/>
          <a:lstStyle/>
          <a:p>
            <a:r>
              <a:rPr lang="en-US" altLang="ko-KR" dirty="0" err="1" smtClean="0"/>
              <a:t>CANopen</a:t>
            </a:r>
            <a:endParaRPr lang="ko-KR" alt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1520" y="1489539"/>
            <a:ext cx="8568952" cy="481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30000"/>
              </a:spcBef>
              <a:spcAft>
                <a:spcPct val="15000"/>
              </a:spcAft>
              <a:buFont typeface="Wingdings" pitchFamily="2" charset="2"/>
              <a:buChar char="q"/>
            </a:pPr>
            <a:r>
              <a:rPr kumimoji="1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CiA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에 의해 개발</a:t>
            </a:r>
            <a:b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(CAN in Automation)</a:t>
            </a:r>
            <a:b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cs typeface="굴림" pitchFamily="50" charset="-127"/>
                <a:hlinkClick r:id="rId2"/>
              </a:rPr>
              <a:t>http://www.can-cia.de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원래는 이동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-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지향 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(motion-oriented) </a:t>
            </a:r>
            <a:b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산업 제어 시스템을 위해 설계됨</a:t>
            </a:r>
            <a:b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</a:b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다른 응용들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: </a:t>
            </a:r>
            <a:b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상업 차량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, 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의료 장비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, </a:t>
            </a:r>
            <a:b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해운 전자공학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, 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건물 자동화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Tx/>
              <a:buSzTx/>
              <a:buFont typeface="Wingdings" pitchFamily="2" charset="2"/>
              <a:buChar char="q"/>
              <a:tabLst/>
            </a:pPr>
            <a:endParaRPr kumimoji="1" lang="en-US" altLang="ko-KR" sz="2400" dirty="0">
              <a:latin typeface="+mn-ea"/>
              <a:cs typeface="굴림" pitchFamily="50" charset="-127"/>
            </a:endParaRPr>
          </a:p>
          <a:p>
            <a:pPr eaLnBrk="0" fontAlgn="base" latinLnBrk="0" hangingPunct="0">
              <a:spcBef>
                <a:spcPct val="30000"/>
              </a:spcBef>
              <a:spcAft>
                <a:spcPct val="15000"/>
              </a:spcAft>
              <a:buFont typeface="Wingdings" pitchFamily="2" charset="2"/>
              <a:buChar char="q"/>
            </a:pPr>
            <a:r>
              <a:rPr kumimoji="1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CiA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가 디바이스 프로파일을 유지관리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396</TotalTime>
  <Words>873</Words>
  <Application>Microsoft Office PowerPoint</Application>
  <PresentationFormat>화면 슬라이드 쇼(4:3)</PresentationFormat>
  <Paragraphs>143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도시</vt:lpstr>
      <vt:lpstr>CANopen</vt:lpstr>
      <vt:lpstr>순서</vt:lpstr>
      <vt:lpstr>CAN 통신 소개(Car Area Network)</vt:lpstr>
      <vt:lpstr>CAN 통신 소개(배선)</vt:lpstr>
      <vt:lpstr>CAN 통신 소개</vt:lpstr>
      <vt:lpstr>CAN 통신 소개</vt:lpstr>
      <vt:lpstr>CAN 통신 소개</vt:lpstr>
      <vt:lpstr>슬라이드 8</vt:lpstr>
      <vt:lpstr>CANopen</vt:lpstr>
      <vt:lpstr>CANopen</vt:lpstr>
      <vt:lpstr>CANopen</vt:lpstr>
      <vt:lpstr>CANopen 응용(지게차제어)</vt:lpstr>
      <vt:lpstr>CANopen 응용(트럭제어)</vt:lpstr>
      <vt:lpstr>CANopen 응용(해운통합네트워크)</vt:lpstr>
      <vt:lpstr>CANopen (OD- object dictionary)</vt:lpstr>
      <vt:lpstr>CANopen (통신 오브젝트)</vt:lpstr>
      <vt:lpstr>CANopen (SDO)</vt:lpstr>
      <vt:lpstr>CANopen (SDO OD 엑세스)</vt:lpstr>
      <vt:lpstr>CANopen (PDO)</vt:lpstr>
      <vt:lpstr>CANopen (PDO OD 엑세스)</vt:lpstr>
      <vt:lpstr>CANopen (NMT)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CANopen</dc:title>
  <dc:creator>paul</dc:creator>
  <cp:lastModifiedBy>paul</cp:lastModifiedBy>
  <cp:revision>41</cp:revision>
  <dcterms:created xsi:type="dcterms:W3CDTF">2010-06-18T01:44:18Z</dcterms:created>
  <dcterms:modified xsi:type="dcterms:W3CDTF">2010-06-21T06:37:23Z</dcterms:modified>
</cp:coreProperties>
</file>