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7B1"/>
    <a:srgbClr val="86CCBD"/>
    <a:srgbClr val="14E2AC"/>
    <a:srgbClr val="6C6B50"/>
    <a:srgbClr val="4CB49E"/>
    <a:srgbClr val="96E6EE"/>
    <a:srgbClr val="4A4937"/>
    <a:srgbClr val="B8E1D8"/>
    <a:srgbClr val="4A4B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74" autoAdjust="0"/>
    <p:restoredTop sz="94660"/>
  </p:normalViewPr>
  <p:slideViewPr>
    <p:cSldViewPr>
      <p:cViewPr varScale="1">
        <p:scale>
          <a:sx n="91" d="100"/>
          <a:sy n="91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15CB3-8DE1-4397-86D4-562668B99048}" type="datetimeFigureOut">
              <a:rPr lang="ko-KR" altLang="en-US" smtClean="0"/>
              <a:pPr/>
              <a:t>2016-06-18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D37DA-3FCF-485E-B018-C4F102616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/>
          <p:nvPr/>
        </p:nvGrpSpPr>
        <p:grpSpPr>
          <a:xfrm>
            <a:off x="3190319" y="2031612"/>
            <a:ext cx="2708371" cy="2433376"/>
            <a:chOff x="3190319" y="1959604"/>
            <a:chExt cx="2708371" cy="2433376"/>
          </a:xfrm>
          <a:solidFill>
            <a:srgbClr val="EEECE1"/>
          </a:solidFill>
        </p:grpSpPr>
        <p:sp>
          <p:nvSpPr>
            <p:cNvPr id="5" name="TextBox 4"/>
            <p:cNvSpPr txBox="1"/>
            <p:nvPr/>
          </p:nvSpPr>
          <p:spPr>
            <a:xfrm>
              <a:off x="3190319" y="1959604"/>
              <a:ext cx="22557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00B0F0"/>
                  </a:solidFill>
                  <a:latin typeface="Aharoni" pitchFamily="2" charset="-79"/>
                  <a:cs typeface="Aharoni" pitchFamily="2" charset="-79"/>
                </a:rPr>
                <a:t>t</a:t>
              </a:r>
              <a:r>
                <a:rPr lang="en-US" sz="66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ravel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5856" y="2764466"/>
              <a:ext cx="2622834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solidFill>
                    <a:srgbClr val="FFCC00"/>
                  </a:solidFill>
                  <a:latin typeface="Aharoni" pitchFamily="2" charset="-79"/>
                  <a:cs typeface="Aharoni" pitchFamily="2" charset="-79"/>
                </a:rPr>
                <a:t>   </a:t>
              </a:r>
              <a:r>
                <a:rPr lang="en-US" sz="5400" dirty="0" smtClean="0">
                  <a:solidFill>
                    <a:srgbClr val="4A4937"/>
                  </a:solidFill>
                  <a:latin typeface="Aharoni" pitchFamily="2" charset="-79"/>
                  <a:cs typeface="Aharoni" pitchFamily="2" charset="-79"/>
                </a:rPr>
                <a:t>helper</a:t>
              </a:r>
              <a:endParaRPr lang="en-US" sz="4800" dirty="0" smtClean="0">
                <a:solidFill>
                  <a:srgbClr val="4A4937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5856" y="3284984"/>
              <a:ext cx="169148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600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A</a:t>
              </a:r>
              <a:r>
                <a:rPr lang="en-US" sz="66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pp</a:t>
              </a:r>
              <a:endParaRPr lang="en-US" sz="4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2555776" y="1988840"/>
            <a:ext cx="4033981" cy="3059645"/>
            <a:chOff x="2411760" y="1737507"/>
            <a:chExt cx="4033981" cy="3059645"/>
          </a:xfrm>
          <a:solidFill>
            <a:srgbClr val="EEECE1"/>
          </a:solidFill>
        </p:grpSpPr>
        <p:sp>
          <p:nvSpPr>
            <p:cNvPr id="9" name="Right Triangle 1"/>
            <p:cNvSpPr/>
            <p:nvPr/>
          </p:nvSpPr>
          <p:spPr>
            <a:xfrm rot="10800000" flipH="1">
              <a:off x="2411760" y="1737507"/>
              <a:ext cx="4033981" cy="30596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10"/>
            <p:cNvCxnSpPr/>
            <p:nvPr/>
          </p:nvCxnSpPr>
          <p:spPr>
            <a:xfrm flipV="1">
              <a:off x="3851920" y="2690740"/>
              <a:ext cx="936104" cy="663874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6"/>
          <p:cNvGrpSpPr/>
          <p:nvPr/>
        </p:nvGrpSpPr>
        <p:grpSpPr>
          <a:xfrm>
            <a:off x="2483768" y="1916832"/>
            <a:ext cx="4033982" cy="3012866"/>
            <a:chOff x="2405754" y="1737507"/>
            <a:chExt cx="4033982" cy="3012866"/>
          </a:xfrm>
          <a:solidFill>
            <a:srgbClr val="EEECE1"/>
          </a:solidFill>
        </p:grpSpPr>
        <p:sp>
          <p:nvSpPr>
            <p:cNvPr id="12" name="Right Triangle 12"/>
            <p:cNvSpPr/>
            <p:nvPr/>
          </p:nvSpPr>
          <p:spPr>
            <a:xfrm flipH="1">
              <a:off x="2405754" y="1737507"/>
              <a:ext cx="4033982" cy="301286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20"/>
            <p:cNvCxnSpPr/>
            <p:nvPr/>
          </p:nvCxnSpPr>
          <p:spPr>
            <a:xfrm flipV="1">
              <a:off x="4143489" y="3022677"/>
              <a:ext cx="936104" cy="663874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8"/>
          <p:cNvSpPr/>
          <p:nvPr/>
        </p:nvSpPr>
        <p:spPr>
          <a:xfrm rot="19614608">
            <a:off x="3839449" y="2650244"/>
            <a:ext cx="1654139" cy="1266758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6"/>
          <p:cNvSpPr/>
          <p:nvPr/>
        </p:nvSpPr>
        <p:spPr>
          <a:xfrm rot="19614608">
            <a:off x="7015906" y="348817"/>
            <a:ext cx="1654139" cy="1266758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926 L 0.12778 0.15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72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6 L -0.1573 -0.175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87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29138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80B2AF"/>
                </a:solidFill>
                <a:latin typeface="넥슨 풋볼고딕 L" pitchFamily="50" charset="-127"/>
                <a:ea typeface="넥슨 풋볼고딕 L" pitchFamily="50" charset="-127"/>
              </a:rPr>
              <a:t>T</a:t>
            </a:r>
            <a:r>
              <a:rPr lang="en-US" altLang="ko-KR" sz="3600" dirty="0" smtClean="0">
                <a:solidFill>
                  <a:srgbClr val="4A4B39"/>
                </a:solidFill>
                <a:latin typeface="넥슨 풋볼고딕 L" pitchFamily="50" charset="-127"/>
                <a:ea typeface="넥슨 풋볼고딕 L" pitchFamily="50" charset="-127"/>
              </a:rPr>
              <a:t>ravel</a:t>
            </a:r>
            <a:r>
              <a:rPr lang="en-US" altLang="ko-KR" sz="3600" baseline="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   </a:t>
            </a:r>
            <a:r>
              <a:rPr lang="en-US" altLang="ko-KR" sz="3600" baseline="0" dirty="0" smtClean="0">
                <a:solidFill>
                  <a:srgbClr val="80B2AF"/>
                </a:solidFill>
                <a:latin typeface="넥슨 풋볼고딕 L" pitchFamily="50" charset="-127"/>
                <a:ea typeface="넥슨 풋볼고딕 L" pitchFamily="50" charset="-127"/>
              </a:rPr>
              <a:t>H</a:t>
            </a:r>
            <a:r>
              <a:rPr lang="en-US" altLang="ko-KR" sz="3600" baseline="0" dirty="0" smtClean="0">
                <a:solidFill>
                  <a:srgbClr val="4A4937"/>
                </a:solidFill>
                <a:latin typeface="넥슨 풋볼고딕 L" pitchFamily="50" charset="-127"/>
                <a:ea typeface="넥슨 풋볼고딕 L" pitchFamily="50" charset="-127"/>
              </a:rPr>
              <a:t>elper </a:t>
            </a:r>
            <a:r>
              <a:rPr lang="en-US" altLang="ko-KR" sz="3600" baseline="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 </a:t>
            </a:r>
            <a:r>
              <a:rPr lang="en-US" altLang="ko-KR" sz="3600" baseline="0" dirty="0" smtClean="0">
                <a:solidFill>
                  <a:srgbClr val="80B2AF"/>
                </a:solidFill>
                <a:latin typeface="넥슨 풋볼고딕 L" pitchFamily="50" charset="-127"/>
                <a:ea typeface="넥슨 풋볼고딕 L" pitchFamily="50" charset="-127"/>
              </a:rPr>
              <a:t>A</a:t>
            </a:r>
            <a:r>
              <a:rPr lang="en-US" altLang="ko-KR" sz="3600" baseline="0" dirty="0" smtClean="0">
                <a:solidFill>
                  <a:srgbClr val="4A4937"/>
                </a:solidFill>
                <a:latin typeface="넥슨 풋볼고딕 L" pitchFamily="50" charset="-127"/>
                <a:ea typeface="넥슨 풋볼고딕 L" pitchFamily="50" charset="-127"/>
              </a:rPr>
              <a:t>PP</a:t>
            </a:r>
            <a:endParaRPr lang="ko-KR" altLang="en-US" sz="3600" dirty="0">
              <a:solidFill>
                <a:srgbClr val="4A4937"/>
              </a:solidFill>
              <a:latin typeface="넥슨 풋볼고딕 L" pitchFamily="50" charset="-127"/>
              <a:ea typeface="넥슨 풋볼고딕 L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75856" y="3011468"/>
            <a:ext cx="2520280" cy="0"/>
          </a:xfrm>
          <a:prstGeom prst="line">
            <a:avLst/>
          </a:prstGeom>
          <a:ln w="19050" cap="rnd">
            <a:solidFill>
              <a:srgbClr val="86B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75856" y="308347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2016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종합설계프로젝트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        소프트웨어융합프로젝트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3875564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11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컴공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이동희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11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컴공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신기정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11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컴공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정영민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11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컴공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조형렬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13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미술 류정현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14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미술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이지혜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915963" y="1556792"/>
            <a:ext cx="4456237" cy="4359745"/>
          </a:xfrm>
          <a:prstGeom prst="line">
            <a:avLst/>
          </a:prstGeom>
          <a:ln w="19050">
            <a:solidFill>
              <a:srgbClr val="80B2A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63688" y="2420888"/>
            <a:ext cx="1368153" cy="2023324"/>
          </a:xfrm>
          <a:prstGeom prst="rect">
            <a:avLst/>
          </a:prstGeom>
          <a:solidFill>
            <a:srgbClr val="2B2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10800000" flipH="1" flipV="1">
            <a:off x="2799184" y="2420888"/>
            <a:ext cx="332656" cy="332656"/>
          </a:xfrm>
          <a:prstGeom prst="rtTriangle">
            <a:avLst/>
          </a:prstGeom>
          <a:solidFill>
            <a:srgbClr val="8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63688" y="278092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solidFill>
                  <a:srgbClr val="80B2AF"/>
                </a:solidFill>
                <a:latin typeface="넥슨 풋볼고딕 L" pitchFamily="50" charset="-127"/>
                <a:ea typeface="넥슨 풋볼고딕 L" pitchFamily="50" charset="-127"/>
              </a:rPr>
              <a:t>C</a:t>
            </a:r>
            <a:r>
              <a:rPr lang="en-US" altLang="ko-KR" sz="230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ontents</a:t>
            </a:r>
            <a:endParaRPr lang="ko-KR" altLang="en-US" sz="2300" dirty="0">
              <a:solidFill>
                <a:schemeClr val="bg1"/>
              </a:solidFill>
              <a:latin typeface="넥슨 풋볼고딕 L" pitchFamily="50" charset="-127"/>
              <a:ea typeface="넥슨 풋볼고딕 L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163054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86B7B1"/>
                </a:solidFill>
                <a:latin typeface="나눔고딕" pitchFamily="50" charset="-127"/>
                <a:ea typeface="나눔고딕" pitchFamily="50" charset="-127"/>
              </a:rPr>
              <a:t>01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개론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5936" y="242437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80B2AF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주요기능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321645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80B2AF"/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r>
              <a:rPr lang="en-US" altLang="ko-KR" sz="3600" b="1" baseline="0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b="1" baseline="0" dirty="0" smtClean="0">
                <a:latin typeface="나눔고딕" pitchFamily="50" charset="-127"/>
                <a:ea typeface="나눔고딕" pitchFamily="50" charset="-127"/>
              </a:rPr>
              <a:t>구현 계획 및 필요기술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4078813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80B2AF"/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baseline="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3600" b="1" baseline="0" dirty="0" smtClean="0">
                <a:latin typeface="나눔고딕" pitchFamily="50" charset="-127"/>
                <a:ea typeface="나눔고딕" pitchFamily="50" charset="-127"/>
              </a:rPr>
              <a:t>Etc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5496" y="6552728"/>
            <a:ext cx="9900592" cy="260648"/>
          </a:xfrm>
          <a:prstGeom prst="roundRect">
            <a:avLst/>
          </a:prstGeom>
          <a:solidFill>
            <a:srgbClr val="4A4937"/>
          </a:solidFill>
          <a:ln>
            <a:solidFill>
              <a:srgbClr val="80B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6525344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80B2AF"/>
                </a:solidFill>
                <a:latin typeface="Yu Gothic UI Semilight" pitchFamily="34" charset="-128"/>
                <a:ea typeface="Yu Gothic UI Semilight" pitchFamily="34" charset="-128"/>
              </a:rPr>
              <a:t>G</a:t>
            </a:r>
            <a:r>
              <a:rPr lang="en-US" altLang="ko-KR" sz="1400" dirty="0" smtClean="0">
                <a:solidFill>
                  <a:schemeClr val="bg1"/>
                </a:solidFill>
                <a:latin typeface="Yu Gothic UI Semilight" pitchFamily="34" charset="-128"/>
                <a:ea typeface="Yu Gothic UI Semilight" pitchFamily="34" charset="-128"/>
              </a:rPr>
              <a:t>LOBAL CAPSONE PROJECT.</a:t>
            </a:r>
            <a:r>
              <a:rPr lang="en-US" altLang="ko-KR" sz="1400" baseline="0" dirty="0" smtClean="0">
                <a:solidFill>
                  <a:schemeClr val="bg1"/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en-US" altLang="ko-KR" sz="1400" baseline="0" dirty="0" smtClean="0">
                <a:solidFill>
                  <a:srgbClr val="80B2AF"/>
                </a:solidFill>
                <a:latin typeface="Yu Gothic UI Semilight" pitchFamily="34" charset="-128"/>
                <a:ea typeface="Yu Gothic UI Semilight" pitchFamily="34" charset="-128"/>
              </a:rPr>
              <a:t>P</a:t>
            </a:r>
            <a:r>
              <a:rPr lang="en-US" altLang="ko-KR" sz="1400" baseline="0" dirty="0" smtClean="0">
                <a:solidFill>
                  <a:schemeClr val="bg1"/>
                </a:solidFill>
                <a:latin typeface="Yu Gothic UI Semilight" pitchFamily="34" charset="-128"/>
                <a:ea typeface="Yu Gothic UI Semilight" pitchFamily="34" charset="-128"/>
              </a:rPr>
              <a:t>ROF. </a:t>
            </a:r>
            <a:r>
              <a:rPr lang="en-US" altLang="ko-KR" sz="1400" baseline="0" dirty="0" smtClean="0">
                <a:solidFill>
                  <a:srgbClr val="80B2AF"/>
                </a:solidFill>
                <a:latin typeface="Yu Gothic UI Semilight" pitchFamily="34" charset="-128"/>
                <a:ea typeface="Yu Gothic UI Semilight" pitchFamily="34" charset="-128"/>
              </a:rPr>
              <a:t>H</a:t>
            </a:r>
            <a:r>
              <a:rPr lang="en-US" altLang="ko-KR" sz="1400" baseline="0" dirty="0" smtClean="0">
                <a:solidFill>
                  <a:schemeClr val="bg1"/>
                </a:solidFill>
                <a:latin typeface="Yu Gothic UI Semilight" pitchFamily="34" charset="-128"/>
                <a:ea typeface="Yu Gothic UI Semilight" pitchFamily="34" charset="-128"/>
              </a:rPr>
              <a:t>O KYOUNG LEE</a:t>
            </a:r>
            <a:r>
              <a:rPr lang="en-US" altLang="ko-KR" sz="1400" dirty="0" smtClean="0">
                <a:solidFill>
                  <a:schemeClr val="bg1"/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Yu Gothic UI Semilight" pitchFamily="34" charset="-128"/>
              <a:ea typeface="넥슨 풋볼고딕 L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3" y="-27384"/>
            <a:ext cx="1368153" cy="2160240"/>
          </a:xfrm>
          <a:prstGeom prst="rect">
            <a:avLst/>
          </a:prstGeom>
          <a:solidFill>
            <a:srgbClr val="2B2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467544" y="0"/>
            <a:ext cx="332656" cy="332656"/>
          </a:xfrm>
          <a:prstGeom prst="rtTriangle">
            <a:avLst/>
          </a:prstGeom>
          <a:solidFill>
            <a:srgbClr val="8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8864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B2AF"/>
                </a:solidFill>
                <a:latin typeface="넥슨 풋볼고딕 L" pitchFamily="50" charset="-127"/>
                <a:ea typeface="넥슨 풋볼고딕 L" pitchFamily="50" charset="-127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ravel</a:t>
            </a:r>
            <a:r>
              <a:rPr lang="en-US" altLang="ko-KR" baseline="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       </a:t>
            </a:r>
            <a:r>
              <a:rPr lang="en-US" altLang="ko-KR" baseline="0" dirty="0" smtClean="0">
                <a:solidFill>
                  <a:srgbClr val="80B2AF"/>
                </a:solidFill>
                <a:latin typeface="넥슨 풋볼고딕 L" pitchFamily="50" charset="-127"/>
                <a:ea typeface="넥슨 풋볼고딕 L" pitchFamily="50" charset="-127"/>
              </a:rPr>
              <a:t>H</a:t>
            </a:r>
            <a:r>
              <a:rPr lang="en-US" altLang="ko-KR" baseline="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elper </a:t>
            </a:r>
            <a:r>
              <a:rPr lang="en-US" altLang="ko-KR" baseline="0" dirty="0" smtClean="0">
                <a:solidFill>
                  <a:srgbClr val="80B2AF"/>
                </a:solidFill>
                <a:latin typeface="넥슨 풋볼고딕 L" pitchFamily="50" charset="-127"/>
                <a:ea typeface="넥슨 풋볼고딕 L" pitchFamily="50" charset="-127"/>
              </a:rPr>
              <a:t>A</a:t>
            </a:r>
            <a:r>
              <a:rPr lang="en-US" altLang="ko-KR" baseline="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PP</a:t>
            </a:r>
            <a:endParaRPr lang="ko-KR" altLang="en-US" dirty="0">
              <a:solidFill>
                <a:schemeClr val="bg1"/>
              </a:solidFill>
              <a:latin typeface="넥슨 풋볼고딕 L" pitchFamily="50" charset="-127"/>
              <a:ea typeface="넥슨 풋볼고딕 L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124744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넥슨 풋볼고딕 L" pitchFamily="50" charset="-127"/>
              <a:ea typeface="넥슨 풋볼고딕 L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700808"/>
            <a:ext cx="72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개론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11560" y="1124744"/>
            <a:ext cx="1080120" cy="0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1235368"/>
            <a:ext cx="64087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rgbClr val="4A4937"/>
                </a:solidFill>
              </a:rPr>
              <a:t>제품 소개</a:t>
            </a:r>
            <a:endParaRPr lang="ko-KR" altLang="en-US" sz="3400" b="1" dirty="0">
              <a:solidFill>
                <a:srgbClr val="4A493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1794302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80B2AF"/>
                </a:solidFill>
              </a:rPr>
              <a:t>최단거리 최단시간 최저비용을 지향하는 여행 도우미 </a:t>
            </a:r>
            <a:r>
              <a:rPr lang="ko-KR" altLang="en-US" sz="1600" b="1" dirty="0" err="1" smtClean="0">
                <a:solidFill>
                  <a:srgbClr val="80B2AF"/>
                </a:solidFill>
              </a:rPr>
              <a:t>어</a:t>
            </a:r>
            <a:r>
              <a:rPr lang="ko-KR" altLang="en-US" sz="1600" b="1" dirty="0" err="1">
                <a:solidFill>
                  <a:srgbClr val="80B2AF"/>
                </a:solidFill>
              </a:rPr>
              <a:t>플</a:t>
            </a:r>
            <a:endParaRPr lang="ko-KR" altLang="en-US" sz="1600" b="1" dirty="0">
              <a:solidFill>
                <a:srgbClr val="80B2AF"/>
              </a:solidFill>
            </a:endParaRPr>
          </a:p>
        </p:txBody>
      </p:sp>
      <p:pic>
        <p:nvPicPr>
          <p:cNvPr id="17" name="그림 16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420888"/>
            <a:ext cx="4896036" cy="3264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C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47864" y="2155503"/>
            <a:ext cx="27363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4A4937"/>
                </a:solidFill>
                <a:latin typeface="넥슨 풋볼고딕 L" pitchFamily="50" charset="-127"/>
                <a:ea typeface="넥슨 풋볼고딕 L" pitchFamily="50" charset="-127"/>
              </a:rPr>
              <a:t>T</a:t>
            </a:r>
            <a:r>
              <a:rPr lang="en-US" altLang="ko-KR" sz="360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ravel</a:t>
            </a:r>
            <a:r>
              <a:rPr lang="en-US" altLang="ko-KR" sz="3600" baseline="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       </a:t>
            </a:r>
            <a:r>
              <a:rPr lang="en-US" altLang="ko-KR" sz="3600" baseline="0" dirty="0" smtClean="0">
                <a:solidFill>
                  <a:srgbClr val="4A4937"/>
                </a:solidFill>
                <a:latin typeface="넥슨 풋볼고딕 L" pitchFamily="50" charset="-127"/>
                <a:ea typeface="넥슨 풋볼고딕 L" pitchFamily="50" charset="-127"/>
              </a:rPr>
              <a:t>H</a:t>
            </a:r>
            <a:r>
              <a:rPr lang="en-US" altLang="ko-KR" sz="3600" baseline="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elper </a:t>
            </a:r>
          </a:p>
          <a:p>
            <a:pPr algn="ctr"/>
            <a:r>
              <a:rPr lang="en-US" altLang="ko-KR" sz="3600" baseline="0" dirty="0" smtClean="0">
                <a:solidFill>
                  <a:srgbClr val="4A4937"/>
                </a:solidFill>
                <a:latin typeface="넥슨 풋볼고딕 L" pitchFamily="50" charset="-127"/>
                <a:ea typeface="넥슨 풋볼고딕 L" pitchFamily="50" charset="-127"/>
              </a:rPr>
              <a:t>A</a:t>
            </a:r>
            <a:r>
              <a:rPr lang="en-US" altLang="ko-KR" sz="3600" baseline="0" dirty="0" smtClean="0">
                <a:solidFill>
                  <a:schemeClr val="bg1"/>
                </a:solidFill>
                <a:latin typeface="넥슨 풋볼고딕 L" pitchFamily="50" charset="-127"/>
                <a:ea typeface="넥슨 풋볼고딕 L" pitchFamily="50" charset="-127"/>
              </a:rPr>
              <a:t>PP</a:t>
            </a:r>
            <a:endParaRPr lang="ko-KR" altLang="en-US" sz="3600" dirty="0">
              <a:solidFill>
                <a:schemeClr val="bg1"/>
              </a:solidFill>
              <a:latin typeface="넥슨 풋볼고딕 L" pitchFamily="50" charset="-127"/>
              <a:ea typeface="넥슨 풋볼고딕 L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03848" y="1435423"/>
            <a:ext cx="3024336" cy="3024336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  <a:prstDash val="sysDot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4531767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감사합니</a:t>
            </a:r>
            <a:r>
              <a:rPr lang="ko-KR" altLang="en-US" sz="4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allAtOnce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69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Win8</dc:creator>
  <cp:lastModifiedBy>Win8</cp:lastModifiedBy>
  <cp:revision>7</cp:revision>
  <dcterms:created xsi:type="dcterms:W3CDTF">2016-03-07T04:57:07Z</dcterms:created>
  <dcterms:modified xsi:type="dcterms:W3CDTF">2016-06-17T16:02:16Z</dcterms:modified>
</cp:coreProperties>
</file>