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0B0AD-F708-4A93-B0D8-2270D8B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C4D1C7-12CD-4689-8661-E6F0FCFE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C27A6-F6A7-45DD-9E61-6F1E83E9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9567F-46DC-44D2-ADA5-ED19B3C3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6962F-9A65-4AD7-B194-9C6F9BA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7E5E-DE88-48C7-BB8A-254762D2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88740-F20F-431D-A88B-02C5FBE1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A0B3-9CAB-47A6-BC74-C868AE6B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EA052-ED43-4CA9-A081-A9F3982A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E910D-F22B-4364-A969-0D42DC0E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6448AB-51BF-48D2-BDC1-F914C4E88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8C245-F056-47B3-B00C-BEB028E4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DFD29-EBD6-43BC-AC2F-B067B17F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C7898-2CCE-4DED-9D78-C4941E6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6FD64-3649-44DC-9C95-B12EC5A9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7701-AC52-474B-AC69-F7908849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B76A2-DA07-4AEB-91D7-4E13391A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92809-C49E-44DE-BBA5-9AD4D658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84768-E757-43D3-9C0F-BF5DFC0D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1C7B-3A37-4EA8-9047-422E064A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4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DDD1-83FE-4DBC-AD45-42BF912C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F00F8-4053-40F0-B250-206B505C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8F340-7016-4EBE-9410-71C8F260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4BB60-79BB-44CF-9BD8-C4D17248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27670-94BF-40EA-AE35-3AAE0641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AF568-2243-4F49-ACC0-76FFC54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A12AA-4B2C-469B-B600-F329FA141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04E4A-126C-4726-AB44-8F5C6A6C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635ED-B0BB-4C1D-8797-0575B15F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6FB59-86EE-4954-8E09-ADCD37F6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D10FB-F2F6-4CDD-955D-C4767B3B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927C-1478-405D-984B-CF9C1E1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4C49B-7453-4B27-904D-BC31FBA1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FF2F5-F8CA-49DA-8255-D0A2B92E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69E59-0B56-47C1-A474-366627225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4F5072-1351-4533-B03D-8A00011A3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74A69-2E6C-4F35-ADEB-2D2E51C3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F106B-E507-4F04-8963-22E3923D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003AB-D8BE-4E15-9C47-5532A44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5AC2D-3556-4BB6-ACC7-349161AA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1C591E-4D39-45A4-884F-AB1EA61C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7C9C3-64CE-44CF-8598-715329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34853-5EF6-4F92-8310-C7DBC7E1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4FB64-6EF4-4C0E-83CC-3A63382C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84836-7312-4F6F-BCAE-2CFC6261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C4BF-F53E-401F-A847-EA54FF7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38F8-A38D-4C4A-9B57-6CACE8F1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4DEEF-2A05-4069-A5A3-DA495B79E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9D96D-18E0-4210-AE50-E876590B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CAA00-B0B6-487D-AB73-6252F52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829B5-573F-4B04-B88D-10DB648C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D6890-84B0-4328-8954-341CA9E2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1A96-C168-434A-BF34-E58F3E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CCBF1-BE39-4B85-9AAF-3B15AD7A3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1D63F-F604-4A68-9DF5-EEC3712A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80A1D-8C44-46F9-AD96-B98FC623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649EA-CCAF-409F-B679-C98D20E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1AC1B-D14A-4E26-B355-E9AE07EB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2F07E2-50C4-4D9D-98EB-36E92583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0112E-07F2-4961-932E-BFAC438B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8495E-C06B-49FA-A5CC-8EC102A8A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2F47-1EBD-4B89-A36E-2C2A23A42E77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50C2E-D7FB-4525-A79E-A7C68D034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DC67C-AE71-4F2E-853E-DE4D4A6E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F9CE-E467-450E-8FA3-59B89850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8A357C-33EC-40A3-A8B8-7D89E9A4066C}"/>
              </a:ext>
            </a:extLst>
          </p:cNvPr>
          <p:cNvSpPr txBox="1"/>
          <p:nvPr/>
        </p:nvSpPr>
        <p:spPr>
          <a:xfrm>
            <a:off x="40864" y="3238681"/>
            <a:ext cx="7200000" cy="307777"/>
          </a:xfrm>
          <a:prstGeom prst="rect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当前日期：</a:t>
            </a:r>
            <a:r>
              <a:rPr lang="en-US" altLang="zh-CN" sz="1400" b="1" dirty="0"/>
              <a:t>2018-01-01	</a:t>
            </a:r>
            <a:r>
              <a:rPr lang="zh-CN" altLang="en-US" sz="1400" b="1" dirty="0"/>
              <a:t>账户余额：</a:t>
            </a:r>
            <a:r>
              <a:rPr lang="en-US" altLang="zh-CN" sz="1400" b="1" dirty="0"/>
              <a:t>1000000		</a:t>
            </a:r>
            <a:r>
              <a:rPr lang="zh-CN" altLang="en-US" sz="1400" b="1" dirty="0"/>
              <a:t>负债数量：</a:t>
            </a:r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54929-5B1B-483E-9B51-998B59AE9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4079"/>
              </p:ext>
            </p:extLst>
          </p:nvPr>
        </p:nvGraphicFramePr>
        <p:xfrm>
          <a:off x="36998" y="727429"/>
          <a:ext cx="7200001" cy="2511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289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807665946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17851921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7795835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913784648"/>
                    </a:ext>
                  </a:extLst>
                </a:gridCol>
                <a:gridCol w="1163376">
                  <a:extLst>
                    <a:ext uri="{9D8B030D-6E8A-4147-A177-3AD203B41FA5}">
                      <a16:colId xmlns:a16="http://schemas.microsoft.com/office/drawing/2014/main" val="713346718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022088760"/>
                    </a:ext>
                  </a:extLst>
                </a:gridCol>
                <a:gridCol w="1072891">
                  <a:extLst>
                    <a:ext uri="{9D8B030D-6E8A-4147-A177-3AD203B41FA5}">
                      <a16:colId xmlns:a16="http://schemas.microsoft.com/office/drawing/2014/main" val="3665824173"/>
                    </a:ext>
                  </a:extLst>
                </a:gridCol>
              </a:tblGrid>
              <a:tr h="40085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股票代码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购买日期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购买价格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购买数量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交易方向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持仓时间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盈亏比例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b="1" u="none" strike="noStrike" dirty="0">
                          <a:effectLst/>
                        </a:rPr>
                        <a:t>现价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Code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Date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Ori_Price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Amount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Tradeside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Inposition</a:t>
                      </a:r>
                      <a:r>
                        <a:rPr lang="en-US" sz="1400" b="1" u="none" strike="noStrike" dirty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day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Rate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Curr_</a:t>
                      </a:r>
                      <a:r>
                        <a:rPr lang="en-US" altLang="zh-CN" sz="1400" b="1" u="none" strike="noStrike" dirty="0" err="1">
                          <a:effectLst/>
                        </a:rPr>
                        <a:t>P</a:t>
                      </a:r>
                      <a:r>
                        <a:rPr lang="en-US" sz="1400" b="1" u="none" strike="noStrike" dirty="0" err="1">
                          <a:effectLst/>
                        </a:rPr>
                        <a:t>rice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32620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858633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8093552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5346584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2119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AE69F8A-63E3-4514-9304-347DFDB661C2}"/>
              </a:ext>
            </a:extLst>
          </p:cNvPr>
          <p:cNvSpPr txBox="1"/>
          <p:nvPr/>
        </p:nvSpPr>
        <p:spPr>
          <a:xfrm>
            <a:off x="36998" y="3531"/>
            <a:ext cx="7200000" cy="707886"/>
          </a:xfrm>
          <a:prstGeom prst="rect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Account </a:t>
            </a:r>
            <a:r>
              <a:rPr lang="zh-CN" altLang="en-US" sz="2000" b="1" dirty="0"/>
              <a:t>类视图 </a:t>
            </a:r>
            <a:endParaRPr lang="en-US" altLang="zh-CN" sz="2000" b="1" dirty="0"/>
          </a:p>
          <a:p>
            <a:pPr algn="ctr"/>
            <a:r>
              <a:rPr lang="en-US" altLang="zh-CN" sz="2000" b="1" dirty="0" err="1"/>
              <a:t>Dict</a:t>
            </a:r>
            <a:r>
              <a:rPr lang="en-US" altLang="zh-CN" sz="2000" b="1" dirty="0"/>
              <a:t> { ‘code’ : { [ List ] } }</a:t>
            </a:r>
            <a:endParaRPr lang="zh-CN" altLang="en-US" sz="1400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F0E62B8-D3C0-4C0E-8517-9B617CFC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30586"/>
              </p:ext>
            </p:extLst>
          </p:nvPr>
        </p:nvGraphicFramePr>
        <p:xfrm>
          <a:off x="10137912" y="291548"/>
          <a:ext cx="1311966" cy="5864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966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</a:tblGrid>
              <a:tr h="832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TradeDate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zh-CN" altLang="en-US" sz="1400" b="1" dirty="0"/>
                        <a:t>类视图  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 err="1"/>
                        <a:t>pd.Series</a:t>
                      </a:r>
                      <a:endParaRPr lang="zh-CN" altLang="en-US" sz="105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832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222190"/>
                  </a:ext>
                </a:extLst>
              </a:tr>
              <a:tr h="832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交易起始日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187787"/>
                  </a:ext>
                </a:extLst>
              </a:tr>
              <a:tr h="83257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9087518"/>
                  </a:ext>
                </a:extLst>
              </a:tr>
              <a:tr h="83257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401460"/>
                  </a:ext>
                </a:extLst>
              </a:tr>
              <a:tr h="83257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91621"/>
                  </a:ext>
                </a:extLst>
              </a:tr>
              <a:tr h="869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交易结束日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zh-CN" alt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3262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47C32D-22EA-40F5-81FF-ED5E9159618F}"/>
              </a:ext>
            </a:extLst>
          </p:cNvPr>
          <p:cNvSpPr txBox="1"/>
          <p:nvPr/>
        </p:nvSpPr>
        <p:spPr>
          <a:xfrm>
            <a:off x="63502" y="3594871"/>
            <a:ext cx="7200000" cy="707886"/>
          </a:xfrm>
          <a:prstGeom prst="rect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Market </a:t>
            </a:r>
            <a:r>
              <a:rPr lang="zh-CN" altLang="en-US" sz="2000" b="1" dirty="0"/>
              <a:t>类视图 </a:t>
            </a:r>
            <a:endParaRPr lang="en-US" altLang="zh-CN" sz="2000" b="1" dirty="0"/>
          </a:p>
          <a:p>
            <a:pPr algn="ctr"/>
            <a:r>
              <a:rPr lang="en-US" altLang="zh-CN" sz="2000" b="1" dirty="0" err="1"/>
              <a:t>Dict</a:t>
            </a:r>
            <a:r>
              <a:rPr lang="en-US" altLang="zh-CN" sz="2000" b="1" dirty="0"/>
              <a:t> { ‘</a:t>
            </a:r>
            <a:r>
              <a:rPr lang="zh-CN" altLang="en-US" sz="2000" b="1" dirty="0"/>
              <a:t>日期</a:t>
            </a:r>
            <a:r>
              <a:rPr lang="en-US" altLang="zh-CN" sz="2000" b="1" dirty="0"/>
              <a:t>’ : { [ </a:t>
            </a:r>
            <a:r>
              <a:rPr lang="en-US" altLang="zh-CN" sz="2000" b="1" dirty="0" err="1"/>
              <a:t>pd.DataFrame</a:t>
            </a:r>
            <a:r>
              <a:rPr lang="en-US" altLang="zh-CN" sz="2000" b="1" dirty="0"/>
              <a:t> ] } }</a:t>
            </a:r>
            <a:endParaRPr lang="zh-CN" altLang="en-US" sz="14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88C97E2-9E73-4A83-A9B5-EC42016A0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8281"/>
              </p:ext>
            </p:extLst>
          </p:nvPr>
        </p:nvGraphicFramePr>
        <p:xfrm>
          <a:off x="76750" y="4322030"/>
          <a:ext cx="7200001" cy="2075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289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807665946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17851921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7795835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913784648"/>
                    </a:ext>
                  </a:extLst>
                </a:gridCol>
                <a:gridCol w="1163376">
                  <a:extLst>
                    <a:ext uri="{9D8B030D-6E8A-4147-A177-3AD203B41FA5}">
                      <a16:colId xmlns:a16="http://schemas.microsoft.com/office/drawing/2014/main" val="713346718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022088760"/>
                    </a:ext>
                  </a:extLst>
                </a:gridCol>
                <a:gridCol w="1072891">
                  <a:extLst>
                    <a:ext uri="{9D8B030D-6E8A-4147-A177-3AD203B41FA5}">
                      <a16:colId xmlns:a16="http://schemas.microsoft.com/office/drawing/2014/main" val="3665824173"/>
                    </a:ext>
                  </a:extLst>
                </a:gridCol>
              </a:tblGrid>
              <a:tr h="400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OPEN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HIGH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LOW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CLOSE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CODE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858633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8093552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5346584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2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07D576-57D5-4B8B-AE49-C712CC274BA6}"/>
              </a:ext>
            </a:extLst>
          </p:cNvPr>
          <p:cNvSpPr txBox="1"/>
          <p:nvPr/>
        </p:nvSpPr>
        <p:spPr>
          <a:xfrm>
            <a:off x="2496000" y="639637"/>
            <a:ext cx="3096417" cy="2862322"/>
          </a:xfrm>
          <a:prstGeom prst="rect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Strategy </a:t>
            </a:r>
            <a:r>
              <a:rPr lang="zh-CN" altLang="en-US" sz="2000" b="1" dirty="0"/>
              <a:t>类视图</a:t>
            </a:r>
            <a:endParaRPr lang="en-US" altLang="zh-CN" sz="2000" b="1" dirty="0"/>
          </a:p>
          <a:p>
            <a:r>
              <a:rPr lang="zh-CN" altLang="en-US" sz="2000" b="1" dirty="0"/>
              <a:t>交易指令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止损指令</a:t>
            </a:r>
            <a:endParaRPr lang="en-US" altLang="zh-CN" sz="2000" b="1" dirty="0"/>
          </a:p>
          <a:p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942BEA-8597-420E-AA3D-F87CDC11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06949"/>
              </p:ext>
            </p:extLst>
          </p:nvPr>
        </p:nvGraphicFramePr>
        <p:xfrm>
          <a:off x="116506" y="4348535"/>
          <a:ext cx="7200001" cy="2075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289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807665946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17851921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77958356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913784648"/>
                    </a:ext>
                  </a:extLst>
                </a:gridCol>
                <a:gridCol w="1163376">
                  <a:extLst>
                    <a:ext uri="{9D8B030D-6E8A-4147-A177-3AD203B41FA5}">
                      <a16:colId xmlns:a16="http://schemas.microsoft.com/office/drawing/2014/main" val="713346718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022088760"/>
                    </a:ext>
                  </a:extLst>
                </a:gridCol>
                <a:gridCol w="1072891">
                  <a:extLst>
                    <a:ext uri="{9D8B030D-6E8A-4147-A177-3AD203B41FA5}">
                      <a16:colId xmlns:a16="http://schemas.microsoft.com/office/drawing/2014/main" val="3665824173"/>
                    </a:ext>
                  </a:extLst>
                </a:gridCol>
              </a:tblGrid>
              <a:tr h="400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OPEN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HIGH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LOW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CLOSE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…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CODE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858633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8093552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5346584"/>
                  </a:ext>
                </a:extLst>
              </a:tr>
              <a:tr h="418539"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2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9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89A0E7-521B-45F2-A388-DA08157F3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3" y="0"/>
            <a:ext cx="6111614" cy="285418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02987E-DF5F-495E-81C4-42CA0454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14521"/>
              </p:ext>
            </p:extLst>
          </p:nvPr>
        </p:nvGraphicFramePr>
        <p:xfrm>
          <a:off x="10880034" y="390226"/>
          <a:ext cx="1020418" cy="5031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418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</a:tblGrid>
              <a:tr h="659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TradeDate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zh-CN" altLang="en-US" sz="1400" b="1" dirty="0"/>
                        <a:t>类视图  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 err="1"/>
                        <a:t>pd.Series</a:t>
                      </a:r>
                      <a:endParaRPr lang="zh-CN" altLang="en-US" sz="105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659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222190"/>
                  </a:ext>
                </a:extLst>
              </a:tr>
              <a:tr h="659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交易起始日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187787"/>
                  </a:ext>
                </a:extLst>
              </a:tr>
              <a:tr h="659500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9087518"/>
                  </a:ext>
                </a:extLst>
              </a:tr>
              <a:tr h="659500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401460"/>
                  </a:ext>
                </a:extLst>
              </a:tr>
              <a:tr h="659500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91621"/>
                  </a:ext>
                </a:extLst>
              </a:tr>
              <a:tr h="688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交易结束日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zh-CN" alt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3262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367B8A8-A722-4C67-894B-930E2955D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53" y="4399487"/>
            <a:ext cx="6096000" cy="2405504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2BA6F395-0B2A-427B-ABB5-B28555BA4CC6}"/>
              </a:ext>
            </a:extLst>
          </p:cNvPr>
          <p:cNvSpPr/>
          <p:nvPr/>
        </p:nvSpPr>
        <p:spPr>
          <a:xfrm>
            <a:off x="6360486" y="2846890"/>
            <a:ext cx="204554" cy="1510513"/>
          </a:xfrm>
          <a:prstGeom prst="upArrow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6CB1ED-095E-45D2-AAC7-A6E05925DF34}"/>
              </a:ext>
            </a:extLst>
          </p:cNvPr>
          <p:cNvSpPr/>
          <p:nvPr/>
        </p:nvSpPr>
        <p:spPr>
          <a:xfrm>
            <a:off x="6593175" y="2941983"/>
            <a:ext cx="1624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b="1" dirty="0">
                <a:solidFill>
                  <a:schemeClr val="dk1"/>
                </a:solidFill>
              </a:rPr>
              <a:t>每日从</a:t>
            </a:r>
            <a:r>
              <a:rPr lang="en-US" altLang="zh-CN" b="1" dirty="0">
                <a:solidFill>
                  <a:schemeClr val="dk1"/>
                </a:solidFill>
              </a:rPr>
              <a:t>Market</a:t>
            </a:r>
          </a:p>
          <a:p>
            <a:pPr algn="ctr" fontAlgn="ctr"/>
            <a:r>
              <a:rPr lang="zh-CN" altLang="en-US" b="1" dirty="0">
                <a:solidFill>
                  <a:schemeClr val="dk1"/>
                </a:solidFill>
              </a:rPr>
              <a:t>更新持仓数据</a:t>
            </a:r>
            <a:endParaRPr lang="en-US" altLang="zh-CN" b="1" dirty="0">
              <a:solidFill>
                <a:schemeClr val="dk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0A843C1-F931-44EC-996D-2C81FD502106}"/>
              </a:ext>
            </a:extLst>
          </p:cNvPr>
          <p:cNvSpPr/>
          <p:nvPr/>
        </p:nvSpPr>
        <p:spPr>
          <a:xfrm rot="10800000">
            <a:off x="9529130" y="2200539"/>
            <a:ext cx="1285460" cy="200816"/>
          </a:xfrm>
          <a:prstGeom prst="rightArrow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244F6-29D1-4ADB-8FE6-CDE53A0CD5D3}"/>
              </a:ext>
            </a:extLst>
          </p:cNvPr>
          <p:cNvSpPr/>
          <p:nvPr/>
        </p:nvSpPr>
        <p:spPr>
          <a:xfrm>
            <a:off x="10022611" y="2178827"/>
            <a:ext cx="461665" cy="229273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 fontAlgn="ctr"/>
            <a:r>
              <a:rPr lang="zh-CN" altLang="en-US" b="1" dirty="0">
                <a:solidFill>
                  <a:schemeClr val="dk1"/>
                </a:solidFill>
              </a:rPr>
              <a:t>更新日期数据</a:t>
            </a:r>
            <a:endParaRPr lang="en-US" altLang="zh-CN" b="1" dirty="0">
              <a:solidFill>
                <a:schemeClr val="dk1"/>
              </a:solidFill>
            </a:endParaRPr>
          </a:p>
        </p:txBody>
      </p:sp>
      <p:sp>
        <p:nvSpPr>
          <p:cNvPr id="14" name="箭头: 圆角右 13">
            <a:extLst>
              <a:ext uri="{FF2B5EF4-FFF2-40B4-BE49-F238E27FC236}">
                <a16:creationId xmlns:a16="http://schemas.microsoft.com/office/drawing/2014/main" id="{DD0FF397-195F-485A-8A19-746E81D29B5D}"/>
              </a:ext>
            </a:extLst>
          </p:cNvPr>
          <p:cNvSpPr/>
          <p:nvPr/>
        </p:nvSpPr>
        <p:spPr>
          <a:xfrm>
            <a:off x="2095187" y="902070"/>
            <a:ext cx="1166191" cy="371061"/>
          </a:xfrm>
          <a:prstGeom prst="bentArrow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3BAE6F-9A4D-43C1-98EA-DD5E0D90BCC3}"/>
              </a:ext>
            </a:extLst>
          </p:cNvPr>
          <p:cNvSpPr/>
          <p:nvPr/>
        </p:nvSpPr>
        <p:spPr>
          <a:xfrm>
            <a:off x="1211093" y="511696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b="1" dirty="0">
                <a:solidFill>
                  <a:schemeClr val="dk1"/>
                </a:solidFill>
              </a:rPr>
              <a:t>向</a:t>
            </a:r>
            <a:r>
              <a:rPr lang="en-US" altLang="zh-CN" b="1" dirty="0">
                <a:solidFill>
                  <a:schemeClr val="dk1"/>
                </a:solidFill>
              </a:rPr>
              <a:t>Account</a:t>
            </a:r>
            <a:r>
              <a:rPr lang="zh-CN" altLang="en-US" b="1" dirty="0">
                <a:solidFill>
                  <a:schemeClr val="dk1"/>
                </a:solidFill>
              </a:rPr>
              <a:t>下达指令</a:t>
            </a:r>
            <a:endParaRPr lang="en-US" altLang="zh-CN" b="1" dirty="0">
              <a:solidFill>
                <a:schemeClr val="dk1"/>
              </a:solidFill>
            </a:endParaRPr>
          </a:p>
        </p:txBody>
      </p: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37CA86AD-B81E-4374-A5E4-0125CAD096E0}"/>
              </a:ext>
            </a:extLst>
          </p:cNvPr>
          <p:cNvSpPr/>
          <p:nvPr/>
        </p:nvSpPr>
        <p:spPr>
          <a:xfrm rot="16200000">
            <a:off x="2447664" y="4280034"/>
            <a:ext cx="362641" cy="1067595"/>
          </a:xfrm>
          <a:prstGeom prst="bentArrow">
            <a:avLst>
              <a:gd name="adj1" fmla="val 28571"/>
              <a:gd name="adj2" fmla="val 25000"/>
              <a:gd name="adj3" fmla="val 25000"/>
              <a:gd name="adj4" fmla="val 43750"/>
            </a:avLst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D16E42-27AF-441A-A4CE-806DFD5D86E8}"/>
              </a:ext>
            </a:extLst>
          </p:cNvPr>
          <p:cNvSpPr/>
          <p:nvPr/>
        </p:nvSpPr>
        <p:spPr>
          <a:xfrm>
            <a:off x="1591565" y="5232907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b="1" dirty="0">
                <a:solidFill>
                  <a:schemeClr val="dk1"/>
                </a:solidFill>
              </a:rPr>
              <a:t>接收</a:t>
            </a:r>
            <a:r>
              <a:rPr lang="en-US" altLang="zh-CN" b="1" dirty="0">
                <a:solidFill>
                  <a:schemeClr val="dk1"/>
                </a:solidFill>
              </a:rPr>
              <a:t>Market</a:t>
            </a:r>
            <a:r>
              <a:rPr lang="zh-CN" altLang="en-US" b="1" dirty="0">
                <a:solidFill>
                  <a:schemeClr val="dk1"/>
                </a:solidFill>
              </a:rPr>
              <a:t>数据</a:t>
            </a:r>
            <a:endParaRPr lang="en-US" altLang="zh-CN" b="1" dirty="0">
              <a:solidFill>
                <a:schemeClr val="dk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552E28E-F9FC-4086-926D-5F9D73F0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7880"/>
              </p:ext>
            </p:extLst>
          </p:nvPr>
        </p:nvGraphicFramePr>
        <p:xfrm>
          <a:off x="1612566" y="1406769"/>
          <a:ext cx="1272851" cy="3225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851">
                  <a:extLst>
                    <a:ext uri="{9D8B030D-6E8A-4147-A177-3AD203B41FA5}">
                      <a16:colId xmlns:a16="http://schemas.microsoft.com/office/drawing/2014/main" val="2779546433"/>
                    </a:ext>
                  </a:extLst>
                </a:gridCol>
              </a:tblGrid>
              <a:tr h="769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Strategy </a:t>
                      </a:r>
                      <a:r>
                        <a:rPr lang="zh-CN" altLang="en-US" sz="2000" b="1" dirty="0"/>
                        <a:t>类视图</a:t>
                      </a:r>
                      <a:endParaRPr lang="en-US" altLang="zh-CN" sz="20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73408"/>
                  </a:ext>
                </a:extLst>
              </a:tr>
              <a:tr h="818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交易指令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222190"/>
                  </a:ext>
                </a:extLst>
              </a:tr>
              <a:tr h="818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止损指令 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187787"/>
                  </a:ext>
                </a:extLst>
              </a:tr>
              <a:tr h="8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87518"/>
                  </a:ext>
                </a:extLst>
              </a:tr>
            </a:tbl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BAA061C9-FE92-41A8-A387-082C19908795}"/>
              </a:ext>
            </a:extLst>
          </p:cNvPr>
          <p:cNvSpPr/>
          <p:nvPr/>
        </p:nvSpPr>
        <p:spPr>
          <a:xfrm rot="10800000">
            <a:off x="9548863" y="4593172"/>
            <a:ext cx="1285460" cy="200816"/>
          </a:xfrm>
          <a:prstGeom prst="rightArrow">
            <a:avLst/>
          </a:prstGeom>
          <a:solidFill>
            <a:srgbClr val="E9E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56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145</Words>
  <Application>Microsoft Office PowerPoint</Application>
  <PresentationFormat>宽屏</PresentationFormat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2018-05-14T03:05:26Z</dcterms:created>
  <dcterms:modified xsi:type="dcterms:W3CDTF">2018-05-16T14:35:02Z</dcterms:modified>
</cp:coreProperties>
</file>