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302" r:id="rId3"/>
    <p:sldId id="323" r:id="rId4"/>
    <p:sldId id="324" r:id="rId5"/>
    <p:sldId id="325" r:id="rId6"/>
    <p:sldId id="327" r:id="rId7"/>
    <p:sldId id="326" r:id="rId8"/>
    <p:sldId id="328" r:id="rId9"/>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5">
          <p15:clr>
            <a:srgbClr val="A4A3A4"/>
          </p15:clr>
        </p15:guide>
        <p15:guide id="2" pos="38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05DE"/>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6960" autoAdjust="0"/>
  </p:normalViewPr>
  <p:slideViewPr>
    <p:cSldViewPr>
      <p:cViewPr varScale="1">
        <p:scale>
          <a:sx n="94" d="100"/>
          <a:sy n="94" d="100"/>
        </p:scale>
        <p:origin x="680" y="60"/>
      </p:cViewPr>
      <p:guideLst>
        <p:guide orient="horz" pos="2075"/>
        <p:guide pos="384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9103BF-ECED-49F9-B003-125BB0532834}" type="datetimeFigureOut">
              <a:rPr lang="zh-CN" altLang="en-US" smtClean="0"/>
              <a:t>2023/4/13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5B5548-5181-4915-B0CD-219CE397160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20DF87-8B13-DB46-8D4F-7FEE7A511ACB}" type="slidenum">
              <a:rPr kumimoji="1" lang="zh-CN" altLang="en-US" smtClean="0"/>
              <a:t>1</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5B5548-5181-4915-B0CD-219CE3971608}"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5B5548-5181-4915-B0CD-219CE3971608}" type="slidenum">
              <a:rPr lang="zh-CN" altLang="en-US" smtClean="0"/>
              <a:t>3</a:t>
            </a:fld>
            <a:endParaRPr lang="zh-CN" altLang="en-US"/>
          </a:p>
        </p:txBody>
      </p:sp>
    </p:spTree>
    <p:extLst>
      <p:ext uri="{BB962C8B-B14F-4D97-AF65-F5344CB8AC3E}">
        <p14:creationId xmlns:p14="http://schemas.microsoft.com/office/powerpoint/2010/main" val="1547901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5B5548-5181-4915-B0CD-219CE3971608}" type="slidenum">
              <a:rPr lang="zh-CN" altLang="en-US" smtClean="0"/>
              <a:t>4</a:t>
            </a:fld>
            <a:endParaRPr lang="zh-CN" altLang="en-US"/>
          </a:p>
        </p:txBody>
      </p:sp>
    </p:spTree>
    <p:extLst>
      <p:ext uri="{BB962C8B-B14F-4D97-AF65-F5344CB8AC3E}">
        <p14:creationId xmlns:p14="http://schemas.microsoft.com/office/powerpoint/2010/main" val="3326595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5B5548-5181-4915-B0CD-219CE3971608}" type="slidenum">
              <a:rPr lang="zh-CN" altLang="en-US" smtClean="0"/>
              <a:t>5</a:t>
            </a:fld>
            <a:endParaRPr lang="zh-CN" altLang="en-US"/>
          </a:p>
        </p:txBody>
      </p:sp>
    </p:spTree>
    <p:extLst>
      <p:ext uri="{BB962C8B-B14F-4D97-AF65-F5344CB8AC3E}">
        <p14:creationId xmlns:p14="http://schemas.microsoft.com/office/powerpoint/2010/main" val="1888270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5B5548-5181-4915-B0CD-219CE3971608}" type="slidenum">
              <a:rPr lang="zh-CN" altLang="en-US" smtClean="0"/>
              <a:t>6</a:t>
            </a:fld>
            <a:endParaRPr lang="zh-CN" altLang="en-US"/>
          </a:p>
        </p:txBody>
      </p:sp>
    </p:spTree>
    <p:extLst>
      <p:ext uri="{BB962C8B-B14F-4D97-AF65-F5344CB8AC3E}">
        <p14:creationId xmlns:p14="http://schemas.microsoft.com/office/powerpoint/2010/main" val="938744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5B5548-5181-4915-B0CD-219CE3971608}" type="slidenum">
              <a:rPr lang="zh-CN" altLang="en-US" smtClean="0"/>
              <a:t>7</a:t>
            </a:fld>
            <a:endParaRPr lang="zh-CN" altLang="en-US"/>
          </a:p>
        </p:txBody>
      </p:sp>
    </p:spTree>
    <p:extLst>
      <p:ext uri="{BB962C8B-B14F-4D97-AF65-F5344CB8AC3E}">
        <p14:creationId xmlns:p14="http://schemas.microsoft.com/office/powerpoint/2010/main" val="3910374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5B5548-5181-4915-B0CD-219CE3971608}" type="slidenum">
              <a:rPr lang="zh-CN" altLang="en-US" smtClean="0"/>
              <a:t>8</a:t>
            </a:fld>
            <a:endParaRPr lang="zh-CN" altLang="en-US"/>
          </a:p>
        </p:txBody>
      </p:sp>
    </p:spTree>
    <p:extLst>
      <p:ext uri="{BB962C8B-B14F-4D97-AF65-F5344CB8AC3E}">
        <p14:creationId xmlns:p14="http://schemas.microsoft.com/office/powerpoint/2010/main" val="4239888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2023/4/13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2023/4/13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2023/4/13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2023/4/13</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6" name="Picture 22" descr="C:\Users\user\Documents\Tencent Files\86044429\FileRecv\MobileFile\图片4.jpg"/>
          <p:cNvPicPr>
            <a:picLocks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6688" y="0"/>
            <a:ext cx="12292363" cy="684580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0" y="2105561"/>
            <a:ext cx="12192000" cy="1077218"/>
          </a:xfrm>
          <a:prstGeom prst="rect">
            <a:avLst/>
          </a:prstGeom>
        </p:spPr>
        <p:txBody>
          <a:bodyPr wrap="square">
            <a:spAutoFit/>
          </a:bodyPr>
          <a:lstStyle/>
          <a:p>
            <a:pPr algn="ctr"/>
            <a:r>
              <a:rPr lang="en-US" altLang="zh-CN" sz="3200" b="1" dirty="0">
                <a:latin typeface="微软雅黑" panose="020B0503020204020204" pitchFamily="34" charset="-122"/>
                <a:ea typeface="微软雅黑" panose="020B0503020204020204" pitchFamily="34" charset="-122"/>
                <a:cs typeface="+mn-ea"/>
                <a:sym typeface="+mn-lt"/>
              </a:rPr>
              <a:t>Enhanced Training of Query-Based Object Detection via</a:t>
            </a:r>
          </a:p>
          <a:p>
            <a:pPr algn="ctr"/>
            <a:r>
              <a:rPr lang="en-US" altLang="zh-CN" sz="3200" b="1" dirty="0">
                <a:latin typeface="微软雅黑" panose="020B0503020204020204" pitchFamily="34" charset="-122"/>
                <a:ea typeface="微软雅黑" panose="020B0503020204020204" pitchFamily="34" charset="-122"/>
                <a:cs typeface="+mn-ea"/>
                <a:sym typeface="+mn-lt"/>
              </a:rPr>
              <a:t>Selective Query Recollection</a:t>
            </a:r>
            <a:endParaRPr lang="zh-CN" altLang="en-US" sz="3200" b="1" dirty="0">
              <a:latin typeface="微软雅黑" panose="020B0503020204020204" pitchFamily="34" charset="-122"/>
              <a:ea typeface="微软雅黑" panose="020B0503020204020204" pitchFamily="34" charset="-122"/>
              <a:cs typeface="+mn-ea"/>
              <a:sym typeface="+mn-lt"/>
            </a:endParaRPr>
          </a:p>
        </p:txBody>
      </p:sp>
      <p:sp>
        <p:nvSpPr>
          <p:cNvPr id="5" name="TextBox 4"/>
          <p:cNvSpPr txBox="1"/>
          <p:nvPr/>
        </p:nvSpPr>
        <p:spPr>
          <a:xfrm>
            <a:off x="5026046" y="4139094"/>
            <a:ext cx="2150075" cy="460375"/>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丁兆栋</a:t>
            </a:r>
          </a:p>
        </p:txBody>
      </p:sp>
      <p:sp>
        <p:nvSpPr>
          <p:cNvPr id="7" name="矩形 6"/>
          <p:cNvSpPr/>
          <p:nvPr/>
        </p:nvSpPr>
        <p:spPr>
          <a:xfrm>
            <a:off x="5361086" y="4665330"/>
            <a:ext cx="1539204" cy="400110"/>
          </a:xfrm>
          <a:prstGeom prst="rect">
            <a:avLst/>
          </a:prstGeom>
        </p:spPr>
        <p:txBody>
          <a:bodyPr wrap="none">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2023/4/13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8" name="AutoShape 10" descr="Related image"/>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12" descr="Related image"/>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14" descr="Related image"/>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6" descr="Related image"/>
          <p:cNvSpPr>
            <a:spLocks noChangeAspect="1" noChangeArrowheads="1"/>
          </p:cNvSpPr>
          <p:nvPr/>
        </p:nvSpPr>
        <p:spPr bwMode="auto">
          <a:xfrm>
            <a:off x="2136775" y="3127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AutoShape 18" descr="Related image"/>
          <p:cNvSpPr>
            <a:spLocks noChangeAspect="1" noChangeArrowheads="1"/>
          </p:cNvSpPr>
          <p:nvPr/>
        </p:nvSpPr>
        <p:spPr bwMode="auto">
          <a:xfrm>
            <a:off x="2289175" y="4651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AutoShape 20" descr="Related image"/>
          <p:cNvSpPr>
            <a:spLocks noChangeAspect="1" noChangeArrowheads="1"/>
          </p:cNvSpPr>
          <p:nvPr/>
        </p:nvSpPr>
        <p:spPr bwMode="auto">
          <a:xfrm>
            <a:off x="2441575" y="6175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nvGrpSpPr>
          <p:cNvPr id="23" name="组合 22"/>
          <p:cNvGrpSpPr/>
          <p:nvPr/>
        </p:nvGrpSpPr>
        <p:grpSpPr>
          <a:xfrm>
            <a:off x="460238" y="292804"/>
            <a:ext cx="2743474" cy="629535"/>
            <a:chOff x="343929" y="469573"/>
            <a:chExt cx="3241388" cy="740617"/>
          </a:xfrm>
        </p:grpSpPr>
        <p:sp>
          <p:nvSpPr>
            <p:cNvPr id="24" name="Freeform 5"/>
            <p:cNvSpPr>
              <a:spLocks noEditPoints="1"/>
            </p:cNvSpPr>
            <p:nvPr/>
          </p:nvSpPr>
          <p:spPr bwMode="auto">
            <a:xfrm>
              <a:off x="343929" y="469573"/>
              <a:ext cx="737447" cy="740617"/>
            </a:xfrm>
            <a:custGeom>
              <a:avLst/>
              <a:gdLst>
                <a:gd name="T0" fmla="*/ 28 w 261"/>
                <a:gd name="T1" fmla="*/ 156 h 260"/>
                <a:gd name="T2" fmla="*/ 41 w 261"/>
                <a:gd name="T3" fmla="*/ 158 h 260"/>
                <a:gd name="T4" fmla="*/ 32 w 261"/>
                <a:gd name="T5" fmla="*/ 175 h 260"/>
                <a:gd name="T6" fmla="*/ 58 w 261"/>
                <a:gd name="T7" fmla="*/ 183 h 260"/>
                <a:gd name="T8" fmla="*/ 60 w 261"/>
                <a:gd name="T9" fmla="*/ 208 h 260"/>
                <a:gd name="T10" fmla="*/ 76 w 261"/>
                <a:gd name="T11" fmla="*/ 223 h 260"/>
                <a:gd name="T12" fmla="*/ 94 w 261"/>
                <a:gd name="T13" fmla="*/ 231 h 260"/>
                <a:gd name="T14" fmla="*/ 128 w 261"/>
                <a:gd name="T15" fmla="*/ 221 h 260"/>
                <a:gd name="T16" fmla="*/ 151 w 261"/>
                <a:gd name="T17" fmla="*/ 237 h 260"/>
                <a:gd name="T18" fmla="*/ 165 w 261"/>
                <a:gd name="T19" fmla="*/ 231 h 260"/>
                <a:gd name="T20" fmla="*/ 180 w 261"/>
                <a:gd name="T21" fmla="*/ 219 h 260"/>
                <a:gd name="T22" fmla="*/ 187 w 261"/>
                <a:gd name="T23" fmla="*/ 208 h 260"/>
                <a:gd name="T24" fmla="*/ 180 w 261"/>
                <a:gd name="T25" fmla="*/ 209 h 260"/>
                <a:gd name="T26" fmla="*/ 197 w 261"/>
                <a:gd name="T27" fmla="*/ 202 h 260"/>
                <a:gd name="T28" fmla="*/ 189 w 261"/>
                <a:gd name="T29" fmla="*/ 203 h 260"/>
                <a:gd name="T30" fmla="*/ 199 w 261"/>
                <a:gd name="T31" fmla="*/ 210 h 260"/>
                <a:gd name="T32" fmla="*/ 211 w 261"/>
                <a:gd name="T33" fmla="*/ 171 h 260"/>
                <a:gd name="T34" fmla="*/ 220 w 261"/>
                <a:gd name="T35" fmla="*/ 165 h 260"/>
                <a:gd name="T36" fmla="*/ 130 w 261"/>
                <a:gd name="T37" fmla="*/ 201 h 260"/>
                <a:gd name="T38" fmla="*/ 85 w 261"/>
                <a:gd name="T39" fmla="*/ 138 h 260"/>
                <a:gd name="T40" fmla="*/ 75 w 261"/>
                <a:gd name="T41" fmla="*/ 120 h 260"/>
                <a:gd name="T42" fmla="*/ 92 w 261"/>
                <a:gd name="T43" fmla="*/ 121 h 260"/>
                <a:gd name="T44" fmla="*/ 98 w 261"/>
                <a:gd name="T45" fmla="*/ 123 h 260"/>
                <a:gd name="T46" fmla="*/ 114 w 261"/>
                <a:gd name="T47" fmla="*/ 137 h 260"/>
                <a:gd name="T48" fmla="*/ 131 w 261"/>
                <a:gd name="T49" fmla="*/ 141 h 260"/>
                <a:gd name="T50" fmla="*/ 177 w 261"/>
                <a:gd name="T51" fmla="*/ 116 h 260"/>
                <a:gd name="T52" fmla="*/ 174 w 261"/>
                <a:gd name="T53" fmla="*/ 119 h 260"/>
                <a:gd name="T54" fmla="*/ 150 w 261"/>
                <a:gd name="T55" fmla="*/ 139 h 260"/>
                <a:gd name="T56" fmla="*/ 153 w 261"/>
                <a:gd name="T57" fmla="*/ 116 h 260"/>
                <a:gd name="T58" fmla="*/ 122 w 261"/>
                <a:gd name="T59" fmla="*/ 165 h 260"/>
                <a:gd name="T60" fmla="*/ 124 w 261"/>
                <a:gd name="T61" fmla="*/ 162 h 260"/>
                <a:gd name="T62" fmla="*/ 123 w 261"/>
                <a:gd name="T63" fmla="*/ 159 h 260"/>
                <a:gd name="T64" fmla="*/ 138 w 261"/>
                <a:gd name="T65" fmla="*/ 157 h 260"/>
                <a:gd name="T66" fmla="*/ 134 w 261"/>
                <a:gd name="T67" fmla="*/ 161 h 260"/>
                <a:gd name="T68" fmla="*/ 149 w 261"/>
                <a:gd name="T69" fmla="*/ 164 h 260"/>
                <a:gd name="T70" fmla="*/ 143 w 261"/>
                <a:gd name="T71" fmla="*/ 158 h 260"/>
                <a:gd name="T72" fmla="*/ 146 w 261"/>
                <a:gd name="T73" fmla="*/ 164 h 260"/>
                <a:gd name="T74" fmla="*/ 45 w 261"/>
                <a:gd name="T75" fmla="*/ 94 h 260"/>
                <a:gd name="T76" fmla="*/ 40 w 261"/>
                <a:gd name="T77" fmla="*/ 106 h 260"/>
                <a:gd name="T78" fmla="*/ 59 w 261"/>
                <a:gd name="T79" fmla="*/ 86 h 260"/>
                <a:gd name="T80" fmla="*/ 44 w 261"/>
                <a:gd name="T81" fmla="*/ 90 h 260"/>
                <a:gd name="T82" fmla="*/ 30 w 261"/>
                <a:gd name="T83" fmla="*/ 90 h 260"/>
                <a:gd name="T84" fmla="*/ 93 w 261"/>
                <a:gd name="T85" fmla="*/ 42 h 260"/>
                <a:gd name="T86" fmla="*/ 116 w 261"/>
                <a:gd name="T87" fmla="*/ 57 h 260"/>
                <a:gd name="T88" fmla="*/ 91 w 261"/>
                <a:gd name="T89" fmla="*/ 46 h 260"/>
                <a:gd name="T90" fmla="*/ 98 w 261"/>
                <a:gd name="T91" fmla="*/ 54 h 260"/>
                <a:gd name="T92" fmla="*/ 87 w 261"/>
                <a:gd name="T93" fmla="*/ 56 h 260"/>
                <a:gd name="T94" fmla="*/ 83 w 261"/>
                <a:gd name="T95" fmla="*/ 49 h 260"/>
                <a:gd name="T96" fmla="*/ 92 w 261"/>
                <a:gd name="T97" fmla="*/ 36 h 260"/>
                <a:gd name="T98" fmla="*/ 87 w 261"/>
                <a:gd name="T99" fmla="*/ 29 h 260"/>
                <a:gd name="T100" fmla="*/ 176 w 261"/>
                <a:gd name="T101" fmla="*/ 38 h 260"/>
                <a:gd name="T102" fmla="*/ 178 w 261"/>
                <a:gd name="T103" fmla="*/ 62 h 260"/>
                <a:gd name="T104" fmla="*/ 233 w 261"/>
                <a:gd name="T105" fmla="*/ 78 h 260"/>
                <a:gd name="T106" fmla="*/ 228 w 261"/>
                <a:gd name="T107" fmla="*/ 84 h 260"/>
                <a:gd name="T108" fmla="*/ 218 w 261"/>
                <a:gd name="T109" fmla="*/ 83 h 260"/>
                <a:gd name="T110" fmla="*/ 215 w 261"/>
                <a:gd name="T111" fmla="*/ 86 h 260"/>
                <a:gd name="T112" fmla="*/ 212 w 261"/>
                <a:gd name="T113" fmla="*/ 97 h 260"/>
                <a:gd name="T114" fmla="*/ 212 w 261"/>
                <a:gd name="T115" fmla="*/ 107 h 260"/>
                <a:gd name="T116" fmla="*/ 231 w 261"/>
                <a:gd name="T117" fmla="*/ 86 h 260"/>
                <a:gd name="T118" fmla="*/ 231 w 261"/>
                <a:gd name="T119" fmla="*/ 78 h 260"/>
                <a:gd name="T120" fmla="*/ 221 w 261"/>
                <a:gd name="T121" fmla="*/ 77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1" h="260">
                  <a:moveTo>
                    <a:pt x="130" y="5"/>
                  </a:moveTo>
                  <a:cubicBezTo>
                    <a:pt x="199" y="5"/>
                    <a:pt x="255" y="61"/>
                    <a:pt x="255" y="130"/>
                  </a:cubicBezTo>
                  <a:cubicBezTo>
                    <a:pt x="255" y="199"/>
                    <a:pt x="199" y="255"/>
                    <a:pt x="130" y="255"/>
                  </a:cubicBezTo>
                  <a:cubicBezTo>
                    <a:pt x="61" y="255"/>
                    <a:pt x="5" y="199"/>
                    <a:pt x="5" y="130"/>
                  </a:cubicBezTo>
                  <a:cubicBezTo>
                    <a:pt x="5" y="61"/>
                    <a:pt x="61" y="5"/>
                    <a:pt x="130" y="5"/>
                  </a:cubicBezTo>
                  <a:close/>
                  <a:moveTo>
                    <a:pt x="130" y="0"/>
                  </a:moveTo>
                  <a:cubicBezTo>
                    <a:pt x="58" y="0"/>
                    <a:pt x="0" y="58"/>
                    <a:pt x="0" y="130"/>
                  </a:cubicBezTo>
                  <a:cubicBezTo>
                    <a:pt x="0" y="202"/>
                    <a:pt x="58" y="260"/>
                    <a:pt x="130" y="260"/>
                  </a:cubicBezTo>
                  <a:cubicBezTo>
                    <a:pt x="202" y="260"/>
                    <a:pt x="261" y="202"/>
                    <a:pt x="261" y="130"/>
                  </a:cubicBezTo>
                  <a:cubicBezTo>
                    <a:pt x="261" y="58"/>
                    <a:pt x="202" y="0"/>
                    <a:pt x="130" y="0"/>
                  </a:cubicBezTo>
                  <a:close/>
                  <a:moveTo>
                    <a:pt x="27" y="153"/>
                  </a:moveTo>
                  <a:cubicBezTo>
                    <a:pt x="28" y="156"/>
                    <a:pt x="28" y="156"/>
                    <a:pt x="28" y="156"/>
                  </a:cubicBezTo>
                  <a:cubicBezTo>
                    <a:pt x="34" y="157"/>
                    <a:pt x="34" y="157"/>
                    <a:pt x="34" y="157"/>
                  </a:cubicBezTo>
                  <a:cubicBezTo>
                    <a:pt x="35" y="164"/>
                    <a:pt x="35" y="164"/>
                    <a:pt x="35" y="164"/>
                  </a:cubicBezTo>
                  <a:cubicBezTo>
                    <a:pt x="30" y="167"/>
                    <a:pt x="30" y="167"/>
                    <a:pt x="30" y="167"/>
                  </a:cubicBezTo>
                  <a:cubicBezTo>
                    <a:pt x="30" y="170"/>
                    <a:pt x="30" y="170"/>
                    <a:pt x="30" y="170"/>
                  </a:cubicBezTo>
                  <a:cubicBezTo>
                    <a:pt x="47" y="160"/>
                    <a:pt x="47" y="160"/>
                    <a:pt x="47" y="160"/>
                  </a:cubicBezTo>
                  <a:cubicBezTo>
                    <a:pt x="46" y="157"/>
                    <a:pt x="46" y="157"/>
                    <a:pt x="46" y="157"/>
                  </a:cubicBezTo>
                  <a:cubicBezTo>
                    <a:pt x="27" y="153"/>
                    <a:pt x="27" y="153"/>
                    <a:pt x="27" y="153"/>
                  </a:cubicBezTo>
                  <a:close/>
                  <a:moveTo>
                    <a:pt x="36" y="157"/>
                  </a:moveTo>
                  <a:cubicBezTo>
                    <a:pt x="37" y="163"/>
                    <a:pt x="37" y="163"/>
                    <a:pt x="37" y="163"/>
                  </a:cubicBezTo>
                  <a:cubicBezTo>
                    <a:pt x="41" y="161"/>
                    <a:pt x="41" y="161"/>
                    <a:pt x="41" y="161"/>
                  </a:cubicBezTo>
                  <a:cubicBezTo>
                    <a:pt x="43" y="160"/>
                    <a:pt x="44" y="159"/>
                    <a:pt x="45" y="159"/>
                  </a:cubicBezTo>
                  <a:cubicBezTo>
                    <a:pt x="44" y="159"/>
                    <a:pt x="42" y="159"/>
                    <a:pt x="41" y="158"/>
                  </a:cubicBezTo>
                  <a:cubicBezTo>
                    <a:pt x="36" y="157"/>
                    <a:pt x="36" y="157"/>
                    <a:pt x="36" y="157"/>
                  </a:cubicBezTo>
                  <a:close/>
                  <a:moveTo>
                    <a:pt x="32" y="175"/>
                  </a:moveTo>
                  <a:cubicBezTo>
                    <a:pt x="34" y="177"/>
                    <a:pt x="34" y="177"/>
                    <a:pt x="34" y="177"/>
                  </a:cubicBezTo>
                  <a:cubicBezTo>
                    <a:pt x="46" y="170"/>
                    <a:pt x="46" y="170"/>
                    <a:pt x="46" y="170"/>
                  </a:cubicBezTo>
                  <a:cubicBezTo>
                    <a:pt x="38" y="185"/>
                    <a:pt x="38" y="185"/>
                    <a:pt x="38" y="185"/>
                  </a:cubicBezTo>
                  <a:cubicBezTo>
                    <a:pt x="39" y="188"/>
                    <a:pt x="39" y="188"/>
                    <a:pt x="39" y="188"/>
                  </a:cubicBezTo>
                  <a:cubicBezTo>
                    <a:pt x="55" y="179"/>
                    <a:pt x="55" y="179"/>
                    <a:pt x="55" y="179"/>
                  </a:cubicBezTo>
                  <a:cubicBezTo>
                    <a:pt x="54" y="177"/>
                    <a:pt x="54" y="177"/>
                    <a:pt x="54" y="177"/>
                  </a:cubicBezTo>
                  <a:cubicBezTo>
                    <a:pt x="41" y="184"/>
                    <a:pt x="41" y="184"/>
                    <a:pt x="41" y="184"/>
                  </a:cubicBezTo>
                  <a:cubicBezTo>
                    <a:pt x="50" y="169"/>
                    <a:pt x="50" y="169"/>
                    <a:pt x="50" y="169"/>
                  </a:cubicBezTo>
                  <a:cubicBezTo>
                    <a:pt x="48" y="167"/>
                    <a:pt x="48" y="167"/>
                    <a:pt x="48" y="167"/>
                  </a:cubicBezTo>
                  <a:cubicBezTo>
                    <a:pt x="32" y="175"/>
                    <a:pt x="32" y="175"/>
                    <a:pt x="32" y="175"/>
                  </a:cubicBezTo>
                  <a:close/>
                  <a:moveTo>
                    <a:pt x="43" y="194"/>
                  </a:moveTo>
                  <a:cubicBezTo>
                    <a:pt x="45" y="196"/>
                    <a:pt x="45" y="196"/>
                    <a:pt x="45" y="196"/>
                  </a:cubicBezTo>
                  <a:cubicBezTo>
                    <a:pt x="52" y="191"/>
                    <a:pt x="52" y="191"/>
                    <a:pt x="52" y="191"/>
                  </a:cubicBezTo>
                  <a:cubicBezTo>
                    <a:pt x="57" y="198"/>
                    <a:pt x="57" y="198"/>
                    <a:pt x="57" y="198"/>
                  </a:cubicBezTo>
                  <a:cubicBezTo>
                    <a:pt x="51" y="203"/>
                    <a:pt x="51" y="203"/>
                    <a:pt x="51" y="203"/>
                  </a:cubicBezTo>
                  <a:cubicBezTo>
                    <a:pt x="52" y="205"/>
                    <a:pt x="52" y="205"/>
                    <a:pt x="52" y="205"/>
                  </a:cubicBezTo>
                  <a:cubicBezTo>
                    <a:pt x="66" y="194"/>
                    <a:pt x="66" y="194"/>
                    <a:pt x="66" y="194"/>
                  </a:cubicBezTo>
                  <a:cubicBezTo>
                    <a:pt x="65" y="192"/>
                    <a:pt x="65" y="192"/>
                    <a:pt x="65" y="192"/>
                  </a:cubicBezTo>
                  <a:cubicBezTo>
                    <a:pt x="59" y="197"/>
                    <a:pt x="59" y="197"/>
                    <a:pt x="59" y="197"/>
                  </a:cubicBezTo>
                  <a:cubicBezTo>
                    <a:pt x="53" y="189"/>
                    <a:pt x="53" y="189"/>
                    <a:pt x="53" y="189"/>
                  </a:cubicBezTo>
                  <a:cubicBezTo>
                    <a:pt x="59" y="185"/>
                    <a:pt x="59" y="185"/>
                    <a:pt x="59" y="185"/>
                  </a:cubicBezTo>
                  <a:cubicBezTo>
                    <a:pt x="58" y="183"/>
                    <a:pt x="58" y="183"/>
                    <a:pt x="58" y="183"/>
                  </a:cubicBezTo>
                  <a:cubicBezTo>
                    <a:pt x="43" y="194"/>
                    <a:pt x="43" y="194"/>
                    <a:pt x="43" y="194"/>
                  </a:cubicBezTo>
                  <a:close/>
                  <a:moveTo>
                    <a:pt x="78" y="203"/>
                  </a:moveTo>
                  <a:cubicBezTo>
                    <a:pt x="72" y="211"/>
                    <a:pt x="72" y="211"/>
                    <a:pt x="72" y="211"/>
                  </a:cubicBezTo>
                  <a:cubicBezTo>
                    <a:pt x="70" y="213"/>
                    <a:pt x="69" y="214"/>
                    <a:pt x="68" y="214"/>
                  </a:cubicBezTo>
                  <a:cubicBezTo>
                    <a:pt x="67" y="214"/>
                    <a:pt x="65" y="214"/>
                    <a:pt x="64" y="213"/>
                  </a:cubicBezTo>
                  <a:cubicBezTo>
                    <a:pt x="63" y="212"/>
                    <a:pt x="63" y="211"/>
                    <a:pt x="62" y="211"/>
                  </a:cubicBezTo>
                  <a:cubicBezTo>
                    <a:pt x="62" y="210"/>
                    <a:pt x="62" y="209"/>
                    <a:pt x="62" y="208"/>
                  </a:cubicBezTo>
                  <a:cubicBezTo>
                    <a:pt x="63" y="208"/>
                    <a:pt x="63" y="207"/>
                    <a:pt x="64" y="205"/>
                  </a:cubicBezTo>
                  <a:cubicBezTo>
                    <a:pt x="70" y="197"/>
                    <a:pt x="70" y="197"/>
                    <a:pt x="70" y="197"/>
                  </a:cubicBezTo>
                  <a:cubicBezTo>
                    <a:pt x="69" y="196"/>
                    <a:pt x="69" y="196"/>
                    <a:pt x="69" y="196"/>
                  </a:cubicBezTo>
                  <a:cubicBezTo>
                    <a:pt x="62" y="204"/>
                    <a:pt x="62" y="204"/>
                    <a:pt x="62" y="204"/>
                  </a:cubicBezTo>
                  <a:cubicBezTo>
                    <a:pt x="61" y="205"/>
                    <a:pt x="60" y="207"/>
                    <a:pt x="60" y="208"/>
                  </a:cubicBezTo>
                  <a:cubicBezTo>
                    <a:pt x="60" y="209"/>
                    <a:pt x="60" y="210"/>
                    <a:pt x="60" y="211"/>
                  </a:cubicBezTo>
                  <a:cubicBezTo>
                    <a:pt x="61" y="212"/>
                    <a:pt x="62" y="214"/>
                    <a:pt x="63" y="215"/>
                  </a:cubicBezTo>
                  <a:cubicBezTo>
                    <a:pt x="64" y="216"/>
                    <a:pt x="66" y="216"/>
                    <a:pt x="67" y="216"/>
                  </a:cubicBezTo>
                  <a:cubicBezTo>
                    <a:pt x="68" y="217"/>
                    <a:pt x="69" y="216"/>
                    <a:pt x="70" y="216"/>
                  </a:cubicBezTo>
                  <a:cubicBezTo>
                    <a:pt x="71" y="215"/>
                    <a:pt x="72" y="214"/>
                    <a:pt x="73" y="213"/>
                  </a:cubicBezTo>
                  <a:cubicBezTo>
                    <a:pt x="80" y="204"/>
                    <a:pt x="80" y="204"/>
                    <a:pt x="80" y="204"/>
                  </a:cubicBezTo>
                  <a:cubicBezTo>
                    <a:pt x="78" y="203"/>
                    <a:pt x="78" y="203"/>
                    <a:pt x="78" y="203"/>
                  </a:cubicBezTo>
                  <a:close/>
                  <a:moveTo>
                    <a:pt x="76" y="223"/>
                  </a:moveTo>
                  <a:cubicBezTo>
                    <a:pt x="78" y="224"/>
                    <a:pt x="78" y="224"/>
                    <a:pt x="78" y="224"/>
                  </a:cubicBezTo>
                  <a:cubicBezTo>
                    <a:pt x="86" y="208"/>
                    <a:pt x="86" y="208"/>
                    <a:pt x="86" y="208"/>
                  </a:cubicBezTo>
                  <a:cubicBezTo>
                    <a:pt x="84" y="207"/>
                    <a:pt x="84" y="207"/>
                    <a:pt x="84" y="207"/>
                  </a:cubicBezTo>
                  <a:cubicBezTo>
                    <a:pt x="76" y="223"/>
                    <a:pt x="76" y="223"/>
                    <a:pt x="76" y="223"/>
                  </a:cubicBezTo>
                  <a:close/>
                  <a:moveTo>
                    <a:pt x="107" y="217"/>
                  </a:moveTo>
                  <a:cubicBezTo>
                    <a:pt x="104" y="227"/>
                    <a:pt x="104" y="227"/>
                    <a:pt x="104" y="227"/>
                  </a:cubicBezTo>
                  <a:cubicBezTo>
                    <a:pt x="103" y="229"/>
                    <a:pt x="103" y="230"/>
                    <a:pt x="102" y="231"/>
                  </a:cubicBezTo>
                  <a:cubicBezTo>
                    <a:pt x="101" y="231"/>
                    <a:pt x="100" y="231"/>
                    <a:pt x="98" y="231"/>
                  </a:cubicBezTo>
                  <a:cubicBezTo>
                    <a:pt x="97" y="231"/>
                    <a:pt x="96" y="230"/>
                    <a:pt x="95" y="230"/>
                  </a:cubicBezTo>
                  <a:cubicBezTo>
                    <a:pt x="95" y="229"/>
                    <a:pt x="95" y="228"/>
                    <a:pt x="95" y="227"/>
                  </a:cubicBezTo>
                  <a:cubicBezTo>
                    <a:pt x="94" y="227"/>
                    <a:pt x="95" y="226"/>
                    <a:pt x="95" y="224"/>
                  </a:cubicBezTo>
                  <a:cubicBezTo>
                    <a:pt x="98" y="214"/>
                    <a:pt x="98" y="214"/>
                    <a:pt x="98" y="214"/>
                  </a:cubicBezTo>
                  <a:cubicBezTo>
                    <a:pt x="96" y="213"/>
                    <a:pt x="96" y="213"/>
                    <a:pt x="96" y="213"/>
                  </a:cubicBezTo>
                  <a:cubicBezTo>
                    <a:pt x="93" y="223"/>
                    <a:pt x="93" y="223"/>
                    <a:pt x="93" y="223"/>
                  </a:cubicBezTo>
                  <a:cubicBezTo>
                    <a:pt x="92" y="225"/>
                    <a:pt x="92" y="227"/>
                    <a:pt x="92" y="228"/>
                  </a:cubicBezTo>
                  <a:cubicBezTo>
                    <a:pt x="92" y="229"/>
                    <a:pt x="93" y="230"/>
                    <a:pt x="94" y="231"/>
                  </a:cubicBezTo>
                  <a:cubicBezTo>
                    <a:pt x="95" y="232"/>
                    <a:pt x="96" y="233"/>
                    <a:pt x="97" y="233"/>
                  </a:cubicBezTo>
                  <a:cubicBezTo>
                    <a:pt x="99" y="233"/>
                    <a:pt x="101" y="234"/>
                    <a:pt x="102" y="233"/>
                  </a:cubicBezTo>
                  <a:cubicBezTo>
                    <a:pt x="103" y="233"/>
                    <a:pt x="104" y="232"/>
                    <a:pt x="105" y="231"/>
                  </a:cubicBezTo>
                  <a:cubicBezTo>
                    <a:pt x="105" y="230"/>
                    <a:pt x="106" y="229"/>
                    <a:pt x="106" y="227"/>
                  </a:cubicBezTo>
                  <a:cubicBezTo>
                    <a:pt x="109" y="217"/>
                    <a:pt x="109" y="217"/>
                    <a:pt x="109" y="217"/>
                  </a:cubicBezTo>
                  <a:cubicBezTo>
                    <a:pt x="107" y="217"/>
                    <a:pt x="107" y="217"/>
                    <a:pt x="107" y="217"/>
                  </a:cubicBezTo>
                  <a:close/>
                  <a:moveTo>
                    <a:pt x="112" y="237"/>
                  </a:moveTo>
                  <a:cubicBezTo>
                    <a:pt x="114" y="237"/>
                    <a:pt x="114" y="237"/>
                    <a:pt x="114" y="237"/>
                  </a:cubicBezTo>
                  <a:cubicBezTo>
                    <a:pt x="116" y="223"/>
                    <a:pt x="116" y="223"/>
                    <a:pt x="116" y="223"/>
                  </a:cubicBezTo>
                  <a:cubicBezTo>
                    <a:pt x="123" y="238"/>
                    <a:pt x="123" y="238"/>
                    <a:pt x="123" y="238"/>
                  </a:cubicBezTo>
                  <a:cubicBezTo>
                    <a:pt x="126" y="238"/>
                    <a:pt x="126" y="238"/>
                    <a:pt x="126" y="238"/>
                  </a:cubicBezTo>
                  <a:cubicBezTo>
                    <a:pt x="128" y="221"/>
                    <a:pt x="128" y="221"/>
                    <a:pt x="128" y="221"/>
                  </a:cubicBezTo>
                  <a:cubicBezTo>
                    <a:pt x="126" y="220"/>
                    <a:pt x="126" y="220"/>
                    <a:pt x="126" y="220"/>
                  </a:cubicBezTo>
                  <a:cubicBezTo>
                    <a:pt x="124" y="234"/>
                    <a:pt x="124" y="234"/>
                    <a:pt x="124" y="234"/>
                  </a:cubicBezTo>
                  <a:cubicBezTo>
                    <a:pt x="116" y="219"/>
                    <a:pt x="116" y="219"/>
                    <a:pt x="116" y="219"/>
                  </a:cubicBezTo>
                  <a:cubicBezTo>
                    <a:pt x="114" y="219"/>
                    <a:pt x="114" y="219"/>
                    <a:pt x="114" y="219"/>
                  </a:cubicBezTo>
                  <a:cubicBezTo>
                    <a:pt x="112" y="237"/>
                    <a:pt x="112" y="237"/>
                    <a:pt x="112" y="237"/>
                  </a:cubicBezTo>
                  <a:close/>
                  <a:moveTo>
                    <a:pt x="133" y="239"/>
                  </a:moveTo>
                  <a:cubicBezTo>
                    <a:pt x="136" y="239"/>
                    <a:pt x="136" y="239"/>
                    <a:pt x="136" y="239"/>
                  </a:cubicBezTo>
                  <a:cubicBezTo>
                    <a:pt x="136" y="220"/>
                    <a:pt x="136" y="220"/>
                    <a:pt x="136" y="220"/>
                  </a:cubicBezTo>
                  <a:cubicBezTo>
                    <a:pt x="133" y="220"/>
                    <a:pt x="133" y="220"/>
                    <a:pt x="133" y="220"/>
                  </a:cubicBezTo>
                  <a:cubicBezTo>
                    <a:pt x="133" y="239"/>
                    <a:pt x="133" y="239"/>
                    <a:pt x="133" y="239"/>
                  </a:cubicBezTo>
                  <a:close/>
                  <a:moveTo>
                    <a:pt x="149" y="237"/>
                  </a:moveTo>
                  <a:cubicBezTo>
                    <a:pt x="151" y="237"/>
                    <a:pt x="151" y="237"/>
                    <a:pt x="151" y="237"/>
                  </a:cubicBezTo>
                  <a:cubicBezTo>
                    <a:pt x="155" y="218"/>
                    <a:pt x="155" y="218"/>
                    <a:pt x="155" y="218"/>
                  </a:cubicBezTo>
                  <a:cubicBezTo>
                    <a:pt x="153" y="218"/>
                    <a:pt x="153" y="218"/>
                    <a:pt x="153" y="218"/>
                  </a:cubicBezTo>
                  <a:cubicBezTo>
                    <a:pt x="150" y="232"/>
                    <a:pt x="150" y="232"/>
                    <a:pt x="150" y="232"/>
                  </a:cubicBezTo>
                  <a:cubicBezTo>
                    <a:pt x="150" y="233"/>
                    <a:pt x="150" y="234"/>
                    <a:pt x="150" y="235"/>
                  </a:cubicBezTo>
                  <a:cubicBezTo>
                    <a:pt x="149" y="234"/>
                    <a:pt x="149" y="233"/>
                    <a:pt x="148" y="232"/>
                  </a:cubicBezTo>
                  <a:cubicBezTo>
                    <a:pt x="142" y="220"/>
                    <a:pt x="142" y="220"/>
                    <a:pt x="142" y="220"/>
                  </a:cubicBezTo>
                  <a:cubicBezTo>
                    <a:pt x="139" y="221"/>
                    <a:pt x="139" y="221"/>
                    <a:pt x="139" y="221"/>
                  </a:cubicBezTo>
                  <a:cubicBezTo>
                    <a:pt x="149" y="237"/>
                    <a:pt x="149" y="237"/>
                    <a:pt x="149" y="237"/>
                  </a:cubicBezTo>
                  <a:close/>
                  <a:moveTo>
                    <a:pt x="163" y="234"/>
                  </a:moveTo>
                  <a:cubicBezTo>
                    <a:pt x="176" y="230"/>
                    <a:pt x="176" y="230"/>
                    <a:pt x="176" y="230"/>
                  </a:cubicBezTo>
                  <a:cubicBezTo>
                    <a:pt x="175" y="228"/>
                    <a:pt x="175" y="228"/>
                    <a:pt x="175" y="228"/>
                  </a:cubicBezTo>
                  <a:cubicBezTo>
                    <a:pt x="165" y="231"/>
                    <a:pt x="165" y="231"/>
                    <a:pt x="165" y="231"/>
                  </a:cubicBezTo>
                  <a:cubicBezTo>
                    <a:pt x="163" y="225"/>
                    <a:pt x="163" y="225"/>
                    <a:pt x="163" y="225"/>
                  </a:cubicBezTo>
                  <a:cubicBezTo>
                    <a:pt x="172" y="222"/>
                    <a:pt x="172" y="222"/>
                    <a:pt x="172" y="222"/>
                  </a:cubicBezTo>
                  <a:cubicBezTo>
                    <a:pt x="172" y="220"/>
                    <a:pt x="172" y="220"/>
                    <a:pt x="172" y="220"/>
                  </a:cubicBezTo>
                  <a:cubicBezTo>
                    <a:pt x="162" y="223"/>
                    <a:pt x="162" y="223"/>
                    <a:pt x="162" y="223"/>
                  </a:cubicBezTo>
                  <a:cubicBezTo>
                    <a:pt x="160" y="218"/>
                    <a:pt x="160" y="218"/>
                    <a:pt x="160" y="218"/>
                  </a:cubicBezTo>
                  <a:cubicBezTo>
                    <a:pt x="171" y="215"/>
                    <a:pt x="171" y="215"/>
                    <a:pt x="171" y="215"/>
                  </a:cubicBezTo>
                  <a:cubicBezTo>
                    <a:pt x="170" y="213"/>
                    <a:pt x="170" y="213"/>
                    <a:pt x="170" y="213"/>
                  </a:cubicBezTo>
                  <a:cubicBezTo>
                    <a:pt x="158" y="217"/>
                    <a:pt x="158" y="217"/>
                    <a:pt x="158" y="217"/>
                  </a:cubicBezTo>
                  <a:cubicBezTo>
                    <a:pt x="163" y="234"/>
                    <a:pt x="163" y="234"/>
                    <a:pt x="163" y="234"/>
                  </a:cubicBezTo>
                  <a:close/>
                  <a:moveTo>
                    <a:pt x="182" y="227"/>
                  </a:moveTo>
                  <a:cubicBezTo>
                    <a:pt x="184" y="225"/>
                    <a:pt x="184" y="225"/>
                    <a:pt x="184" y="225"/>
                  </a:cubicBezTo>
                  <a:cubicBezTo>
                    <a:pt x="180" y="219"/>
                    <a:pt x="180" y="219"/>
                    <a:pt x="180" y="219"/>
                  </a:cubicBezTo>
                  <a:cubicBezTo>
                    <a:pt x="182" y="217"/>
                    <a:pt x="182" y="217"/>
                    <a:pt x="182" y="217"/>
                  </a:cubicBezTo>
                  <a:cubicBezTo>
                    <a:pt x="183" y="217"/>
                    <a:pt x="183" y="217"/>
                    <a:pt x="183" y="217"/>
                  </a:cubicBezTo>
                  <a:cubicBezTo>
                    <a:pt x="184" y="216"/>
                    <a:pt x="184" y="216"/>
                    <a:pt x="185" y="216"/>
                  </a:cubicBezTo>
                  <a:cubicBezTo>
                    <a:pt x="185" y="216"/>
                    <a:pt x="186" y="216"/>
                    <a:pt x="186" y="217"/>
                  </a:cubicBezTo>
                  <a:cubicBezTo>
                    <a:pt x="187" y="217"/>
                    <a:pt x="188" y="217"/>
                    <a:pt x="189" y="218"/>
                  </a:cubicBezTo>
                  <a:cubicBezTo>
                    <a:pt x="193" y="220"/>
                    <a:pt x="193" y="220"/>
                    <a:pt x="193" y="220"/>
                  </a:cubicBezTo>
                  <a:cubicBezTo>
                    <a:pt x="196" y="218"/>
                    <a:pt x="196" y="218"/>
                    <a:pt x="196" y="218"/>
                  </a:cubicBezTo>
                  <a:cubicBezTo>
                    <a:pt x="190" y="216"/>
                    <a:pt x="190" y="216"/>
                    <a:pt x="190" y="216"/>
                  </a:cubicBezTo>
                  <a:cubicBezTo>
                    <a:pt x="189" y="215"/>
                    <a:pt x="188" y="215"/>
                    <a:pt x="187" y="215"/>
                  </a:cubicBezTo>
                  <a:cubicBezTo>
                    <a:pt x="187" y="215"/>
                    <a:pt x="186" y="215"/>
                    <a:pt x="186" y="215"/>
                  </a:cubicBezTo>
                  <a:cubicBezTo>
                    <a:pt x="187" y="214"/>
                    <a:pt x="188" y="212"/>
                    <a:pt x="188" y="211"/>
                  </a:cubicBezTo>
                  <a:cubicBezTo>
                    <a:pt x="188" y="210"/>
                    <a:pt x="188" y="209"/>
                    <a:pt x="187" y="208"/>
                  </a:cubicBezTo>
                  <a:cubicBezTo>
                    <a:pt x="187" y="207"/>
                    <a:pt x="186" y="206"/>
                    <a:pt x="185" y="206"/>
                  </a:cubicBezTo>
                  <a:cubicBezTo>
                    <a:pt x="184" y="206"/>
                    <a:pt x="183" y="205"/>
                    <a:pt x="182" y="206"/>
                  </a:cubicBezTo>
                  <a:cubicBezTo>
                    <a:pt x="181" y="206"/>
                    <a:pt x="180" y="206"/>
                    <a:pt x="179" y="207"/>
                  </a:cubicBezTo>
                  <a:cubicBezTo>
                    <a:pt x="172" y="212"/>
                    <a:pt x="172" y="212"/>
                    <a:pt x="172" y="212"/>
                  </a:cubicBezTo>
                  <a:cubicBezTo>
                    <a:pt x="182" y="227"/>
                    <a:pt x="182" y="227"/>
                    <a:pt x="182" y="227"/>
                  </a:cubicBezTo>
                  <a:close/>
                  <a:moveTo>
                    <a:pt x="179" y="217"/>
                  </a:moveTo>
                  <a:cubicBezTo>
                    <a:pt x="183" y="214"/>
                    <a:pt x="183" y="214"/>
                    <a:pt x="183" y="214"/>
                  </a:cubicBezTo>
                  <a:cubicBezTo>
                    <a:pt x="184" y="214"/>
                    <a:pt x="185" y="213"/>
                    <a:pt x="185" y="213"/>
                  </a:cubicBezTo>
                  <a:cubicBezTo>
                    <a:pt x="185" y="212"/>
                    <a:pt x="186" y="211"/>
                    <a:pt x="186" y="211"/>
                  </a:cubicBezTo>
                  <a:cubicBezTo>
                    <a:pt x="186" y="210"/>
                    <a:pt x="185" y="210"/>
                    <a:pt x="185" y="209"/>
                  </a:cubicBezTo>
                  <a:cubicBezTo>
                    <a:pt x="185" y="209"/>
                    <a:pt x="184" y="208"/>
                    <a:pt x="183" y="208"/>
                  </a:cubicBezTo>
                  <a:cubicBezTo>
                    <a:pt x="182" y="208"/>
                    <a:pt x="181" y="208"/>
                    <a:pt x="180" y="209"/>
                  </a:cubicBezTo>
                  <a:cubicBezTo>
                    <a:pt x="175" y="212"/>
                    <a:pt x="175" y="212"/>
                    <a:pt x="175" y="212"/>
                  </a:cubicBezTo>
                  <a:cubicBezTo>
                    <a:pt x="179" y="217"/>
                    <a:pt x="179" y="217"/>
                    <a:pt x="179" y="217"/>
                  </a:cubicBezTo>
                  <a:close/>
                  <a:moveTo>
                    <a:pt x="195" y="211"/>
                  </a:moveTo>
                  <a:cubicBezTo>
                    <a:pt x="196" y="212"/>
                    <a:pt x="197" y="212"/>
                    <a:pt x="198" y="212"/>
                  </a:cubicBezTo>
                  <a:cubicBezTo>
                    <a:pt x="199" y="213"/>
                    <a:pt x="201" y="213"/>
                    <a:pt x="202" y="212"/>
                  </a:cubicBezTo>
                  <a:cubicBezTo>
                    <a:pt x="203" y="212"/>
                    <a:pt x="204" y="211"/>
                    <a:pt x="205" y="210"/>
                  </a:cubicBezTo>
                  <a:cubicBezTo>
                    <a:pt x="206" y="209"/>
                    <a:pt x="207" y="208"/>
                    <a:pt x="207" y="207"/>
                  </a:cubicBezTo>
                  <a:cubicBezTo>
                    <a:pt x="207" y="206"/>
                    <a:pt x="208" y="205"/>
                    <a:pt x="207" y="204"/>
                  </a:cubicBezTo>
                  <a:cubicBezTo>
                    <a:pt x="207" y="203"/>
                    <a:pt x="207" y="202"/>
                    <a:pt x="206" y="201"/>
                  </a:cubicBezTo>
                  <a:cubicBezTo>
                    <a:pt x="205" y="201"/>
                    <a:pt x="205" y="200"/>
                    <a:pt x="204" y="200"/>
                  </a:cubicBezTo>
                  <a:cubicBezTo>
                    <a:pt x="203" y="200"/>
                    <a:pt x="202" y="200"/>
                    <a:pt x="201" y="200"/>
                  </a:cubicBezTo>
                  <a:cubicBezTo>
                    <a:pt x="200" y="201"/>
                    <a:pt x="199" y="201"/>
                    <a:pt x="197" y="202"/>
                  </a:cubicBezTo>
                  <a:cubicBezTo>
                    <a:pt x="195" y="203"/>
                    <a:pt x="194" y="204"/>
                    <a:pt x="194" y="204"/>
                  </a:cubicBezTo>
                  <a:cubicBezTo>
                    <a:pt x="193" y="204"/>
                    <a:pt x="192" y="204"/>
                    <a:pt x="192" y="203"/>
                  </a:cubicBezTo>
                  <a:cubicBezTo>
                    <a:pt x="191" y="203"/>
                    <a:pt x="191" y="202"/>
                    <a:pt x="191" y="201"/>
                  </a:cubicBezTo>
                  <a:cubicBezTo>
                    <a:pt x="191" y="200"/>
                    <a:pt x="192" y="199"/>
                    <a:pt x="193" y="198"/>
                  </a:cubicBezTo>
                  <a:cubicBezTo>
                    <a:pt x="194" y="197"/>
                    <a:pt x="195" y="197"/>
                    <a:pt x="196" y="197"/>
                  </a:cubicBezTo>
                  <a:cubicBezTo>
                    <a:pt x="197" y="197"/>
                    <a:pt x="198" y="197"/>
                    <a:pt x="199" y="198"/>
                  </a:cubicBezTo>
                  <a:cubicBezTo>
                    <a:pt x="200" y="196"/>
                    <a:pt x="200" y="196"/>
                    <a:pt x="200" y="196"/>
                  </a:cubicBezTo>
                  <a:cubicBezTo>
                    <a:pt x="199" y="195"/>
                    <a:pt x="198" y="195"/>
                    <a:pt x="197" y="195"/>
                  </a:cubicBezTo>
                  <a:cubicBezTo>
                    <a:pt x="196" y="194"/>
                    <a:pt x="195" y="195"/>
                    <a:pt x="194" y="195"/>
                  </a:cubicBezTo>
                  <a:cubicBezTo>
                    <a:pt x="193" y="195"/>
                    <a:pt x="192" y="196"/>
                    <a:pt x="191" y="197"/>
                  </a:cubicBezTo>
                  <a:cubicBezTo>
                    <a:pt x="191" y="198"/>
                    <a:pt x="190" y="199"/>
                    <a:pt x="190" y="200"/>
                  </a:cubicBezTo>
                  <a:cubicBezTo>
                    <a:pt x="189" y="201"/>
                    <a:pt x="189" y="202"/>
                    <a:pt x="189" y="203"/>
                  </a:cubicBezTo>
                  <a:cubicBezTo>
                    <a:pt x="189" y="204"/>
                    <a:pt x="190" y="204"/>
                    <a:pt x="190" y="205"/>
                  </a:cubicBezTo>
                  <a:cubicBezTo>
                    <a:pt x="191" y="206"/>
                    <a:pt x="192" y="206"/>
                    <a:pt x="193" y="206"/>
                  </a:cubicBezTo>
                  <a:cubicBezTo>
                    <a:pt x="193" y="206"/>
                    <a:pt x="194" y="206"/>
                    <a:pt x="195" y="206"/>
                  </a:cubicBezTo>
                  <a:cubicBezTo>
                    <a:pt x="196" y="206"/>
                    <a:pt x="197" y="205"/>
                    <a:pt x="198" y="204"/>
                  </a:cubicBezTo>
                  <a:cubicBezTo>
                    <a:pt x="200" y="203"/>
                    <a:pt x="201" y="203"/>
                    <a:pt x="201" y="203"/>
                  </a:cubicBezTo>
                  <a:cubicBezTo>
                    <a:pt x="202" y="202"/>
                    <a:pt x="203" y="202"/>
                    <a:pt x="203" y="202"/>
                  </a:cubicBezTo>
                  <a:cubicBezTo>
                    <a:pt x="204" y="202"/>
                    <a:pt x="204" y="203"/>
                    <a:pt x="205" y="203"/>
                  </a:cubicBezTo>
                  <a:cubicBezTo>
                    <a:pt x="205" y="203"/>
                    <a:pt x="205" y="204"/>
                    <a:pt x="205" y="204"/>
                  </a:cubicBezTo>
                  <a:cubicBezTo>
                    <a:pt x="205" y="205"/>
                    <a:pt x="205" y="206"/>
                    <a:pt x="205" y="206"/>
                  </a:cubicBezTo>
                  <a:cubicBezTo>
                    <a:pt x="205" y="207"/>
                    <a:pt x="204" y="208"/>
                    <a:pt x="204" y="208"/>
                  </a:cubicBezTo>
                  <a:cubicBezTo>
                    <a:pt x="203" y="209"/>
                    <a:pt x="202" y="210"/>
                    <a:pt x="201" y="210"/>
                  </a:cubicBezTo>
                  <a:cubicBezTo>
                    <a:pt x="200" y="210"/>
                    <a:pt x="200" y="210"/>
                    <a:pt x="199" y="210"/>
                  </a:cubicBezTo>
                  <a:cubicBezTo>
                    <a:pt x="198" y="210"/>
                    <a:pt x="198" y="210"/>
                    <a:pt x="197" y="209"/>
                  </a:cubicBezTo>
                  <a:cubicBezTo>
                    <a:pt x="195" y="211"/>
                    <a:pt x="195" y="211"/>
                    <a:pt x="195" y="211"/>
                  </a:cubicBezTo>
                  <a:close/>
                  <a:moveTo>
                    <a:pt x="214" y="199"/>
                  </a:moveTo>
                  <a:cubicBezTo>
                    <a:pt x="216" y="198"/>
                    <a:pt x="216" y="198"/>
                    <a:pt x="216" y="198"/>
                  </a:cubicBezTo>
                  <a:cubicBezTo>
                    <a:pt x="202" y="186"/>
                    <a:pt x="202" y="186"/>
                    <a:pt x="202" y="186"/>
                  </a:cubicBezTo>
                  <a:cubicBezTo>
                    <a:pt x="201" y="188"/>
                    <a:pt x="201" y="188"/>
                    <a:pt x="201" y="188"/>
                  </a:cubicBezTo>
                  <a:cubicBezTo>
                    <a:pt x="214" y="199"/>
                    <a:pt x="214" y="199"/>
                    <a:pt x="214" y="199"/>
                  </a:cubicBezTo>
                  <a:close/>
                  <a:moveTo>
                    <a:pt x="223" y="187"/>
                  </a:moveTo>
                  <a:cubicBezTo>
                    <a:pt x="224" y="185"/>
                    <a:pt x="224" y="185"/>
                    <a:pt x="224" y="185"/>
                  </a:cubicBezTo>
                  <a:cubicBezTo>
                    <a:pt x="210" y="177"/>
                    <a:pt x="210" y="177"/>
                    <a:pt x="210" y="177"/>
                  </a:cubicBezTo>
                  <a:cubicBezTo>
                    <a:pt x="213" y="172"/>
                    <a:pt x="213" y="172"/>
                    <a:pt x="213" y="172"/>
                  </a:cubicBezTo>
                  <a:cubicBezTo>
                    <a:pt x="211" y="171"/>
                    <a:pt x="211" y="171"/>
                    <a:pt x="211" y="171"/>
                  </a:cubicBezTo>
                  <a:cubicBezTo>
                    <a:pt x="204" y="184"/>
                    <a:pt x="204" y="184"/>
                    <a:pt x="204" y="184"/>
                  </a:cubicBezTo>
                  <a:cubicBezTo>
                    <a:pt x="206" y="185"/>
                    <a:pt x="206" y="185"/>
                    <a:pt x="206" y="185"/>
                  </a:cubicBezTo>
                  <a:cubicBezTo>
                    <a:pt x="209" y="179"/>
                    <a:pt x="209" y="179"/>
                    <a:pt x="209" y="179"/>
                  </a:cubicBezTo>
                  <a:cubicBezTo>
                    <a:pt x="223" y="187"/>
                    <a:pt x="223" y="187"/>
                    <a:pt x="223" y="187"/>
                  </a:cubicBezTo>
                  <a:close/>
                  <a:moveTo>
                    <a:pt x="232" y="170"/>
                  </a:moveTo>
                  <a:cubicBezTo>
                    <a:pt x="233" y="168"/>
                    <a:pt x="233" y="168"/>
                    <a:pt x="233" y="168"/>
                  </a:cubicBezTo>
                  <a:cubicBezTo>
                    <a:pt x="226" y="165"/>
                    <a:pt x="226" y="165"/>
                    <a:pt x="226" y="165"/>
                  </a:cubicBezTo>
                  <a:cubicBezTo>
                    <a:pt x="220" y="154"/>
                    <a:pt x="220" y="154"/>
                    <a:pt x="220" y="154"/>
                  </a:cubicBezTo>
                  <a:cubicBezTo>
                    <a:pt x="219" y="156"/>
                    <a:pt x="219" y="156"/>
                    <a:pt x="219" y="156"/>
                  </a:cubicBezTo>
                  <a:cubicBezTo>
                    <a:pt x="222" y="162"/>
                    <a:pt x="222" y="162"/>
                    <a:pt x="222" y="162"/>
                  </a:cubicBezTo>
                  <a:cubicBezTo>
                    <a:pt x="223" y="163"/>
                    <a:pt x="223" y="164"/>
                    <a:pt x="224" y="165"/>
                  </a:cubicBezTo>
                  <a:cubicBezTo>
                    <a:pt x="223" y="165"/>
                    <a:pt x="222" y="165"/>
                    <a:pt x="220" y="165"/>
                  </a:cubicBezTo>
                  <a:cubicBezTo>
                    <a:pt x="214" y="166"/>
                    <a:pt x="214" y="166"/>
                    <a:pt x="214" y="166"/>
                  </a:cubicBezTo>
                  <a:cubicBezTo>
                    <a:pt x="213" y="169"/>
                    <a:pt x="213" y="169"/>
                    <a:pt x="213" y="169"/>
                  </a:cubicBezTo>
                  <a:cubicBezTo>
                    <a:pt x="225" y="167"/>
                    <a:pt x="225" y="167"/>
                    <a:pt x="225" y="167"/>
                  </a:cubicBezTo>
                  <a:cubicBezTo>
                    <a:pt x="232" y="170"/>
                    <a:pt x="232" y="170"/>
                    <a:pt x="232" y="170"/>
                  </a:cubicBezTo>
                  <a:close/>
                  <a:moveTo>
                    <a:pt x="130" y="62"/>
                  </a:moveTo>
                  <a:cubicBezTo>
                    <a:pt x="93" y="62"/>
                    <a:pt x="62" y="93"/>
                    <a:pt x="62" y="130"/>
                  </a:cubicBezTo>
                  <a:cubicBezTo>
                    <a:pt x="62" y="168"/>
                    <a:pt x="93" y="198"/>
                    <a:pt x="130" y="198"/>
                  </a:cubicBezTo>
                  <a:cubicBezTo>
                    <a:pt x="168" y="198"/>
                    <a:pt x="198" y="168"/>
                    <a:pt x="198" y="130"/>
                  </a:cubicBezTo>
                  <a:cubicBezTo>
                    <a:pt x="198" y="93"/>
                    <a:pt x="168" y="62"/>
                    <a:pt x="130" y="62"/>
                  </a:cubicBezTo>
                  <a:close/>
                  <a:moveTo>
                    <a:pt x="130" y="59"/>
                  </a:moveTo>
                  <a:cubicBezTo>
                    <a:pt x="91" y="59"/>
                    <a:pt x="59" y="91"/>
                    <a:pt x="59" y="130"/>
                  </a:cubicBezTo>
                  <a:cubicBezTo>
                    <a:pt x="59" y="169"/>
                    <a:pt x="91" y="201"/>
                    <a:pt x="130" y="201"/>
                  </a:cubicBezTo>
                  <a:cubicBezTo>
                    <a:pt x="169" y="201"/>
                    <a:pt x="201" y="169"/>
                    <a:pt x="201" y="130"/>
                  </a:cubicBezTo>
                  <a:cubicBezTo>
                    <a:pt x="201" y="91"/>
                    <a:pt x="169" y="59"/>
                    <a:pt x="130" y="59"/>
                  </a:cubicBezTo>
                  <a:close/>
                  <a:moveTo>
                    <a:pt x="85" y="138"/>
                  </a:moveTo>
                  <a:cubicBezTo>
                    <a:pt x="78" y="138"/>
                    <a:pt x="71" y="141"/>
                    <a:pt x="69" y="145"/>
                  </a:cubicBezTo>
                  <a:cubicBezTo>
                    <a:pt x="189" y="145"/>
                    <a:pt x="189" y="145"/>
                    <a:pt x="189" y="145"/>
                  </a:cubicBezTo>
                  <a:cubicBezTo>
                    <a:pt x="186" y="142"/>
                    <a:pt x="181" y="140"/>
                    <a:pt x="174" y="140"/>
                  </a:cubicBezTo>
                  <a:cubicBezTo>
                    <a:pt x="168" y="140"/>
                    <a:pt x="163" y="142"/>
                    <a:pt x="160" y="144"/>
                  </a:cubicBezTo>
                  <a:cubicBezTo>
                    <a:pt x="157" y="142"/>
                    <a:pt x="151" y="140"/>
                    <a:pt x="145" y="140"/>
                  </a:cubicBezTo>
                  <a:cubicBezTo>
                    <a:pt x="140" y="140"/>
                    <a:pt x="135" y="141"/>
                    <a:pt x="132" y="144"/>
                  </a:cubicBezTo>
                  <a:cubicBezTo>
                    <a:pt x="128" y="141"/>
                    <a:pt x="123" y="139"/>
                    <a:pt x="117" y="139"/>
                  </a:cubicBezTo>
                  <a:cubicBezTo>
                    <a:pt x="110" y="139"/>
                    <a:pt x="104" y="141"/>
                    <a:pt x="101" y="144"/>
                  </a:cubicBezTo>
                  <a:cubicBezTo>
                    <a:pt x="98" y="141"/>
                    <a:pt x="92" y="138"/>
                    <a:pt x="85" y="138"/>
                  </a:cubicBezTo>
                  <a:close/>
                  <a:moveTo>
                    <a:pt x="76" y="122"/>
                  </a:moveTo>
                  <a:cubicBezTo>
                    <a:pt x="76" y="137"/>
                    <a:pt x="76" y="137"/>
                    <a:pt x="76" y="137"/>
                  </a:cubicBezTo>
                  <a:cubicBezTo>
                    <a:pt x="80" y="137"/>
                    <a:pt x="80" y="137"/>
                    <a:pt x="80" y="137"/>
                  </a:cubicBezTo>
                  <a:cubicBezTo>
                    <a:pt x="82" y="137"/>
                    <a:pt x="84" y="137"/>
                    <a:pt x="85" y="137"/>
                  </a:cubicBezTo>
                  <a:cubicBezTo>
                    <a:pt x="87" y="137"/>
                    <a:pt x="88" y="137"/>
                    <a:pt x="90" y="137"/>
                  </a:cubicBezTo>
                  <a:cubicBezTo>
                    <a:pt x="91" y="137"/>
                    <a:pt x="91" y="137"/>
                    <a:pt x="91" y="137"/>
                  </a:cubicBezTo>
                  <a:cubicBezTo>
                    <a:pt x="91" y="122"/>
                    <a:pt x="91" y="122"/>
                    <a:pt x="91" y="122"/>
                  </a:cubicBezTo>
                  <a:cubicBezTo>
                    <a:pt x="76" y="122"/>
                    <a:pt x="76" y="122"/>
                    <a:pt x="76" y="122"/>
                  </a:cubicBezTo>
                  <a:close/>
                  <a:moveTo>
                    <a:pt x="70" y="111"/>
                  </a:moveTo>
                  <a:cubicBezTo>
                    <a:pt x="70" y="138"/>
                    <a:pt x="70" y="138"/>
                    <a:pt x="70" y="138"/>
                  </a:cubicBezTo>
                  <a:cubicBezTo>
                    <a:pt x="75" y="138"/>
                    <a:pt x="75" y="138"/>
                    <a:pt x="75" y="138"/>
                  </a:cubicBezTo>
                  <a:cubicBezTo>
                    <a:pt x="75" y="120"/>
                    <a:pt x="75" y="120"/>
                    <a:pt x="75" y="120"/>
                  </a:cubicBezTo>
                  <a:cubicBezTo>
                    <a:pt x="85" y="120"/>
                    <a:pt x="85" y="120"/>
                    <a:pt x="85" y="120"/>
                  </a:cubicBezTo>
                  <a:cubicBezTo>
                    <a:pt x="85" y="111"/>
                    <a:pt x="85" y="111"/>
                    <a:pt x="85" y="111"/>
                  </a:cubicBezTo>
                  <a:cubicBezTo>
                    <a:pt x="70" y="111"/>
                    <a:pt x="70" y="111"/>
                    <a:pt x="70" y="111"/>
                  </a:cubicBezTo>
                  <a:close/>
                  <a:moveTo>
                    <a:pt x="93" y="138"/>
                  </a:moveTo>
                  <a:cubicBezTo>
                    <a:pt x="93" y="138"/>
                    <a:pt x="93" y="138"/>
                    <a:pt x="93" y="138"/>
                  </a:cubicBezTo>
                  <a:cubicBezTo>
                    <a:pt x="96" y="138"/>
                    <a:pt x="96" y="138"/>
                    <a:pt x="96" y="138"/>
                  </a:cubicBezTo>
                  <a:cubicBezTo>
                    <a:pt x="96" y="120"/>
                    <a:pt x="96" y="120"/>
                    <a:pt x="96" y="120"/>
                  </a:cubicBezTo>
                  <a:cubicBezTo>
                    <a:pt x="93" y="120"/>
                    <a:pt x="93" y="120"/>
                    <a:pt x="93" y="120"/>
                  </a:cubicBezTo>
                  <a:cubicBezTo>
                    <a:pt x="93" y="138"/>
                    <a:pt x="93" y="138"/>
                    <a:pt x="93" y="138"/>
                  </a:cubicBezTo>
                  <a:close/>
                  <a:moveTo>
                    <a:pt x="88" y="117"/>
                  </a:moveTo>
                  <a:cubicBezTo>
                    <a:pt x="88" y="121"/>
                    <a:pt x="88" y="121"/>
                    <a:pt x="88" y="121"/>
                  </a:cubicBezTo>
                  <a:cubicBezTo>
                    <a:pt x="92" y="121"/>
                    <a:pt x="92" y="121"/>
                    <a:pt x="92" y="121"/>
                  </a:cubicBezTo>
                  <a:cubicBezTo>
                    <a:pt x="92" y="119"/>
                    <a:pt x="92" y="119"/>
                    <a:pt x="92" y="119"/>
                  </a:cubicBezTo>
                  <a:cubicBezTo>
                    <a:pt x="98" y="119"/>
                    <a:pt x="98" y="119"/>
                    <a:pt x="98" y="119"/>
                  </a:cubicBezTo>
                  <a:cubicBezTo>
                    <a:pt x="98" y="121"/>
                    <a:pt x="98" y="121"/>
                    <a:pt x="98" y="121"/>
                  </a:cubicBezTo>
                  <a:cubicBezTo>
                    <a:pt x="111" y="121"/>
                    <a:pt x="111" y="121"/>
                    <a:pt x="111" y="121"/>
                  </a:cubicBezTo>
                  <a:cubicBezTo>
                    <a:pt x="111" y="117"/>
                    <a:pt x="111" y="117"/>
                    <a:pt x="111" y="117"/>
                  </a:cubicBezTo>
                  <a:cubicBezTo>
                    <a:pt x="88" y="117"/>
                    <a:pt x="88" y="117"/>
                    <a:pt x="88" y="117"/>
                  </a:cubicBezTo>
                  <a:close/>
                  <a:moveTo>
                    <a:pt x="98" y="140"/>
                  </a:moveTo>
                  <a:cubicBezTo>
                    <a:pt x="98" y="140"/>
                    <a:pt x="98" y="140"/>
                    <a:pt x="98" y="140"/>
                  </a:cubicBezTo>
                  <a:cubicBezTo>
                    <a:pt x="104" y="140"/>
                    <a:pt x="104" y="140"/>
                    <a:pt x="104" y="140"/>
                  </a:cubicBezTo>
                  <a:cubicBezTo>
                    <a:pt x="106" y="139"/>
                    <a:pt x="109" y="138"/>
                    <a:pt x="112" y="137"/>
                  </a:cubicBezTo>
                  <a:cubicBezTo>
                    <a:pt x="112" y="123"/>
                    <a:pt x="112" y="123"/>
                    <a:pt x="112" y="123"/>
                  </a:cubicBezTo>
                  <a:cubicBezTo>
                    <a:pt x="98" y="123"/>
                    <a:pt x="98" y="123"/>
                    <a:pt x="98" y="123"/>
                  </a:cubicBezTo>
                  <a:cubicBezTo>
                    <a:pt x="98" y="140"/>
                    <a:pt x="98" y="140"/>
                    <a:pt x="98" y="140"/>
                  </a:cubicBezTo>
                  <a:close/>
                  <a:moveTo>
                    <a:pt x="122" y="98"/>
                  </a:moveTo>
                  <a:cubicBezTo>
                    <a:pt x="122" y="138"/>
                    <a:pt x="122" y="138"/>
                    <a:pt x="122" y="138"/>
                  </a:cubicBezTo>
                  <a:cubicBezTo>
                    <a:pt x="122" y="138"/>
                    <a:pt x="122" y="138"/>
                    <a:pt x="123" y="138"/>
                  </a:cubicBezTo>
                  <a:cubicBezTo>
                    <a:pt x="124" y="138"/>
                    <a:pt x="124" y="138"/>
                    <a:pt x="124" y="138"/>
                  </a:cubicBezTo>
                  <a:cubicBezTo>
                    <a:pt x="124" y="98"/>
                    <a:pt x="124" y="98"/>
                    <a:pt x="124" y="98"/>
                  </a:cubicBezTo>
                  <a:cubicBezTo>
                    <a:pt x="122" y="98"/>
                    <a:pt x="122" y="98"/>
                    <a:pt x="122" y="98"/>
                  </a:cubicBezTo>
                  <a:close/>
                  <a:moveTo>
                    <a:pt x="108" y="115"/>
                  </a:moveTo>
                  <a:cubicBezTo>
                    <a:pt x="112" y="115"/>
                    <a:pt x="112" y="115"/>
                    <a:pt x="112" y="115"/>
                  </a:cubicBezTo>
                  <a:cubicBezTo>
                    <a:pt x="112" y="122"/>
                    <a:pt x="112" y="122"/>
                    <a:pt x="112" y="122"/>
                  </a:cubicBezTo>
                  <a:cubicBezTo>
                    <a:pt x="114" y="122"/>
                    <a:pt x="114" y="122"/>
                    <a:pt x="114" y="122"/>
                  </a:cubicBezTo>
                  <a:cubicBezTo>
                    <a:pt x="114" y="137"/>
                    <a:pt x="114" y="137"/>
                    <a:pt x="114" y="137"/>
                  </a:cubicBezTo>
                  <a:cubicBezTo>
                    <a:pt x="119" y="137"/>
                    <a:pt x="119" y="137"/>
                    <a:pt x="119" y="137"/>
                  </a:cubicBezTo>
                  <a:cubicBezTo>
                    <a:pt x="119" y="101"/>
                    <a:pt x="119" y="101"/>
                    <a:pt x="119" y="101"/>
                  </a:cubicBezTo>
                  <a:cubicBezTo>
                    <a:pt x="108" y="101"/>
                    <a:pt x="108" y="101"/>
                    <a:pt x="108" y="101"/>
                  </a:cubicBezTo>
                  <a:cubicBezTo>
                    <a:pt x="108" y="115"/>
                    <a:pt x="108" y="115"/>
                    <a:pt x="108" y="115"/>
                  </a:cubicBezTo>
                  <a:close/>
                  <a:moveTo>
                    <a:pt x="137" y="98"/>
                  </a:moveTo>
                  <a:cubicBezTo>
                    <a:pt x="137" y="138"/>
                    <a:pt x="137" y="138"/>
                    <a:pt x="137" y="138"/>
                  </a:cubicBezTo>
                  <a:cubicBezTo>
                    <a:pt x="139" y="138"/>
                    <a:pt x="139" y="138"/>
                    <a:pt x="139" y="138"/>
                  </a:cubicBezTo>
                  <a:cubicBezTo>
                    <a:pt x="139" y="98"/>
                    <a:pt x="139" y="98"/>
                    <a:pt x="139" y="98"/>
                  </a:cubicBezTo>
                  <a:cubicBezTo>
                    <a:pt x="137" y="98"/>
                    <a:pt x="137" y="98"/>
                    <a:pt x="137" y="98"/>
                  </a:cubicBezTo>
                  <a:close/>
                  <a:moveTo>
                    <a:pt x="126" y="96"/>
                  </a:moveTo>
                  <a:cubicBezTo>
                    <a:pt x="126" y="139"/>
                    <a:pt x="126" y="139"/>
                    <a:pt x="126" y="139"/>
                  </a:cubicBezTo>
                  <a:cubicBezTo>
                    <a:pt x="128" y="139"/>
                    <a:pt x="129" y="140"/>
                    <a:pt x="131" y="141"/>
                  </a:cubicBezTo>
                  <a:cubicBezTo>
                    <a:pt x="133" y="141"/>
                    <a:pt x="133" y="141"/>
                    <a:pt x="133" y="141"/>
                  </a:cubicBezTo>
                  <a:cubicBezTo>
                    <a:pt x="134" y="141"/>
                    <a:pt x="134" y="141"/>
                    <a:pt x="135" y="140"/>
                  </a:cubicBezTo>
                  <a:cubicBezTo>
                    <a:pt x="135" y="96"/>
                    <a:pt x="135" y="96"/>
                    <a:pt x="135" y="96"/>
                  </a:cubicBezTo>
                  <a:cubicBezTo>
                    <a:pt x="126" y="96"/>
                    <a:pt x="126" y="96"/>
                    <a:pt x="126" y="96"/>
                  </a:cubicBezTo>
                  <a:close/>
                  <a:moveTo>
                    <a:pt x="185" y="126"/>
                  </a:moveTo>
                  <a:cubicBezTo>
                    <a:pt x="171" y="126"/>
                    <a:pt x="171" y="126"/>
                    <a:pt x="171" y="126"/>
                  </a:cubicBezTo>
                  <a:cubicBezTo>
                    <a:pt x="171" y="139"/>
                    <a:pt x="171" y="139"/>
                    <a:pt x="171" y="139"/>
                  </a:cubicBezTo>
                  <a:cubicBezTo>
                    <a:pt x="172" y="139"/>
                    <a:pt x="173" y="139"/>
                    <a:pt x="174" y="139"/>
                  </a:cubicBezTo>
                  <a:cubicBezTo>
                    <a:pt x="178" y="139"/>
                    <a:pt x="182" y="139"/>
                    <a:pt x="185" y="141"/>
                  </a:cubicBezTo>
                  <a:cubicBezTo>
                    <a:pt x="185" y="126"/>
                    <a:pt x="185" y="126"/>
                    <a:pt x="185" y="126"/>
                  </a:cubicBezTo>
                  <a:close/>
                  <a:moveTo>
                    <a:pt x="192" y="116"/>
                  </a:moveTo>
                  <a:cubicBezTo>
                    <a:pt x="177" y="116"/>
                    <a:pt x="177" y="116"/>
                    <a:pt x="177" y="116"/>
                  </a:cubicBezTo>
                  <a:cubicBezTo>
                    <a:pt x="177" y="125"/>
                    <a:pt x="177" y="125"/>
                    <a:pt x="177" y="125"/>
                  </a:cubicBezTo>
                  <a:cubicBezTo>
                    <a:pt x="188" y="125"/>
                    <a:pt x="188" y="125"/>
                    <a:pt x="188" y="125"/>
                  </a:cubicBezTo>
                  <a:cubicBezTo>
                    <a:pt x="188" y="142"/>
                    <a:pt x="188" y="142"/>
                    <a:pt x="188" y="142"/>
                  </a:cubicBezTo>
                  <a:cubicBezTo>
                    <a:pt x="188" y="143"/>
                    <a:pt x="188" y="143"/>
                    <a:pt x="189" y="143"/>
                  </a:cubicBezTo>
                  <a:cubicBezTo>
                    <a:pt x="192" y="143"/>
                    <a:pt x="192" y="143"/>
                    <a:pt x="192" y="143"/>
                  </a:cubicBezTo>
                  <a:cubicBezTo>
                    <a:pt x="192" y="116"/>
                    <a:pt x="192" y="116"/>
                    <a:pt x="192" y="116"/>
                  </a:cubicBezTo>
                  <a:close/>
                  <a:moveTo>
                    <a:pt x="168" y="139"/>
                  </a:moveTo>
                  <a:cubicBezTo>
                    <a:pt x="168" y="124"/>
                    <a:pt x="168" y="124"/>
                    <a:pt x="168" y="124"/>
                  </a:cubicBezTo>
                  <a:cubicBezTo>
                    <a:pt x="165" y="124"/>
                    <a:pt x="165" y="124"/>
                    <a:pt x="165" y="124"/>
                  </a:cubicBezTo>
                  <a:cubicBezTo>
                    <a:pt x="165" y="140"/>
                    <a:pt x="165" y="140"/>
                    <a:pt x="165" y="140"/>
                  </a:cubicBezTo>
                  <a:cubicBezTo>
                    <a:pt x="166" y="140"/>
                    <a:pt x="167" y="139"/>
                    <a:pt x="168" y="139"/>
                  </a:cubicBezTo>
                  <a:close/>
                  <a:moveTo>
                    <a:pt x="174" y="119"/>
                  </a:moveTo>
                  <a:cubicBezTo>
                    <a:pt x="151" y="119"/>
                    <a:pt x="151" y="119"/>
                    <a:pt x="151" y="119"/>
                  </a:cubicBezTo>
                  <a:cubicBezTo>
                    <a:pt x="151" y="123"/>
                    <a:pt x="151" y="123"/>
                    <a:pt x="151" y="123"/>
                  </a:cubicBezTo>
                  <a:cubicBezTo>
                    <a:pt x="164" y="123"/>
                    <a:pt x="164" y="123"/>
                    <a:pt x="164" y="123"/>
                  </a:cubicBezTo>
                  <a:cubicBezTo>
                    <a:pt x="164" y="122"/>
                    <a:pt x="164" y="122"/>
                    <a:pt x="164" y="122"/>
                  </a:cubicBezTo>
                  <a:cubicBezTo>
                    <a:pt x="170" y="122"/>
                    <a:pt x="170" y="122"/>
                    <a:pt x="170" y="122"/>
                  </a:cubicBezTo>
                  <a:cubicBezTo>
                    <a:pt x="170" y="123"/>
                    <a:pt x="170" y="123"/>
                    <a:pt x="170" y="123"/>
                  </a:cubicBezTo>
                  <a:cubicBezTo>
                    <a:pt x="174" y="123"/>
                    <a:pt x="174" y="123"/>
                    <a:pt x="174" y="123"/>
                  </a:cubicBezTo>
                  <a:cubicBezTo>
                    <a:pt x="174" y="119"/>
                    <a:pt x="174" y="119"/>
                    <a:pt x="174" y="119"/>
                  </a:cubicBezTo>
                  <a:close/>
                  <a:moveTo>
                    <a:pt x="163" y="141"/>
                  </a:moveTo>
                  <a:cubicBezTo>
                    <a:pt x="163" y="125"/>
                    <a:pt x="163" y="125"/>
                    <a:pt x="163" y="125"/>
                  </a:cubicBezTo>
                  <a:cubicBezTo>
                    <a:pt x="150" y="125"/>
                    <a:pt x="150" y="125"/>
                    <a:pt x="150" y="125"/>
                  </a:cubicBezTo>
                  <a:cubicBezTo>
                    <a:pt x="150" y="139"/>
                    <a:pt x="150" y="139"/>
                    <a:pt x="150" y="139"/>
                  </a:cubicBezTo>
                  <a:cubicBezTo>
                    <a:pt x="154" y="139"/>
                    <a:pt x="157" y="141"/>
                    <a:pt x="159" y="143"/>
                  </a:cubicBezTo>
                  <a:cubicBezTo>
                    <a:pt x="160" y="143"/>
                    <a:pt x="160" y="143"/>
                    <a:pt x="160" y="143"/>
                  </a:cubicBezTo>
                  <a:cubicBezTo>
                    <a:pt x="161" y="142"/>
                    <a:pt x="162" y="142"/>
                    <a:pt x="163" y="141"/>
                  </a:cubicBezTo>
                  <a:close/>
                  <a:moveTo>
                    <a:pt x="153" y="116"/>
                  </a:moveTo>
                  <a:cubicBezTo>
                    <a:pt x="153" y="102"/>
                    <a:pt x="153" y="102"/>
                    <a:pt x="153" y="102"/>
                  </a:cubicBezTo>
                  <a:cubicBezTo>
                    <a:pt x="142" y="102"/>
                    <a:pt x="142" y="102"/>
                    <a:pt x="142" y="102"/>
                  </a:cubicBezTo>
                  <a:cubicBezTo>
                    <a:pt x="142" y="138"/>
                    <a:pt x="142" y="138"/>
                    <a:pt x="142" y="138"/>
                  </a:cubicBezTo>
                  <a:cubicBezTo>
                    <a:pt x="147" y="138"/>
                    <a:pt x="147" y="138"/>
                    <a:pt x="147" y="138"/>
                  </a:cubicBezTo>
                  <a:cubicBezTo>
                    <a:pt x="147" y="122"/>
                    <a:pt x="147" y="122"/>
                    <a:pt x="147" y="122"/>
                  </a:cubicBezTo>
                  <a:cubicBezTo>
                    <a:pt x="149" y="122"/>
                    <a:pt x="149" y="122"/>
                    <a:pt x="149" y="122"/>
                  </a:cubicBezTo>
                  <a:cubicBezTo>
                    <a:pt x="149" y="116"/>
                    <a:pt x="149" y="116"/>
                    <a:pt x="149" y="116"/>
                  </a:cubicBezTo>
                  <a:cubicBezTo>
                    <a:pt x="153" y="116"/>
                    <a:pt x="153" y="116"/>
                    <a:pt x="153" y="116"/>
                  </a:cubicBezTo>
                  <a:close/>
                  <a:moveTo>
                    <a:pt x="117" y="155"/>
                  </a:moveTo>
                  <a:cubicBezTo>
                    <a:pt x="115" y="155"/>
                    <a:pt x="115" y="155"/>
                    <a:pt x="115" y="155"/>
                  </a:cubicBezTo>
                  <a:cubicBezTo>
                    <a:pt x="115" y="156"/>
                    <a:pt x="114" y="156"/>
                    <a:pt x="114" y="157"/>
                  </a:cubicBezTo>
                  <a:cubicBezTo>
                    <a:pt x="113" y="157"/>
                    <a:pt x="112" y="158"/>
                    <a:pt x="111" y="158"/>
                  </a:cubicBezTo>
                  <a:cubicBezTo>
                    <a:pt x="111" y="160"/>
                    <a:pt x="111" y="160"/>
                    <a:pt x="111" y="160"/>
                  </a:cubicBezTo>
                  <a:cubicBezTo>
                    <a:pt x="112" y="160"/>
                    <a:pt x="113" y="160"/>
                    <a:pt x="113" y="160"/>
                  </a:cubicBezTo>
                  <a:cubicBezTo>
                    <a:pt x="114" y="159"/>
                    <a:pt x="114" y="159"/>
                    <a:pt x="115" y="159"/>
                  </a:cubicBezTo>
                  <a:cubicBezTo>
                    <a:pt x="115" y="166"/>
                    <a:pt x="115" y="166"/>
                    <a:pt x="115" y="166"/>
                  </a:cubicBezTo>
                  <a:cubicBezTo>
                    <a:pt x="117" y="166"/>
                    <a:pt x="117" y="166"/>
                    <a:pt x="117" y="166"/>
                  </a:cubicBezTo>
                  <a:cubicBezTo>
                    <a:pt x="117" y="155"/>
                    <a:pt x="117" y="155"/>
                    <a:pt x="117" y="155"/>
                  </a:cubicBezTo>
                  <a:close/>
                  <a:moveTo>
                    <a:pt x="121" y="163"/>
                  </a:moveTo>
                  <a:cubicBezTo>
                    <a:pt x="121" y="164"/>
                    <a:pt x="121" y="164"/>
                    <a:pt x="122" y="165"/>
                  </a:cubicBezTo>
                  <a:cubicBezTo>
                    <a:pt x="122" y="165"/>
                    <a:pt x="122" y="166"/>
                    <a:pt x="123" y="166"/>
                  </a:cubicBezTo>
                  <a:cubicBezTo>
                    <a:pt x="123" y="166"/>
                    <a:pt x="124" y="166"/>
                    <a:pt x="125" y="166"/>
                  </a:cubicBezTo>
                  <a:cubicBezTo>
                    <a:pt x="126" y="166"/>
                    <a:pt x="127" y="166"/>
                    <a:pt x="128" y="165"/>
                  </a:cubicBezTo>
                  <a:cubicBezTo>
                    <a:pt x="129" y="164"/>
                    <a:pt x="129" y="162"/>
                    <a:pt x="129" y="161"/>
                  </a:cubicBezTo>
                  <a:cubicBezTo>
                    <a:pt x="129" y="159"/>
                    <a:pt x="129" y="158"/>
                    <a:pt x="129" y="157"/>
                  </a:cubicBezTo>
                  <a:cubicBezTo>
                    <a:pt x="128" y="157"/>
                    <a:pt x="128" y="156"/>
                    <a:pt x="127" y="156"/>
                  </a:cubicBezTo>
                  <a:cubicBezTo>
                    <a:pt x="127" y="155"/>
                    <a:pt x="126" y="155"/>
                    <a:pt x="125" y="155"/>
                  </a:cubicBezTo>
                  <a:cubicBezTo>
                    <a:pt x="124" y="155"/>
                    <a:pt x="123" y="155"/>
                    <a:pt x="122" y="156"/>
                  </a:cubicBezTo>
                  <a:cubicBezTo>
                    <a:pt x="122" y="156"/>
                    <a:pt x="121" y="156"/>
                    <a:pt x="121" y="157"/>
                  </a:cubicBezTo>
                  <a:cubicBezTo>
                    <a:pt x="121" y="157"/>
                    <a:pt x="121" y="158"/>
                    <a:pt x="121" y="159"/>
                  </a:cubicBezTo>
                  <a:cubicBezTo>
                    <a:pt x="121" y="160"/>
                    <a:pt x="121" y="161"/>
                    <a:pt x="122" y="161"/>
                  </a:cubicBezTo>
                  <a:cubicBezTo>
                    <a:pt x="122" y="162"/>
                    <a:pt x="123" y="162"/>
                    <a:pt x="124" y="162"/>
                  </a:cubicBezTo>
                  <a:cubicBezTo>
                    <a:pt x="124" y="162"/>
                    <a:pt x="125" y="162"/>
                    <a:pt x="125" y="162"/>
                  </a:cubicBezTo>
                  <a:cubicBezTo>
                    <a:pt x="126" y="162"/>
                    <a:pt x="126" y="162"/>
                    <a:pt x="126" y="161"/>
                  </a:cubicBezTo>
                  <a:cubicBezTo>
                    <a:pt x="126" y="162"/>
                    <a:pt x="126" y="163"/>
                    <a:pt x="126" y="164"/>
                  </a:cubicBezTo>
                  <a:cubicBezTo>
                    <a:pt x="126" y="164"/>
                    <a:pt x="125" y="164"/>
                    <a:pt x="125" y="164"/>
                  </a:cubicBezTo>
                  <a:cubicBezTo>
                    <a:pt x="125" y="164"/>
                    <a:pt x="124" y="164"/>
                    <a:pt x="124" y="164"/>
                  </a:cubicBezTo>
                  <a:cubicBezTo>
                    <a:pt x="124" y="164"/>
                    <a:pt x="124" y="164"/>
                    <a:pt x="124" y="163"/>
                  </a:cubicBezTo>
                  <a:cubicBezTo>
                    <a:pt x="121" y="163"/>
                    <a:pt x="121" y="163"/>
                    <a:pt x="121" y="163"/>
                  </a:cubicBezTo>
                  <a:close/>
                  <a:moveTo>
                    <a:pt x="126" y="159"/>
                  </a:moveTo>
                  <a:cubicBezTo>
                    <a:pt x="126" y="158"/>
                    <a:pt x="126" y="158"/>
                    <a:pt x="126" y="157"/>
                  </a:cubicBezTo>
                  <a:cubicBezTo>
                    <a:pt x="125" y="157"/>
                    <a:pt x="125" y="157"/>
                    <a:pt x="125" y="157"/>
                  </a:cubicBezTo>
                  <a:cubicBezTo>
                    <a:pt x="124" y="157"/>
                    <a:pt x="124" y="157"/>
                    <a:pt x="124" y="157"/>
                  </a:cubicBezTo>
                  <a:cubicBezTo>
                    <a:pt x="123" y="158"/>
                    <a:pt x="123" y="158"/>
                    <a:pt x="123" y="159"/>
                  </a:cubicBezTo>
                  <a:cubicBezTo>
                    <a:pt x="123" y="159"/>
                    <a:pt x="123" y="160"/>
                    <a:pt x="124" y="160"/>
                  </a:cubicBezTo>
                  <a:cubicBezTo>
                    <a:pt x="124" y="160"/>
                    <a:pt x="124" y="161"/>
                    <a:pt x="125" y="161"/>
                  </a:cubicBezTo>
                  <a:cubicBezTo>
                    <a:pt x="125" y="161"/>
                    <a:pt x="126" y="160"/>
                    <a:pt x="126" y="160"/>
                  </a:cubicBezTo>
                  <a:cubicBezTo>
                    <a:pt x="126" y="160"/>
                    <a:pt x="126" y="159"/>
                    <a:pt x="126" y="159"/>
                  </a:cubicBezTo>
                  <a:close/>
                  <a:moveTo>
                    <a:pt x="139" y="166"/>
                  </a:moveTo>
                  <a:cubicBezTo>
                    <a:pt x="139" y="163"/>
                    <a:pt x="139" y="163"/>
                    <a:pt x="139" y="163"/>
                  </a:cubicBezTo>
                  <a:cubicBezTo>
                    <a:pt x="134" y="163"/>
                    <a:pt x="134" y="163"/>
                    <a:pt x="134" y="163"/>
                  </a:cubicBezTo>
                  <a:cubicBezTo>
                    <a:pt x="135" y="163"/>
                    <a:pt x="135" y="163"/>
                    <a:pt x="135" y="163"/>
                  </a:cubicBezTo>
                  <a:cubicBezTo>
                    <a:pt x="135" y="163"/>
                    <a:pt x="136" y="162"/>
                    <a:pt x="136" y="162"/>
                  </a:cubicBezTo>
                  <a:cubicBezTo>
                    <a:pt x="137" y="161"/>
                    <a:pt x="138" y="161"/>
                    <a:pt x="138" y="160"/>
                  </a:cubicBezTo>
                  <a:cubicBezTo>
                    <a:pt x="139" y="159"/>
                    <a:pt x="139" y="159"/>
                    <a:pt x="139" y="158"/>
                  </a:cubicBezTo>
                  <a:cubicBezTo>
                    <a:pt x="139" y="158"/>
                    <a:pt x="139" y="157"/>
                    <a:pt x="138" y="157"/>
                  </a:cubicBezTo>
                  <a:cubicBezTo>
                    <a:pt x="138" y="156"/>
                    <a:pt x="138" y="156"/>
                    <a:pt x="137" y="155"/>
                  </a:cubicBezTo>
                  <a:cubicBezTo>
                    <a:pt x="137" y="155"/>
                    <a:pt x="136" y="155"/>
                    <a:pt x="135" y="155"/>
                  </a:cubicBezTo>
                  <a:cubicBezTo>
                    <a:pt x="134" y="155"/>
                    <a:pt x="133" y="155"/>
                    <a:pt x="132" y="156"/>
                  </a:cubicBezTo>
                  <a:cubicBezTo>
                    <a:pt x="132" y="156"/>
                    <a:pt x="131" y="156"/>
                    <a:pt x="131" y="157"/>
                  </a:cubicBezTo>
                  <a:cubicBezTo>
                    <a:pt x="131" y="157"/>
                    <a:pt x="131" y="158"/>
                    <a:pt x="130" y="158"/>
                  </a:cubicBezTo>
                  <a:cubicBezTo>
                    <a:pt x="133" y="159"/>
                    <a:pt x="133" y="159"/>
                    <a:pt x="133" y="159"/>
                  </a:cubicBezTo>
                  <a:cubicBezTo>
                    <a:pt x="133" y="158"/>
                    <a:pt x="134" y="158"/>
                    <a:pt x="134" y="157"/>
                  </a:cubicBezTo>
                  <a:cubicBezTo>
                    <a:pt x="134" y="157"/>
                    <a:pt x="134" y="157"/>
                    <a:pt x="135" y="157"/>
                  </a:cubicBezTo>
                  <a:cubicBezTo>
                    <a:pt x="135" y="157"/>
                    <a:pt x="135" y="157"/>
                    <a:pt x="136" y="157"/>
                  </a:cubicBezTo>
                  <a:cubicBezTo>
                    <a:pt x="136" y="158"/>
                    <a:pt x="136" y="158"/>
                    <a:pt x="136" y="158"/>
                  </a:cubicBezTo>
                  <a:cubicBezTo>
                    <a:pt x="136" y="159"/>
                    <a:pt x="136" y="159"/>
                    <a:pt x="136" y="159"/>
                  </a:cubicBezTo>
                  <a:cubicBezTo>
                    <a:pt x="135" y="160"/>
                    <a:pt x="135" y="160"/>
                    <a:pt x="134" y="161"/>
                  </a:cubicBezTo>
                  <a:cubicBezTo>
                    <a:pt x="133" y="162"/>
                    <a:pt x="132" y="163"/>
                    <a:pt x="131" y="163"/>
                  </a:cubicBezTo>
                  <a:cubicBezTo>
                    <a:pt x="131" y="164"/>
                    <a:pt x="130" y="165"/>
                    <a:pt x="130" y="166"/>
                  </a:cubicBezTo>
                  <a:cubicBezTo>
                    <a:pt x="139" y="166"/>
                    <a:pt x="139" y="166"/>
                    <a:pt x="139" y="166"/>
                  </a:cubicBezTo>
                  <a:close/>
                  <a:moveTo>
                    <a:pt x="142" y="160"/>
                  </a:moveTo>
                  <a:cubicBezTo>
                    <a:pt x="141" y="160"/>
                    <a:pt x="141" y="161"/>
                    <a:pt x="141" y="161"/>
                  </a:cubicBezTo>
                  <a:cubicBezTo>
                    <a:pt x="140" y="162"/>
                    <a:pt x="140" y="162"/>
                    <a:pt x="140" y="163"/>
                  </a:cubicBezTo>
                  <a:cubicBezTo>
                    <a:pt x="140" y="163"/>
                    <a:pt x="140" y="164"/>
                    <a:pt x="141" y="164"/>
                  </a:cubicBezTo>
                  <a:cubicBezTo>
                    <a:pt x="141" y="165"/>
                    <a:pt x="141" y="165"/>
                    <a:pt x="142" y="166"/>
                  </a:cubicBezTo>
                  <a:cubicBezTo>
                    <a:pt x="143" y="166"/>
                    <a:pt x="144" y="166"/>
                    <a:pt x="145" y="166"/>
                  </a:cubicBezTo>
                  <a:cubicBezTo>
                    <a:pt x="145" y="166"/>
                    <a:pt x="146" y="166"/>
                    <a:pt x="146" y="166"/>
                  </a:cubicBezTo>
                  <a:cubicBezTo>
                    <a:pt x="147" y="166"/>
                    <a:pt x="147" y="166"/>
                    <a:pt x="148" y="165"/>
                  </a:cubicBezTo>
                  <a:cubicBezTo>
                    <a:pt x="148" y="165"/>
                    <a:pt x="148" y="165"/>
                    <a:pt x="149" y="164"/>
                  </a:cubicBezTo>
                  <a:cubicBezTo>
                    <a:pt x="149" y="164"/>
                    <a:pt x="149" y="163"/>
                    <a:pt x="149" y="163"/>
                  </a:cubicBezTo>
                  <a:cubicBezTo>
                    <a:pt x="149" y="162"/>
                    <a:pt x="149" y="162"/>
                    <a:pt x="148" y="161"/>
                  </a:cubicBezTo>
                  <a:cubicBezTo>
                    <a:pt x="148" y="161"/>
                    <a:pt x="148" y="160"/>
                    <a:pt x="147" y="160"/>
                  </a:cubicBezTo>
                  <a:cubicBezTo>
                    <a:pt x="148" y="160"/>
                    <a:pt x="148" y="160"/>
                    <a:pt x="148" y="159"/>
                  </a:cubicBezTo>
                  <a:cubicBezTo>
                    <a:pt x="148" y="159"/>
                    <a:pt x="149" y="158"/>
                    <a:pt x="149" y="158"/>
                  </a:cubicBezTo>
                  <a:cubicBezTo>
                    <a:pt x="149" y="157"/>
                    <a:pt x="148" y="156"/>
                    <a:pt x="148" y="156"/>
                  </a:cubicBezTo>
                  <a:cubicBezTo>
                    <a:pt x="147" y="155"/>
                    <a:pt x="146" y="155"/>
                    <a:pt x="144" y="155"/>
                  </a:cubicBezTo>
                  <a:cubicBezTo>
                    <a:pt x="143" y="155"/>
                    <a:pt x="142" y="155"/>
                    <a:pt x="142" y="156"/>
                  </a:cubicBezTo>
                  <a:cubicBezTo>
                    <a:pt x="141" y="156"/>
                    <a:pt x="141" y="157"/>
                    <a:pt x="141" y="158"/>
                  </a:cubicBezTo>
                  <a:cubicBezTo>
                    <a:pt x="141" y="158"/>
                    <a:pt x="141" y="159"/>
                    <a:pt x="141" y="159"/>
                  </a:cubicBezTo>
                  <a:cubicBezTo>
                    <a:pt x="141" y="160"/>
                    <a:pt x="142" y="160"/>
                    <a:pt x="142" y="160"/>
                  </a:cubicBezTo>
                  <a:close/>
                  <a:moveTo>
                    <a:pt x="143" y="158"/>
                  </a:moveTo>
                  <a:cubicBezTo>
                    <a:pt x="143" y="158"/>
                    <a:pt x="143" y="159"/>
                    <a:pt x="144" y="159"/>
                  </a:cubicBezTo>
                  <a:cubicBezTo>
                    <a:pt x="144" y="159"/>
                    <a:pt x="144" y="159"/>
                    <a:pt x="145" y="159"/>
                  </a:cubicBezTo>
                  <a:cubicBezTo>
                    <a:pt x="145" y="159"/>
                    <a:pt x="145" y="159"/>
                    <a:pt x="145" y="159"/>
                  </a:cubicBezTo>
                  <a:cubicBezTo>
                    <a:pt x="146" y="159"/>
                    <a:pt x="146" y="158"/>
                    <a:pt x="146" y="158"/>
                  </a:cubicBezTo>
                  <a:cubicBezTo>
                    <a:pt x="146" y="158"/>
                    <a:pt x="146" y="157"/>
                    <a:pt x="145" y="157"/>
                  </a:cubicBezTo>
                  <a:cubicBezTo>
                    <a:pt x="145" y="157"/>
                    <a:pt x="145" y="157"/>
                    <a:pt x="145" y="157"/>
                  </a:cubicBezTo>
                  <a:cubicBezTo>
                    <a:pt x="144" y="157"/>
                    <a:pt x="144" y="157"/>
                    <a:pt x="144" y="157"/>
                  </a:cubicBezTo>
                  <a:cubicBezTo>
                    <a:pt x="143" y="157"/>
                    <a:pt x="143" y="158"/>
                    <a:pt x="143" y="158"/>
                  </a:cubicBezTo>
                  <a:close/>
                  <a:moveTo>
                    <a:pt x="143" y="163"/>
                  </a:moveTo>
                  <a:cubicBezTo>
                    <a:pt x="143" y="163"/>
                    <a:pt x="143" y="163"/>
                    <a:pt x="144" y="164"/>
                  </a:cubicBezTo>
                  <a:cubicBezTo>
                    <a:pt x="144" y="164"/>
                    <a:pt x="144" y="164"/>
                    <a:pt x="145" y="164"/>
                  </a:cubicBezTo>
                  <a:cubicBezTo>
                    <a:pt x="145" y="164"/>
                    <a:pt x="145" y="164"/>
                    <a:pt x="146" y="164"/>
                  </a:cubicBezTo>
                  <a:cubicBezTo>
                    <a:pt x="146" y="163"/>
                    <a:pt x="146" y="163"/>
                    <a:pt x="146" y="163"/>
                  </a:cubicBezTo>
                  <a:cubicBezTo>
                    <a:pt x="146" y="162"/>
                    <a:pt x="146" y="162"/>
                    <a:pt x="146" y="161"/>
                  </a:cubicBezTo>
                  <a:cubicBezTo>
                    <a:pt x="145" y="161"/>
                    <a:pt x="145" y="161"/>
                    <a:pt x="145" y="161"/>
                  </a:cubicBezTo>
                  <a:cubicBezTo>
                    <a:pt x="144" y="161"/>
                    <a:pt x="144" y="161"/>
                    <a:pt x="144" y="161"/>
                  </a:cubicBezTo>
                  <a:cubicBezTo>
                    <a:pt x="143" y="162"/>
                    <a:pt x="143" y="162"/>
                    <a:pt x="143" y="163"/>
                  </a:cubicBezTo>
                  <a:close/>
                  <a:moveTo>
                    <a:pt x="38" y="77"/>
                  </a:moveTo>
                  <a:cubicBezTo>
                    <a:pt x="37" y="79"/>
                    <a:pt x="37" y="83"/>
                    <a:pt x="39" y="83"/>
                  </a:cubicBezTo>
                  <a:cubicBezTo>
                    <a:pt x="40" y="83"/>
                    <a:pt x="42" y="80"/>
                    <a:pt x="42" y="78"/>
                  </a:cubicBezTo>
                  <a:cubicBezTo>
                    <a:pt x="42" y="76"/>
                    <a:pt x="42" y="71"/>
                    <a:pt x="41" y="71"/>
                  </a:cubicBezTo>
                  <a:cubicBezTo>
                    <a:pt x="40" y="71"/>
                    <a:pt x="38" y="75"/>
                    <a:pt x="38" y="77"/>
                  </a:cubicBezTo>
                  <a:close/>
                  <a:moveTo>
                    <a:pt x="47" y="90"/>
                  </a:moveTo>
                  <a:cubicBezTo>
                    <a:pt x="46" y="91"/>
                    <a:pt x="45" y="93"/>
                    <a:pt x="45" y="94"/>
                  </a:cubicBezTo>
                  <a:cubicBezTo>
                    <a:pt x="46" y="96"/>
                    <a:pt x="47" y="96"/>
                    <a:pt x="48" y="97"/>
                  </a:cubicBezTo>
                  <a:cubicBezTo>
                    <a:pt x="49" y="97"/>
                    <a:pt x="50" y="95"/>
                    <a:pt x="50" y="94"/>
                  </a:cubicBezTo>
                  <a:cubicBezTo>
                    <a:pt x="47" y="90"/>
                    <a:pt x="47" y="90"/>
                    <a:pt x="47" y="90"/>
                  </a:cubicBezTo>
                  <a:close/>
                  <a:moveTo>
                    <a:pt x="34" y="81"/>
                  </a:moveTo>
                  <a:cubicBezTo>
                    <a:pt x="34" y="81"/>
                    <a:pt x="34" y="81"/>
                    <a:pt x="34" y="81"/>
                  </a:cubicBezTo>
                  <a:cubicBezTo>
                    <a:pt x="31" y="81"/>
                    <a:pt x="33" y="83"/>
                    <a:pt x="36" y="85"/>
                  </a:cubicBezTo>
                  <a:cubicBezTo>
                    <a:pt x="36" y="87"/>
                    <a:pt x="36" y="88"/>
                    <a:pt x="37" y="90"/>
                  </a:cubicBezTo>
                  <a:cubicBezTo>
                    <a:pt x="38" y="92"/>
                    <a:pt x="38" y="92"/>
                    <a:pt x="38" y="90"/>
                  </a:cubicBezTo>
                  <a:cubicBezTo>
                    <a:pt x="38" y="89"/>
                    <a:pt x="37" y="88"/>
                    <a:pt x="38" y="86"/>
                  </a:cubicBezTo>
                  <a:cubicBezTo>
                    <a:pt x="39" y="88"/>
                    <a:pt x="40" y="89"/>
                    <a:pt x="41" y="91"/>
                  </a:cubicBezTo>
                  <a:cubicBezTo>
                    <a:pt x="41" y="92"/>
                    <a:pt x="42" y="92"/>
                    <a:pt x="42" y="94"/>
                  </a:cubicBezTo>
                  <a:cubicBezTo>
                    <a:pt x="42" y="97"/>
                    <a:pt x="40" y="102"/>
                    <a:pt x="40" y="106"/>
                  </a:cubicBezTo>
                  <a:cubicBezTo>
                    <a:pt x="38" y="114"/>
                    <a:pt x="38" y="114"/>
                    <a:pt x="38" y="114"/>
                  </a:cubicBezTo>
                  <a:cubicBezTo>
                    <a:pt x="40" y="116"/>
                    <a:pt x="42" y="111"/>
                    <a:pt x="44" y="102"/>
                  </a:cubicBezTo>
                  <a:cubicBezTo>
                    <a:pt x="45" y="97"/>
                    <a:pt x="45" y="97"/>
                    <a:pt x="45" y="97"/>
                  </a:cubicBezTo>
                  <a:cubicBezTo>
                    <a:pt x="47" y="100"/>
                    <a:pt x="50" y="100"/>
                    <a:pt x="52" y="97"/>
                  </a:cubicBezTo>
                  <a:cubicBezTo>
                    <a:pt x="55" y="100"/>
                    <a:pt x="57" y="104"/>
                    <a:pt x="54" y="106"/>
                  </a:cubicBezTo>
                  <a:cubicBezTo>
                    <a:pt x="53" y="108"/>
                    <a:pt x="52" y="108"/>
                    <a:pt x="51" y="109"/>
                  </a:cubicBezTo>
                  <a:cubicBezTo>
                    <a:pt x="51" y="110"/>
                    <a:pt x="51" y="110"/>
                    <a:pt x="51" y="110"/>
                  </a:cubicBezTo>
                  <a:cubicBezTo>
                    <a:pt x="51" y="110"/>
                    <a:pt x="51" y="110"/>
                    <a:pt x="52" y="110"/>
                  </a:cubicBezTo>
                  <a:cubicBezTo>
                    <a:pt x="54" y="109"/>
                    <a:pt x="55" y="108"/>
                    <a:pt x="56" y="107"/>
                  </a:cubicBezTo>
                  <a:cubicBezTo>
                    <a:pt x="57" y="105"/>
                    <a:pt x="57" y="103"/>
                    <a:pt x="56" y="101"/>
                  </a:cubicBezTo>
                  <a:cubicBezTo>
                    <a:pt x="56" y="98"/>
                    <a:pt x="55" y="96"/>
                    <a:pt x="54" y="94"/>
                  </a:cubicBezTo>
                  <a:cubicBezTo>
                    <a:pt x="59" y="86"/>
                    <a:pt x="59" y="86"/>
                    <a:pt x="59" y="86"/>
                  </a:cubicBezTo>
                  <a:cubicBezTo>
                    <a:pt x="60" y="85"/>
                    <a:pt x="59" y="84"/>
                    <a:pt x="57" y="85"/>
                  </a:cubicBezTo>
                  <a:cubicBezTo>
                    <a:pt x="56" y="85"/>
                    <a:pt x="56" y="86"/>
                    <a:pt x="56" y="86"/>
                  </a:cubicBezTo>
                  <a:cubicBezTo>
                    <a:pt x="54" y="87"/>
                    <a:pt x="54" y="87"/>
                    <a:pt x="55" y="87"/>
                  </a:cubicBezTo>
                  <a:cubicBezTo>
                    <a:pt x="54" y="89"/>
                    <a:pt x="54" y="89"/>
                    <a:pt x="54" y="89"/>
                  </a:cubicBezTo>
                  <a:cubicBezTo>
                    <a:pt x="52" y="92"/>
                    <a:pt x="52" y="92"/>
                    <a:pt x="52" y="92"/>
                  </a:cubicBezTo>
                  <a:cubicBezTo>
                    <a:pt x="51" y="90"/>
                    <a:pt x="51" y="89"/>
                    <a:pt x="48" y="88"/>
                  </a:cubicBezTo>
                  <a:cubicBezTo>
                    <a:pt x="47" y="87"/>
                    <a:pt x="47" y="87"/>
                    <a:pt x="47" y="87"/>
                  </a:cubicBezTo>
                  <a:cubicBezTo>
                    <a:pt x="48" y="85"/>
                    <a:pt x="49" y="83"/>
                    <a:pt x="51" y="82"/>
                  </a:cubicBezTo>
                  <a:cubicBezTo>
                    <a:pt x="53" y="82"/>
                    <a:pt x="54" y="81"/>
                    <a:pt x="54" y="78"/>
                  </a:cubicBezTo>
                  <a:cubicBezTo>
                    <a:pt x="53" y="77"/>
                    <a:pt x="52" y="76"/>
                    <a:pt x="50" y="77"/>
                  </a:cubicBezTo>
                  <a:cubicBezTo>
                    <a:pt x="48" y="77"/>
                    <a:pt x="47" y="81"/>
                    <a:pt x="44" y="88"/>
                  </a:cubicBezTo>
                  <a:cubicBezTo>
                    <a:pt x="43" y="88"/>
                    <a:pt x="43" y="89"/>
                    <a:pt x="44" y="90"/>
                  </a:cubicBezTo>
                  <a:cubicBezTo>
                    <a:pt x="43" y="91"/>
                    <a:pt x="43" y="91"/>
                    <a:pt x="43" y="91"/>
                  </a:cubicBezTo>
                  <a:cubicBezTo>
                    <a:pt x="40" y="85"/>
                    <a:pt x="40" y="85"/>
                    <a:pt x="40" y="85"/>
                  </a:cubicBezTo>
                  <a:cubicBezTo>
                    <a:pt x="42" y="84"/>
                    <a:pt x="43" y="82"/>
                    <a:pt x="44" y="79"/>
                  </a:cubicBezTo>
                  <a:cubicBezTo>
                    <a:pt x="44" y="76"/>
                    <a:pt x="44" y="73"/>
                    <a:pt x="43" y="71"/>
                  </a:cubicBezTo>
                  <a:cubicBezTo>
                    <a:pt x="42" y="69"/>
                    <a:pt x="42" y="68"/>
                    <a:pt x="40" y="69"/>
                  </a:cubicBezTo>
                  <a:cubicBezTo>
                    <a:pt x="38" y="71"/>
                    <a:pt x="37" y="75"/>
                    <a:pt x="36" y="78"/>
                  </a:cubicBezTo>
                  <a:cubicBezTo>
                    <a:pt x="36" y="79"/>
                    <a:pt x="35" y="79"/>
                    <a:pt x="34" y="78"/>
                  </a:cubicBezTo>
                  <a:cubicBezTo>
                    <a:pt x="33" y="76"/>
                    <a:pt x="31" y="74"/>
                    <a:pt x="29" y="72"/>
                  </a:cubicBezTo>
                  <a:cubicBezTo>
                    <a:pt x="27" y="73"/>
                    <a:pt x="27" y="74"/>
                    <a:pt x="27" y="74"/>
                  </a:cubicBezTo>
                  <a:cubicBezTo>
                    <a:pt x="28" y="75"/>
                    <a:pt x="28" y="74"/>
                    <a:pt x="29" y="75"/>
                  </a:cubicBezTo>
                  <a:cubicBezTo>
                    <a:pt x="31" y="76"/>
                    <a:pt x="32" y="79"/>
                    <a:pt x="34" y="81"/>
                  </a:cubicBezTo>
                  <a:close/>
                  <a:moveTo>
                    <a:pt x="30" y="90"/>
                  </a:moveTo>
                  <a:cubicBezTo>
                    <a:pt x="32" y="92"/>
                    <a:pt x="32" y="94"/>
                    <a:pt x="33" y="96"/>
                  </a:cubicBezTo>
                  <a:cubicBezTo>
                    <a:pt x="34" y="96"/>
                    <a:pt x="34" y="96"/>
                    <a:pt x="34" y="96"/>
                  </a:cubicBezTo>
                  <a:cubicBezTo>
                    <a:pt x="35" y="97"/>
                    <a:pt x="36" y="96"/>
                    <a:pt x="37" y="96"/>
                  </a:cubicBezTo>
                  <a:cubicBezTo>
                    <a:pt x="38" y="95"/>
                    <a:pt x="36" y="93"/>
                    <a:pt x="36" y="93"/>
                  </a:cubicBezTo>
                  <a:cubicBezTo>
                    <a:pt x="34" y="91"/>
                    <a:pt x="33" y="90"/>
                    <a:pt x="31" y="89"/>
                  </a:cubicBezTo>
                  <a:cubicBezTo>
                    <a:pt x="30" y="89"/>
                    <a:pt x="29" y="89"/>
                    <a:pt x="30" y="90"/>
                  </a:cubicBezTo>
                  <a:close/>
                  <a:moveTo>
                    <a:pt x="103" y="55"/>
                  </a:moveTo>
                  <a:cubicBezTo>
                    <a:pt x="102" y="55"/>
                    <a:pt x="102" y="56"/>
                    <a:pt x="102" y="57"/>
                  </a:cubicBezTo>
                  <a:cubicBezTo>
                    <a:pt x="102" y="57"/>
                    <a:pt x="103" y="57"/>
                    <a:pt x="104" y="56"/>
                  </a:cubicBezTo>
                  <a:cubicBezTo>
                    <a:pt x="105" y="56"/>
                    <a:pt x="107" y="55"/>
                    <a:pt x="105" y="55"/>
                  </a:cubicBezTo>
                  <a:cubicBezTo>
                    <a:pt x="104" y="55"/>
                    <a:pt x="104" y="55"/>
                    <a:pt x="103" y="55"/>
                  </a:cubicBezTo>
                  <a:close/>
                  <a:moveTo>
                    <a:pt x="93" y="42"/>
                  </a:moveTo>
                  <a:cubicBezTo>
                    <a:pt x="93" y="43"/>
                    <a:pt x="94" y="43"/>
                    <a:pt x="94" y="42"/>
                  </a:cubicBezTo>
                  <a:cubicBezTo>
                    <a:pt x="95" y="39"/>
                    <a:pt x="96" y="33"/>
                    <a:pt x="98" y="38"/>
                  </a:cubicBezTo>
                  <a:cubicBezTo>
                    <a:pt x="98" y="46"/>
                    <a:pt x="98" y="46"/>
                    <a:pt x="98" y="46"/>
                  </a:cubicBezTo>
                  <a:cubicBezTo>
                    <a:pt x="99" y="51"/>
                    <a:pt x="101" y="52"/>
                    <a:pt x="103" y="51"/>
                  </a:cubicBezTo>
                  <a:cubicBezTo>
                    <a:pt x="106" y="50"/>
                    <a:pt x="108" y="49"/>
                    <a:pt x="108" y="49"/>
                  </a:cubicBezTo>
                  <a:cubicBezTo>
                    <a:pt x="110" y="49"/>
                    <a:pt x="110" y="51"/>
                    <a:pt x="109" y="53"/>
                  </a:cubicBezTo>
                  <a:cubicBezTo>
                    <a:pt x="108" y="54"/>
                    <a:pt x="108" y="54"/>
                    <a:pt x="107" y="54"/>
                  </a:cubicBezTo>
                  <a:cubicBezTo>
                    <a:pt x="105" y="54"/>
                    <a:pt x="103" y="54"/>
                    <a:pt x="102" y="54"/>
                  </a:cubicBezTo>
                  <a:cubicBezTo>
                    <a:pt x="101" y="55"/>
                    <a:pt x="101" y="56"/>
                    <a:pt x="100" y="57"/>
                  </a:cubicBezTo>
                  <a:cubicBezTo>
                    <a:pt x="100" y="60"/>
                    <a:pt x="103" y="60"/>
                    <a:pt x="109" y="57"/>
                  </a:cubicBezTo>
                  <a:cubicBezTo>
                    <a:pt x="109" y="56"/>
                    <a:pt x="110" y="56"/>
                    <a:pt x="110" y="56"/>
                  </a:cubicBezTo>
                  <a:cubicBezTo>
                    <a:pt x="112" y="57"/>
                    <a:pt x="114" y="57"/>
                    <a:pt x="116" y="57"/>
                  </a:cubicBezTo>
                  <a:cubicBezTo>
                    <a:pt x="117" y="58"/>
                    <a:pt x="119" y="57"/>
                    <a:pt x="117" y="56"/>
                  </a:cubicBezTo>
                  <a:cubicBezTo>
                    <a:pt x="116" y="55"/>
                    <a:pt x="114" y="55"/>
                    <a:pt x="112" y="54"/>
                  </a:cubicBezTo>
                  <a:cubicBezTo>
                    <a:pt x="112" y="54"/>
                    <a:pt x="112" y="54"/>
                    <a:pt x="111" y="54"/>
                  </a:cubicBezTo>
                  <a:cubicBezTo>
                    <a:pt x="112" y="52"/>
                    <a:pt x="113" y="50"/>
                    <a:pt x="112" y="49"/>
                  </a:cubicBezTo>
                  <a:cubicBezTo>
                    <a:pt x="111" y="47"/>
                    <a:pt x="109" y="47"/>
                    <a:pt x="106" y="48"/>
                  </a:cubicBezTo>
                  <a:cubicBezTo>
                    <a:pt x="105" y="48"/>
                    <a:pt x="103" y="49"/>
                    <a:pt x="102" y="49"/>
                  </a:cubicBezTo>
                  <a:cubicBezTo>
                    <a:pt x="101" y="49"/>
                    <a:pt x="101" y="47"/>
                    <a:pt x="101" y="46"/>
                  </a:cubicBezTo>
                  <a:cubicBezTo>
                    <a:pt x="100" y="38"/>
                    <a:pt x="100" y="38"/>
                    <a:pt x="100" y="38"/>
                  </a:cubicBezTo>
                  <a:cubicBezTo>
                    <a:pt x="99" y="32"/>
                    <a:pt x="97" y="32"/>
                    <a:pt x="95" y="35"/>
                  </a:cubicBezTo>
                  <a:cubicBezTo>
                    <a:pt x="94" y="37"/>
                    <a:pt x="93" y="39"/>
                    <a:pt x="93" y="42"/>
                  </a:cubicBezTo>
                  <a:close/>
                  <a:moveTo>
                    <a:pt x="89" y="46"/>
                  </a:moveTo>
                  <a:cubicBezTo>
                    <a:pt x="89" y="47"/>
                    <a:pt x="89" y="47"/>
                    <a:pt x="91" y="46"/>
                  </a:cubicBezTo>
                  <a:cubicBezTo>
                    <a:pt x="91" y="48"/>
                    <a:pt x="91" y="49"/>
                    <a:pt x="91" y="50"/>
                  </a:cubicBezTo>
                  <a:cubicBezTo>
                    <a:pt x="91" y="50"/>
                    <a:pt x="92" y="50"/>
                    <a:pt x="92" y="51"/>
                  </a:cubicBezTo>
                  <a:cubicBezTo>
                    <a:pt x="93" y="51"/>
                    <a:pt x="93" y="51"/>
                    <a:pt x="93" y="51"/>
                  </a:cubicBezTo>
                  <a:cubicBezTo>
                    <a:pt x="93" y="52"/>
                    <a:pt x="93" y="53"/>
                    <a:pt x="94" y="53"/>
                  </a:cubicBezTo>
                  <a:cubicBezTo>
                    <a:pt x="94" y="54"/>
                    <a:pt x="94" y="54"/>
                    <a:pt x="95" y="54"/>
                  </a:cubicBezTo>
                  <a:cubicBezTo>
                    <a:pt x="96" y="54"/>
                    <a:pt x="96" y="55"/>
                    <a:pt x="97" y="55"/>
                  </a:cubicBezTo>
                  <a:cubicBezTo>
                    <a:pt x="99" y="57"/>
                    <a:pt x="95" y="60"/>
                    <a:pt x="94" y="57"/>
                  </a:cubicBezTo>
                  <a:cubicBezTo>
                    <a:pt x="93" y="55"/>
                    <a:pt x="93" y="55"/>
                    <a:pt x="92" y="56"/>
                  </a:cubicBezTo>
                  <a:cubicBezTo>
                    <a:pt x="92" y="56"/>
                    <a:pt x="92" y="57"/>
                    <a:pt x="92" y="58"/>
                  </a:cubicBezTo>
                  <a:cubicBezTo>
                    <a:pt x="92" y="59"/>
                    <a:pt x="93" y="60"/>
                    <a:pt x="94" y="60"/>
                  </a:cubicBezTo>
                  <a:cubicBezTo>
                    <a:pt x="96" y="60"/>
                    <a:pt x="98" y="59"/>
                    <a:pt x="98" y="57"/>
                  </a:cubicBezTo>
                  <a:cubicBezTo>
                    <a:pt x="99" y="56"/>
                    <a:pt x="99" y="55"/>
                    <a:pt x="98" y="54"/>
                  </a:cubicBezTo>
                  <a:cubicBezTo>
                    <a:pt x="97" y="53"/>
                    <a:pt x="97" y="53"/>
                    <a:pt x="95" y="53"/>
                  </a:cubicBezTo>
                  <a:cubicBezTo>
                    <a:pt x="95" y="53"/>
                    <a:pt x="95" y="52"/>
                    <a:pt x="95" y="51"/>
                  </a:cubicBezTo>
                  <a:cubicBezTo>
                    <a:pt x="94" y="50"/>
                    <a:pt x="94" y="50"/>
                    <a:pt x="93" y="49"/>
                  </a:cubicBezTo>
                  <a:cubicBezTo>
                    <a:pt x="92" y="49"/>
                    <a:pt x="92" y="48"/>
                    <a:pt x="92" y="47"/>
                  </a:cubicBezTo>
                  <a:cubicBezTo>
                    <a:pt x="92" y="46"/>
                    <a:pt x="93" y="46"/>
                    <a:pt x="93" y="45"/>
                  </a:cubicBezTo>
                  <a:cubicBezTo>
                    <a:pt x="92" y="45"/>
                    <a:pt x="92" y="44"/>
                    <a:pt x="91" y="44"/>
                  </a:cubicBezTo>
                  <a:cubicBezTo>
                    <a:pt x="91" y="44"/>
                    <a:pt x="91" y="44"/>
                    <a:pt x="91" y="44"/>
                  </a:cubicBezTo>
                  <a:cubicBezTo>
                    <a:pt x="91" y="44"/>
                    <a:pt x="91" y="44"/>
                    <a:pt x="91" y="43"/>
                  </a:cubicBezTo>
                  <a:cubicBezTo>
                    <a:pt x="92" y="41"/>
                    <a:pt x="92" y="41"/>
                    <a:pt x="92" y="41"/>
                  </a:cubicBezTo>
                  <a:cubicBezTo>
                    <a:pt x="92" y="40"/>
                    <a:pt x="91" y="40"/>
                    <a:pt x="90" y="41"/>
                  </a:cubicBezTo>
                  <a:cubicBezTo>
                    <a:pt x="90" y="43"/>
                    <a:pt x="89" y="44"/>
                    <a:pt x="89" y="46"/>
                  </a:cubicBezTo>
                  <a:close/>
                  <a:moveTo>
                    <a:pt x="87" y="56"/>
                  </a:moveTo>
                  <a:cubicBezTo>
                    <a:pt x="86" y="57"/>
                    <a:pt x="88" y="57"/>
                    <a:pt x="88" y="59"/>
                  </a:cubicBezTo>
                  <a:cubicBezTo>
                    <a:pt x="88" y="59"/>
                    <a:pt x="88" y="60"/>
                    <a:pt x="88" y="60"/>
                  </a:cubicBezTo>
                  <a:cubicBezTo>
                    <a:pt x="89" y="63"/>
                    <a:pt x="88" y="64"/>
                    <a:pt x="90" y="64"/>
                  </a:cubicBezTo>
                  <a:cubicBezTo>
                    <a:pt x="92" y="64"/>
                    <a:pt x="92" y="62"/>
                    <a:pt x="90" y="59"/>
                  </a:cubicBezTo>
                  <a:cubicBezTo>
                    <a:pt x="90" y="59"/>
                    <a:pt x="90" y="59"/>
                    <a:pt x="90" y="58"/>
                  </a:cubicBezTo>
                  <a:cubicBezTo>
                    <a:pt x="88" y="56"/>
                    <a:pt x="88" y="56"/>
                    <a:pt x="87" y="56"/>
                  </a:cubicBezTo>
                  <a:close/>
                  <a:moveTo>
                    <a:pt x="87" y="29"/>
                  </a:moveTo>
                  <a:cubicBezTo>
                    <a:pt x="87" y="30"/>
                    <a:pt x="87" y="30"/>
                    <a:pt x="87" y="30"/>
                  </a:cubicBezTo>
                  <a:cubicBezTo>
                    <a:pt x="86" y="34"/>
                    <a:pt x="87" y="34"/>
                    <a:pt x="89" y="32"/>
                  </a:cubicBezTo>
                  <a:cubicBezTo>
                    <a:pt x="90" y="29"/>
                    <a:pt x="92" y="27"/>
                    <a:pt x="95" y="26"/>
                  </a:cubicBezTo>
                  <a:cubicBezTo>
                    <a:pt x="94" y="30"/>
                    <a:pt x="92" y="33"/>
                    <a:pt x="90" y="37"/>
                  </a:cubicBezTo>
                  <a:cubicBezTo>
                    <a:pt x="87" y="41"/>
                    <a:pt x="85" y="45"/>
                    <a:pt x="83" y="49"/>
                  </a:cubicBezTo>
                  <a:cubicBezTo>
                    <a:pt x="82" y="50"/>
                    <a:pt x="82" y="51"/>
                    <a:pt x="82" y="52"/>
                  </a:cubicBezTo>
                  <a:cubicBezTo>
                    <a:pt x="83" y="53"/>
                    <a:pt x="84" y="51"/>
                    <a:pt x="84" y="51"/>
                  </a:cubicBezTo>
                  <a:cubicBezTo>
                    <a:pt x="85" y="50"/>
                    <a:pt x="86" y="50"/>
                    <a:pt x="86" y="50"/>
                  </a:cubicBezTo>
                  <a:cubicBezTo>
                    <a:pt x="87" y="49"/>
                    <a:pt x="87" y="50"/>
                    <a:pt x="87" y="50"/>
                  </a:cubicBezTo>
                  <a:cubicBezTo>
                    <a:pt x="87" y="52"/>
                    <a:pt x="86" y="53"/>
                    <a:pt x="85" y="55"/>
                  </a:cubicBezTo>
                  <a:cubicBezTo>
                    <a:pt x="85" y="55"/>
                    <a:pt x="84" y="56"/>
                    <a:pt x="85" y="56"/>
                  </a:cubicBezTo>
                  <a:cubicBezTo>
                    <a:pt x="86" y="56"/>
                    <a:pt x="87" y="55"/>
                    <a:pt x="88" y="53"/>
                  </a:cubicBezTo>
                  <a:cubicBezTo>
                    <a:pt x="88" y="53"/>
                    <a:pt x="88" y="52"/>
                    <a:pt x="88" y="51"/>
                  </a:cubicBezTo>
                  <a:cubicBezTo>
                    <a:pt x="88" y="51"/>
                    <a:pt x="89" y="50"/>
                    <a:pt x="88" y="49"/>
                  </a:cubicBezTo>
                  <a:cubicBezTo>
                    <a:pt x="88" y="48"/>
                    <a:pt x="87" y="48"/>
                    <a:pt x="86" y="49"/>
                  </a:cubicBezTo>
                  <a:cubicBezTo>
                    <a:pt x="85" y="49"/>
                    <a:pt x="85" y="49"/>
                    <a:pt x="85" y="48"/>
                  </a:cubicBezTo>
                  <a:cubicBezTo>
                    <a:pt x="87" y="44"/>
                    <a:pt x="89" y="40"/>
                    <a:pt x="92" y="36"/>
                  </a:cubicBezTo>
                  <a:cubicBezTo>
                    <a:pt x="94" y="33"/>
                    <a:pt x="95" y="30"/>
                    <a:pt x="96" y="27"/>
                  </a:cubicBezTo>
                  <a:cubicBezTo>
                    <a:pt x="97" y="26"/>
                    <a:pt x="97" y="25"/>
                    <a:pt x="96" y="24"/>
                  </a:cubicBezTo>
                  <a:cubicBezTo>
                    <a:pt x="96" y="24"/>
                    <a:pt x="95" y="24"/>
                    <a:pt x="93" y="26"/>
                  </a:cubicBezTo>
                  <a:cubicBezTo>
                    <a:pt x="92" y="26"/>
                    <a:pt x="91" y="27"/>
                    <a:pt x="90" y="28"/>
                  </a:cubicBezTo>
                  <a:cubicBezTo>
                    <a:pt x="90" y="29"/>
                    <a:pt x="89" y="29"/>
                    <a:pt x="89" y="28"/>
                  </a:cubicBezTo>
                  <a:cubicBezTo>
                    <a:pt x="90" y="25"/>
                    <a:pt x="92" y="22"/>
                    <a:pt x="93" y="18"/>
                  </a:cubicBezTo>
                  <a:cubicBezTo>
                    <a:pt x="93" y="17"/>
                    <a:pt x="93" y="17"/>
                    <a:pt x="93" y="17"/>
                  </a:cubicBezTo>
                  <a:cubicBezTo>
                    <a:pt x="92" y="16"/>
                    <a:pt x="92" y="16"/>
                    <a:pt x="92" y="16"/>
                  </a:cubicBezTo>
                  <a:cubicBezTo>
                    <a:pt x="91" y="16"/>
                    <a:pt x="91" y="17"/>
                    <a:pt x="91" y="17"/>
                  </a:cubicBezTo>
                  <a:cubicBezTo>
                    <a:pt x="91" y="19"/>
                    <a:pt x="91" y="20"/>
                    <a:pt x="90" y="21"/>
                  </a:cubicBezTo>
                  <a:cubicBezTo>
                    <a:pt x="90" y="23"/>
                    <a:pt x="89" y="25"/>
                    <a:pt x="88" y="27"/>
                  </a:cubicBezTo>
                  <a:cubicBezTo>
                    <a:pt x="88" y="28"/>
                    <a:pt x="88" y="28"/>
                    <a:pt x="87" y="29"/>
                  </a:cubicBezTo>
                  <a:close/>
                  <a:moveTo>
                    <a:pt x="80" y="40"/>
                  </a:moveTo>
                  <a:cubicBezTo>
                    <a:pt x="79" y="44"/>
                    <a:pt x="80" y="45"/>
                    <a:pt x="82" y="44"/>
                  </a:cubicBezTo>
                  <a:cubicBezTo>
                    <a:pt x="83" y="43"/>
                    <a:pt x="85" y="41"/>
                    <a:pt x="87" y="39"/>
                  </a:cubicBezTo>
                  <a:cubicBezTo>
                    <a:pt x="88" y="38"/>
                    <a:pt x="87" y="36"/>
                    <a:pt x="86" y="36"/>
                  </a:cubicBezTo>
                  <a:cubicBezTo>
                    <a:pt x="86" y="36"/>
                    <a:pt x="85" y="37"/>
                    <a:pt x="85" y="37"/>
                  </a:cubicBezTo>
                  <a:cubicBezTo>
                    <a:pt x="84" y="38"/>
                    <a:pt x="83" y="39"/>
                    <a:pt x="83" y="40"/>
                  </a:cubicBezTo>
                  <a:cubicBezTo>
                    <a:pt x="82" y="40"/>
                    <a:pt x="82" y="41"/>
                    <a:pt x="82" y="40"/>
                  </a:cubicBezTo>
                  <a:cubicBezTo>
                    <a:pt x="82" y="38"/>
                    <a:pt x="82" y="35"/>
                    <a:pt x="83" y="33"/>
                  </a:cubicBezTo>
                  <a:cubicBezTo>
                    <a:pt x="83" y="32"/>
                    <a:pt x="83" y="32"/>
                    <a:pt x="82" y="32"/>
                  </a:cubicBezTo>
                  <a:cubicBezTo>
                    <a:pt x="81" y="35"/>
                    <a:pt x="81" y="38"/>
                    <a:pt x="80" y="40"/>
                  </a:cubicBezTo>
                  <a:close/>
                  <a:moveTo>
                    <a:pt x="182" y="31"/>
                  </a:moveTo>
                  <a:cubicBezTo>
                    <a:pt x="176" y="38"/>
                    <a:pt x="176" y="38"/>
                    <a:pt x="176" y="38"/>
                  </a:cubicBezTo>
                  <a:cubicBezTo>
                    <a:pt x="175" y="39"/>
                    <a:pt x="167" y="37"/>
                    <a:pt x="162" y="36"/>
                  </a:cubicBezTo>
                  <a:cubicBezTo>
                    <a:pt x="159" y="35"/>
                    <a:pt x="156" y="35"/>
                    <a:pt x="154" y="35"/>
                  </a:cubicBezTo>
                  <a:cubicBezTo>
                    <a:pt x="153" y="35"/>
                    <a:pt x="153" y="36"/>
                    <a:pt x="155" y="37"/>
                  </a:cubicBezTo>
                  <a:cubicBezTo>
                    <a:pt x="162" y="40"/>
                    <a:pt x="167" y="40"/>
                    <a:pt x="174" y="41"/>
                  </a:cubicBezTo>
                  <a:cubicBezTo>
                    <a:pt x="171" y="44"/>
                    <a:pt x="168" y="46"/>
                    <a:pt x="164" y="48"/>
                  </a:cubicBezTo>
                  <a:cubicBezTo>
                    <a:pt x="157" y="52"/>
                    <a:pt x="153" y="52"/>
                    <a:pt x="150" y="49"/>
                  </a:cubicBezTo>
                  <a:cubicBezTo>
                    <a:pt x="150" y="48"/>
                    <a:pt x="149" y="47"/>
                    <a:pt x="148" y="45"/>
                  </a:cubicBezTo>
                  <a:cubicBezTo>
                    <a:pt x="147" y="46"/>
                    <a:pt x="148" y="47"/>
                    <a:pt x="150" y="50"/>
                  </a:cubicBezTo>
                  <a:cubicBezTo>
                    <a:pt x="153" y="56"/>
                    <a:pt x="161" y="53"/>
                    <a:pt x="171" y="46"/>
                  </a:cubicBezTo>
                  <a:cubicBezTo>
                    <a:pt x="172" y="48"/>
                    <a:pt x="173" y="50"/>
                    <a:pt x="173" y="52"/>
                  </a:cubicBezTo>
                  <a:cubicBezTo>
                    <a:pt x="173" y="56"/>
                    <a:pt x="171" y="59"/>
                    <a:pt x="173" y="60"/>
                  </a:cubicBezTo>
                  <a:cubicBezTo>
                    <a:pt x="174" y="61"/>
                    <a:pt x="176" y="61"/>
                    <a:pt x="178" y="62"/>
                  </a:cubicBezTo>
                  <a:cubicBezTo>
                    <a:pt x="179" y="62"/>
                    <a:pt x="179" y="59"/>
                    <a:pt x="178" y="58"/>
                  </a:cubicBezTo>
                  <a:cubicBezTo>
                    <a:pt x="174" y="54"/>
                    <a:pt x="173" y="49"/>
                    <a:pt x="173" y="45"/>
                  </a:cubicBezTo>
                  <a:cubicBezTo>
                    <a:pt x="174" y="43"/>
                    <a:pt x="176" y="41"/>
                    <a:pt x="178" y="41"/>
                  </a:cubicBezTo>
                  <a:cubicBezTo>
                    <a:pt x="181" y="41"/>
                    <a:pt x="184" y="42"/>
                    <a:pt x="186" y="42"/>
                  </a:cubicBezTo>
                  <a:cubicBezTo>
                    <a:pt x="187" y="42"/>
                    <a:pt x="188" y="42"/>
                    <a:pt x="188" y="41"/>
                  </a:cubicBezTo>
                  <a:cubicBezTo>
                    <a:pt x="188" y="40"/>
                    <a:pt x="187" y="39"/>
                    <a:pt x="186" y="39"/>
                  </a:cubicBezTo>
                  <a:cubicBezTo>
                    <a:pt x="184" y="41"/>
                    <a:pt x="181" y="39"/>
                    <a:pt x="179" y="39"/>
                  </a:cubicBezTo>
                  <a:cubicBezTo>
                    <a:pt x="179" y="36"/>
                    <a:pt x="181" y="34"/>
                    <a:pt x="184" y="32"/>
                  </a:cubicBezTo>
                  <a:cubicBezTo>
                    <a:pt x="187" y="30"/>
                    <a:pt x="187" y="28"/>
                    <a:pt x="185" y="27"/>
                  </a:cubicBezTo>
                  <a:cubicBezTo>
                    <a:pt x="184" y="28"/>
                    <a:pt x="183" y="30"/>
                    <a:pt x="182" y="31"/>
                  </a:cubicBezTo>
                  <a:close/>
                  <a:moveTo>
                    <a:pt x="235" y="79"/>
                  </a:moveTo>
                  <a:cubicBezTo>
                    <a:pt x="235" y="79"/>
                    <a:pt x="234" y="78"/>
                    <a:pt x="233" y="78"/>
                  </a:cubicBezTo>
                  <a:cubicBezTo>
                    <a:pt x="233" y="78"/>
                    <a:pt x="233" y="79"/>
                    <a:pt x="232" y="80"/>
                  </a:cubicBezTo>
                  <a:cubicBezTo>
                    <a:pt x="232" y="80"/>
                    <a:pt x="231" y="80"/>
                    <a:pt x="232" y="80"/>
                  </a:cubicBezTo>
                  <a:cubicBezTo>
                    <a:pt x="232" y="80"/>
                    <a:pt x="232" y="81"/>
                    <a:pt x="232" y="82"/>
                  </a:cubicBezTo>
                  <a:cubicBezTo>
                    <a:pt x="232" y="82"/>
                    <a:pt x="232" y="83"/>
                    <a:pt x="231" y="83"/>
                  </a:cubicBezTo>
                  <a:cubicBezTo>
                    <a:pt x="231" y="84"/>
                    <a:pt x="230" y="85"/>
                    <a:pt x="230" y="85"/>
                  </a:cubicBezTo>
                  <a:cubicBezTo>
                    <a:pt x="231" y="85"/>
                    <a:pt x="233" y="84"/>
                    <a:pt x="235" y="83"/>
                  </a:cubicBezTo>
                  <a:cubicBezTo>
                    <a:pt x="235" y="83"/>
                    <a:pt x="236" y="82"/>
                    <a:pt x="237" y="82"/>
                  </a:cubicBezTo>
                  <a:cubicBezTo>
                    <a:pt x="238" y="81"/>
                    <a:pt x="239" y="80"/>
                    <a:pt x="239" y="80"/>
                  </a:cubicBezTo>
                  <a:cubicBezTo>
                    <a:pt x="239" y="79"/>
                    <a:pt x="236" y="79"/>
                    <a:pt x="235" y="79"/>
                  </a:cubicBezTo>
                  <a:close/>
                  <a:moveTo>
                    <a:pt x="231" y="81"/>
                  </a:moveTo>
                  <a:cubicBezTo>
                    <a:pt x="230" y="81"/>
                    <a:pt x="229" y="81"/>
                    <a:pt x="229" y="82"/>
                  </a:cubicBezTo>
                  <a:cubicBezTo>
                    <a:pt x="228" y="83"/>
                    <a:pt x="228" y="83"/>
                    <a:pt x="228" y="84"/>
                  </a:cubicBezTo>
                  <a:cubicBezTo>
                    <a:pt x="228" y="84"/>
                    <a:pt x="229" y="84"/>
                    <a:pt x="230" y="83"/>
                  </a:cubicBezTo>
                  <a:cubicBezTo>
                    <a:pt x="230" y="82"/>
                    <a:pt x="231" y="81"/>
                    <a:pt x="231" y="81"/>
                  </a:cubicBezTo>
                  <a:close/>
                  <a:moveTo>
                    <a:pt x="226" y="83"/>
                  </a:moveTo>
                  <a:cubicBezTo>
                    <a:pt x="226" y="83"/>
                    <a:pt x="226" y="83"/>
                    <a:pt x="226" y="83"/>
                  </a:cubicBezTo>
                  <a:cubicBezTo>
                    <a:pt x="225" y="83"/>
                    <a:pt x="224" y="83"/>
                    <a:pt x="224" y="84"/>
                  </a:cubicBezTo>
                  <a:cubicBezTo>
                    <a:pt x="223" y="84"/>
                    <a:pt x="222" y="85"/>
                    <a:pt x="223" y="85"/>
                  </a:cubicBezTo>
                  <a:cubicBezTo>
                    <a:pt x="223" y="85"/>
                    <a:pt x="223" y="85"/>
                    <a:pt x="224" y="85"/>
                  </a:cubicBezTo>
                  <a:cubicBezTo>
                    <a:pt x="225" y="85"/>
                    <a:pt x="227" y="83"/>
                    <a:pt x="226" y="83"/>
                  </a:cubicBezTo>
                  <a:close/>
                  <a:moveTo>
                    <a:pt x="219" y="81"/>
                  </a:moveTo>
                  <a:cubicBezTo>
                    <a:pt x="219" y="80"/>
                    <a:pt x="218" y="81"/>
                    <a:pt x="218" y="81"/>
                  </a:cubicBezTo>
                  <a:cubicBezTo>
                    <a:pt x="217" y="81"/>
                    <a:pt x="217" y="81"/>
                    <a:pt x="217" y="82"/>
                  </a:cubicBezTo>
                  <a:cubicBezTo>
                    <a:pt x="218" y="82"/>
                    <a:pt x="218" y="82"/>
                    <a:pt x="218" y="83"/>
                  </a:cubicBezTo>
                  <a:cubicBezTo>
                    <a:pt x="218" y="83"/>
                    <a:pt x="219" y="82"/>
                    <a:pt x="219" y="82"/>
                  </a:cubicBezTo>
                  <a:cubicBezTo>
                    <a:pt x="219" y="81"/>
                    <a:pt x="219" y="81"/>
                    <a:pt x="219" y="81"/>
                  </a:cubicBezTo>
                  <a:close/>
                  <a:moveTo>
                    <a:pt x="217" y="82"/>
                  </a:moveTo>
                  <a:cubicBezTo>
                    <a:pt x="216" y="82"/>
                    <a:pt x="216" y="82"/>
                    <a:pt x="216" y="82"/>
                  </a:cubicBezTo>
                  <a:cubicBezTo>
                    <a:pt x="216" y="82"/>
                    <a:pt x="215" y="82"/>
                    <a:pt x="215" y="82"/>
                  </a:cubicBezTo>
                  <a:cubicBezTo>
                    <a:pt x="214" y="82"/>
                    <a:pt x="214" y="83"/>
                    <a:pt x="214" y="83"/>
                  </a:cubicBezTo>
                  <a:cubicBezTo>
                    <a:pt x="215" y="84"/>
                    <a:pt x="217" y="84"/>
                    <a:pt x="217" y="84"/>
                  </a:cubicBezTo>
                  <a:cubicBezTo>
                    <a:pt x="218" y="83"/>
                    <a:pt x="217" y="83"/>
                    <a:pt x="217" y="82"/>
                  </a:cubicBezTo>
                  <a:close/>
                  <a:moveTo>
                    <a:pt x="206" y="81"/>
                  </a:moveTo>
                  <a:cubicBezTo>
                    <a:pt x="204" y="82"/>
                    <a:pt x="203" y="84"/>
                    <a:pt x="202" y="87"/>
                  </a:cubicBezTo>
                  <a:cubicBezTo>
                    <a:pt x="201" y="88"/>
                    <a:pt x="202" y="90"/>
                    <a:pt x="203" y="89"/>
                  </a:cubicBezTo>
                  <a:cubicBezTo>
                    <a:pt x="207" y="88"/>
                    <a:pt x="211" y="87"/>
                    <a:pt x="215" y="86"/>
                  </a:cubicBezTo>
                  <a:cubicBezTo>
                    <a:pt x="218" y="86"/>
                    <a:pt x="220" y="86"/>
                    <a:pt x="223" y="87"/>
                  </a:cubicBezTo>
                  <a:cubicBezTo>
                    <a:pt x="225" y="88"/>
                    <a:pt x="225" y="88"/>
                    <a:pt x="225" y="88"/>
                  </a:cubicBezTo>
                  <a:cubicBezTo>
                    <a:pt x="226" y="87"/>
                    <a:pt x="228" y="87"/>
                    <a:pt x="230" y="87"/>
                  </a:cubicBezTo>
                  <a:cubicBezTo>
                    <a:pt x="232" y="88"/>
                    <a:pt x="233" y="89"/>
                    <a:pt x="234" y="90"/>
                  </a:cubicBezTo>
                  <a:cubicBezTo>
                    <a:pt x="233" y="91"/>
                    <a:pt x="230" y="91"/>
                    <a:pt x="225" y="89"/>
                  </a:cubicBezTo>
                  <a:cubicBezTo>
                    <a:pt x="220" y="88"/>
                    <a:pt x="220" y="88"/>
                    <a:pt x="220" y="88"/>
                  </a:cubicBezTo>
                  <a:cubicBezTo>
                    <a:pt x="215" y="88"/>
                    <a:pt x="212" y="88"/>
                    <a:pt x="210" y="90"/>
                  </a:cubicBezTo>
                  <a:cubicBezTo>
                    <a:pt x="209" y="91"/>
                    <a:pt x="210" y="91"/>
                    <a:pt x="212" y="91"/>
                  </a:cubicBezTo>
                  <a:cubicBezTo>
                    <a:pt x="213" y="91"/>
                    <a:pt x="216" y="92"/>
                    <a:pt x="218" y="92"/>
                  </a:cubicBezTo>
                  <a:cubicBezTo>
                    <a:pt x="218" y="93"/>
                    <a:pt x="218" y="93"/>
                    <a:pt x="218" y="93"/>
                  </a:cubicBezTo>
                  <a:cubicBezTo>
                    <a:pt x="216" y="93"/>
                    <a:pt x="214" y="94"/>
                    <a:pt x="212" y="95"/>
                  </a:cubicBezTo>
                  <a:cubicBezTo>
                    <a:pt x="212" y="96"/>
                    <a:pt x="212" y="96"/>
                    <a:pt x="212" y="97"/>
                  </a:cubicBezTo>
                  <a:cubicBezTo>
                    <a:pt x="202" y="95"/>
                    <a:pt x="202" y="95"/>
                    <a:pt x="202" y="95"/>
                  </a:cubicBezTo>
                  <a:cubicBezTo>
                    <a:pt x="194" y="93"/>
                    <a:pt x="194" y="93"/>
                    <a:pt x="194" y="93"/>
                  </a:cubicBezTo>
                  <a:cubicBezTo>
                    <a:pt x="193" y="94"/>
                    <a:pt x="193" y="95"/>
                    <a:pt x="195" y="96"/>
                  </a:cubicBezTo>
                  <a:cubicBezTo>
                    <a:pt x="196" y="96"/>
                    <a:pt x="196" y="96"/>
                    <a:pt x="197" y="96"/>
                  </a:cubicBezTo>
                  <a:cubicBezTo>
                    <a:pt x="203" y="97"/>
                    <a:pt x="208" y="98"/>
                    <a:pt x="212" y="100"/>
                  </a:cubicBezTo>
                  <a:cubicBezTo>
                    <a:pt x="211" y="103"/>
                    <a:pt x="210" y="106"/>
                    <a:pt x="207" y="109"/>
                  </a:cubicBezTo>
                  <a:cubicBezTo>
                    <a:pt x="204" y="105"/>
                    <a:pt x="200" y="101"/>
                    <a:pt x="197" y="97"/>
                  </a:cubicBezTo>
                  <a:cubicBezTo>
                    <a:pt x="197" y="97"/>
                    <a:pt x="197" y="97"/>
                    <a:pt x="197" y="98"/>
                  </a:cubicBezTo>
                  <a:cubicBezTo>
                    <a:pt x="197" y="99"/>
                    <a:pt x="198" y="101"/>
                    <a:pt x="199" y="102"/>
                  </a:cubicBezTo>
                  <a:cubicBezTo>
                    <a:pt x="201" y="106"/>
                    <a:pt x="203" y="109"/>
                    <a:pt x="205" y="111"/>
                  </a:cubicBezTo>
                  <a:cubicBezTo>
                    <a:pt x="205" y="111"/>
                    <a:pt x="206" y="112"/>
                    <a:pt x="207" y="111"/>
                  </a:cubicBezTo>
                  <a:cubicBezTo>
                    <a:pt x="208" y="111"/>
                    <a:pt x="210" y="110"/>
                    <a:pt x="212" y="107"/>
                  </a:cubicBezTo>
                  <a:cubicBezTo>
                    <a:pt x="213" y="105"/>
                    <a:pt x="214" y="103"/>
                    <a:pt x="214" y="101"/>
                  </a:cubicBezTo>
                  <a:cubicBezTo>
                    <a:pt x="215" y="101"/>
                    <a:pt x="217" y="102"/>
                    <a:pt x="218" y="103"/>
                  </a:cubicBezTo>
                  <a:cubicBezTo>
                    <a:pt x="219" y="103"/>
                    <a:pt x="220" y="103"/>
                    <a:pt x="220" y="104"/>
                  </a:cubicBezTo>
                  <a:cubicBezTo>
                    <a:pt x="222" y="106"/>
                    <a:pt x="223" y="106"/>
                    <a:pt x="223" y="104"/>
                  </a:cubicBezTo>
                  <a:cubicBezTo>
                    <a:pt x="223" y="102"/>
                    <a:pt x="223" y="101"/>
                    <a:pt x="221" y="101"/>
                  </a:cubicBezTo>
                  <a:cubicBezTo>
                    <a:pt x="214" y="98"/>
                    <a:pt x="214" y="98"/>
                    <a:pt x="214" y="98"/>
                  </a:cubicBezTo>
                  <a:cubicBezTo>
                    <a:pt x="213" y="97"/>
                    <a:pt x="213" y="97"/>
                    <a:pt x="214" y="96"/>
                  </a:cubicBezTo>
                  <a:cubicBezTo>
                    <a:pt x="216" y="96"/>
                    <a:pt x="218" y="96"/>
                    <a:pt x="220" y="96"/>
                  </a:cubicBezTo>
                  <a:cubicBezTo>
                    <a:pt x="227" y="92"/>
                    <a:pt x="224" y="91"/>
                    <a:pt x="217" y="90"/>
                  </a:cubicBezTo>
                  <a:cubicBezTo>
                    <a:pt x="220" y="90"/>
                    <a:pt x="222" y="90"/>
                    <a:pt x="225" y="91"/>
                  </a:cubicBezTo>
                  <a:cubicBezTo>
                    <a:pt x="228" y="92"/>
                    <a:pt x="231" y="92"/>
                    <a:pt x="234" y="92"/>
                  </a:cubicBezTo>
                  <a:cubicBezTo>
                    <a:pt x="238" y="91"/>
                    <a:pt x="235" y="88"/>
                    <a:pt x="231" y="86"/>
                  </a:cubicBezTo>
                  <a:cubicBezTo>
                    <a:pt x="233" y="85"/>
                    <a:pt x="236" y="84"/>
                    <a:pt x="238" y="83"/>
                  </a:cubicBezTo>
                  <a:cubicBezTo>
                    <a:pt x="239" y="82"/>
                    <a:pt x="240" y="81"/>
                    <a:pt x="241" y="80"/>
                  </a:cubicBezTo>
                  <a:cubicBezTo>
                    <a:pt x="241" y="78"/>
                    <a:pt x="238" y="78"/>
                    <a:pt x="234" y="77"/>
                  </a:cubicBezTo>
                  <a:cubicBezTo>
                    <a:pt x="233" y="77"/>
                    <a:pt x="232" y="77"/>
                    <a:pt x="233" y="76"/>
                  </a:cubicBezTo>
                  <a:cubicBezTo>
                    <a:pt x="238" y="74"/>
                    <a:pt x="238" y="74"/>
                    <a:pt x="238" y="74"/>
                  </a:cubicBezTo>
                  <a:cubicBezTo>
                    <a:pt x="238" y="74"/>
                    <a:pt x="238" y="73"/>
                    <a:pt x="238" y="73"/>
                  </a:cubicBezTo>
                  <a:cubicBezTo>
                    <a:pt x="239" y="71"/>
                    <a:pt x="238" y="72"/>
                    <a:pt x="237" y="73"/>
                  </a:cubicBezTo>
                  <a:cubicBezTo>
                    <a:pt x="235" y="75"/>
                    <a:pt x="232" y="75"/>
                    <a:pt x="230" y="75"/>
                  </a:cubicBezTo>
                  <a:cubicBezTo>
                    <a:pt x="227" y="74"/>
                    <a:pt x="227" y="74"/>
                    <a:pt x="227" y="74"/>
                  </a:cubicBezTo>
                  <a:cubicBezTo>
                    <a:pt x="226" y="73"/>
                    <a:pt x="225" y="74"/>
                    <a:pt x="226" y="75"/>
                  </a:cubicBezTo>
                  <a:cubicBezTo>
                    <a:pt x="224" y="77"/>
                    <a:pt x="224" y="78"/>
                    <a:pt x="226" y="78"/>
                  </a:cubicBezTo>
                  <a:cubicBezTo>
                    <a:pt x="228" y="78"/>
                    <a:pt x="230" y="77"/>
                    <a:pt x="231" y="78"/>
                  </a:cubicBezTo>
                  <a:cubicBezTo>
                    <a:pt x="229" y="79"/>
                    <a:pt x="228" y="79"/>
                    <a:pt x="227" y="80"/>
                  </a:cubicBezTo>
                  <a:cubicBezTo>
                    <a:pt x="226" y="80"/>
                    <a:pt x="226" y="79"/>
                    <a:pt x="225" y="79"/>
                  </a:cubicBezTo>
                  <a:cubicBezTo>
                    <a:pt x="224" y="78"/>
                    <a:pt x="224" y="79"/>
                    <a:pt x="224" y="80"/>
                  </a:cubicBezTo>
                  <a:cubicBezTo>
                    <a:pt x="225" y="80"/>
                    <a:pt x="225" y="81"/>
                    <a:pt x="225" y="81"/>
                  </a:cubicBezTo>
                  <a:cubicBezTo>
                    <a:pt x="224" y="82"/>
                    <a:pt x="223" y="82"/>
                    <a:pt x="221" y="83"/>
                  </a:cubicBezTo>
                  <a:cubicBezTo>
                    <a:pt x="219" y="85"/>
                    <a:pt x="220" y="83"/>
                    <a:pt x="220" y="83"/>
                  </a:cubicBezTo>
                  <a:cubicBezTo>
                    <a:pt x="221" y="81"/>
                    <a:pt x="222" y="80"/>
                    <a:pt x="223" y="78"/>
                  </a:cubicBezTo>
                  <a:cubicBezTo>
                    <a:pt x="223" y="76"/>
                    <a:pt x="224" y="74"/>
                    <a:pt x="225" y="73"/>
                  </a:cubicBezTo>
                  <a:cubicBezTo>
                    <a:pt x="226" y="71"/>
                    <a:pt x="227" y="69"/>
                    <a:pt x="226" y="68"/>
                  </a:cubicBezTo>
                  <a:cubicBezTo>
                    <a:pt x="226" y="65"/>
                    <a:pt x="225" y="64"/>
                    <a:pt x="224" y="64"/>
                  </a:cubicBezTo>
                  <a:cubicBezTo>
                    <a:pt x="224" y="64"/>
                    <a:pt x="224" y="65"/>
                    <a:pt x="224" y="68"/>
                  </a:cubicBezTo>
                  <a:cubicBezTo>
                    <a:pt x="224" y="71"/>
                    <a:pt x="222" y="74"/>
                    <a:pt x="221" y="77"/>
                  </a:cubicBezTo>
                  <a:cubicBezTo>
                    <a:pt x="219" y="80"/>
                    <a:pt x="217" y="81"/>
                    <a:pt x="216" y="80"/>
                  </a:cubicBezTo>
                  <a:cubicBezTo>
                    <a:pt x="217" y="78"/>
                    <a:pt x="218" y="77"/>
                    <a:pt x="218" y="75"/>
                  </a:cubicBezTo>
                  <a:cubicBezTo>
                    <a:pt x="219" y="73"/>
                    <a:pt x="218" y="72"/>
                    <a:pt x="216" y="72"/>
                  </a:cubicBezTo>
                  <a:cubicBezTo>
                    <a:pt x="216" y="73"/>
                    <a:pt x="216" y="74"/>
                    <a:pt x="217" y="74"/>
                  </a:cubicBezTo>
                  <a:cubicBezTo>
                    <a:pt x="216" y="78"/>
                    <a:pt x="213" y="81"/>
                    <a:pt x="212" y="83"/>
                  </a:cubicBezTo>
                  <a:cubicBezTo>
                    <a:pt x="209" y="84"/>
                    <a:pt x="206" y="85"/>
                    <a:pt x="206" y="85"/>
                  </a:cubicBezTo>
                  <a:cubicBezTo>
                    <a:pt x="205" y="85"/>
                    <a:pt x="206" y="84"/>
                    <a:pt x="208" y="82"/>
                  </a:cubicBezTo>
                  <a:cubicBezTo>
                    <a:pt x="211" y="80"/>
                    <a:pt x="211" y="80"/>
                    <a:pt x="210" y="80"/>
                  </a:cubicBezTo>
                  <a:cubicBezTo>
                    <a:pt x="209" y="79"/>
                    <a:pt x="207" y="80"/>
                    <a:pt x="206" y="81"/>
                  </a:cubicBezTo>
                  <a:close/>
                </a:path>
              </a:pathLst>
            </a:custGeom>
            <a:solidFill>
              <a:srgbClr val="3A3A3C"/>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25" name="Freeform 6"/>
            <p:cNvSpPr>
              <a:spLocks noEditPoints="1"/>
            </p:cNvSpPr>
            <p:nvPr/>
          </p:nvSpPr>
          <p:spPr bwMode="auto">
            <a:xfrm>
              <a:off x="1194424" y="484364"/>
              <a:ext cx="2390893" cy="697301"/>
            </a:xfrm>
            <a:custGeom>
              <a:avLst/>
              <a:gdLst>
                <a:gd name="T0" fmla="*/ 68 w 847"/>
                <a:gd name="T1" fmla="*/ 122 h 245"/>
                <a:gd name="T2" fmla="*/ 122 w 847"/>
                <a:gd name="T3" fmla="*/ 100 h 245"/>
                <a:gd name="T4" fmla="*/ 102 w 847"/>
                <a:gd name="T5" fmla="*/ 150 h 245"/>
                <a:gd name="T6" fmla="*/ 117 w 847"/>
                <a:gd name="T7" fmla="*/ 200 h 245"/>
                <a:gd name="T8" fmla="*/ 83 w 847"/>
                <a:gd name="T9" fmla="*/ 245 h 245"/>
                <a:gd name="T10" fmla="*/ 175 w 847"/>
                <a:gd name="T11" fmla="*/ 188 h 245"/>
                <a:gd name="T12" fmla="*/ 143 w 847"/>
                <a:gd name="T13" fmla="*/ 153 h 245"/>
                <a:gd name="T14" fmla="*/ 124 w 847"/>
                <a:gd name="T15" fmla="*/ 146 h 245"/>
                <a:gd name="T16" fmla="*/ 201 w 847"/>
                <a:gd name="T17" fmla="*/ 73 h 245"/>
                <a:gd name="T18" fmla="*/ 146 w 847"/>
                <a:gd name="T19" fmla="*/ 38 h 245"/>
                <a:gd name="T20" fmla="*/ 108 w 847"/>
                <a:gd name="T21" fmla="*/ 166 h 245"/>
                <a:gd name="T22" fmla="*/ 138 w 847"/>
                <a:gd name="T23" fmla="*/ 104 h 245"/>
                <a:gd name="T24" fmla="*/ 293 w 847"/>
                <a:gd name="T25" fmla="*/ 92 h 245"/>
                <a:gd name="T26" fmla="*/ 284 w 847"/>
                <a:gd name="T27" fmla="*/ 106 h 245"/>
                <a:gd name="T28" fmla="*/ 379 w 847"/>
                <a:gd name="T29" fmla="*/ 60 h 245"/>
                <a:gd name="T30" fmla="*/ 292 w 847"/>
                <a:gd name="T31" fmla="*/ 140 h 245"/>
                <a:gd name="T32" fmla="*/ 296 w 847"/>
                <a:gd name="T33" fmla="*/ 151 h 245"/>
                <a:gd name="T34" fmla="*/ 381 w 847"/>
                <a:gd name="T35" fmla="*/ 66 h 245"/>
                <a:gd name="T36" fmla="*/ 383 w 847"/>
                <a:gd name="T37" fmla="*/ 24 h 245"/>
                <a:gd name="T38" fmla="*/ 346 w 847"/>
                <a:gd name="T39" fmla="*/ 50 h 245"/>
                <a:gd name="T40" fmla="*/ 276 w 847"/>
                <a:gd name="T41" fmla="*/ 207 h 245"/>
                <a:gd name="T42" fmla="*/ 327 w 847"/>
                <a:gd name="T43" fmla="*/ 113 h 245"/>
                <a:gd name="T44" fmla="*/ 326 w 847"/>
                <a:gd name="T45" fmla="*/ 135 h 245"/>
                <a:gd name="T46" fmla="*/ 331 w 847"/>
                <a:gd name="T47" fmla="*/ 183 h 245"/>
                <a:gd name="T48" fmla="*/ 307 w 847"/>
                <a:gd name="T49" fmla="*/ 184 h 245"/>
                <a:gd name="T50" fmla="*/ 313 w 847"/>
                <a:gd name="T51" fmla="*/ 155 h 245"/>
                <a:gd name="T52" fmla="*/ 360 w 847"/>
                <a:gd name="T53" fmla="*/ 98 h 245"/>
                <a:gd name="T54" fmla="*/ 399 w 847"/>
                <a:gd name="T55" fmla="*/ 191 h 245"/>
                <a:gd name="T56" fmla="*/ 375 w 847"/>
                <a:gd name="T57" fmla="*/ 215 h 245"/>
                <a:gd name="T58" fmla="*/ 377 w 847"/>
                <a:gd name="T59" fmla="*/ 201 h 245"/>
                <a:gd name="T60" fmla="*/ 340 w 847"/>
                <a:gd name="T61" fmla="*/ 125 h 245"/>
                <a:gd name="T62" fmla="*/ 359 w 847"/>
                <a:gd name="T63" fmla="*/ 202 h 245"/>
                <a:gd name="T64" fmla="*/ 595 w 847"/>
                <a:gd name="T65" fmla="*/ 84 h 245"/>
                <a:gd name="T66" fmla="*/ 587 w 847"/>
                <a:gd name="T67" fmla="*/ 125 h 245"/>
                <a:gd name="T68" fmla="*/ 582 w 847"/>
                <a:gd name="T69" fmla="*/ 131 h 245"/>
                <a:gd name="T70" fmla="*/ 579 w 847"/>
                <a:gd name="T71" fmla="*/ 105 h 245"/>
                <a:gd name="T72" fmla="*/ 590 w 847"/>
                <a:gd name="T73" fmla="*/ 42 h 245"/>
                <a:gd name="T74" fmla="*/ 737 w 847"/>
                <a:gd name="T75" fmla="*/ 110 h 245"/>
                <a:gd name="T76" fmla="*/ 752 w 847"/>
                <a:gd name="T77" fmla="*/ 66 h 245"/>
                <a:gd name="T78" fmla="*/ 761 w 847"/>
                <a:gd name="T79" fmla="*/ 66 h 245"/>
                <a:gd name="T80" fmla="*/ 773 w 847"/>
                <a:gd name="T81" fmla="*/ 64 h 245"/>
                <a:gd name="T82" fmla="*/ 769 w 847"/>
                <a:gd name="T83" fmla="*/ 40 h 245"/>
                <a:gd name="T84" fmla="*/ 795 w 847"/>
                <a:gd name="T85" fmla="*/ 34 h 245"/>
                <a:gd name="T86" fmla="*/ 836 w 847"/>
                <a:gd name="T87" fmla="*/ 88 h 245"/>
                <a:gd name="T88" fmla="*/ 777 w 847"/>
                <a:gd name="T89" fmla="*/ 160 h 245"/>
                <a:gd name="T90" fmla="*/ 783 w 847"/>
                <a:gd name="T91" fmla="*/ 170 h 245"/>
                <a:gd name="T92" fmla="*/ 713 w 847"/>
                <a:gd name="T93" fmla="*/ 199 h 245"/>
                <a:gd name="T94" fmla="*/ 704 w 847"/>
                <a:gd name="T95" fmla="*/ 196 h 245"/>
                <a:gd name="T96" fmla="*/ 779 w 847"/>
                <a:gd name="T97" fmla="*/ 133 h 245"/>
                <a:gd name="T98" fmla="*/ 796 w 847"/>
                <a:gd name="T99" fmla="*/ 101 h 245"/>
                <a:gd name="T100" fmla="*/ 753 w 847"/>
                <a:gd name="T101" fmla="*/ 114 h 245"/>
                <a:gd name="T102" fmla="*/ 746 w 847"/>
                <a:gd name="T103" fmla="*/ 96 h 245"/>
                <a:gd name="T104" fmla="*/ 755 w 847"/>
                <a:gd name="T105" fmla="*/ 83 h 245"/>
                <a:gd name="T106" fmla="*/ 755 w 847"/>
                <a:gd name="T107" fmla="*/ 83 h 245"/>
                <a:gd name="T108" fmla="*/ 783 w 847"/>
                <a:gd name="T109" fmla="*/ 87 h 245"/>
                <a:gd name="T110" fmla="*/ 800 w 847"/>
                <a:gd name="T111" fmla="*/ 66 h 245"/>
                <a:gd name="T112" fmla="*/ 800 w 847"/>
                <a:gd name="T113" fmla="*/ 52 h 245"/>
                <a:gd name="T114" fmla="*/ 825 w 847"/>
                <a:gd name="T115" fmla="*/ 4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47" h="245">
                  <a:moveTo>
                    <a:pt x="83" y="89"/>
                  </a:moveTo>
                  <a:cubicBezTo>
                    <a:pt x="86" y="78"/>
                    <a:pt x="88" y="82"/>
                    <a:pt x="91" y="91"/>
                  </a:cubicBezTo>
                  <a:cubicBezTo>
                    <a:pt x="91" y="100"/>
                    <a:pt x="91" y="109"/>
                    <a:pt x="89" y="119"/>
                  </a:cubicBezTo>
                  <a:cubicBezTo>
                    <a:pt x="88" y="123"/>
                    <a:pt x="84" y="135"/>
                    <a:pt x="78" y="134"/>
                  </a:cubicBezTo>
                  <a:cubicBezTo>
                    <a:pt x="73" y="133"/>
                    <a:pt x="69" y="127"/>
                    <a:pt x="68" y="122"/>
                  </a:cubicBezTo>
                  <a:cubicBezTo>
                    <a:pt x="67" y="121"/>
                    <a:pt x="69" y="119"/>
                    <a:pt x="69" y="118"/>
                  </a:cubicBezTo>
                  <a:cubicBezTo>
                    <a:pt x="74" y="108"/>
                    <a:pt x="80" y="99"/>
                    <a:pt x="83" y="89"/>
                  </a:cubicBezTo>
                  <a:close/>
                  <a:moveTo>
                    <a:pt x="133" y="79"/>
                  </a:moveTo>
                  <a:cubicBezTo>
                    <a:pt x="132" y="80"/>
                    <a:pt x="132" y="80"/>
                    <a:pt x="131" y="79"/>
                  </a:cubicBezTo>
                  <a:cubicBezTo>
                    <a:pt x="125" y="67"/>
                    <a:pt x="122" y="81"/>
                    <a:pt x="122" y="100"/>
                  </a:cubicBezTo>
                  <a:cubicBezTo>
                    <a:pt x="115" y="105"/>
                    <a:pt x="109" y="110"/>
                    <a:pt x="103" y="116"/>
                  </a:cubicBezTo>
                  <a:cubicBezTo>
                    <a:pt x="97" y="126"/>
                    <a:pt x="99" y="128"/>
                    <a:pt x="105" y="124"/>
                  </a:cubicBezTo>
                  <a:cubicBezTo>
                    <a:pt x="110" y="119"/>
                    <a:pt x="114" y="112"/>
                    <a:pt x="120" y="110"/>
                  </a:cubicBezTo>
                  <a:cubicBezTo>
                    <a:pt x="117" y="119"/>
                    <a:pt x="114" y="127"/>
                    <a:pt x="110" y="136"/>
                  </a:cubicBezTo>
                  <a:cubicBezTo>
                    <a:pt x="108" y="141"/>
                    <a:pt x="107" y="147"/>
                    <a:pt x="102" y="150"/>
                  </a:cubicBezTo>
                  <a:cubicBezTo>
                    <a:pt x="88" y="161"/>
                    <a:pt x="61" y="165"/>
                    <a:pt x="41" y="174"/>
                  </a:cubicBezTo>
                  <a:cubicBezTo>
                    <a:pt x="3" y="187"/>
                    <a:pt x="3" y="187"/>
                    <a:pt x="3" y="187"/>
                  </a:cubicBezTo>
                  <a:cubicBezTo>
                    <a:pt x="0" y="202"/>
                    <a:pt x="27" y="196"/>
                    <a:pt x="72" y="179"/>
                  </a:cubicBezTo>
                  <a:cubicBezTo>
                    <a:pt x="94" y="172"/>
                    <a:pt x="94" y="172"/>
                    <a:pt x="94" y="172"/>
                  </a:cubicBezTo>
                  <a:cubicBezTo>
                    <a:pt x="89" y="189"/>
                    <a:pt x="95" y="200"/>
                    <a:pt x="117" y="200"/>
                  </a:cubicBezTo>
                  <a:cubicBezTo>
                    <a:pt x="110" y="225"/>
                    <a:pt x="100" y="239"/>
                    <a:pt x="80" y="237"/>
                  </a:cubicBezTo>
                  <a:cubicBezTo>
                    <a:pt x="73" y="236"/>
                    <a:pt x="68" y="234"/>
                    <a:pt x="60" y="233"/>
                  </a:cubicBezTo>
                  <a:cubicBezTo>
                    <a:pt x="57" y="232"/>
                    <a:pt x="56" y="233"/>
                    <a:pt x="56" y="234"/>
                  </a:cubicBezTo>
                  <a:cubicBezTo>
                    <a:pt x="56" y="235"/>
                    <a:pt x="58" y="236"/>
                    <a:pt x="60" y="237"/>
                  </a:cubicBezTo>
                  <a:cubicBezTo>
                    <a:pt x="68" y="242"/>
                    <a:pt x="76" y="245"/>
                    <a:pt x="83" y="245"/>
                  </a:cubicBezTo>
                  <a:cubicBezTo>
                    <a:pt x="94" y="245"/>
                    <a:pt x="103" y="240"/>
                    <a:pt x="112" y="231"/>
                  </a:cubicBezTo>
                  <a:cubicBezTo>
                    <a:pt x="120" y="223"/>
                    <a:pt x="127" y="213"/>
                    <a:pt x="132" y="202"/>
                  </a:cubicBezTo>
                  <a:cubicBezTo>
                    <a:pt x="182" y="203"/>
                    <a:pt x="182" y="203"/>
                    <a:pt x="182" y="203"/>
                  </a:cubicBezTo>
                  <a:cubicBezTo>
                    <a:pt x="190" y="203"/>
                    <a:pt x="191" y="194"/>
                    <a:pt x="179" y="189"/>
                  </a:cubicBezTo>
                  <a:cubicBezTo>
                    <a:pt x="178" y="188"/>
                    <a:pt x="176" y="189"/>
                    <a:pt x="175" y="188"/>
                  </a:cubicBezTo>
                  <a:cubicBezTo>
                    <a:pt x="166" y="182"/>
                    <a:pt x="164" y="182"/>
                    <a:pt x="165" y="189"/>
                  </a:cubicBezTo>
                  <a:cubicBezTo>
                    <a:pt x="157" y="188"/>
                    <a:pt x="157" y="188"/>
                    <a:pt x="157" y="188"/>
                  </a:cubicBezTo>
                  <a:cubicBezTo>
                    <a:pt x="139" y="187"/>
                    <a:pt x="139" y="187"/>
                    <a:pt x="139" y="187"/>
                  </a:cubicBezTo>
                  <a:cubicBezTo>
                    <a:pt x="145" y="179"/>
                    <a:pt x="147" y="173"/>
                    <a:pt x="142" y="160"/>
                  </a:cubicBezTo>
                  <a:cubicBezTo>
                    <a:pt x="143" y="153"/>
                    <a:pt x="143" y="153"/>
                    <a:pt x="143" y="153"/>
                  </a:cubicBezTo>
                  <a:cubicBezTo>
                    <a:pt x="154" y="152"/>
                    <a:pt x="166" y="147"/>
                    <a:pt x="175" y="156"/>
                  </a:cubicBezTo>
                  <a:cubicBezTo>
                    <a:pt x="182" y="165"/>
                    <a:pt x="192" y="166"/>
                    <a:pt x="204" y="158"/>
                  </a:cubicBezTo>
                  <a:cubicBezTo>
                    <a:pt x="207" y="151"/>
                    <a:pt x="206" y="144"/>
                    <a:pt x="198" y="138"/>
                  </a:cubicBezTo>
                  <a:cubicBezTo>
                    <a:pt x="190" y="128"/>
                    <a:pt x="169" y="136"/>
                    <a:pt x="135" y="142"/>
                  </a:cubicBezTo>
                  <a:cubicBezTo>
                    <a:pt x="127" y="138"/>
                    <a:pt x="125" y="141"/>
                    <a:pt x="124" y="146"/>
                  </a:cubicBezTo>
                  <a:cubicBezTo>
                    <a:pt x="117" y="147"/>
                    <a:pt x="117" y="147"/>
                    <a:pt x="117" y="147"/>
                  </a:cubicBezTo>
                  <a:cubicBezTo>
                    <a:pt x="133" y="116"/>
                    <a:pt x="133" y="116"/>
                    <a:pt x="133" y="116"/>
                  </a:cubicBezTo>
                  <a:cubicBezTo>
                    <a:pt x="144" y="120"/>
                    <a:pt x="155" y="121"/>
                    <a:pt x="167" y="116"/>
                  </a:cubicBezTo>
                  <a:cubicBezTo>
                    <a:pt x="181" y="109"/>
                    <a:pt x="194" y="101"/>
                    <a:pt x="203" y="89"/>
                  </a:cubicBezTo>
                  <a:cubicBezTo>
                    <a:pt x="208" y="82"/>
                    <a:pt x="211" y="77"/>
                    <a:pt x="201" y="73"/>
                  </a:cubicBezTo>
                  <a:cubicBezTo>
                    <a:pt x="190" y="68"/>
                    <a:pt x="169" y="72"/>
                    <a:pt x="150" y="78"/>
                  </a:cubicBezTo>
                  <a:cubicBezTo>
                    <a:pt x="146" y="80"/>
                    <a:pt x="146" y="78"/>
                    <a:pt x="148" y="71"/>
                  </a:cubicBezTo>
                  <a:cubicBezTo>
                    <a:pt x="153" y="59"/>
                    <a:pt x="156" y="46"/>
                    <a:pt x="156" y="34"/>
                  </a:cubicBezTo>
                  <a:cubicBezTo>
                    <a:pt x="149" y="27"/>
                    <a:pt x="142" y="28"/>
                    <a:pt x="142" y="32"/>
                  </a:cubicBezTo>
                  <a:cubicBezTo>
                    <a:pt x="143" y="34"/>
                    <a:pt x="146" y="36"/>
                    <a:pt x="146" y="38"/>
                  </a:cubicBezTo>
                  <a:cubicBezTo>
                    <a:pt x="146" y="52"/>
                    <a:pt x="135" y="64"/>
                    <a:pt x="133" y="79"/>
                  </a:cubicBezTo>
                  <a:close/>
                  <a:moveTo>
                    <a:pt x="131" y="160"/>
                  </a:moveTo>
                  <a:cubicBezTo>
                    <a:pt x="125" y="185"/>
                    <a:pt x="125" y="185"/>
                    <a:pt x="125" y="185"/>
                  </a:cubicBezTo>
                  <a:cubicBezTo>
                    <a:pt x="119" y="188"/>
                    <a:pt x="109" y="188"/>
                    <a:pt x="106" y="184"/>
                  </a:cubicBezTo>
                  <a:cubicBezTo>
                    <a:pt x="104" y="176"/>
                    <a:pt x="104" y="170"/>
                    <a:pt x="108" y="166"/>
                  </a:cubicBezTo>
                  <a:cubicBezTo>
                    <a:pt x="113" y="161"/>
                    <a:pt x="124" y="161"/>
                    <a:pt x="131" y="160"/>
                  </a:cubicBezTo>
                  <a:close/>
                  <a:moveTo>
                    <a:pt x="159" y="84"/>
                  </a:moveTo>
                  <a:cubicBezTo>
                    <a:pt x="168" y="80"/>
                    <a:pt x="192" y="75"/>
                    <a:pt x="194" y="80"/>
                  </a:cubicBezTo>
                  <a:cubicBezTo>
                    <a:pt x="196" y="85"/>
                    <a:pt x="177" y="99"/>
                    <a:pt x="167" y="105"/>
                  </a:cubicBezTo>
                  <a:cubicBezTo>
                    <a:pt x="158" y="110"/>
                    <a:pt x="141" y="110"/>
                    <a:pt x="138" y="104"/>
                  </a:cubicBezTo>
                  <a:cubicBezTo>
                    <a:pt x="135" y="98"/>
                    <a:pt x="151" y="88"/>
                    <a:pt x="159" y="84"/>
                  </a:cubicBezTo>
                  <a:close/>
                  <a:moveTo>
                    <a:pt x="286" y="89"/>
                  </a:moveTo>
                  <a:cubicBezTo>
                    <a:pt x="293" y="79"/>
                    <a:pt x="302" y="69"/>
                    <a:pt x="311" y="60"/>
                  </a:cubicBezTo>
                  <a:cubicBezTo>
                    <a:pt x="313" y="59"/>
                    <a:pt x="312" y="61"/>
                    <a:pt x="311" y="64"/>
                  </a:cubicBezTo>
                  <a:cubicBezTo>
                    <a:pt x="304" y="73"/>
                    <a:pt x="298" y="82"/>
                    <a:pt x="293" y="92"/>
                  </a:cubicBezTo>
                  <a:cubicBezTo>
                    <a:pt x="293" y="94"/>
                    <a:pt x="295" y="94"/>
                    <a:pt x="298" y="92"/>
                  </a:cubicBezTo>
                  <a:cubicBezTo>
                    <a:pt x="302" y="90"/>
                    <a:pt x="307" y="87"/>
                    <a:pt x="312" y="86"/>
                  </a:cubicBezTo>
                  <a:cubicBezTo>
                    <a:pt x="314" y="85"/>
                    <a:pt x="319" y="84"/>
                    <a:pt x="320" y="85"/>
                  </a:cubicBezTo>
                  <a:cubicBezTo>
                    <a:pt x="323" y="87"/>
                    <a:pt x="322" y="95"/>
                    <a:pt x="317" y="96"/>
                  </a:cubicBezTo>
                  <a:cubicBezTo>
                    <a:pt x="305" y="100"/>
                    <a:pt x="294" y="104"/>
                    <a:pt x="284" y="106"/>
                  </a:cubicBezTo>
                  <a:cubicBezTo>
                    <a:pt x="273" y="107"/>
                    <a:pt x="276" y="101"/>
                    <a:pt x="286" y="89"/>
                  </a:cubicBezTo>
                  <a:close/>
                  <a:moveTo>
                    <a:pt x="339" y="57"/>
                  </a:moveTo>
                  <a:cubicBezTo>
                    <a:pt x="337" y="60"/>
                    <a:pt x="337" y="60"/>
                    <a:pt x="337" y="60"/>
                  </a:cubicBezTo>
                  <a:cubicBezTo>
                    <a:pt x="325" y="75"/>
                    <a:pt x="327" y="77"/>
                    <a:pt x="339" y="75"/>
                  </a:cubicBezTo>
                  <a:cubicBezTo>
                    <a:pt x="350" y="65"/>
                    <a:pt x="363" y="60"/>
                    <a:pt x="379" y="60"/>
                  </a:cubicBezTo>
                  <a:cubicBezTo>
                    <a:pt x="365" y="73"/>
                    <a:pt x="349" y="83"/>
                    <a:pt x="333" y="93"/>
                  </a:cubicBezTo>
                  <a:cubicBezTo>
                    <a:pt x="314" y="105"/>
                    <a:pt x="297" y="117"/>
                    <a:pt x="280" y="129"/>
                  </a:cubicBezTo>
                  <a:cubicBezTo>
                    <a:pt x="274" y="134"/>
                    <a:pt x="270" y="138"/>
                    <a:pt x="270" y="140"/>
                  </a:cubicBezTo>
                  <a:cubicBezTo>
                    <a:pt x="271" y="145"/>
                    <a:pt x="279" y="141"/>
                    <a:pt x="281" y="140"/>
                  </a:cubicBezTo>
                  <a:cubicBezTo>
                    <a:pt x="285" y="139"/>
                    <a:pt x="288" y="139"/>
                    <a:pt x="292" y="140"/>
                  </a:cubicBezTo>
                  <a:cubicBezTo>
                    <a:pt x="296" y="140"/>
                    <a:pt x="295" y="142"/>
                    <a:pt x="293" y="145"/>
                  </a:cubicBezTo>
                  <a:cubicBezTo>
                    <a:pt x="289" y="150"/>
                    <a:pt x="283" y="154"/>
                    <a:pt x="277" y="159"/>
                  </a:cubicBezTo>
                  <a:cubicBezTo>
                    <a:pt x="275" y="160"/>
                    <a:pt x="269" y="163"/>
                    <a:pt x="274" y="163"/>
                  </a:cubicBezTo>
                  <a:cubicBezTo>
                    <a:pt x="278" y="164"/>
                    <a:pt x="283" y="162"/>
                    <a:pt x="289" y="157"/>
                  </a:cubicBezTo>
                  <a:cubicBezTo>
                    <a:pt x="292" y="155"/>
                    <a:pt x="294" y="153"/>
                    <a:pt x="296" y="151"/>
                  </a:cubicBezTo>
                  <a:cubicBezTo>
                    <a:pt x="298" y="148"/>
                    <a:pt x="300" y="145"/>
                    <a:pt x="302" y="141"/>
                  </a:cubicBezTo>
                  <a:cubicBezTo>
                    <a:pt x="302" y="138"/>
                    <a:pt x="299" y="135"/>
                    <a:pt x="291" y="134"/>
                  </a:cubicBezTo>
                  <a:cubicBezTo>
                    <a:pt x="288" y="134"/>
                    <a:pt x="287" y="133"/>
                    <a:pt x="289" y="132"/>
                  </a:cubicBezTo>
                  <a:cubicBezTo>
                    <a:pt x="304" y="118"/>
                    <a:pt x="322" y="105"/>
                    <a:pt x="342" y="93"/>
                  </a:cubicBezTo>
                  <a:cubicBezTo>
                    <a:pt x="357" y="85"/>
                    <a:pt x="371" y="76"/>
                    <a:pt x="381" y="66"/>
                  </a:cubicBezTo>
                  <a:cubicBezTo>
                    <a:pt x="383" y="64"/>
                    <a:pt x="387" y="61"/>
                    <a:pt x="385" y="57"/>
                  </a:cubicBezTo>
                  <a:cubicBezTo>
                    <a:pt x="384" y="53"/>
                    <a:pt x="378" y="53"/>
                    <a:pt x="370" y="55"/>
                  </a:cubicBezTo>
                  <a:cubicBezTo>
                    <a:pt x="364" y="56"/>
                    <a:pt x="359" y="57"/>
                    <a:pt x="354" y="59"/>
                  </a:cubicBezTo>
                  <a:cubicBezTo>
                    <a:pt x="348" y="61"/>
                    <a:pt x="347" y="61"/>
                    <a:pt x="349" y="58"/>
                  </a:cubicBezTo>
                  <a:cubicBezTo>
                    <a:pt x="358" y="44"/>
                    <a:pt x="373" y="36"/>
                    <a:pt x="383" y="24"/>
                  </a:cubicBezTo>
                  <a:cubicBezTo>
                    <a:pt x="385" y="21"/>
                    <a:pt x="386" y="18"/>
                    <a:pt x="386" y="16"/>
                  </a:cubicBezTo>
                  <a:cubicBezTo>
                    <a:pt x="386" y="16"/>
                    <a:pt x="386" y="15"/>
                    <a:pt x="385" y="14"/>
                  </a:cubicBezTo>
                  <a:cubicBezTo>
                    <a:pt x="382" y="11"/>
                    <a:pt x="381" y="14"/>
                    <a:pt x="379" y="16"/>
                  </a:cubicBezTo>
                  <a:cubicBezTo>
                    <a:pt x="375" y="21"/>
                    <a:pt x="371" y="26"/>
                    <a:pt x="367" y="30"/>
                  </a:cubicBezTo>
                  <a:cubicBezTo>
                    <a:pt x="360" y="37"/>
                    <a:pt x="353" y="44"/>
                    <a:pt x="346" y="50"/>
                  </a:cubicBezTo>
                  <a:cubicBezTo>
                    <a:pt x="344" y="52"/>
                    <a:pt x="341" y="55"/>
                    <a:pt x="339" y="57"/>
                  </a:cubicBezTo>
                  <a:close/>
                  <a:moveTo>
                    <a:pt x="281" y="168"/>
                  </a:moveTo>
                  <a:cubicBezTo>
                    <a:pt x="284" y="168"/>
                    <a:pt x="286" y="173"/>
                    <a:pt x="287" y="183"/>
                  </a:cubicBezTo>
                  <a:cubicBezTo>
                    <a:pt x="287" y="185"/>
                    <a:pt x="287" y="186"/>
                    <a:pt x="287" y="188"/>
                  </a:cubicBezTo>
                  <a:cubicBezTo>
                    <a:pt x="288" y="203"/>
                    <a:pt x="283" y="210"/>
                    <a:pt x="276" y="207"/>
                  </a:cubicBezTo>
                  <a:cubicBezTo>
                    <a:pt x="269" y="204"/>
                    <a:pt x="273" y="199"/>
                    <a:pt x="278" y="188"/>
                  </a:cubicBezTo>
                  <a:cubicBezTo>
                    <a:pt x="278" y="186"/>
                    <a:pt x="279" y="184"/>
                    <a:pt x="279" y="182"/>
                  </a:cubicBezTo>
                  <a:cubicBezTo>
                    <a:pt x="281" y="174"/>
                    <a:pt x="277" y="169"/>
                    <a:pt x="281" y="168"/>
                  </a:cubicBezTo>
                  <a:close/>
                  <a:moveTo>
                    <a:pt x="310" y="128"/>
                  </a:moveTo>
                  <a:cubicBezTo>
                    <a:pt x="315" y="123"/>
                    <a:pt x="320" y="118"/>
                    <a:pt x="327" y="113"/>
                  </a:cubicBezTo>
                  <a:cubicBezTo>
                    <a:pt x="330" y="110"/>
                    <a:pt x="333" y="113"/>
                    <a:pt x="330" y="117"/>
                  </a:cubicBezTo>
                  <a:cubicBezTo>
                    <a:pt x="325" y="124"/>
                    <a:pt x="325" y="124"/>
                    <a:pt x="325" y="124"/>
                  </a:cubicBezTo>
                  <a:cubicBezTo>
                    <a:pt x="324" y="125"/>
                    <a:pt x="322" y="127"/>
                    <a:pt x="322" y="128"/>
                  </a:cubicBezTo>
                  <a:cubicBezTo>
                    <a:pt x="322" y="128"/>
                    <a:pt x="322" y="128"/>
                    <a:pt x="323" y="129"/>
                  </a:cubicBezTo>
                  <a:cubicBezTo>
                    <a:pt x="327" y="130"/>
                    <a:pt x="327" y="132"/>
                    <a:pt x="326" y="135"/>
                  </a:cubicBezTo>
                  <a:cubicBezTo>
                    <a:pt x="325" y="138"/>
                    <a:pt x="324" y="139"/>
                    <a:pt x="322" y="141"/>
                  </a:cubicBezTo>
                  <a:cubicBezTo>
                    <a:pt x="317" y="146"/>
                    <a:pt x="317" y="149"/>
                    <a:pt x="319" y="152"/>
                  </a:cubicBezTo>
                  <a:cubicBezTo>
                    <a:pt x="321" y="155"/>
                    <a:pt x="323" y="159"/>
                    <a:pt x="321" y="165"/>
                  </a:cubicBezTo>
                  <a:cubicBezTo>
                    <a:pt x="321" y="168"/>
                    <a:pt x="321" y="171"/>
                    <a:pt x="322" y="173"/>
                  </a:cubicBezTo>
                  <a:cubicBezTo>
                    <a:pt x="326" y="176"/>
                    <a:pt x="329" y="175"/>
                    <a:pt x="331" y="183"/>
                  </a:cubicBezTo>
                  <a:cubicBezTo>
                    <a:pt x="332" y="188"/>
                    <a:pt x="330" y="193"/>
                    <a:pt x="325" y="197"/>
                  </a:cubicBezTo>
                  <a:cubicBezTo>
                    <a:pt x="319" y="202"/>
                    <a:pt x="310" y="203"/>
                    <a:pt x="304" y="199"/>
                  </a:cubicBezTo>
                  <a:cubicBezTo>
                    <a:pt x="298" y="195"/>
                    <a:pt x="297" y="191"/>
                    <a:pt x="299" y="184"/>
                  </a:cubicBezTo>
                  <a:cubicBezTo>
                    <a:pt x="299" y="182"/>
                    <a:pt x="301" y="179"/>
                    <a:pt x="303" y="177"/>
                  </a:cubicBezTo>
                  <a:cubicBezTo>
                    <a:pt x="307" y="174"/>
                    <a:pt x="307" y="176"/>
                    <a:pt x="307" y="184"/>
                  </a:cubicBezTo>
                  <a:cubicBezTo>
                    <a:pt x="304" y="202"/>
                    <a:pt x="327" y="194"/>
                    <a:pt x="324" y="183"/>
                  </a:cubicBezTo>
                  <a:cubicBezTo>
                    <a:pt x="323" y="181"/>
                    <a:pt x="321" y="179"/>
                    <a:pt x="319" y="177"/>
                  </a:cubicBezTo>
                  <a:cubicBezTo>
                    <a:pt x="315" y="175"/>
                    <a:pt x="316" y="175"/>
                    <a:pt x="315" y="171"/>
                  </a:cubicBezTo>
                  <a:cubicBezTo>
                    <a:pt x="315" y="167"/>
                    <a:pt x="315" y="162"/>
                    <a:pt x="316" y="158"/>
                  </a:cubicBezTo>
                  <a:cubicBezTo>
                    <a:pt x="313" y="155"/>
                    <a:pt x="313" y="155"/>
                    <a:pt x="313" y="155"/>
                  </a:cubicBezTo>
                  <a:cubicBezTo>
                    <a:pt x="312" y="154"/>
                    <a:pt x="311" y="153"/>
                    <a:pt x="310" y="151"/>
                  </a:cubicBezTo>
                  <a:cubicBezTo>
                    <a:pt x="311" y="146"/>
                    <a:pt x="314" y="141"/>
                    <a:pt x="318" y="136"/>
                  </a:cubicBezTo>
                  <a:cubicBezTo>
                    <a:pt x="310" y="135"/>
                    <a:pt x="307" y="133"/>
                    <a:pt x="310" y="128"/>
                  </a:cubicBezTo>
                  <a:close/>
                  <a:moveTo>
                    <a:pt x="335" y="120"/>
                  </a:moveTo>
                  <a:cubicBezTo>
                    <a:pt x="342" y="113"/>
                    <a:pt x="351" y="105"/>
                    <a:pt x="360" y="98"/>
                  </a:cubicBezTo>
                  <a:cubicBezTo>
                    <a:pt x="372" y="91"/>
                    <a:pt x="379" y="94"/>
                    <a:pt x="371" y="121"/>
                  </a:cubicBezTo>
                  <a:cubicBezTo>
                    <a:pt x="360" y="158"/>
                    <a:pt x="360" y="158"/>
                    <a:pt x="360" y="158"/>
                  </a:cubicBezTo>
                  <a:cubicBezTo>
                    <a:pt x="359" y="161"/>
                    <a:pt x="355" y="168"/>
                    <a:pt x="359" y="171"/>
                  </a:cubicBezTo>
                  <a:cubicBezTo>
                    <a:pt x="361" y="173"/>
                    <a:pt x="371" y="171"/>
                    <a:pt x="378" y="173"/>
                  </a:cubicBezTo>
                  <a:cubicBezTo>
                    <a:pt x="391" y="176"/>
                    <a:pt x="399" y="181"/>
                    <a:pt x="399" y="191"/>
                  </a:cubicBezTo>
                  <a:cubicBezTo>
                    <a:pt x="398" y="198"/>
                    <a:pt x="393" y="203"/>
                    <a:pt x="387" y="208"/>
                  </a:cubicBezTo>
                  <a:cubicBezTo>
                    <a:pt x="388" y="209"/>
                    <a:pt x="388" y="210"/>
                    <a:pt x="389" y="211"/>
                  </a:cubicBezTo>
                  <a:cubicBezTo>
                    <a:pt x="397" y="219"/>
                    <a:pt x="403" y="225"/>
                    <a:pt x="405" y="230"/>
                  </a:cubicBezTo>
                  <a:cubicBezTo>
                    <a:pt x="410" y="239"/>
                    <a:pt x="403" y="238"/>
                    <a:pt x="398" y="234"/>
                  </a:cubicBezTo>
                  <a:cubicBezTo>
                    <a:pt x="391" y="229"/>
                    <a:pt x="384" y="222"/>
                    <a:pt x="375" y="215"/>
                  </a:cubicBezTo>
                  <a:cubicBezTo>
                    <a:pt x="374" y="215"/>
                    <a:pt x="373" y="216"/>
                    <a:pt x="371" y="216"/>
                  </a:cubicBezTo>
                  <a:cubicBezTo>
                    <a:pt x="338" y="216"/>
                    <a:pt x="328" y="210"/>
                    <a:pt x="334" y="198"/>
                  </a:cubicBezTo>
                  <a:cubicBezTo>
                    <a:pt x="338" y="194"/>
                    <a:pt x="342" y="192"/>
                    <a:pt x="347" y="192"/>
                  </a:cubicBezTo>
                  <a:cubicBezTo>
                    <a:pt x="353" y="192"/>
                    <a:pt x="360" y="196"/>
                    <a:pt x="368" y="199"/>
                  </a:cubicBezTo>
                  <a:cubicBezTo>
                    <a:pt x="371" y="200"/>
                    <a:pt x="372" y="203"/>
                    <a:pt x="377" y="201"/>
                  </a:cubicBezTo>
                  <a:cubicBezTo>
                    <a:pt x="387" y="194"/>
                    <a:pt x="388" y="187"/>
                    <a:pt x="384" y="183"/>
                  </a:cubicBezTo>
                  <a:cubicBezTo>
                    <a:pt x="381" y="180"/>
                    <a:pt x="372" y="182"/>
                    <a:pt x="359" y="181"/>
                  </a:cubicBezTo>
                  <a:cubicBezTo>
                    <a:pt x="348" y="180"/>
                    <a:pt x="344" y="171"/>
                    <a:pt x="348" y="152"/>
                  </a:cubicBezTo>
                  <a:cubicBezTo>
                    <a:pt x="364" y="115"/>
                    <a:pt x="364" y="115"/>
                    <a:pt x="364" y="115"/>
                  </a:cubicBezTo>
                  <a:cubicBezTo>
                    <a:pt x="366" y="93"/>
                    <a:pt x="351" y="115"/>
                    <a:pt x="340" y="125"/>
                  </a:cubicBezTo>
                  <a:cubicBezTo>
                    <a:pt x="335" y="128"/>
                    <a:pt x="334" y="125"/>
                    <a:pt x="335" y="120"/>
                  </a:cubicBezTo>
                  <a:close/>
                  <a:moveTo>
                    <a:pt x="349" y="196"/>
                  </a:moveTo>
                  <a:cubicBezTo>
                    <a:pt x="345" y="196"/>
                    <a:pt x="342" y="200"/>
                    <a:pt x="342" y="202"/>
                  </a:cubicBezTo>
                  <a:cubicBezTo>
                    <a:pt x="342" y="204"/>
                    <a:pt x="346" y="205"/>
                    <a:pt x="352" y="205"/>
                  </a:cubicBezTo>
                  <a:cubicBezTo>
                    <a:pt x="357" y="206"/>
                    <a:pt x="363" y="206"/>
                    <a:pt x="359" y="202"/>
                  </a:cubicBezTo>
                  <a:cubicBezTo>
                    <a:pt x="354" y="199"/>
                    <a:pt x="353" y="196"/>
                    <a:pt x="349" y="196"/>
                  </a:cubicBezTo>
                  <a:close/>
                  <a:moveTo>
                    <a:pt x="590" y="42"/>
                  </a:moveTo>
                  <a:cubicBezTo>
                    <a:pt x="592" y="34"/>
                    <a:pt x="593" y="26"/>
                    <a:pt x="592" y="17"/>
                  </a:cubicBezTo>
                  <a:cubicBezTo>
                    <a:pt x="605" y="18"/>
                    <a:pt x="608" y="27"/>
                    <a:pt x="601" y="44"/>
                  </a:cubicBezTo>
                  <a:cubicBezTo>
                    <a:pt x="595" y="57"/>
                    <a:pt x="592" y="70"/>
                    <a:pt x="595" y="84"/>
                  </a:cubicBezTo>
                  <a:cubicBezTo>
                    <a:pt x="605" y="79"/>
                    <a:pt x="625" y="80"/>
                    <a:pt x="627" y="64"/>
                  </a:cubicBezTo>
                  <a:cubicBezTo>
                    <a:pt x="632" y="63"/>
                    <a:pt x="637" y="65"/>
                    <a:pt x="641" y="70"/>
                  </a:cubicBezTo>
                  <a:cubicBezTo>
                    <a:pt x="643" y="74"/>
                    <a:pt x="640" y="79"/>
                    <a:pt x="634" y="82"/>
                  </a:cubicBezTo>
                  <a:cubicBezTo>
                    <a:pt x="625" y="87"/>
                    <a:pt x="611" y="88"/>
                    <a:pt x="600" y="94"/>
                  </a:cubicBezTo>
                  <a:cubicBezTo>
                    <a:pt x="591" y="100"/>
                    <a:pt x="588" y="112"/>
                    <a:pt x="587" y="125"/>
                  </a:cubicBezTo>
                  <a:cubicBezTo>
                    <a:pt x="598" y="140"/>
                    <a:pt x="613" y="162"/>
                    <a:pt x="640" y="167"/>
                  </a:cubicBezTo>
                  <a:cubicBezTo>
                    <a:pt x="647" y="169"/>
                    <a:pt x="654" y="180"/>
                    <a:pt x="648" y="183"/>
                  </a:cubicBezTo>
                  <a:cubicBezTo>
                    <a:pt x="640" y="187"/>
                    <a:pt x="632" y="190"/>
                    <a:pt x="626" y="189"/>
                  </a:cubicBezTo>
                  <a:cubicBezTo>
                    <a:pt x="615" y="186"/>
                    <a:pt x="616" y="172"/>
                    <a:pt x="603" y="155"/>
                  </a:cubicBezTo>
                  <a:cubicBezTo>
                    <a:pt x="598" y="146"/>
                    <a:pt x="591" y="138"/>
                    <a:pt x="582" y="131"/>
                  </a:cubicBezTo>
                  <a:cubicBezTo>
                    <a:pt x="556" y="189"/>
                    <a:pt x="530" y="222"/>
                    <a:pt x="501" y="204"/>
                  </a:cubicBezTo>
                  <a:cubicBezTo>
                    <a:pt x="489" y="198"/>
                    <a:pt x="482" y="193"/>
                    <a:pt x="483" y="190"/>
                  </a:cubicBezTo>
                  <a:cubicBezTo>
                    <a:pt x="491" y="192"/>
                    <a:pt x="495" y="194"/>
                    <a:pt x="502" y="196"/>
                  </a:cubicBezTo>
                  <a:cubicBezTo>
                    <a:pt x="518" y="204"/>
                    <a:pt x="536" y="195"/>
                    <a:pt x="557" y="158"/>
                  </a:cubicBezTo>
                  <a:cubicBezTo>
                    <a:pt x="568" y="141"/>
                    <a:pt x="576" y="124"/>
                    <a:pt x="579" y="105"/>
                  </a:cubicBezTo>
                  <a:cubicBezTo>
                    <a:pt x="550" y="115"/>
                    <a:pt x="526" y="132"/>
                    <a:pt x="492" y="138"/>
                  </a:cubicBezTo>
                  <a:cubicBezTo>
                    <a:pt x="482" y="137"/>
                    <a:pt x="478" y="135"/>
                    <a:pt x="480" y="130"/>
                  </a:cubicBezTo>
                  <a:cubicBezTo>
                    <a:pt x="493" y="124"/>
                    <a:pt x="505" y="119"/>
                    <a:pt x="518" y="114"/>
                  </a:cubicBezTo>
                  <a:cubicBezTo>
                    <a:pt x="539" y="105"/>
                    <a:pt x="582" y="94"/>
                    <a:pt x="582" y="87"/>
                  </a:cubicBezTo>
                  <a:cubicBezTo>
                    <a:pt x="590" y="42"/>
                    <a:pt x="590" y="42"/>
                    <a:pt x="590" y="42"/>
                  </a:cubicBezTo>
                  <a:close/>
                  <a:moveTo>
                    <a:pt x="706" y="115"/>
                  </a:moveTo>
                  <a:cubicBezTo>
                    <a:pt x="709" y="111"/>
                    <a:pt x="715" y="102"/>
                    <a:pt x="719" y="102"/>
                  </a:cubicBezTo>
                  <a:cubicBezTo>
                    <a:pt x="722" y="102"/>
                    <a:pt x="723" y="103"/>
                    <a:pt x="718" y="113"/>
                  </a:cubicBezTo>
                  <a:cubicBezTo>
                    <a:pt x="713" y="126"/>
                    <a:pt x="714" y="133"/>
                    <a:pt x="716" y="133"/>
                  </a:cubicBezTo>
                  <a:cubicBezTo>
                    <a:pt x="718" y="132"/>
                    <a:pt x="725" y="122"/>
                    <a:pt x="737" y="110"/>
                  </a:cubicBezTo>
                  <a:cubicBezTo>
                    <a:pt x="732" y="97"/>
                    <a:pt x="735" y="81"/>
                    <a:pt x="731" y="67"/>
                  </a:cubicBezTo>
                  <a:cubicBezTo>
                    <a:pt x="728" y="64"/>
                    <a:pt x="725" y="61"/>
                    <a:pt x="722" y="59"/>
                  </a:cubicBezTo>
                  <a:cubicBezTo>
                    <a:pt x="731" y="55"/>
                    <a:pt x="737" y="57"/>
                    <a:pt x="739" y="66"/>
                  </a:cubicBezTo>
                  <a:cubicBezTo>
                    <a:pt x="741" y="73"/>
                    <a:pt x="741" y="80"/>
                    <a:pt x="741" y="87"/>
                  </a:cubicBezTo>
                  <a:cubicBezTo>
                    <a:pt x="746" y="90"/>
                    <a:pt x="753" y="82"/>
                    <a:pt x="752" y="66"/>
                  </a:cubicBezTo>
                  <a:cubicBezTo>
                    <a:pt x="750" y="52"/>
                    <a:pt x="749" y="38"/>
                    <a:pt x="744" y="25"/>
                  </a:cubicBezTo>
                  <a:cubicBezTo>
                    <a:pt x="736" y="16"/>
                    <a:pt x="733" y="10"/>
                    <a:pt x="734" y="9"/>
                  </a:cubicBezTo>
                  <a:cubicBezTo>
                    <a:pt x="738" y="8"/>
                    <a:pt x="742" y="11"/>
                    <a:pt x="750" y="21"/>
                  </a:cubicBezTo>
                  <a:cubicBezTo>
                    <a:pt x="755" y="23"/>
                    <a:pt x="758" y="29"/>
                    <a:pt x="757" y="40"/>
                  </a:cubicBezTo>
                  <a:cubicBezTo>
                    <a:pt x="757" y="49"/>
                    <a:pt x="758" y="57"/>
                    <a:pt x="761" y="66"/>
                  </a:cubicBezTo>
                  <a:cubicBezTo>
                    <a:pt x="765" y="73"/>
                    <a:pt x="765" y="81"/>
                    <a:pt x="763" y="89"/>
                  </a:cubicBezTo>
                  <a:cubicBezTo>
                    <a:pt x="763" y="92"/>
                    <a:pt x="766" y="100"/>
                    <a:pt x="768" y="87"/>
                  </a:cubicBezTo>
                  <a:cubicBezTo>
                    <a:pt x="772" y="79"/>
                    <a:pt x="777" y="76"/>
                    <a:pt x="776" y="72"/>
                  </a:cubicBezTo>
                  <a:cubicBezTo>
                    <a:pt x="776" y="70"/>
                    <a:pt x="774" y="69"/>
                    <a:pt x="773" y="68"/>
                  </a:cubicBezTo>
                  <a:cubicBezTo>
                    <a:pt x="769" y="66"/>
                    <a:pt x="767" y="64"/>
                    <a:pt x="773" y="64"/>
                  </a:cubicBezTo>
                  <a:cubicBezTo>
                    <a:pt x="775" y="63"/>
                    <a:pt x="779" y="63"/>
                    <a:pt x="782" y="64"/>
                  </a:cubicBezTo>
                  <a:cubicBezTo>
                    <a:pt x="784" y="57"/>
                    <a:pt x="787" y="52"/>
                    <a:pt x="792" y="48"/>
                  </a:cubicBezTo>
                  <a:cubicBezTo>
                    <a:pt x="788" y="44"/>
                    <a:pt x="782" y="51"/>
                    <a:pt x="775" y="59"/>
                  </a:cubicBezTo>
                  <a:cubicBezTo>
                    <a:pt x="766" y="60"/>
                    <a:pt x="765" y="56"/>
                    <a:pt x="767" y="49"/>
                  </a:cubicBezTo>
                  <a:cubicBezTo>
                    <a:pt x="761" y="44"/>
                    <a:pt x="761" y="41"/>
                    <a:pt x="769" y="40"/>
                  </a:cubicBezTo>
                  <a:cubicBezTo>
                    <a:pt x="782" y="39"/>
                    <a:pt x="782" y="39"/>
                    <a:pt x="782" y="39"/>
                  </a:cubicBezTo>
                  <a:cubicBezTo>
                    <a:pt x="791" y="31"/>
                    <a:pt x="801" y="23"/>
                    <a:pt x="803" y="12"/>
                  </a:cubicBezTo>
                  <a:cubicBezTo>
                    <a:pt x="803" y="9"/>
                    <a:pt x="803" y="0"/>
                    <a:pt x="808" y="9"/>
                  </a:cubicBezTo>
                  <a:cubicBezTo>
                    <a:pt x="809" y="11"/>
                    <a:pt x="809" y="13"/>
                    <a:pt x="809" y="16"/>
                  </a:cubicBezTo>
                  <a:cubicBezTo>
                    <a:pt x="795" y="34"/>
                    <a:pt x="795" y="34"/>
                    <a:pt x="795" y="34"/>
                  </a:cubicBezTo>
                  <a:cubicBezTo>
                    <a:pt x="793" y="39"/>
                    <a:pt x="796" y="39"/>
                    <a:pt x="803" y="34"/>
                  </a:cubicBezTo>
                  <a:cubicBezTo>
                    <a:pt x="818" y="27"/>
                    <a:pt x="831" y="23"/>
                    <a:pt x="834" y="30"/>
                  </a:cubicBezTo>
                  <a:cubicBezTo>
                    <a:pt x="836" y="36"/>
                    <a:pt x="832" y="41"/>
                    <a:pt x="830" y="46"/>
                  </a:cubicBezTo>
                  <a:cubicBezTo>
                    <a:pt x="825" y="57"/>
                    <a:pt x="818" y="66"/>
                    <a:pt x="812" y="76"/>
                  </a:cubicBezTo>
                  <a:cubicBezTo>
                    <a:pt x="832" y="75"/>
                    <a:pt x="847" y="76"/>
                    <a:pt x="836" y="88"/>
                  </a:cubicBezTo>
                  <a:cubicBezTo>
                    <a:pt x="827" y="98"/>
                    <a:pt x="814" y="104"/>
                    <a:pt x="800" y="107"/>
                  </a:cubicBezTo>
                  <a:cubicBezTo>
                    <a:pt x="787" y="110"/>
                    <a:pt x="778" y="116"/>
                    <a:pt x="770" y="122"/>
                  </a:cubicBezTo>
                  <a:cubicBezTo>
                    <a:pt x="796" y="110"/>
                    <a:pt x="813" y="107"/>
                    <a:pt x="794" y="137"/>
                  </a:cubicBezTo>
                  <a:cubicBezTo>
                    <a:pt x="788" y="143"/>
                    <a:pt x="780" y="147"/>
                    <a:pt x="773" y="152"/>
                  </a:cubicBezTo>
                  <a:cubicBezTo>
                    <a:pt x="772" y="156"/>
                    <a:pt x="773" y="159"/>
                    <a:pt x="777" y="160"/>
                  </a:cubicBezTo>
                  <a:cubicBezTo>
                    <a:pt x="809" y="155"/>
                    <a:pt x="809" y="155"/>
                    <a:pt x="809" y="155"/>
                  </a:cubicBezTo>
                  <a:cubicBezTo>
                    <a:pt x="816" y="151"/>
                    <a:pt x="822" y="153"/>
                    <a:pt x="826" y="160"/>
                  </a:cubicBezTo>
                  <a:cubicBezTo>
                    <a:pt x="830" y="170"/>
                    <a:pt x="825" y="169"/>
                    <a:pt x="813" y="167"/>
                  </a:cubicBezTo>
                  <a:cubicBezTo>
                    <a:pt x="811" y="166"/>
                    <a:pt x="807" y="167"/>
                    <a:pt x="804" y="166"/>
                  </a:cubicBezTo>
                  <a:cubicBezTo>
                    <a:pt x="796" y="166"/>
                    <a:pt x="789" y="167"/>
                    <a:pt x="783" y="170"/>
                  </a:cubicBezTo>
                  <a:cubicBezTo>
                    <a:pt x="787" y="179"/>
                    <a:pt x="790" y="188"/>
                    <a:pt x="789" y="198"/>
                  </a:cubicBezTo>
                  <a:cubicBezTo>
                    <a:pt x="790" y="214"/>
                    <a:pt x="788" y="222"/>
                    <a:pt x="783" y="227"/>
                  </a:cubicBezTo>
                  <a:cubicBezTo>
                    <a:pt x="780" y="230"/>
                    <a:pt x="777" y="230"/>
                    <a:pt x="773" y="229"/>
                  </a:cubicBezTo>
                  <a:cubicBezTo>
                    <a:pt x="763" y="226"/>
                    <a:pt x="748" y="218"/>
                    <a:pt x="732" y="210"/>
                  </a:cubicBezTo>
                  <a:cubicBezTo>
                    <a:pt x="726" y="208"/>
                    <a:pt x="716" y="204"/>
                    <a:pt x="713" y="199"/>
                  </a:cubicBezTo>
                  <a:cubicBezTo>
                    <a:pt x="712" y="198"/>
                    <a:pt x="712" y="197"/>
                    <a:pt x="712" y="196"/>
                  </a:cubicBezTo>
                  <a:cubicBezTo>
                    <a:pt x="734" y="205"/>
                    <a:pt x="756" y="211"/>
                    <a:pt x="778" y="217"/>
                  </a:cubicBezTo>
                  <a:cubicBezTo>
                    <a:pt x="782" y="201"/>
                    <a:pt x="779" y="186"/>
                    <a:pt x="775" y="171"/>
                  </a:cubicBezTo>
                  <a:cubicBezTo>
                    <a:pt x="755" y="172"/>
                    <a:pt x="732" y="183"/>
                    <a:pt x="709" y="193"/>
                  </a:cubicBezTo>
                  <a:cubicBezTo>
                    <a:pt x="707" y="194"/>
                    <a:pt x="705" y="196"/>
                    <a:pt x="704" y="196"/>
                  </a:cubicBezTo>
                  <a:cubicBezTo>
                    <a:pt x="691" y="198"/>
                    <a:pt x="690" y="194"/>
                    <a:pt x="690" y="191"/>
                  </a:cubicBezTo>
                  <a:cubicBezTo>
                    <a:pt x="726" y="175"/>
                    <a:pt x="726" y="175"/>
                    <a:pt x="726" y="175"/>
                  </a:cubicBezTo>
                  <a:cubicBezTo>
                    <a:pt x="766" y="161"/>
                    <a:pt x="766" y="161"/>
                    <a:pt x="766" y="161"/>
                  </a:cubicBezTo>
                  <a:cubicBezTo>
                    <a:pt x="764" y="159"/>
                    <a:pt x="763" y="157"/>
                    <a:pt x="763" y="155"/>
                  </a:cubicBezTo>
                  <a:cubicBezTo>
                    <a:pt x="766" y="146"/>
                    <a:pt x="772" y="139"/>
                    <a:pt x="779" y="133"/>
                  </a:cubicBezTo>
                  <a:cubicBezTo>
                    <a:pt x="782" y="131"/>
                    <a:pt x="781" y="130"/>
                    <a:pt x="779" y="129"/>
                  </a:cubicBezTo>
                  <a:cubicBezTo>
                    <a:pt x="769" y="132"/>
                    <a:pt x="759" y="137"/>
                    <a:pt x="754" y="140"/>
                  </a:cubicBezTo>
                  <a:cubicBezTo>
                    <a:pt x="746" y="146"/>
                    <a:pt x="742" y="145"/>
                    <a:pt x="742" y="139"/>
                  </a:cubicBezTo>
                  <a:cubicBezTo>
                    <a:pt x="748" y="128"/>
                    <a:pt x="759" y="120"/>
                    <a:pt x="777" y="109"/>
                  </a:cubicBezTo>
                  <a:cubicBezTo>
                    <a:pt x="796" y="101"/>
                    <a:pt x="796" y="101"/>
                    <a:pt x="796" y="101"/>
                  </a:cubicBezTo>
                  <a:cubicBezTo>
                    <a:pt x="819" y="96"/>
                    <a:pt x="829" y="89"/>
                    <a:pt x="833" y="81"/>
                  </a:cubicBezTo>
                  <a:cubicBezTo>
                    <a:pt x="827" y="80"/>
                    <a:pt x="819" y="80"/>
                    <a:pt x="812" y="81"/>
                  </a:cubicBezTo>
                  <a:cubicBezTo>
                    <a:pt x="804" y="86"/>
                    <a:pt x="797" y="91"/>
                    <a:pt x="792" y="96"/>
                  </a:cubicBezTo>
                  <a:cubicBezTo>
                    <a:pt x="785" y="96"/>
                    <a:pt x="785" y="96"/>
                    <a:pt x="785" y="96"/>
                  </a:cubicBezTo>
                  <a:cubicBezTo>
                    <a:pt x="773" y="100"/>
                    <a:pt x="762" y="106"/>
                    <a:pt x="753" y="114"/>
                  </a:cubicBezTo>
                  <a:cubicBezTo>
                    <a:pt x="739" y="125"/>
                    <a:pt x="727" y="138"/>
                    <a:pt x="717" y="154"/>
                  </a:cubicBezTo>
                  <a:cubicBezTo>
                    <a:pt x="715" y="159"/>
                    <a:pt x="704" y="154"/>
                    <a:pt x="704" y="147"/>
                  </a:cubicBezTo>
                  <a:cubicBezTo>
                    <a:pt x="703" y="137"/>
                    <a:pt x="704" y="126"/>
                    <a:pt x="706" y="115"/>
                  </a:cubicBezTo>
                  <a:close/>
                  <a:moveTo>
                    <a:pt x="749" y="96"/>
                  </a:moveTo>
                  <a:cubicBezTo>
                    <a:pt x="747" y="96"/>
                    <a:pt x="748" y="95"/>
                    <a:pt x="746" y="96"/>
                  </a:cubicBezTo>
                  <a:cubicBezTo>
                    <a:pt x="746" y="96"/>
                    <a:pt x="744" y="97"/>
                    <a:pt x="743" y="99"/>
                  </a:cubicBezTo>
                  <a:cubicBezTo>
                    <a:pt x="741" y="101"/>
                    <a:pt x="741" y="105"/>
                    <a:pt x="743" y="105"/>
                  </a:cubicBezTo>
                  <a:cubicBezTo>
                    <a:pt x="746" y="106"/>
                    <a:pt x="756" y="101"/>
                    <a:pt x="756" y="99"/>
                  </a:cubicBezTo>
                  <a:cubicBezTo>
                    <a:pt x="756" y="96"/>
                    <a:pt x="752" y="96"/>
                    <a:pt x="749" y="96"/>
                  </a:cubicBezTo>
                  <a:close/>
                  <a:moveTo>
                    <a:pt x="755" y="83"/>
                  </a:moveTo>
                  <a:cubicBezTo>
                    <a:pt x="753" y="83"/>
                    <a:pt x="750" y="87"/>
                    <a:pt x="750" y="89"/>
                  </a:cubicBezTo>
                  <a:cubicBezTo>
                    <a:pt x="750" y="90"/>
                    <a:pt x="750" y="91"/>
                    <a:pt x="751" y="91"/>
                  </a:cubicBezTo>
                  <a:cubicBezTo>
                    <a:pt x="753" y="92"/>
                    <a:pt x="755" y="93"/>
                    <a:pt x="756" y="93"/>
                  </a:cubicBezTo>
                  <a:cubicBezTo>
                    <a:pt x="757" y="93"/>
                    <a:pt x="756" y="90"/>
                    <a:pt x="756" y="88"/>
                  </a:cubicBezTo>
                  <a:cubicBezTo>
                    <a:pt x="756" y="87"/>
                    <a:pt x="756" y="83"/>
                    <a:pt x="755" y="83"/>
                  </a:cubicBezTo>
                  <a:close/>
                  <a:moveTo>
                    <a:pt x="787" y="75"/>
                  </a:moveTo>
                  <a:cubicBezTo>
                    <a:pt x="787" y="75"/>
                    <a:pt x="786" y="75"/>
                    <a:pt x="785" y="76"/>
                  </a:cubicBezTo>
                  <a:cubicBezTo>
                    <a:pt x="782" y="78"/>
                    <a:pt x="780" y="82"/>
                    <a:pt x="779" y="84"/>
                  </a:cubicBezTo>
                  <a:cubicBezTo>
                    <a:pt x="777" y="87"/>
                    <a:pt x="777" y="90"/>
                    <a:pt x="778" y="91"/>
                  </a:cubicBezTo>
                  <a:cubicBezTo>
                    <a:pt x="779" y="91"/>
                    <a:pt x="780" y="90"/>
                    <a:pt x="783" y="87"/>
                  </a:cubicBezTo>
                  <a:cubicBezTo>
                    <a:pt x="786" y="84"/>
                    <a:pt x="789" y="75"/>
                    <a:pt x="787" y="75"/>
                  </a:cubicBezTo>
                  <a:close/>
                  <a:moveTo>
                    <a:pt x="798" y="58"/>
                  </a:moveTo>
                  <a:cubicBezTo>
                    <a:pt x="797" y="58"/>
                    <a:pt x="794" y="62"/>
                    <a:pt x="794" y="66"/>
                  </a:cubicBezTo>
                  <a:cubicBezTo>
                    <a:pt x="794" y="69"/>
                    <a:pt x="793" y="72"/>
                    <a:pt x="795" y="73"/>
                  </a:cubicBezTo>
                  <a:cubicBezTo>
                    <a:pt x="797" y="74"/>
                    <a:pt x="801" y="71"/>
                    <a:pt x="800" y="66"/>
                  </a:cubicBezTo>
                  <a:cubicBezTo>
                    <a:pt x="799" y="61"/>
                    <a:pt x="800" y="58"/>
                    <a:pt x="798" y="58"/>
                  </a:cubicBezTo>
                  <a:close/>
                  <a:moveTo>
                    <a:pt x="810" y="38"/>
                  </a:moveTo>
                  <a:cubicBezTo>
                    <a:pt x="808" y="39"/>
                    <a:pt x="803" y="39"/>
                    <a:pt x="801" y="41"/>
                  </a:cubicBezTo>
                  <a:cubicBezTo>
                    <a:pt x="800" y="42"/>
                    <a:pt x="801" y="45"/>
                    <a:pt x="802" y="48"/>
                  </a:cubicBezTo>
                  <a:cubicBezTo>
                    <a:pt x="802" y="49"/>
                    <a:pt x="798" y="51"/>
                    <a:pt x="800" y="52"/>
                  </a:cubicBezTo>
                  <a:cubicBezTo>
                    <a:pt x="801" y="53"/>
                    <a:pt x="806" y="55"/>
                    <a:pt x="805" y="57"/>
                  </a:cubicBezTo>
                  <a:cubicBezTo>
                    <a:pt x="804" y="59"/>
                    <a:pt x="806" y="61"/>
                    <a:pt x="805" y="63"/>
                  </a:cubicBezTo>
                  <a:cubicBezTo>
                    <a:pt x="805" y="69"/>
                    <a:pt x="804" y="74"/>
                    <a:pt x="806" y="73"/>
                  </a:cubicBezTo>
                  <a:cubicBezTo>
                    <a:pt x="808" y="73"/>
                    <a:pt x="813" y="61"/>
                    <a:pt x="818" y="54"/>
                  </a:cubicBezTo>
                  <a:cubicBezTo>
                    <a:pt x="819" y="52"/>
                    <a:pt x="822" y="48"/>
                    <a:pt x="825" y="44"/>
                  </a:cubicBezTo>
                  <a:cubicBezTo>
                    <a:pt x="827" y="39"/>
                    <a:pt x="827" y="33"/>
                    <a:pt x="826" y="32"/>
                  </a:cubicBezTo>
                  <a:cubicBezTo>
                    <a:pt x="824" y="30"/>
                    <a:pt x="812" y="37"/>
                    <a:pt x="810" y="38"/>
                  </a:cubicBezTo>
                  <a:close/>
                </a:path>
              </a:pathLst>
            </a:custGeom>
            <a:solidFill>
              <a:srgbClr val="3A3A3C"/>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sp>
        <p:nvSpPr>
          <p:cNvPr id="2" name="矩形 1">
            <a:extLst>
              <a:ext uri="{FF2B5EF4-FFF2-40B4-BE49-F238E27FC236}">
                <a16:creationId xmlns:a16="http://schemas.microsoft.com/office/drawing/2014/main" id="{28ED07D8-C196-DC8D-BF3C-DEB21A9240ED}"/>
              </a:ext>
            </a:extLst>
          </p:cNvPr>
          <p:cNvSpPr/>
          <p:nvPr/>
        </p:nvSpPr>
        <p:spPr>
          <a:xfrm>
            <a:off x="2675620" y="6538031"/>
            <a:ext cx="6840760" cy="338554"/>
          </a:xfrm>
          <a:prstGeom prst="rect">
            <a:avLst/>
          </a:prstGeom>
          <a:noFill/>
        </p:spPr>
        <p:txBody>
          <a:bodyPr wrap="square" lIns="91440" tIns="45720" rIns="91440" bIns="45720">
            <a:spAutoFit/>
          </a:bodyPr>
          <a:lstStyle/>
          <a:p>
            <a:pPr algn="ctr"/>
            <a:r>
              <a:rPr lang="en-US" altLang="zh-CN" sz="1600" b="0" cap="none" spc="0" dirty="0">
                <a:ln w="0"/>
                <a:solidFill>
                  <a:schemeClr val="tx1"/>
                </a:solidFill>
              </a:rPr>
              <a:t>https://github.com/Fangyi-Chen/SQR,cvpr2023</a:t>
            </a:r>
            <a:endParaRPr lang="zh-CN" altLang="en-US" sz="1600" b="0" cap="none" spc="0" dirty="0">
              <a:ln w="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2"/>
          <p:cNvSpPr txBox="1"/>
          <p:nvPr/>
        </p:nvSpPr>
        <p:spPr>
          <a:xfrm>
            <a:off x="6975749" y="6000260"/>
            <a:ext cx="2520280" cy="52508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endParaRPr lang="en-US" altLang="zh-CN" sz="1800" b="1" dirty="0">
              <a:solidFill>
                <a:srgbClr val="1E4B73"/>
              </a:solidFill>
            </a:endParaRPr>
          </a:p>
        </p:txBody>
      </p:sp>
      <p:sp>
        <p:nvSpPr>
          <p:cNvPr id="18" name="TextBox 13"/>
          <p:cNvSpPr>
            <a:spLocks noChangeArrowheads="1"/>
          </p:cNvSpPr>
          <p:nvPr/>
        </p:nvSpPr>
        <p:spPr bwMode="auto">
          <a:xfrm>
            <a:off x="1024588" y="332656"/>
            <a:ext cx="723165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1097280" fontAlgn="base">
              <a:spcAft>
                <a:spcPct val="0"/>
              </a:spcAft>
              <a:buNone/>
              <a:defRPr/>
            </a:pPr>
            <a:r>
              <a:rPr lang="zh-CN" altLang="en-US" sz="2800" b="1" dirty="0">
                <a:solidFill>
                  <a:srgbClr val="3A3A3C"/>
                </a:solidFill>
                <a:latin typeface="Arial Unicode MS" panose="020B0604020202020204" pitchFamily="34" charset="-122"/>
                <a:ea typeface="Arial Unicode MS" panose="020B0604020202020204" pitchFamily="34" charset="-122"/>
                <a:cs typeface="Arial Unicode MS" panose="020B0604020202020204" pitchFamily="34" charset="-122"/>
                <a:sym typeface="微软雅黑" panose="020B0503020204020204" pitchFamily="34" charset="-122"/>
              </a:rPr>
              <a:t>背景</a:t>
            </a:r>
          </a:p>
        </p:txBody>
      </p:sp>
      <p:sp>
        <p:nvSpPr>
          <p:cNvPr id="19" name="矩形 18"/>
          <p:cNvSpPr>
            <a:spLocks noChangeArrowheads="1"/>
          </p:cNvSpPr>
          <p:nvPr/>
        </p:nvSpPr>
        <p:spPr bwMode="auto">
          <a:xfrm>
            <a:off x="407368" y="407586"/>
            <a:ext cx="335280" cy="373380"/>
          </a:xfrm>
          <a:prstGeom prst="rect">
            <a:avLst/>
          </a:prstGeom>
          <a:solidFill>
            <a:srgbClr val="1F4E7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zh-CN" altLang="en-US">
              <a:solidFill>
                <a:prstClr val="white"/>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0" name="矩形 27"/>
          <p:cNvSpPr>
            <a:spLocks noChangeArrowheads="1"/>
          </p:cNvSpPr>
          <p:nvPr/>
        </p:nvSpPr>
        <p:spPr bwMode="auto">
          <a:xfrm>
            <a:off x="795988" y="407586"/>
            <a:ext cx="66676" cy="373380"/>
          </a:xfrm>
          <a:prstGeom prst="rect">
            <a:avLst/>
          </a:prstGeom>
          <a:solidFill>
            <a:srgbClr val="1F4E7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zh-CN" altLang="en-US">
              <a:solidFill>
                <a:prstClr val="white"/>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1" name="矩形 28"/>
          <p:cNvSpPr>
            <a:spLocks noChangeArrowheads="1"/>
          </p:cNvSpPr>
          <p:nvPr/>
        </p:nvSpPr>
        <p:spPr bwMode="auto">
          <a:xfrm>
            <a:off x="902668" y="407586"/>
            <a:ext cx="66676" cy="373380"/>
          </a:xfrm>
          <a:prstGeom prst="rect">
            <a:avLst/>
          </a:prstGeom>
          <a:solidFill>
            <a:srgbClr val="1F4E7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zh-CN" altLang="en-US">
              <a:solidFill>
                <a:prstClr val="white"/>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文本框 1">
            <a:extLst>
              <a:ext uri="{FF2B5EF4-FFF2-40B4-BE49-F238E27FC236}">
                <a16:creationId xmlns:a16="http://schemas.microsoft.com/office/drawing/2014/main" id="{3C0E2179-A5E9-8567-7FAA-F5BD144DDB06}"/>
              </a:ext>
            </a:extLst>
          </p:cNvPr>
          <p:cNvSpPr txBox="1"/>
          <p:nvPr/>
        </p:nvSpPr>
        <p:spPr>
          <a:xfrm>
            <a:off x="623392" y="1549379"/>
            <a:ext cx="3384376" cy="1477328"/>
          </a:xfrm>
          <a:prstGeom prst="rect">
            <a:avLst/>
          </a:prstGeom>
          <a:noFill/>
        </p:spPr>
        <p:txBody>
          <a:bodyPr wrap="square">
            <a:spAutoFit/>
          </a:bodyPr>
          <a:lstStyle/>
          <a:p>
            <a:pPr fontAlgn="auto">
              <a:spcAft>
                <a:spcPts val="600"/>
              </a:spcAft>
            </a:pPr>
            <a:r>
              <a:rPr lang="zh-CN" altLang="en-US" dirty="0">
                <a:latin typeface="Times New Roman" panose="02020603050405020304" pitchFamily="18" charset="0"/>
                <a:cs typeface="Times New Roman" panose="02020603050405020304" pitchFamily="18" charset="0"/>
              </a:rPr>
              <a:t>从总体来看，</a:t>
            </a:r>
            <a:r>
              <a:rPr lang="en-US" altLang="zh-CN" dirty="0">
                <a:latin typeface="Times New Roman" panose="02020603050405020304" pitchFamily="18" charset="0"/>
                <a:cs typeface="Times New Roman" panose="02020603050405020304" pitchFamily="18" charset="0"/>
              </a:rPr>
              <a:t>DETR</a:t>
            </a:r>
            <a:r>
              <a:rPr lang="zh-CN" altLang="en-US" dirty="0">
                <a:latin typeface="Times New Roman" panose="02020603050405020304" pitchFamily="18" charset="0"/>
                <a:cs typeface="Times New Roman" panose="02020603050405020304" pitchFamily="18" charset="0"/>
              </a:rPr>
              <a:t>检测器中</a:t>
            </a:r>
            <a:r>
              <a:rPr lang="en-US" altLang="zh-CN" dirty="0">
                <a:latin typeface="Times New Roman" panose="02020603050405020304" pitchFamily="18" charset="0"/>
                <a:cs typeface="Times New Roman" panose="02020603050405020304" pitchFamily="18" charset="0"/>
              </a:rPr>
              <a:t>decoding layers</a:t>
            </a:r>
            <a:r>
              <a:rPr lang="zh-CN" altLang="en-US" dirty="0">
                <a:latin typeface="Times New Roman" panose="02020603050405020304" pitchFamily="18" charset="0"/>
                <a:cs typeface="Times New Roman" panose="02020603050405020304" pitchFamily="18" charset="0"/>
              </a:rPr>
              <a:t>每层</a:t>
            </a:r>
            <a:r>
              <a:rPr lang="en-US" altLang="zh-CN" dirty="0" err="1">
                <a:latin typeface="Times New Roman" panose="02020603050405020304" pitchFamily="18" charset="0"/>
                <a:cs typeface="Times New Roman" panose="02020603050405020304" pitchFamily="18" charset="0"/>
              </a:rPr>
              <a:t>mAP</a:t>
            </a:r>
            <a:r>
              <a:rPr lang="zh-CN" altLang="en-US" dirty="0">
                <a:latin typeface="Times New Roman" panose="02020603050405020304" pitchFamily="18" charset="0"/>
                <a:cs typeface="Times New Roman" panose="02020603050405020304" pitchFamily="18" charset="0"/>
              </a:rPr>
              <a:t>逐层增加，但在可视化每一层后发现随着层数的增加存在检测效果减低甚至出错的现象</a:t>
            </a:r>
          </a:p>
        </p:txBody>
      </p:sp>
      <p:pic>
        <p:nvPicPr>
          <p:cNvPr id="4" name="图片 3">
            <a:extLst>
              <a:ext uri="{FF2B5EF4-FFF2-40B4-BE49-F238E27FC236}">
                <a16:creationId xmlns:a16="http://schemas.microsoft.com/office/drawing/2014/main" id="{F5405396-01D1-9E03-73C8-F26A03954B2B}"/>
              </a:ext>
            </a:extLst>
          </p:cNvPr>
          <p:cNvPicPr>
            <a:picLocks noChangeAspect="1"/>
          </p:cNvPicPr>
          <p:nvPr/>
        </p:nvPicPr>
        <p:blipFill>
          <a:blip r:embed="rId3"/>
          <a:stretch>
            <a:fillRect/>
          </a:stretch>
        </p:blipFill>
        <p:spPr>
          <a:xfrm>
            <a:off x="4007768" y="1045475"/>
            <a:ext cx="7983057" cy="5028445"/>
          </a:xfrm>
          <a:prstGeom prst="rect">
            <a:avLst/>
          </a:prstGeom>
        </p:spPr>
      </p:pic>
      <p:sp>
        <p:nvSpPr>
          <p:cNvPr id="6" name="文本框 5">
            <a:extLst>
              <a:ext uri="{FF2B5EF4-FFF2-40B4-BE49-F238E27FC236}">
                <a16:creationId xmlns:a16="http://schemas.microsoft.com/office/drawing/2014/main" id="{C58826BD-B336-CA08-8B57-1E61925290E0}"/>
              </a:ext>
            </a:extLst>
          </p:cNvPr>
          <p:cNvSpPr txBox="1"/>
          <p:nvPr/>
        </p:nvSpPr>
        <p:spPr>
          <a:xfrm>
            <a:off x="0" y="6525344"/>
            <a:ext cx="12216765" cy="337185"/>
          </a:xfrm>
          <a:prstGeom prst="rect">
            <a:avLst/>
          </a:prstGeom>
          <a:solidFill>
            <a:schemeClr val="bg1">
              <a:lumMod val="85000"/>
            </a:schemeClr>
          </a:solidFill>
        </p:spPr>
        <p:txBody>
          <a:bodyPr wrap="square" rtlCol="0">
            <a:spAutoFit/>
          </a:bodyPr>
          <a:lstStyle/>
          <a:p>
            <a:pPr algn="ctr"/>
            <a:endParaRPr lang="zh-CN" altLang="en-US" sz="1600" dirty="0">
              <a:solidFill>
                <a:schemeClr val="tx1"/>
              </a:solidFill>
            </a:endParaRPr>
          </a:p>
        </p:txBody>
      </p:sp>
      <p:sp>
        <p:nvSpPr>
          <p:cNvPr id="7" name="文本框 6">
            <a:extLst>
              <a:ext uri="{FF2B5EF4-FFF2-40B4-BE49-F238E27FC236}">
                <a16:creationId xmlns:a16="http://schemas.microsoft.com/office/drawing/2014/main" id="{DF56D0D9-03C1-B5A9-C6B6-B80621AD710E}"/>
              </a:ext>
            </a:extLst>
          </p:cNvPr>
          <p:cNvSpPr txBox="1"/>
          <p:nvPr/>
        </p:nvSpPr>
        <p:spPr>
          <a:xfrm>
            <a:off x="1487488" y="6550223"/>
            <a:ext cx="9001000" cy="307777"/>
          </a:xfrm>
          <a:prstGeom prst="rect">
            <a:avLst/>
          </a:prstGeom>
          <a:noFill/>
        </p:spPr>
        <p:txBody>
          <a:bodyPr wrap="square">
            <a:spAutoFit/>
          </a:bodyPr>
          <a:lstStyle/>
          <a:p>
            <a:pPr algn="ctr"/>
            <a:r>
              <a:rPr lang="en-US" altLang="zh-CN" sz="1400" dirty="0">
                <a:latin typeface="微软雅黑" panose="020B0503020204020204" pitchFamily="34" charset="-122"/>
                <a:ea typeface="微软雅黑" panose="020B0503020204020204" pitchFamily="34" charset="-122"/>
                <a:cs typeface="+mn-ea"/>
                <a:sym typeface="+mn-lt"/>
              </a:rPr>
              <a:t>Enhanced Training of Query-Based Object Detection via Selective Query Recollection,</a:t>
            </a:r>
            <a:r>
              <a:rPr lang="en-US" altLang="zh-CN" sz="1400" b="0" cap="none" spc="0" dirty="0">
                <a:ln w="0"/>
                <a:solidFill>
                  <a:schemeClr val="tx1"/>
                </a:solidFill>
              </a:rPr>
              <a:t> </a:t>
            </a:r>
            <a:r>
              <a:rPr lang="en-US" altLang="zh-CN" sz="1400" dirty="0">
                <a:latin typeface="微软雅黑" panose="020B0503020204020204" pitchFamily="34" charset="-122"/>
                <a:ea typeface="微软雅黑" panose="020B0503020204020204" pitchFamily="34" charset="-122"/>
                <a:cs typeface="+mn-ea"/>
              </a:rPr>
              <a:t>cvpr2023</a:t>
            </a:r>
            <a:endParaRPr lang="zh-CN" altLang="en-US" sz="1400" dirty="0">
              <a:latin typeface="微软雅黑" panose="020B0503020204020204" pitchFamily="34" charset="-122"/>
              <a:ea typeface="微软雅黑" panose="020B0503020204020204" pitchFamily="34" charset="-122"/>
              <a:cs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2"/>
          <p:cNvSpPr txBox="1"/>
          <p:nvPr/>
        </p:nvSpPr>
        <p:spPr>
          <a:xfrm>
            <a:off x="6975749" y="6000260"/>
            <a:ext cx="2520280" cy="52508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endParaRPr lang="en-US" altLang="zh-CN" sz="1800" b="1" dirty="0">
              <a:solidFill>
                <a:srgbClr val="1E4B73"/>
              </a:solidFill>
            </a:endParaRPr>
          </a:p>
        </p:txBody>
      </p:sp>
      <p:sp>
        <p:nvSpPr>
          <p:cNvPr id="18" name="TextBox 13"/>
          <p:cNvSpPr>
            <a:spLocks noChangeArrowheads="1"/>
          </p:cNvSpPr>
          <p:nvPr/>
        </p:nvSpPr>
        <p:spPr bwMode="auto">
          <a:xfrm>
            <a:off x="1024588" y="332656"/>
            <a:ext cx="723165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1097280" fontAlgn="base">
              <a:spcAft>
                <a:spcPct val="0"/>
              </a:spcAft>
              <a:buNone/>
              <a:defRPr/>
            </a:pPr>
            <a:r>
              <a:rPr lang="zh-CN" altLang="en-US" sz="2800" b="1" dirty="0">
                <a:solidFill>
                  <a:srgbClr val="3A3A3C"/>
                </a:solidFill>
                <a:latin typeface="Arial Unicode MS" panose="020B0604020202020204" pitchFamily="34" charset="-122"/>
                <a:ea typeface="Arial Unicode MS" panose="020B0604020202020204" pitchFamily="34" charset="-122"/>
                <a:cs typeface="Arial Unicode MS" panose="020B0604020202020204" pitchFamily="34" charset="-122"/>
                <a:sym typeface="微软雅黑" panose="020B0503020204020204" pitchFamily="34" charset="-122"/>
              </a:rPr>
              <a:t>思考</a:t>
            </a:r>
          </a:p>
        </p:txBody>
      </p:sp>
      <p:sp>
        <p:nvSpPr>
          <p:cNvPr id="19" name="矩形 18"/>
          <p:cNvSpPr>
            <a:spLocks noChangeArrowheads="1"/>
          </p:cNvSpPr>
          <p:nvPr/>
        </p:nvSpPr>
        <p:spPr bwMode="auto">
          <a:xfrm>
            <a:off x="407368" y="407586"/>
            <a:ext cx="335280" cy="373380"/>
          </a:xfrm>
          <a:prstGeom prst="rect">
            <a:avLst/>
          </a:prstGeom>
          <a:solidFill>
            <a:srgbClr val="1F4E7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zh-CN" altLang="en-US">
              <a:solidFill>
                <a:prstClr val="white"/>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0" name="矩形 27"/>
          <p:cNvSpPr>
            <a:spLocks noChangeArrowheads="1"/>
          </p:cNvSpPr>
          <p:nvPr/>
        </p:nvSpPr>
        <p:spPr bwMode="auto">
          <a:xfrm>
            <a:off x="795988" y="407586"/>
            <a:ext cx="66676" cy="373380"/>
          </a:xfrm>
          <a:prstGeom prst="rect">
            <a:avLst/>
          </a:prstGeom>
          <a:solidFill>
            <a:srgbClr val="1F4E7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zh-CN" altLang="en-US">
              <a:solidFill>
                <a:prstClr val="white"/>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1" name="矩形 28"/>
          <p:cNvSpPr>
            <a:spLocks noChangeArrowheads="1"/>
          </p:cNvSpPr>
          <p:nvPr/>
        </p:nvSpPr>
        <p:spPr bwMode="auto">
          <a:xfrm>
            <a:off x="902668" y="407586"/>
            <a:ext cx="66676" cy="373380"/>
          </a:xfrm>
          <a:prstGeom prst="rect">
            <a:avLst/>
          </a:prstGeom>
          <a:solidFill>
            <a:srgbClr val="1F4E7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zh-CN" altLang="en-US">
              <a:solidFill>
                <a:prstClr val="white"/>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文本框 1">
            <a:extLst>
              <a:ext uri="{FF2B5EF4-FFF2-40B4-BE49-F238E27FC236}">
                <a16:creationId xmlns:a16="http://schemas.microsoft.com/office/drawing/2014/main" id="{3C0E2179-A5E9-8567-7FAA-F5BD144DDB06}"/>
              </a:ext>
            </a:extLst>
          </p:cNvPr>
          <p:cNvSpPr txBox="1"/>
          <p:nvPr/>
        </p:nvSpPr>
        <p:spPr>
          <a:xfrm>
            <a:off x="623391" y="1549379"/>
            <a:ext cx="4680521" cy="1831271"/>
          </a:xfrm>
          <a:prstGeom prst="rect">
            <a:avLst/>
          </a:prstGeom>
          <a:noFill/>
        </p:spPr>
        <p:txBody>
          <a:bodyPr wrap="square">
            <a:spAutoFit/>
          </a:bodyPr>
          <a:lstStyle/>
          <a:p>
            <a:pPr fontAlgn="auto">
              <a:spcAft>
                <a:spcPts val="600"/>
              </a:spcAft>
            </a:pPr>
            <a:r>
              <a:rPr lang="en-US" altLang="zh-CN" dirty="0">
                <a:latin typeface="Times New Roman" panose="02020603050405020304" pitchFamily="18" charset="0"/>
                <a:cs typeface="Times New Roman" panose="02020603050405020304" pitchFamily="18" charset="0"/>
              </a:rPr>
              <a:t>TP Fading Rate:</a:t>
            </a:r>
            <a:r>
              <a:rPr lang="zh-CN" altLang="en-US" dirty="0">
                <a:latin typeface="Times New Roman" panose="02020603050405020304" pitchFamily="18" charset="0"/>
                <a:cs typeface="Times New Roman" panose="02020603050405020304" pitchFamily="18" charset="0"/>
              </a:rPr>
              <a:t>第六层结果为</a:t>
            </a:r>
            <a:r>
              <a:rPr lang="en-US" altLang="zh-CN" dirty="0">
                <a:latin typeface="Times New Roman" panose="02020603050405020304" pitchFamily="18" charset="0"/>
                <a:cs typeface="Times New Roman" panose="02020603050405020304" pitchFamily="18" charset="0"/>
              </a:rPr>
              <a:t>TP</a:t>
            </a:r>
            <a:r>
              <a:rPr lang="zh-CN" altLang="en-US" dirty="0">
                <a:latin typeface="Times New Roman" panose="02020603050405020304" pitchFamily="18" charset="0"/>
                <a:cs typeface="Times New Roman" panose="02020603050405020304" pitchFamily="18" charset="0"/>
              </a:rPr>
              <a:t>时，</a:t>
            </a:r>
            <a:r>
              <a:rPr lang="en-US" altLang="zh-CN" dirty="0">
                <a:latin typeface="Times New Roman" panose="02020603050405020304" pitchFamily="18" charset="0"/>
                <a:cs typeface="Times New Roman" panose="02020603050405020304" pitchFamily="18" charset="0"/>
              </a:rPr>
              <a:t>1~5</a:t>
            </a:r>
            <a:r>
              <a:rPr lang="zh-CN" altLang="en-US" dirty="0">
                <a:latin typeface="Times New Roman" panose="02020603050405020304" pitchFamily="18" charset="0"/>
                <a:cs typeface="Times New Roman" panose="02020603050405020304" pitchFamily="18" charset="0"/>
              </a:rPr>
              <a:t>层的</a:t>
            </a:r>
            <a:r>
              <a:rPr lang="en-US" altLang="zh-CN" dirty="0">
                <a:latin typeface="Times New Roman" panose="02020603050405020304" pitchFamily="18" charset="0"/>
                <a:cs typeface="Times New Roman" panose="02020603050405020304" pitchFamily="18" charset="0"/>
              </a:rPr>
              <a:t>query</a:t>
            </a:r>
            <a:r>
              <a:rPr lang="zh-CN" altLang="en-US" dirty="0">
                <a:latin typeface="Times New Roman" panose="02020603050405020304" pitchFamily="18" charset="0"/>
                <a:cs typeface="Times New Roman" panose="02020603050405020304" pitchFamily="18" charset="0"/>
              </a:rPr>
              <a:t>预测如有更高的</a:t>
            </a:r>
            <a:r>
              <a:rPr lang="en-US" altLang="zh-CN" dirty="0">
                <a:latin typeface="Times New Roman" panose="02020603050405020304" pitchFamily="18" charset="0"/>
                <a:cs typeface="Times New Roman" panose="02020603050405020304" pitchFamily="18" charset="0"/>
              </a:rPr>
              <a:t>IOU</a:t>
            </a:r>
            <a:r>
              <a:rPr lang="zh-CN" altLang="en-US" dirty="0">
                <a:latin typeface="Times New Roman" panose="02020603050405020304" pitchFamily="18" charset="0"/>
                <a:cs typeface="Times New Roman" panose="02020603050405020304" pitchFamily="18" charset="0"/>
              </a:rPr>
              <a:t>匹配度和更高的</a:t>
            </a:r>
            <a:r>
              <a:rPr lang="en-US" altLang="zh-CN" dirty="0">
                <a:latin typeface="Times New Roman" panose="02020603050405020304" pitchFamily="18" charset="0"/>
                <a:cs typeface="Times New Roman" panose="02020603050405020304" pitchFamily="18" charset="0"/>
              </a:rPr>
              <a:t>category score</a:t>
            </a:r>
            <a:r>
              <a:rPr lang="zh-CN" altLang="en-US" dirty="0">
                <a:latin typeface="Times New Roman" panose="02020603050405020304" pitchFamily="18" charset="0"/>
                <a:cs typeface="Times New Roman" panose="02020603050405020304" pitchFamily="18" charset="0"/>
              </a:rPr>
              <a:t>，即算一次；</a:t>
            </a:r>
            <a:endParaRPr lang="en-US" altLang="zh-CN" dirty="0">
              <a:latin typeface="Times New Roman" panose="02020603050405020304" pitchFamily="18" charset="0"/>
              <a:cs typeface="Times New Roman" panose="02020603050405020304" pitchFamily="18" charset="0"/>
            </a:endParaRPr>
          </a:p>
          <a:p>
            <a:pPr fontAlgn="auto">
              <a:spcAft>
                <a:spcPts val="600"/>
              </a:spcAft>
            </a:pPr>
            <a:r>
              <a:rPr lang="en-US" altLang="zh-CN" dirty="0">
                <a:latin typeface="Times New Roman" panose="02020603050405020304" pitchFamily="18" charset="0"/>
                <a:cs typeface="Times New Roman" panose="02020603050405020304" pitchFamily="18" charset="0"/>
              </a:rPr>
              <a:t>FP Exacerbation Rate:</a:t>
            </a:r>
            <a:r>
              <a:rPr lang="zh-CN" altLang="en-US" dirty="0">
                <a:latin typeface="Times New Roman" panose="02020603050405020304" pitchFamily="18" charset="0"/>
                <a:cs typeface="Times New Roman" panose="02020603050405020304" pitchFamily="18" charset="0"/>
              </a:rPr>
              <a:t>第六层结果为</a:t>
            </a:r>
            <a:r>
              <a:rPr lang="en-US" altLang="zh-CN" dirty="0">
                <a:latin typeface="Times New Roman" panose="02020603050405020304" pitchFamily="18" charset="0"/>
                <a:cs typeface="Times New Roman" panose="02020603050405020304" pitchFamily="18" charset="0"/>
              </a:rPr>
              <a:t>FP</a:t>
            </a:r>
            <a:r>
              <a:rPr lang="zh-CN" altLang="en-US" dirty="0">
                <a:latin typeface="Times New Roman" panose="02020603050405020304" pitchFamily="18" charset="0"/>
                <a:cs typeface="Times New Roman" panose="02020603050405020304" pitchFamily="18" charset="0"/>
              </a:rPr>
              <a:t>时，</a:t>
            </a:r>
            <a:r>
              <a:rPr lang="en-US" altLang="zh-CN" dirty="0">
                <a:latin typeface="Times New Roman" panose="02020603050405020304" pitchFamily="18" charset="0"/>
                <a:cs typeface="Times New Roman" panose="02020603050405020304" pitchFamily="18" charset="0"/>
              </a:rPr>
              <a:t>1~5</a:t>
            </a:r>
            <a:r>
              <a:rPr lang="zh-CN" altLang="en-US" dirty="0">
                <a:latin typeface="Times New Roman" panose="02020603050405020304" pitchFamily="18" charset="0"/>
                <a:cs typeface="Times New Roman" panose="02020603050405020304" pitchFamily="18" charset="0"/>
              </a:rPr>
              <a:t>层的</a:t>
            </a:r>
            <a:r>
              <a:rPr lang="en-US" altLang="zh-CN" dirty="0">
                <a:latin typeface="Times New Roman" panose="02020603050405020304" pitchFamily="18" charset="0"/>
                <a:cs typeface="Times New Roman" panose="02020603050405020304" pitchFamily="18" charset="0"/>
              </a:rPr>
              <a:t>query</a:t>
            </a:r>
            <a:r>
              <a:rPr lang="zh-CN" altLang="en-US" dirty="0">
                <a:latin typeface="Times New Roman" panose="02020603050405020304" pitchFamily="18" charset="0"/>
                <a:cs typeface="Times New Roman" panose="02020603050405020304" pitchFamily="18" charset="0"/>
              </a:rPr>
              <a:t>预测为</a:t>
            </a:r>
            <a:r>
              <a:rPr lang="en-US" altLang="zh-CN" dirty="0">
                <a:latin typeface="Times New Roman" panose="02020603050405020304" pitchFamily="18" charset="0"/>
                <a:cs typeface="Times New Roman" panose="02020603050405020304" pitchFamily="18" charset="0"/>
              </a:rPr>
              <a:t>FP</a:t>
            </a:r>
            <a:r>
              <a:rPr lang="zh-CN" altLang="en-US" dirty="0">
                <a:latin typeface="Times New Roman" panose="02020603050405020304" pitchFamily="18" charset="0"/>
                <a:cs typeface="Times New Roman" panose="02020603050405020304" pitchFamily="18" charset="0"/>
              </a:rPr>
              <a:t>且有更低的</a:t>
            </a:r>
            <a:r>
              <a:rPr lang="en-US" altLang="zh-CN" dirty="0">
                <a:latin typeface="Times New Roman" panose="02020603050405020304" pitchFamily="18" charset="0"/>
                <a:cs typeface="Times New Roman" panose="02020603050405020304" pitchFamily="18" charset="0"/>
              </a:rPr>
              <a:t>category score</a:t>
            </a:r>
            <a:r>
              <a:rPr lang="zh-CN" altLang="en-US" dirty="0">
                <a:latin typeface="Times New Roman" panose="02020603050405020304" pitchFamily="18" charset="0"/>
                <a:cs typeface="Times New Roman" panose="02020603050405020304" pitchFamily="18" charset="0"/>
              </a:rPr>
              <a:t>，即算一次</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E45969E7-C477-8B1A-C745-47790938578D}"/>
              </a:ext>
            </a:extLst>
          </p:cNvPr>
          <p:cNvSpPr txBox="1"/>
          <p:nvPr/>
        </p:nvSpPr>
        <p:spPr>
          <a:xfrm>
            <a:off x="623391" y="4075403"/>
            <a:ext cx="3384376" cy="1354217"/>
          </a:xfrm>
          <a:prstGeom prst="rect">
            <a:avLst/>
          </a:prstGeom>
          <a:noFill/>
        </p:spPr>
        <p:txBody>
          <a:bodyPr wrap="square">
            <a:spAutoFit/>
          </a:bodyPr>
          <a:lstStyle/>
          <a:p>
            <a:pPr fontAlgn="auto">
              <a:spcAft>
                <a:spcPts val="600"/>
              </a:spcAft>
            </a:pPr>
            <a:r>
              <a:rPr lang="zh-CN" altLang="en-US" dirty="0">
                <a:latin typeface="Times New Roman" panose="02020603050405020304" pitchFamily="18" charset="0"/>
                <a:cs typeface="Times New Roman" panose="02020603050405020304" pitchFamily="18" charset="0"/>
              </a:rPr>
              <a:t>从训练</a:t>
            </a:r>
            <a:r>
              <a:rPr lang="zh-CN" altLang="en-US">
                <a:latin typeface="Times New Roman" panose="02020603050405020304" pitchFamily="18" charset="0"/>
                <a:cs typeface="Times New Roman" panose="02020603050405020304" pitchFamily="18" charset="0"/>
              </a:rPr>
              <a:t>的角度出发：</a:t>
            </a:r>
            <a:endParaRPr lang="en-US" altLang="zh-CN" dirty="0">
              <a:latin typeface="Times New Roman" panose="02020603050405020304" pitchFamily="18" charset="0"/>
              <a:cs typeface="Times New Roman" panose="02020603050405020304" pitchFamily="18" charset="0"/>
            </a:endParaRPr>
          </a:p>
          <a:p>
            <a:pPr marL="342900" indent="-342900" fontAlgn="auto">
              <a:spcAft>
                <a:spcPts val="600"/>
              </a:spcAft>
              <a:buFont typeface="+mj-lt"/>
              <a:buAutoNum type="alphaLcParenR"/>
            </a:pPr>
            <a:r>
              <a:rPr lang="en-US" altLang="zh-CN" dirty="0">
                <a:latin typeface="Times New Roman" panose="02020603050405020304" pitchFamily="18" charset="0"/>
                <a:cs typeface="Times New Roman" panose="02020603050405020304" pitchFamily="18" charset="0"/>
              </a:rPr>
              <a:t>Lack of training emphasis</a:t>
            </a:r>
          </a:p>
          <a:p>
            <a:pPr marL="342900" indent="-342900" fontAlgn="auto">
              <a:spcAft>
                <a:spcPts val="600"/>
              </a:spcAft>
              <a:buFont typeface="+mj-lt"/>
              <a:buAutoNum type="alphaLcParenR"/>
            </a:pPr>
            <a:r>
              <a:rPr lang="en-US" altLang="zh-CN" dirty="0">
                <a:latin typeface="Times New Roman" panose="02020603050405020304" pitchFamily="18" charset="0"/>
                <a:cs typeface="Times New Roman" panose="02020603050405020304" pitchFamily="18" charset="0"/>
              </a:rPr>
              <a:t>Cascading errors from decoding sequence </a:t>
            </a:r>
          </a:p>
        </p:txBody>
      </p:sp>
      <p:sp>
        <p:nvSpPr>
          <p:cNvPr id="3" name="文本框 2">
            <a:extLst>
              <a:ext uri="{FF2B5EF4-FFF2-40B4-BE49-F238E27FC236}">
                <a16:creationId xmlns:a16="http://schemas.microsoft.com/office/drawing/2014/main" id="{044F5EA0-4DD3-7689-F3E0-927F592B0474}"/>
              </a:ext>
            </a:extLst>
          </p:cNvPr>
          <p:cNvSpPr txBox="1"/>
          <p:nvPr/>
        </p:nvSpPr>
        <p:spPr>
          <a:xfrm>
            <a:off x="0" y="6525344"/>
            <a:ext cx="12216765" cy="337185"/>
          </a:xfrm>
          <a:prstGeom prst="rect">
            <a:avLst/>
          </a:prstGeom>
          <a:solidFill>
            <a:schemeClr val="bg1">
              <a:lumMod val="85000"/>
            </a:schemeClr>
          </a:solidFill>
        </p:spPr>
        <p:txBody>
          <a:bodyPr wrap="square" rtlCol="0">
            <a:spAutoFit/>
          </a:bodyPr>
          <a:lstStyle/>
          <a:p>
            <a:pPr algn="ctr"/>
            <a:endParaRPr lang="zh-CN" altLang="en-US" sz="1600" dirty="0">
              <a:solidFill>
                <a:schemeClr val="tx1"/>
              </a:solidFill>
            </a:endParaRPr>
          </a:p>
        </p:txBody>
      </p:sp>
      <p:sp>
        <p:nvSpPr>
          <p:cNvPr id="6" name="文本框 5">
            <a:extLst>
              <a:ext uri="{FF2B5EF4-FFF2-40B4-BE49-F238E27FC236}">
                <a16:creationId xmlns:a16="http://schemas.microsoft.com/office/drawing/2014/main" id="{441E7856-2478-EBB8-0994-8BFC5E5A23AD}"/>
              </a:ext>
            </a:extLst>
          </p:cNvPr>
          <p:cNvSpPr txBox="1"/>
          <p:nvPr/>
        </p:nvSpPr>
        <p:spPr>
          <a:xfrm>
            <a:off x="1487488" y="6550223"/>
            <a:ext cx="9001000" cy="307777"/>
          </a:xfrm>
          <a:prstGeom prst="rect">
            <a:avLst/>
          </a:prstGeom>
          <a:noFill/>
        </p:spPr>
        <p:txBody>
          <a:bodyPr wrap="square">
            <a:spAutoFit/>
          </a:bodyPr>
          <a:lstStyle/>
          <a:p>
            <a:pPr algn="ctr"/>
            <a:r>
              <a:rPr lang="en-US" altLang="zh-CN" sz="1400" dirty="0">
                <a:latin typeface="微软雅黑" panose="020B0503020204020204" pitchFamily="34" charset="-122"/>
                <a:ea typeface="微软雅黑" panose="020B0503020204020204" pitchFamily="34" charset="-122"/>
                <a:cs typeface="+mn-ea"/>
                <a:sym typeface="+mn-lt"/>
              </a:rPr>
              <a:t>Enhanced Training of Query-Based Object Detection via Selective Query Recollection,</a:t>
            </a:r>
            <a:r>
              <a:rPr lang="en-US" altLang="zh-CN" sz="1400" b="0" cap="none" spc="0" dirty="0">
                <a:ln w="0"/>
                <a:solidFill>
                  <a:schemeClr val="tx1"/>
                </a:solidFill>
              </a:rPr>
              <a:t> </a:t>
            </a:r>
            <a:r>
              <a:rPr lang="en-US" altLang="zh-CN" sz="1400" dirty="0">
                <a:latin typeface="微软雅黑" panose="020B0503020204020204" pitchFamily="34" charset="-122"/>
                <a:ea typeface="微软雅黑" panose="020B0503020204020204" pitchFamily="34" charset="-122"/>
                <a:cs typeface="+mn-ea"/>
              </a:rPr>
              <a:t>cvpr2023</a:t>
            </a:r>
            <a:endParaRPr lang="zh-CN" altLang="en-US" sz="1400" dirty="0">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91FFFCD0-7599-AFEC-F4C2-6FE7AA187A29}"/>
              </a:ext>
            </a:extLst>
          </p:cNvPr>
          <p:cNvPicPr>
            <a:picLocks noChangeAspect="1"/>
          </p:cNvPicPr>
          <p:nvPr/>
        </p:nvPicPr>
        <p:blipFill>
          <a:blip r:embed="rId3"/>
          <a:stretch>
            <a:fillRect/>
          </a:stretch>
        </p:blipFill>
        <p:spPr>
          <a:xfrm>
            <a:off x="5455330" y="3627082"/>
            <a:ext cx="5601819" cy="2687513"/>
          </a:xfrm>
          <a:prstGeom prst="rect">
            <a:avLst/>
          </a:prstGeom>
        </p:spPr>
      </p:pic>
      <p:pic>
        <p:nvPicPr>
          <p:cNvPr id="11" name="图片 10">
            <a:extLst>
              <a:ext uri="{FF2B5EF4-FFF2-40B4-BE49-F238E27FC236}">
                <a16:creationId xmlns:a16="http://schemas.microsoft.com/office/drawing/2014/main" id="{627E99C1-70F0-3E59-0AE9-96EFFF95969A}"/>
              </a:ext>
            </a:extLst>
          </p:cNvPr>
          <p:cNvPicPr>
            <a:picLocks noChangeAspect="1"/>
          </p:cNvPicPr>
          <p:nvPr/>
        </p:nvPicPr>
        <p:blipFill>
          <a:blip r:embed="rId4"/>
          <a:stretch>
            <a:fillRect/>
          </a:stretch>
        </p:blipFill>
        <p:spPr>
          <a:xfrm>
            <a:off x="5375920" y="1087567"/>
            <a:ext cx="5976663" cy="2527076"/>
          </a:xfrm>
          <a:prstGeom prst="rect">
            <a:avLst/>
          </a:prstGeom>
        </p:spPr>
      </p:pic>
    </p:spTree>
    <p:extLst>
      <p:ext uri="{BB962C8B-B14F-4D97-AF65-F5344CB8AC3E}">
        <p14:creationId xmlns:p14="http://schemas.microsoft.com/office/powerpoint/2010/main" val="3637341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2"/>
          <p:cNvSpPr txBox="1"/>
          <p:nvPr/>
        </p:nvSpPr>
        <p:spPr>
          <a:xfrm>
            <a:off x="6975749" y="6000260"/>
            <a:ext cx="2520280" cy="52508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endParaRPr lang="en-US" altLang="zh-CN" sz="1800" b="1" dirty="0">
              <a:solidFill>
                <a:srgbClr val="1E4B73"/>
              </a:solidFill>
            </a:endParaRPr>
          </a:p>
        </p:txBody>
      </p:sp>
      <p:sp>
        <p:nvSpPr>
          <p:cNvPr id="18" name="TextBox 13"/>
          <p:cNvSpPr>
            <a:spLocks noChangeArrowheads="1"/>
          </p:cNvSpPr>
          <p:nvPr/>
        </p:nvSpPr>
        <p:spPr bwMode="auto">
          <a:xfrm>
            <a:off x="1024588" y="332656"/>
            <a:ext cx="723165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1097280" fontAlgn="base">
              <a:spcAft>
                <a:spcPct val="0"/>
              </a:spcAft>
              <a:buNone/>
              <a:defRPr/>
            </a:pPr>
            <a:r>
              <a:rPr lang="zh-CN" altLang="en-US" sz="2800" b="1" dirty="0">
                <a:solidFill>
                  <a:srgbClr val="3A3A3C"/>
                </a:solidFill>
                <a:latin typeface="Arial Unicode MS" panose="020B0604020202020204" pitchFamily="34" charset="-122"/>
                <a:ea typeface="Arial Unicode MS" panose="020B0604020202020204" pitchFamily="34" charset="-122"/>
                <a:cs typeface="Arial Unicode MS" panose="020B0604020202020204" pitchFamily="34" charset="-122"/>
                <a:sym typeface="微软雅黑" panose="020B0503020204020204" pitchFamily="34" charset="-122"/>
              </a:rPr>
              <a:t>探索</a:t>
            </a:r>
          </a:p>
        </p:txBody>
      </p:sp>
      <p:sp>
        <p:nvSpPr>
          <p:cNvPr id="19" name="矩形 18"/>
          <p:cNvSpPr>
            <a:spLocks noChangeArrowheads="1"/>
          </p:cNvSpPr>
          <p:nvPr/>
        </p:nvSpPr>
        <p:spPr bwMode="auto">
          <a:xfrm>
            <a:off x="407368" y="407586"/>
            <a:ext cx="335280" cy="373380"/>
          </a:xfrm>
          <a:prstGeom prst="rect">
            <a:avLst/>
          </a:prstGeom>
          <a:solidFill>
            <a:srgbClr val="1F4E7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zh-CN" altLang="en-US">
              <a:solidFill>
                <a:prstClr val="white"/>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0" name="矩形 27"/>
          <p:cNvSpPr>
            <a:spLocks noChangeArrowheads="1"/>
          </p:cNvSpPr>
          <p:nvPr/>
        </p:nvSpPr>
        <p:spPr bwMode="auto">
          <a:xfrm>
            <a:off x="795988" y="407586"/>
            <a:ext cx="66676" cy="373380"/>
          </a:xfrm>
          <a:prstGeom prst="rect">
            <a:avLst/>
          </a:prstGeom>
          <a:solidFill>
            <a:srgbClr val="1F4E7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zh-CN" altLang="en-US">
              <a:solidFill>
                <a:prstClr val="white"/>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1" name="矩形 28"/>
          <p:cNvSpPr>
            <a:spLocks noChangeArrowheads="1"/>
          </p:cNvSpPr>
          <p:nvPr/>
        </p:nvSpPr>
        <p:spPr bwMode="auto">
          <a:xfrm>
            <a:off x="902668" y="407586"/>
            <a:ext cx="66676" cy="373380"/>
          </a:xfrm>
          <a:prstGeom prst="rect">
            <a:avLst/>
          </a:prstGeom>
          <a:solidFill>
            <a:srgbClr val="1F4E7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zh-CN" altLang="en-US">
              <a:solidFill>
                <a:prstClr val="white"/>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文本框 1">
            <a:extLst>
              <a:ext uri="{FF2B5EF4-FFF2-40B4-BE49-F238E27FC236}">
                <a16:creationId xmlns:a16="http://schemas.microsoft.com/office/drawing/2014/main" id="{3C0E2179-A5E9-8567-7FAA-F5BD144DDB06}"/>
              </a:ext>
            </a:extLst>
          </p:cNvPr>
          <p:cNvSpPr txBox="1"/>
          <p:nvPr/>
        </p:nvSpPr>
        <p:spPr>
          <a:xfrm>
            <a:off x="479376" y="1124406"/>
            <a:ext cx="6217004" cy="1631216"/>
          </a:xfrm>
          <a:prstGeom prst="rect">
            <a:avLst/>
          </a:prstGeom>
          <a:noFill/>
        </p:spPr>
        <p:txBody>
          <a:bodyPr wrap="square">
            <a:spAutoFit/>
          </a:bodyPr>
          <a:lstStyle/>
          <a:p>
            <a:pPr fontAlgn="auto">
              <a:spcAft>
                <a:spcPts val="600"/>
              </a:spcAft>
            </a:pPr>
            <a:r>
              <a:rPr lang="zh-CN" altLang="en-US" dirty="0">
                <a:latin typeface="Times New Roman" panose="02020603050405020304" pitchFamily="18" charset="0"/>
                <a:cs typeface="Times New Roman" panose="02020603050405020304" pitchFamily="18" charset="0"/>
              </a:rPr>
              <a:t>目的：</a:t>
            </a:r>
            <a:endParaRPr lang="en-US" altLang="zh-CN" dirty="0">
              <a:latin typeface="Times New Roman" panose="02020603050405020304" pitchFamily="18" charset="0"/>
              <a:cs typeface="Times New Roman" panose="02020603050405020304" pitchFamily="18" charset="0"/>
            </a:endParaRPr>
          </a:p>
          <a:p>
            <a:pPr marL="342900" indent="-342900" fontAlgn="auto">
              <a:spcAft>
                <a:spcPts val="600"/>
              </a:spcAft>
              <a:buAutoNum type="arabicPeriod"/>
            </a:pPr>
            <a:r>
              <a:rPr lang="zh-CN" altLang="en-US" dirty="0">
                <a:latin typeface="Times New Roman" panose="02020603050405020304" pitchFamily="18" charset="0"/>
                <a:cs typeface="Times New Roman" panose="02020603050405020304" pitchFamily="18" charset="0"/>
              </a:rPr>
              <a:t>后面的</a:t>
            </a:r>
            <a:r>
              <a:rPr lang="en-US" altLang="zh-CN" dirty="0">
                <a:latin typeface="Times New Roman" panose="02020603050405020304" pitchFamily="18" charset="0"/>
                <a:cs typeface="Times New Roman" panose="02020603050405020304" pitchFamily="18" charset="0"/>
              </a:rPr>
              <a:t>decoding layer</a:t>
            </a:r>
            <a:r>
              <a:rPr lang="zh-CN" altLang="en-US" dirty="0">
                <a:latin typeface="Times New Roman" panose="02020603050405020304" pitchFamily="18" charset="0"/>
                <a:cs typeface="Times New Roman" panose="02020603050405020304" pitchFamily="18" charset="0"/>
              </a:rPr>
              <a:t>相比于之前的</a:t>
            </a:r>
            <a:r>
              <a:rPr lang="en-US" altLang="zh-CN" dirty="0">
                <a:latin typeface="Times New Roman" panose="02020603050405020304" pitchFamily="18" charset="0"/>
                <a:cs typeface="Times New Roman" panose="02020603050405020304" pitchFamily="18" charset="0"/>
              </a:rPr>
              <a:t>layer</a:t>
            </a:r>
            <a:r>
              <a:rPr lang="zh-CN" altLang="en-US" dirty="0">
                <a:latin typeface="Times New Roman" panose="02020603050405020304" pitchFamily="18" charset="0"/>
                <a:cs typeface="Times New Roman" panose="02020603050405020304" pitchFamily="18" charset="0"/>
              </a:rPr>
              <a:t>得到更好更多的优化；</a:t>
            </a:r>
            <a:endParaRPr lang="en-US" altLang="zh-CN" dirty="0">
              <a:latin typeface="Times New Roman" panose="02020603050405020304" pitchFamily="18" charset="0"/>
              <a:cs typeface="Times New Roman" panose="02020603050405020304" pitchFamily="18" charset="0"/>
            </a:endParaRPr>
          </a:p>
          <a:p>
            <a:pPr fontAlgn="auto">
              <a:spcAft>
                <a:spcPts val="600"/>
              </a:spcAft>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后面的</a:t>
            </a:r>
            <a:r>
              <a:rPr lang="en-US" altLang="zh-CN" dirty="0">
                <a:latin typeface="Times New Roman" panose="02020603050405020304" pitchFamily="18" charset="0"/>
                <a:cs typeface="Times New Roman" panose="02020603050405020304" pitchFamily="18" charset="0"/>
              </a:rPr>
              <a:t>decoding layer</a:t>
            </a:r>
            <a:r>
              <a:rPr lang="zh-CN" altLang="en-US" dirty="0">
                <a:latin typeface="Times New Roman" panose="02020603050405020304" pitchFamily="18" charset="0"/>
                <a:cs typeface="Times New Roman" panose="02020603050405020304" pitchFamily="18" charset="0"/>
              </a:rPr>
              <a:t>能够“看到”前面较远的</a:t>
            </a:r>
            <a:r>
              <a:rPr lang="en-US" altLang="zh-CN" dirty="0">
                <a:latin typeface="Times New Roman" panose="02020603050405020304" pitchFamily="18" charset="0"/>
                <a:cs typeface="Times New Roman" panose="02020603050405020304" pitchFamily="18" charset="0"/>
              </a:rPr>
              <a:t>query,</a:t>
            </a:r>
            <a:r>
              <a:rPr lang="zh-CN" altLang="en-US" dirty="0">
                <a:latin typeface="Times New Roman" panose="02020603050405020304" pitchFamily="18" charset="0"/>
                <a:cs typeface="Times New Roman" panose="02020603050405020304" pitchFamily="18" charset="0"/>
              </a:rPr>
              <a:t>而不仅仅是前面一层的输出；</a:t>
            </a:r>
          </a:p>
        </p:txBody>
      </p:sp>
      <p:sp>
        <p:nvSpPr>
          <p:cNvPr id="6" name="文本框 5">
            <a:extLst>
              <a:ext uri="{FF2B5EF4-FFF2-40B4-BE49-F238E27FC236}">
                <a16:creationId xmlns:a16="http://schemas.microsoft.com/office/drawing/2014/main" id="{C58826BD-B336-CA08-8B57-1E61925290E0}"/>
              </a:ext>
            </a:extLst>
          </p:cNvPr>
          <p:cNvSpPr txBox="1"/>
          <p:nvPr/>
        </p:nvSpPr>
        <p:spPr>
          <a:xfrm>
            <a:off x="0" y="6525344"/>
            <a:ext cx="12216765" cy="337185"/>
          </a:xfrm>
          <a:prstGeom prst="rect">
            <a:avLst/>
          </a:prstGeom>
          <a:solidFill>
            <a:schemeClr val="bg1">
              <a:lumMod val="85000"/>
            </a:schemeClr>
          </a:solidFill>
        </p:spPr>
        <p:txBody>
          <a:bodyPr wrap="square" rtlCol="0">
            <a:spAutoFit/>
          </a:bodyPr>
          <a:lstStyle/>
          <a:p>
            <a:pPr algn="ctr"/>
            <a:endParaRPr lang="zh-CN" altLang="en-US" sz="1600" dirty="0">
              <a:solidFill>
                <a:schemeClr val="tx1"/>
              </a:solidFill>
            </a:endParaRPr>
          </a:p>
        </p:txBody>
      </p:sp>
      <p:sp>
        <p:nvSpPr>
          <p:cNvPr id="7" name="文本框 6">
            <a:extLst>
              <a:ext uri="{FF2B5EF4-FFF2-40B4-BE49-F238E27FC236}">
                <a16:creationId xmlns:a16="http://schemas.microsoft.com/office/drawing/2014/main" id="{DF56D0D9-03C1-B5A9-C6B6-B80621AD710E}"/>
              </a:ext>
            </a:extLst>
          </p:cNvPr>
          <p:cNvSpPr txBox="1"/>
          <p:nvPr/>
        </p:nvSpPr>
        <p:spPr>
          <a:xfrm>
            <a:off x="1487488" y="6550223"/>
            <a:ext cx="9001000" cy="307777"/>
          </a:xfrm>
          <a:prstGeom prst="rect">
            <a:avLst/>
          </a:prstGeom>
          <a:noFill/>
        </p:spPr>
        <p:txBody>
          <a:bodyPr wrap="square">
            <a:spAutoFit/>
          </a:bodyPr>
          <a:lstStyle/>
          <a:p>
            <a:pPr algn="ctr"/>
            <a:r>
              <a:rPr lang="en-US" altLang="zh-CN" sz="1400" dirty="0">
                <a:latin typeface="微软雅黑" panose="020B0503020204020204" pitchFamily="34" charset="-122"/>
                <a:ea typeface="微软雅黑" panose="020B0503020204020204" pitchFamily="34" charset="-122"/>
                <a:cs typeface="+mn-ea"/>
                <a:sym typeface="+mn-lt"/>
              </a:rPr>
              <a:t>Enhanced Training of Query-Based Object Detection via Selective Query Recollection,</a:t>
            </a:r>
            <a:r>
              <a:rPr lang="en-US" altLang="zh-CN" sz="1400" b="0" cap="none" spc="0" dirty="0">
                <a:ln w="0"/>
                <a:solidFill>
                  <a:schemeClr val="tx1"/>
                </a:solidFill>
              </a:rPr>
              <a:t> </a:t>
            </a:r>
            <a:r>
              <a:rPr lang="en-US" altLang="zh-CN" sz="1400" dirty="0">
                <a:latin typeface="微软雅黑" panose="020B0503020204020204" pitchFamily="34" charset="-122"/>
                <a:ea typeface="微软雅黑" panose="020B0503020204020204" pitchFamily="34" charset="-122"/>
                <a:cs typeface="+mn-ea"/>
              </a:rPr>
              <a:t>cvpr2023</a:t>
            </a:r>
            <a:endParaRPr lang="zh-CN" altLang="en-US" sz="1400" dirty="0">
              <a:latin typeface="微软雅黑" panose="020B0503020204020204" pitchFamily="34" charset="-122"/>
              <a:ea typeface="微软雅黑" panose="020B0503020204020204" pitchFamily="34" charset="-122"/>
              <a:cs typeface="+mn-ea"/>
            </a:endParaRPr>
          </a:p>
        </p:txBody>
      </p:sp>
      <p:pic>
        <p:nvPicPr>
          <p:cNvPr id="5" name="图片 4">
            <a:extLst>
              <a:ext uri="{FF2B5EF4-FFF2-40B4-BE49-F238E27FC236}">
                <a16:creationId xmlns:a16="http://schemas.microsoft.com/office/drawing/2014/main" id="{A1DD10C3-9F9D-D7AE-A3EF-8D6609BD83A7}"/>
              </a:ext>
            </a:extLst>
          </p:cNvPr>
          <p:cNvPicPr>
            <a:picLocks noChangeAspect="1"/>
          </p:cNvPicPr>
          <p:nvPr/>
        </p:nvPicPr>
        <p:blipFill>
          <a:blip r:embed="rId3"/>
          <a:stretch>
            <a:fillRect/>
          </a:stretch>
        </p:blipFill>
        <p:spPr>
          <a:xfrm>
            <a:off x="6975749" y="95544"/>
            <a:ext cx="4420263" cy="6404922"/>
          </a:xfrm>
          <a:prstGeom prst="rect">
            <a:avLst/>
          </a:prstGeom>
        </p:spPr>
      </p:pic>
      <p:sp>
        <p:nvSpPr>
          <p:cNvPr id="8" name="文本框 7">
            <a:extLst>
              <a:ext uri="{FF2B5EF4-FFF2-40B4-BE49-F238E27FC236}">
                <a16:creationId xmlns:a16="http://schemas.microsoft.com/office/drawing/2014/main" id="{B0A0652E-AA7D-6F51-F40E-B39A8DC61284}"/>
              </a:ext>
            </a:extLst>
          </p:cNvPr>
          <p:cNvSpPr txBox="1"/>
          <p:nvPr/>
        </p:nvSpPr>
        <p:spPr>
          <a:xfrm>
            <a:off x="483246" y="3120780"/>
            <a:ext cx="6217004" cy="2139047"/>
          </a:xfrm>
          <a:prstGeom prst="rect">
            <a:avLst/>
          </a:prstGeom>
          <a:noFill/>
        </p:spPr>
        <p:txBody>
          <a:bodyPr wrap="square">
            <a:spAutoFit/>
          </a:bodyPr>
          <a:lstStyle/>
          <a:p>
            <a:pPr fontAlgn="auto">
              <a:spcAft>
                <a:spcPts val="600"/>
              </a:spcAft>
            </a:pPr>
            <a:r>
              <a:rPr lang="zh-CN" altLang="en-US" dirty="0">
                <a:latin typeface="Times New Roman" panose="02020603050405020304" pitchFamily="18" charset="0"/>
                <a:cs typeface="Times New Roman" panose="02020603050405020304" pitchFamily="18" charset="0"/>
              </a:rPr>
              <a:t>策略：</a:t>
            </a:r>
            <a:endParaRPr lang="en-US" altLang="zh-CN" dirty="0">
              <a:latin typeface="Times New Roman" panose="02020603050405020304" pitchFamily="18" charset="0"/>
              <a:cs typeface="Times New Roman" panose="02020603050405020304" pitchFamily="18" charset="0"/>
            </a:endParaRPr>
          </a:p>
          <a:p>
            <a:pPr marL="342900" indent="-342900" fontAlgn="auto">
              <a:spcAft>
                <a:spcPts val="600"/>
              </a:spcAft>
              <a:buAutoNum type="arabicPeriod"/>
            </a:pPr>
            <a:r>
              <a:rPr lang="en-US" altLang="zh-CN" dirty="0">
                <a:latin typeface="Times New Roman" panose="02020603050405020304" pitchFamily="18" charset="0"/>
                <a:cs typeface="Times New Roman" panose="02020603050405020304" pitchFamily="18" charset="0"/>
              </a:rPr>
              <a:t>Dense Query Recollection</a:t>
            </a:r>
          </a:p>
          <a:p>
            <a:pPr marL="342900" indent="-342900" fontAlgn="auto">
              <a:spcAft>
                <a:spcPts val="600"/>
              </a:spcAft>
              <a:buAutoNum type="arabicPeriod"/>
            </a:pPr>
            <a:endParaRPr lang="en-US" altLang="zh-CN" dirty="0">
              <a:latin typeface="Times New Roman" panose="02020603050405020304" pitchFamily="18" charset="0"/>
              <a:cs typeface="Times New Roman" panose="02020603050405020304" pitchFamily="18" charset="0"/>
            </a:endParaRPr>
          </a:p>
          <a:p>
            <a:pPr marL="342900" indent="-342900" fontAlgn="auto">
              <a:spcAft>
                <a:spcPts val="600"/>
              </a:spcAft>
              <a:buAutoNum type="arabicPeriod"/>
            </a:pPr>
            <a:endParaRPr lang="en-US" altLang="zh-CN" dirty="0">
              <a:latin typeface="Times New Roman" panose="02020603050405020304" pitchFamily="18" charset="0"/>
              <a:cs typeface="Times New Roman" panose="02020603050405020304" pitchFamily="18" charset="0"/>
            </a:endParaRPr>
          </a:p>
          <a:p>
            <a:pPr fontAlgn="auto">
              <a:spcAft>
                <a:spcPts val="600"/>
              </a:spcAft>
            </a:pPr>
            <a:endParaRPr lang="en-US" altLang="zh-CN" dirty="0">
              <a:latin typeface="Times New Roman" panose="02020603050405020304" pitchFamily="18" charset="0"/>
              <a:cs typeface="Times New Roman" panose="02020603050405020304" pitchFamily="18" charset="0"/>
            </a:endParaRPr>
          </a:p>
          <a:p>
            <a:pPr fontAlgn="auto">
              <a:spcAft>
                <a:spcPts val="600"/>
              </a:spcAft>
            </a:pPr>
            <a:r>
              <a:rPr lang="en-US" altLang="zh-CN" dirty="0">
                <a:latin typeface="Times New Roman" panose="02020603050405020304" pitchFamily="18" charset="0"/>
                <a:cs typeface="Times New Roman" panose="02020603050405020304" pitchFamily="18" charset="0"/>
              </a:rPr>
              <a:t>2.   Selective Query Recollection</a:t>
            </a:r>
            <a:endParaRPr lang="zh-CN" altLang="en-US" dirty="0">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6888024B-DB24-708B-80B0-6B20A76A47C9}"/>
              </a:ext>
            </a:extLst>
          </p:cNvPr>
          <p:cNvPicPr>
            <a:picLocks noChangeAspect="1"/>
          </p:cNvPicPr>
          <p:nvPr/>
        </p:nvPicPr>
        <p:blipFill>
          <a:blip r:embed="rId4"/>
          <a:stretch>
            <a:fillRect/>
          </a:stretch>
        </p:blipFill>
        <p:spPr>
          <a:xfrm>
            <a:off x="643238" y="5180649"/>
            <a:ext cx="4657679" cy="1269765"/>
          </a:xfrm>
          <a:prstGeom prst="rect">
            <a:avLst/>
          </a:prstGeom>
        </p:spPr>
      </p:pic>
      <p:pic>
        <p:nvPicPr>
          <p:cNvPr id="15" name="图片 14">
            <a:extLst>
              <a:ext uri="{FF2B5EF4-FFF2-40B4-BE49-F238E27FC236}">
                <a16:creationId xmlns:a16="http://schemas.microsoft.com/office/drawing/2014/main" id="{A6F2BC2C-CB37-E31A-46B4-CC6737E4697D}"/>
              </a:ext>
            </a:extLst>
          </p:cNvPr>
          <p:cNvPicPr>
            <a:picLocks noChangeAspect="1"/>
          </p:cNvPicPr>
          <p:nvPr/>
        </p:nvPicPr>
        <p:blipFill>
          <a:blip r:embed="rId5"/>
          <a:stretch>
            <a:fillRect/>
          </a:stretch>
        </p:blipFill>
        <p:spPr>
          <a:xfrm>
            <a:off x="862664" y="3854220"/>
            <a:ext cx="4336474" cy="875993"/>
          </a:xfrm>
          <a:prstGeom prst="rect">
            <a:avLst/>
          </a:prstGeom>
        </p:spPr>
      </p:pic>
    </p:spTree>
    <p:extLst>
      <p:ext uri="{BB962C8B-B14F-4D97-AF65-F5344CB8AC3E}">
        <p14:creationId xmlns:p14="http://schemas.microsoft.com/office/powerpoint/2010/main" val="1408126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3"/>
          <p:cNvSpPr>
            <a:spLocks noChangeArrowheads="1"/>
          </p:cNvSpPr>
          <p:nvPr/>
        </p:nvSpPr>
        <p:spPr bwMode="auto">
          <a:xfrm>
            <a:off x="1024588" y="332656"/>
            <a:ext cx="723165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1097280" fontAlgn="base">
              <a:spcAft>
                <a:spcPct val="0"/>
              </a:spcAft>
              <a:buNone/>
              <a:defRPr/>
            </a:pPr>
            <a:r>
              <a:rPr lang="zh-CN" altLang="en-US" sz="2800" b="1" dirty="0">
                <a:solidFill>
                  <a:srgbClr val="3A3A3C"/>
                </a:solidFill>
                <a:latin typeface="Arial Unicode MS" panose="020B0604020202020204" pitchFamily="34" charset="-122"/>
                <a:ea typeface="Arial Unicode MS" panose="020B0604020202020204" pitchFamily="34" charset="-122"/>
                <a:cs typeface="Arial Unicode MS" panose="020B0604020202020204" pitchFamily="34" charset="-122"/>
                <a:sym typeface="微软雅黑" panose="020B0503020204020204" pitchFamily="34" charset="-122"/>
              </a:rPr>
              <a:t>实验</a:t>
            </a:r>
          </a:p>
        </p:txBody>
      </p:sp>
      <p:sp>
        <p:nvSpPr>
          <p:cNvPr id="19" name="矩形 18"/>
          <p:cNvSpPr>
            <a:spLocks noChangeArrowheads="1"/>
          </p:cNvSpPr>
          <p:nvPr/>
        </p:nvSpPr>
        <p:spPr bwMode="auto">
          <a:xfrm>
            <a:off x="407368" y="407586"/>
            <a:ext cx="335280" cy="373380"/>
          </a:xfrm>
          <a:prstGeom prst="rect">
            <a:avLst/>
          </a:prstGeom>
          <a:solidFill>
            <a:srgbClr val="1F4E7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zh-CN" altLang="en-US">
              <a:solidFill>
                <a:prstClr val="white"/>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0" name="矩形 27"/>
          <p:cNvSpPr>
            <a:spLocks noChangeArrowheads="1"/>
          </p:cNvSpPr>
          <p:nvPr/>
        </p:nvSpPr>
        <p:spPr bwMode="auto">
          <a:xfrm>
            <a:off x="795988" y="407586"/>
            <a:ext cx="66676" cy="373380"/>
          </a:xfrm>
          <a:prstGeom prst="rect">
            <a:avLst/>
          </a:prstGeom>
          <a:solidFill>
            <a:srgbClr val="1F4E7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zh-CN" altLang="en-US">
              <a:solidFill>
                <a:prstClr val="white"/>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1" name="矩形 28"/>
          <p:cNvSpPr>
            <a:spLocks noChangeArrowheads="1"/>
          </p:cNvSpPr>
          <p:nvPr/>
        </p:nvSpPr>
        <p:spPr bwMode="auto">
          <a:xfrm>
            <a:off x="902668" y="407586"/>
            <a:ext cx="66676" cy="373380"/>
          </a:xfrm>
          <a:prstGeom prst="rect">
            <a:avLst/>
          </a:prstGeom>
          <a:solidFill>
            <a:srgbClr val="1F4E7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zh-CN" altLang="en-US">
              <a:solidFill>
                <a:prstClr val="white"/>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文本框 1">
            <a:extLst>
              <a:ext uri="{FF2B5EF4-FFF2-40B4-BE49-F238E27FC236}">
                <a16:creationId xmlns:a16="http://schemas.microsoft.com/office/drawing/2014/main" id="{3C0E2179-A5E9-8567-7FAA-F5BD144DDB06}"/>
              </a:ext>
            </a:extLst>
          </p:cNvPr>
          <p:cNvSpPr txBox="1"/>
          <p:nvPr/>
        </p:nvSpPr>
        <p:spPr>
          <a:xfrm>
            <a:off x="623392" y="1185131"/>
            <a:ext cx="6217004" cy="723275"/>
          </a:xfrm>
          <a:prstGeom prst="rect">
            <a:avLst/>
          </a:prstGeom>
          <a:noFill/>
        </p:spPr>
        <p:txBody>
          <a:bodyPr wrap="square">
            <a:spAutoFit/>
          </a:bodyPr>
          <a:lstStyle/>
          <a:p>
            <a:pPr fontAlgn="auto">
              <a:spcAft>
                <a:spcPts val="600"/>
              </a:spcAft>
            </a:pPr>
            <a:r>
              <a:rPr lang="en-US" altLang="zh-CN" dirty="0">
                <a:latin typeface="Times New Roman" panose="02020603050405020304" pitchFamily="18" charset="0"/>
                <a:cs typeface="Times New Roman" panose="02020603050405020304" pitchFamily="18" charset="0"/>
              </a:rPr>
              <a:t>dataset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MS-COCO</a:t>
            </a:r>
          </a:p>
          <a:p>
            <a:pPr fontAlgn="auto">
              <a:spcAft>
                <a:spcPts val="600"/>
              </a:spcAft>
            </a:pPr>
            <a:r>
              <a:rPr lang="en-US" altLang="zh-CN" dirty="0">
                <a:latin typeface="Times New Roman" panose="02020603050405020304" pitchFamily="18" charset="0"/>
                <a:cs typeface="Times New Roman" panose="02020603050405020304" pitchFamily="18" charset="0"/>
              </a:rPr>
              <a:t>Baseline</a:t>
            </a:r>
            <a:r>
              <a:rPr lang="zh-CN" altLang="en-US" dirty="0">
                <a:latin typeface="Times New Roman" panose="02020603050405020304" pitchFamily="18" charset="0"/>
                <a:cs typeface="Times New Roman" panose="02020603050405020304" pitchFamily="18" charset="0"/>
              </a:rPr>
              <a:t>：</a:t>
            </a:r>
            <a:r>
              <a:rPr lang="en-US" altLang="zh-CN" dirty="0" err="1"/>
              <a:t>Adamixer</a:t>
            </a:r>
            <a:r>
              <a:rPr lang="en-US" altLang="zh-CN" dirty="0"/>
              <a:t> with R50 </a:t>
            </a:r>
            <a:endParaRPr lang="zh-CN" altLang="en-US"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C58826BD-B336-CA08-8B57-1E61925290E0}"/>
              </a:ext>
            </a:extLst>
          </p:cNvPr>
          <p:cNvSpPr txBox="1"/>
          <p:nvPr/>
        </p:nvSpPr>
        <p:spPr>
          <a:xfrm>
            <a:off x="0" y="6525344"/>
            <a:ext cx="12216765" cy="337185"/>
          </a:xfrm>
          <a:prstGeom prst="rect">
            <a:avLst/>
          </a:prstGeom>
          <a:solidFill>
            <a:schemeClr val="bg1">
              <a:lumMod val="85000"/>
            </a:schemeClr>
          </a:solidFill>
        </p:spPr>
        <p:txBody>
          <a:bodyPr wrap="square" rtlCol="0">
            <a:spAutoFit/>
          </a:bodyPr>
          <a:lstStyle/>
          <a:p>
            <a:pPr algn="ctr"/>
            <a:endParaRPr lang="zh-CN" altLang="en-US" sz="1600" dirty="0">
              <a:solidFill>
                <a:schemeClr val="tx1"/>
              </a:solidFill>
            </a:endParaRPr>
          </a:p>
        </p:txBody>
      </p:sp>
      <p:sp>
        <p:nvSpPr>
          <p:cNvPr id="7" name="文本框 6">
            <a:extLst>
              <a:ext uri="{FF2B5EF4-FFF2-40B4-BE49-F238E27FC236}">
                <a16:creationId xmlns:a16="http://schemas.microsoft.com/office/drawing/2014/main" id="{DF56D0D9-03C1-B5A9-C6B6-B80621AD710E}"/>
              </a:ext>
            </a:extLst>
          </p:cNvPr>
          <p:cNvSpPr txBox="1"/>
          <p:nvPr/>
        </p:nvSpPr>
        <p:spPr>
          <a:xfrm>
            <a:off x="1487488" y="6550223"/>
            <a:ext cx="9001000" cy="307777"/>
          </a:xfrm>
          <a:prstGeom prst="rect">
            <a:avLst/>
          </a:prstGeom>
          <a:noFill/>
        </p:spPr>
        <p:txBody>
          <a:bodyPr wrap="square">
            <a:spAutoFit/>
          </a:bodyPr>
          <a:lstStyle/>
          <a:p>
            <a:pPr algn="ctr"/>
            <a:r>
              <a:rPr lang="en-US" altLang="zh-CN" sz="1400" dirty="0">
                <a:latin typeface="微软雅黑" panose="020B0503020204020204" pitchFamily="34" charset="-122"/>
                <a:ea typeface="微软雅黑" panose="020B0503020204020204" pitchFamily="34" charset="-122"/>
                <a:cs typeface="+mn-ea"/>
                <a:sym typeface="+mn-lt"/>
              </a:rPr>
              <a:t>Enhanced Training of Query-Based Object Detection via Selective Query Recollection,</a:t>
            </a:r>
            <a:r>
              <a:rPr lang="en-US" altLang="zh-CN" sz="1400" b="0" cap="none" spc="0" dirty="0">
                <a:ln w="0"/>
                <a:solidFill>
                  <a:schemeClr val="tx1"/>
                </a:solidFill>
              </a:rPr>
              <a:t> </a:t>
            </a:r>
            <a:r>
              <a:rPr lang="en-US" altLang="zh-CN" sz="1400" dirty="0">
                <a:latin typeface="微软雅黑" panose="020B0503020204020204" pitchFamily="34" charset="-122"/>
                <a:ea typeface="微软雅黑" panose="020B0503020204020204" pitchFamily="34" charset="-122"/>
                <a:cs typeface="+mn-ea"/>
              </a:rPr>
              <a:t>cvpr2023</a:t>
            </a:r>
            <a:endParaRPr lang="zh-CN" altLang="en-US" sz="1400" dirty="0">
              <a:latin typeface="微软雅黑" panose="020B0503020204020204" pitchFamily="34" charset="-122"/>
              <a:ea typeface="微软雅黑" panose="020B0503020204020204" pitchFamily="34" charset="-122"/>
              <a:cs typeface="+mn-ea"/>
            </a:endParaRPr>
          </a:p>
        </p:txBody>
      </p:sp>
      <p:pic>
        <p:nvPicPr>
          <p:cNvPr id="4" name="图片 3">
            <a:extLst>
              <a:ext uri="{FF2B5EF4-FFF2-40B4-BE49-F238E27FC236}">
                <a16:creationId xmlns:a16="http://schemas.microsoft.com/office/drawing/2014/main" id="{852356B5-B0AF-72D5-34B9-B6D27476A576}"/>
              </a:ext>
            </a:extLst>
          </p:cNvPr>
          <p:cNvPicPr>
            <a:picLocks noChangeAspect="1"/>
          </p:cNvPicPr>
          <p:nvPr/>
        </p:nvPicPr>
        <p:blipFill>
          <a:blip r:embed="rId3"/>
          <a:stretch>
            <a:fillRect/>
          </a:stretch>
        </p:blipFill>
        <p:spPr>
          <a:xfrm>
            <a:off x="5502073" y="879504"/>
            <a:ext cx="5467631" cy="2063856"/>
          </a:xfrm>
          <a:prstGeom prst="rect">
            <a:avLst/>
          </a:prstGeom>
        </p:spPr>
      </p:pic>
      <p:pic>
        <p:nvPicPr>
          <p:cNvPr id="10" name="图片 9">
            <a:extLst>
              <a:ext uri="{FF2B5EF4-FFF2-40B4-BE49-F238E27FC236}">
                <a16:creationId xmlns:a16="http://schemas.microsoft.com/office/drawing/2014/main" id="{2C226C13-3483-A6DB-CC6D-0CC03655844D}"/>
              </a:ext>
            </a:extLst>
          </p:cNvPr>
          <p:cNvPicPr>
            <a:picLocks noChangeAspect="1"/>
          </p:cNvPicPr>
          <p:nvPr/>
        </p:nvPicPr>
        <p:blipFill>
          <a:blip r:embed="rId4"/>
          <a:stretch>
            <a:fillRect/>
          </a:stretch>
        </p:blipFill>
        <p:spPr>
          <a:xfrm>
            <a:off x="5591944" y="3071290"/>
            <a:ext cx="5044015" cy="3138244"/>
          </a:xfrm>
          <a:prstGeom prst="rect">
            <a:avLst/>
          </a:prstGeom>
        </p:spPr>
      </p:pic>
      <p:pic>
        <p:nvPicPr>
          <p:cNvPr id="13" name="图片 12">
            <a:extLst>
              <a:ext uri="{FF2B5EF4-FFF2-40B4-BE49-F238E27FC236}">
                <a16:creationId xmlns:a16="http://schemas.microsoft.com/office/drawing/2014/main" id="{84E0FEBF-6D89-9B6A-5F9C-9CC1F5F44CB6}"/>
              </a:ext>
            </a:extLst>
          </p:cNvPr>
          <p:cNvPicPr>
            <a:picLocks noChangeAspect="1"/>
          </p:cNvPicPr>
          <p:nvPr/>
        </p:nvPicPr>
        <p:blipFill>
          <a:blip r:embed="rId5"/>
          <a:stretch>
            <a:fillRect/>
          </a:stretch>
        </p:blipFill>
        <p:spPr>
          <a:xfrm>
            <a:off x="119336" y="3071290"/>
            <a:ext cx="5600988" cy="2730640"/>
          </a:xfrm>
          <a:prstGeom prst="rect">
            <a:avLst/>
          </a:prstGeom>
        </p:spPr>
      </p:pic>
      <p:sp>
        <p:nvSpPr>
          <p:cNvPr id="9" name="文本框 8">
            <a:extLst>
              <a:ext uri="{FF2B5EF4-FFF2-40B4-BE49-F238E27FC236}">
                <a16:creationId xmlns:a16="http://schemas.microsoft.com/office/drawing/2014/main" id="{D7918824-65EC-441B-67C0-E4C19152C073}"/>
              </a:ext>
            </a:extLst>
          </p:cNvPr>
          <p:cNvSpPr txBox="1"/>
          <p:nvPr/>
        </p:nvSpPr>
        <p:spPr>
          <a:xfrm>
            <a:off x="623392" y="2250239"/>
            <a:ext cx="3960440" cy="646331"/>
          </a:xfrm>
          <a:prstGeom prst="rect">
            <a:avLst/>
          </a:prstGeom>
          <a:noFill/>
        </p:spPr>
        <p:txBody>
          <a:bodyPr wrap="square">
            <a:spAutoFit/>
          </a:bodyPr>
          <a:lstStyle/>
          <a:p>
            <a:r>
              <a:rPr lang="en-US" altLang="zh-CN" b="0" i="0" dirty="0">
                <a:solidFill>
                  <a:srgbClr val="101214"/>
                </a:solidFill>
                <a:effectLst/>
                <a:latin typeface="PingFang SC"/>
              </a:rPr>
              <a:t>Table5:SQR</a:t>
            </a:r>
            <a:r>
              <a:rPr lang="zh-CN" altLang="en-US" b="0" i="0" dirty="0">
                <a:solidFill>
                  <a:srgbClr val="101214"/>
                </a:solidFill>
                <a:effectLst/>
                <a:latin typeface="PingFang SC"/>
              </a:rPr>
              <a:t>相比</a:t>
            </a:r>
            <a:r>
              <a:rPr lang="en-US" altLang="zh-CN" b="0" i="0" dirty="0">
                <a:solidFill>
                  <a:srgbClr val="101214"/>
                </a:solidFill>
                <a:effectLst/>
                <a:latin typeface="PingFang SC"/>
              </a:rPr>
              <a:t>DQR</a:t>
            </a:r>
            <a:r>
              <a:rPr lang="zh-CN" altLang="en-US" b="0" i="0" dirty="0">
                <a:solidFill>
                  <a:srgbClr val="101214"/>
                </a:solidFill>
                <a:effectLst/>
                <a:latin typeface="PingFang SC"/>
              </a:rPr>
              <a:t>在保证精度提升的同时，有效降低了计算量</a:t>
            </a:r>
            <a:endParaRPr lang="zh-CN" altLang="en-US" dirty="0"/>
          </a:p>
        </p:txBody>
      </p:sp>
    </p:spTree>
    <p:extLst>
      <p:ext uri="{BB962C8B-B14F-4D97-AF65-F5344CB8AC3E}">
        <p14:creationId xmlns:p14="http://schemas.microsoft.com/office/powerpoint/2010/main" val="270972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3"/>
          <p:cNvSpPr>
            <a:spLocks noChangeArrowheads="1"/>
          </p:cNvSpPr>
          <p:nvPr/>
        </p:nvSpPr>
        <p:spPr bwMode="auto">
          <a:xfrm>
            <a:off x="1024588" y="332656"/>
            <a:ext cx="723165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1097280" fontAlgn="base">
              <a:spcAft>
                <a:spcPct val="0"/>
              </a:spcAft>
              <a:buNone/>
              <a:defRPr/>
            </a:pPr>
            <a:r>
              <a:rPr lang="zh-CN" altLang="en-US" sz="2800" b="1" dirty="0">
                <a:solidFill>
                  <a:srgbClr val="3A3A3C"/>
                </a:solidFill>
                <a:latin typeface="Arial Unicode MS" panose="020B0604020202020204" pitchFamily="34" charset="-122"/>
                <a:ea typeface="Arial Unicode MS" panose="020B0604020202020204" pitchFamily="34" charset="-122"/>
                <a:cs typeface="Arial Unicode MS" panose="020B0604020202020204" pitchFamily="34" charset="-122"/>
                <a:sym typeface="微软雅黑" panose="020B0503020204020204" pitchFamily="34" charset="-122"/>
              </a:rPr>
              <a:t>实验</a:t>
            </a:r>
          </a:p>
        </p:txBody>
      </p:sp>
      <p:sp>
        <p:nvSpPr>
          <p:cNvPr id="19" name="矩形 18"/>
          <p:cNvSpPr>
            <a:spLocks noChangeArrowheads="1"/>
          </p:cNvSpPr>
          <p:nvPr/>
        </p:nvSpPr>
        <p:spPr bwMode="auto">
          <a:xfrm>
            <a:off x="407368" y="407586"/>
            <a:ext cx="335280" cy="373380"/>
          </a:xfrm>
          <a:prstGeom prst="rect">
            <a:avLst/>
          </a:prstGeom>
          <a:solidFill>
            <a:srgbClr val="1F4E7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zh-CN" altLang="en-US">
              <a:solidFill>
                <a:prstClr val="white"/>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0" name="矩形 27"/>
          <p:cNvSpPr>
            <a:spLocks noChangeArrowheads="1"/>
          </p:cNvSpPr>
          <p:nvPr/>
        </p:nvSpPr>
        <p:spPr bwMode="auto">
          <a:xfrm>
            <a:off x="795988" y="407586"/>
            <a:ext cx="66676" cy="373380"/>
          </a:xfrm>
          <a:prstGeom prst="rect">
            <a:avLst/>
          </a:prstGeom>
          <a:solidFill>
            <a:srgbClr val="1F4E7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zh-CN" altLang="en-US">
              <a:solidFill>
                <a:prstClr val="white"/>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1" name="矩形 28"/>
          <p:cNvSpPr>
            <a:spLocks noChangeArrowheads="1"/>
          </p:cNvSpPr>
          <p:nvPr/>
        </p:nvSpPr>
        <p:spPr bwMode="auto">
          <a:xfrm>
            <a:off x="902668" y="407586"/>
            <a:ext cx="66676" cy="373380"/>
          </a:xfrm>
          <a:prstGeom prst="rect">
            <a:avLst/>
          </a:prstGeom>
          <a:solidFill>
            <a:srgbClr val="1F4E7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zh-CN" altLang="en-US">
              <a:solidFill>
                <a:prstClr val="white"/>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文本框 5">
            <a:extLst>
              <a:ext uri="{FF2B5EF4-FFF2-40B4-BE49-F238E27FC236}">
                <a16:creationId xmlns:a16="http://schemas.microsoft.com/office/drawing/2014/main" id="{C58826BD-B336-CA08-8B57-1E61925290E0}"/>
              </a:ext>
            </a:extLst>
          </p:cNvPr>
          <p:cNvSpPr txBox="1"/>
          <p:nvPr/>
        </p:nvSpPr>
        <p:spPr>
          <a:xfrm>
            <a:off x="0" y="6525344"/>
            <a:ext cx="12216765" cy="337185"/>
          </a:xfrm>
          <a:prstGeom prst="rect">
            <a:avLst/>
          </a:prstGeom>
          <a:solidFill>
            <a:schemeClr val="bg1">
              <a:lumMod val="85000"/>
            </a:schemeClr>
          </a:solidFill>
        </p:spPr>
        <p:txBody>
          <a:bodyPr wrap="square" rtlCol="0">
            <a:spAutoFit/>
          </a:bodyPr>
          <a:lstStyle/>
          <a:p>
            <a:pPr algn="ctr"/>
            <a:endParaRPr lang="zh-CN" altLang="en-US" sz="1600" dirty="0">
              <a:solidFill>
                <a:schemeClr val="tx1"/>
              </a:solidFill>
            </a:endParaRPr>
          </a:p>
        </p:txBody>
      </p:sp>
      <p:sp>
        <p:nvSpPr>
          <p:cNvPr id="7" name="文本框 6">
            <a:extLst>
              <a:ext uri="{FF2B5EF4-FFF2-40B4-BE49-F238E27FC236}">
                <a16:creationId xmlns:a16="http://schemas.microsoft.com/office/drawing/2014/main" id="{DF56D0D9-03C1-B5A9-C6B6-B80621AD710E}"/>
              </a:ext>
            </a:extLst>
          </p:cNvPr>
          <p:cNvSpPr txBox="1"/>
          <p:nvPr/>
        </p:nvSpPr>
        <p:spPr>
          <a:xfrm>
            <a:off x="1487488" y="6550223"/>
            <a:ext cx="9001000" cy="307777"/>
          </a:xfrm>
          <a:prstGeom prst="rect">
            <a:avLst/>
          </a:prstGeom>
          <a:noFill/>
        </p:spPr>
        <p:txBody>
          <a:bodyPr wrap="square">
            <a:spAutoFit/>
          </a:bodyPr>
          <a:lstStyle/>
          <a:p>
            <a:pPr algn="ctr"/>
            <a:r>
              <a:rPr lang="en-US" altLang="zh-CN" sz="1400" dirty="0">
                <a:latin typeface="微软雅黑" panose="020B0503020204020204" pitchFamily="34" charset="-122"/>
                <a:ea typeface="微软雅黑" panose="020B0503020204020204" pitchFamily="34" charset="-122"/>
                <a:cs typeface="+mn-ea"/>
                <a:sym typeface="+mn-lt"/>
              </a:rPr>
              <a:t>Enhanced Training of Query-Based Object Detection via Selective Query Recollection,</a:t>
            </a:r>
            <a:r>
              <a:rPr lang="en-US" altLang="zh-CN" sz="1400" b="0" cap="none" spc="0" dirty="0">
                <a:ln w="0"/>
                <a:solidFill>
                  <a:schemeClr val="tx1"/>
                </a:solidFill>
              </a:rPr>
              <a:t> </a:t>
            </a:r>
            <a:r>
              <a:rPr lang="en-US" altLang="zh-CN" sz="1400" dirty="0">
                <a:latin typeface="微软雅黑" panose="020B0503020204020204" pitchFamily="34" charset="-122"/>
                <a:ea typeface="微软雅黑" panose="020B0503020204020204" pitchFamily="34" charset="-122"/>
                <a:cs typeface="+mn-ea"/>
              </a:rPr>
              <a:t>cvpr2023</a:t>
            </a:r>
            <a:endParaRPr lang="zh-CN" altLang="en-US" sz="1400" dirty="0">
              <a:latin typeface="微软雅黑" panose="020B0503020204020204" pitchFamily="34" charset="-122"/>
              <a:ea typeface="微软雅黑" panose="020B0503020204020204" pitchFamily="34" charset="-122"/>
              <a:cs typeface="+mn-ea"/>
            </a:endParaRPr>
          </a:p>
        </p:txBody>
      </p:sp>
      <p:pic>
        <p:nvPicPr>
          <p:cNvPr id="5" name="图片 4">
            <a:extLst>
              <a:ext uri="{FF2B5EF4-FFF2-40B4-BE49-F238E27FC236}">
                <a16:creationId xmlns:a16="http://schemas.microsoft.com/office/drawing/2014/main" id="{A000DBBD-7C27-FFB4-D0F8-2E84D8D38C7C}"/>
              </a:ext>
            </a:extLst>
          </p:cNvPr>
          <p:cNvPicPr>
            <a:picLocks noChangeAspect="1"/>
          </p:cNvPicPr>
          <p:nvPr/>
        </p:nvPicPr>
        <p:blipFill>
          <a:blip r:embed="rId3"/>
          <a:stretch>
            <a:fillRect/>
          </a:stretch>
        </p:blipFill>
        <p:spPr>
          <a:xfrm>
            <a:off x="5231904" y="15464"/>
            <a:ext cx="6847924" cy="6508971"/>
          </a:xfrm>
          <a:prstGeom prst="rect">
            <a:avLst/>
          </a:prstGeom>
        </p:spPr>
      </p:pic>
      <p:pic>
        <p:nvPicPr>
          <p:cNvPr id="9" name="图片 8">
            <a:extLst>
              <a:ext uri="{FF2B5EF4-FFF2-40B4-BE49-F238E27FC236}">
                <a16:creationId xmlns:a16="http://schemas.microsoft.com/office/drawing/2014/main" id="{C5158AEA-C29E-C69E-AAA6-615896B0D740}"/>
              </a:ext>
            </a:extLst>
          </p:cNvPr>
          <p:cNvPicPr>
            <a:picLocks noChangeAspect="1"/>
          </p:cNvPicPr>
          <p:nvPr/>
        </p:nvPicPr>
        <p:blipFill>
          <a:blip r:embed="rId4"/>
          <a:stretch>
            <a:fillRect/>
          </a:stretch>
        </p:blipFill>
        <p:spPr>
          <a:xfrm>
            <a:off x="53576" y="981109"/>
            <a:ext cx="5256548" cy="2708421"/>
          </a:xfrm>
          <a:prstGeom prst="rect">
            <a:avLst/>
          </a:prstGeom>
        </p:spPr>
      </p:pic>
      <p:sp>
        <p:nvSpPr>
          <p:cNvPr id="14" name="文本框 13">
            <a:extLst>
              <a:ext uri="{FF2B5EF4-FFF2-40B4-BE49-F238E27FC236}">
                <a16:creationId xmlns:a16="http://schemas.microsoft.com/office/drawing/2014/main" id="{9C4252AA-D1F5-28D8-8E55-1C8329214098}"/>
              </a:ext>
            </a:extLst>
          </p:cNvPr>
          <p:cNvSpPr txBox="1"/>
          <p:nvPr/>
        </p:nvSpPr>
        <p:spPr>
          <a:xfrm>
            <a:off x="368065" y="4005064"/>
            <a:ext cx="4863839" cy="1554272"/>
          </a:xfrm>
          <a:prstGeom prst="rect">
            <a:avLst/>
          </a:prstGeom>
          <a:noFill/>
        </p:spPr>
        <p:txBody>
          <a:bodyPr wrap="square">
            <a:spAutoFit/>
          </a:bodyPr>
          <a:lstStyle/>
          <a:p>
            <a:pPr fontAlgn="auto">
              <a:spcAft>
                <a:spcPts val="600"/>
              </a:spcAft>
            </a:pPr>
            <a:r>
              <a:rPr lang="en-US" altLang="zh-CN" dirty="0">
                <a:latin typeface="Times New Roman" panose="02020603050405020304" pitchFamily="18" charset="0"/>
                <a:cs typeface="Times New Roman" panose="02020603050405020304" pitchFamily="18" charset="0"/>
              </a:rPr>
              <a:t>Fig5:</a:t>
            </a:r>
            <a:r>
              <a:rPr lang="zh-CN" altLang="en-US" dirty="0">
                <a:latin typeface="Times New Roman" panose="02020603050405020304" pitchFamily="18" charset="0"/>
                <a:cs typeface="Times New Roman" panose="02020603050405020304" pitchFamily="18" charset="0"/>
              </a:rPr>
              <a:t>额外的</a:t>
            </a:r>
            <a:r>
              <a:rPr lang="en-US" altLang="zh-CN" dirty="0">
                <a:latin typeface="Times New Roman" panose="02020603050405020304" pitchFamily="18" charset="0"/>
                <a:cs typeface="Times New Roman" panose="02020603050405020304" pitchFamily="18" charset="0"/>
              </a:rPr>
              <a:t>epoch (+ 200% epoch)</a:t>
            </a:r>
            <a:r>
              <a:rPr lang="zh-CN" altLang="en-US" dirty="0">
                <a:latin typeface="Times New Roman" panose="02020603050405020304" pitchFamily="18" charset="0"/>
                <a:cs typeface="Times New Roman" panose="02020603050405020304" pitchFamily="18" charset="0"/>
              </a:rPr>
              <a:t>训练</a:t>
            </a:r>
            <a:r>
              <a:rPr lang="en-US" altLang="zh-CN" dirty="0" err="1">
                <a:latin typeface="Times New Roman" panose="02020603050405020304" pitchFamily="18" charset="0"/>
                <a:cs typeface="Times New Roman" panose="02020603050405020304" pitchFamily="18" charset="0"/>
              </a:rPr>
              <a:t>Adamixer</a:t>
            </a:r>
            <a:r>
              <a:rPr lang="zh-CN" altLang="en-US" dirty="0">
                <a:latin typeface="Times New Roman" panose="02020603050405020304" pitchFamily="18" charset="0"/>
                <a:cs typeface="Times New Roman" panose="02020603050405020304" pitchFamily="18" charset="0"/>
              </a:rPr>
              <a:t>，用</a:t>
            </a:r>
            <a:r>
              <a:rPr lang="en-US" altLang="zh-CN" dirty="0">
                <a:latin typeface="Times New Roman" panose="02020603050405020304" pitchFamily="18" charset="0"/>
                <a:cs typeface="Times New Roman" panose="02020603050405020304" pitchFamily="18" charset="0"/>
              </a:rPr>
              <a:t>+50% epoch</a:t>
            </a:r>
            <a:r>
              <a:rPr lang="zh-CN" altLang="en-US" dirty="0">
                <a:latin typeface="Times New Roman" panose="02020603050405020304" pitchFamily="18" charset="0"/>
                <a:cs typeface="Times New Roman" panose="02020603050405020304" pitchFamily="18" charset="0"/>
              </a:rPr>
              <a:t>训练</a:t>
            </a:r>
            <a:r>
              <a:rPr lang="en-US" altLang="zh-CN" dirty="0">
                <a:latin typeface="Times New Roman" panose="02020603050405020304" pitchFamily="18" charset="0"/>
                <a:cs typeface="Times New Roman" panose="02020603050405020304" pitchFamily="18" charset="0"/>
              </a:rPr>
              <a:t>Deformable DETR</a:t>
            </a:r>
            <a:r>
              <a:rPr lang="zh-CN" altLang="en-US" dirty="0">
                <a:latin typeface="Times New Roman" panose="02020603050405020304" pitchFamily="18" charset="0"/>
                <a:cs typeface="Times New Roman" panose="02020603050405020304" pitchFamily="18" charset="0"/>
              </a:rPr>
              <a:t>，结果表明：</a:t>
            </a:r>
          </a:p>
          <a:p>
            <a:pPr fontAlgn="auto">
              <a:spcAft>
                <a:spcPts val="600"/>
              </a:spcAft>
            </a:pPr>
            <a:r>
              <a:rPr lang="en-US" altLang="zh-CN" dirty="0">
                <a:latin typeface="Times New Roman" panose="02020603050405020304" pitchFamily="18" charset="0"/>
                <a:cs typeface="Times New Roman" panose="02020603050405020304" pitchFamily="18" charset="0"/>
              </a:rPr>
              <a:t>SQR</a:t>
            </a:r>
            <a:r>
              <a:rPr lang="zh-CN" altLang="en-US" dirty="0">
                <a:latin typeface="Times New Roman" panose="02020603050405020304" pitchFamily="18" charset="0"/>
                <a:cs typeface="Times New Roman" panose="02020603050405020304" pitchFamily="18" charset="0"/>
              </a:rPr>
              <a:t>的好处并不能通过加入更多的训练迭代来弥补</a:t>
            </a:r>
          </a:p>
        </p:txBody>
      </p:sp>
      <p:sp>
        <p:nvSpPr>
          <p:cNvPr id="15" name="文本框 14">
            <a:extLst>
              <a:ext uri="{FF2B5EF4-FFF2-40B4-BE49-F238E27FC236}">
                <a16:creationId xmlns:a16="http://schemas.microsoft.com/office/drawing/2014/main" id="{B6A98D24-3DA4-A9E1-2172-5CCE2A71DE19}"/>
              </a:ext>
            </a:extLst>
          </p:cNvPr>
          <p:cNvSpPr txBox="1"/>
          <p:nvPr/>
        </p:nvSpPr>
        <p:spPr>
          <a:xfrm>
            <a:off x="339406" y="5685158"/>
            <a:ext cx="4863839" cy="369332"/>
          </a:xfrm>
          <a:prstGeom prst="rect">
            <a:avLst/>
          </a:prstGeom>
          <a:noFill/>
        </p:spPr>
        <p:txBody>
          <a:bodyPr wrap="square">
            <a:spAutoFit/>
          </a:bodyPr>
          <a:lstStyle/>
          <a:p>
            <a:pPr fontAlgn="auto">
              <a:spcAft>
                <a:spcPts val="600"/>
              </a:spcAft>
            </a:pPr>
            <a:r>
              <a:rPr lang="en-US" altLang="zh-CN" dirty="0">
                <a:latin typeface="Times New Roman" panose="02020603050405020304" pitchFamily="18" charset="0"/>
                <a:cs typeface="Times New Roman" panose="02020603050405020304" pitchFamily="18" charset="0"/>
              </a:rPr>
              <a:t>Table8</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SQR</a:t>
            </a:r>
            <a:r>
              <a:rPr lang="zh-CN" altLang="en-US" dirty="0">
                <a:latin typeface="Times New Roman" panose="02020603050405020304" pitchFamily="18" charset="0"/>
                <a:cs typeface="Times New Roman" panose="02020603050405020304" pitchFamily="18" charset="0"/>
              </a:rPr>
              <a:t>始终使这些模型提高</a:t>
            </a:r>
            <a:r>
              <a:rPr lang="en-US" altLang="zh-CN" dirty="0">
                <a:latin typeface="Times New Roman" panose="02020603050405020304" pitchFamily="18" charset="0"/>
                <a:cs typeface="Times New Roman" panose="02020603050405020304" pitchFamily="18" charset="0"/>
              </a:rPr>
              <a:t>1.4~2.8</a:t>
            </a:r>
            <a:r>
              <a:rPr lang="zh-CN" altLang="en-US" dirty="0">
                <a:latin typeface="Times New Roman" panose="02020603050405020304" pitchFamily="18" charset="0"/>
                <a:cs typeface="Times New Roman" panose="02020603050405020304" pitchFamily="18" charset="0"/>
              </a:rPr>
              <a:t>个</a:t>
            </a:r>
            <a:r>
              <a:rPr lang="en-US" altLang="zh-CN" dirty="0">
                <a:latin typeface="Times New Roman" panose="02020603050405020304" pitchFamily="18" charset="0"/>
                <a:cs typeface="Times New Roman" panose="02020603050405020304" pitchFamily="18" charset="0"/>
              </a:rPr>
              <a:t>AP</a:t>
            </a:r>
            <a:r>
              <a:rPr lang="zh-CN" alt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99761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3"/>
          <p:cNvSpPr>
            <a:spLocks noChangeArrowheads="1"/>
          </p:cNvSpPr>
          <p:nvPr/>
        </p:nvSpPr>
        <p:spPr bwMode="auto">
          <a:xfrm>
            <a:off x="1024588" y="332656"/>
            <a:ext cx="723165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1097280" fontAlgn="base">
              <a:spcAft>
                <a:spcPct val="0"/>
              </a:spcAft>
              <a:buNone/>
              <a:defRPr/>
            </a:pPr>
            <a:r>
              <a:rPr lang="zh-CN" altLang="en-US" sz="2800" b="1" dirty="0">
                <a:solidFill>
                  <a:srgbClr val="3A3A3C"/>
                </a:solidFill>
                <a:latin typeface="Arial Unicode MS" panose="020B0604020202020204" pitchFamily="34" charset="-122"/>
                <a:ea typeface="Arial Unicode MS" panose="020B0604020202020204" pitchFamily="34" charset="-122"/>
                <a:cs typeface="Arial Unicode MS" panose="020B0604020202020204" pitchFamily="34" charset="-122"/>
                <a:sym typeface="微软雅黑" panose="020B0503020204020204" pitchFamily="34" charset="-122"/>
              </a:rPr>
              <a:t>探索</a:t>
            </a:r>
          </a:p>
        </p:txBody>
      </p:sp>
      <p:sp>
        <p:nvSpPr>
          <p:cNvPr id="19" name="矩形 18"/>
          <p:cNvSpPr>
            <a:spLocks noChangeArrowheads="1"/>
          </p:cNvSpPr>
          <p:nvPr/>
        </p:nvSpPr>
        <p:spPr bwMode="auto">
          <a:xfrm>
            <a:off x="407368" y="407586"/>
            <a:ext cx="335280" cy="373380"/>
          </a:xfrm>
          <a:prstGeom prst="rect">
            <a:avLst/>
          </a:prstGeom>
          <a:solidFill>
            <a:srgbClr val="1F4E7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zh-CN" altLang="en-US">
              <a:solidFill>
                <a:prstClr val="white"/>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0" name="矩形 27"/>
          <p:cNvSpPr>
            <a:spLocks noChangeArrowheads="1"/>
          </p:cNvSpPr>
          <p:nvPr/>
        </p:nvSpPr>
        <p:spPr bwMode="auto">
          <a:xfrm>
            <a:off x="795988" y="407586"/>
            <a:ext cx="66676" cy="373380"/>
          </a:xfrm>
          <a:prstGeom prst="rect">
            <a:avLst/>
          </a:prstGeom>
          <a:solidFill>
            <a:srgbClr val="1F4E7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zh-CN" altLang="en-US">
              <a:solidFill>
                <a:prstClr val="white"/>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1" name="矩形 28"/>
          <p:cNvSpPr>
            <a:spLocks noChangeArrowheads="1"/>
          </p:cNvSpPr>
          <p:nvPr/>
        </p:nvSpPr>
        <p:spPr bwMode="auto">
          <a:xfrm>
            <a:off x="902668" y="407586"/>
            <a:ext cx="66676" cy="373380"/>
          </a:xfrm>
          <a:prstGeom prst="rect">
            <a:avLst/>
          </a:prstGeom>
          <a:solidFill>
            <a:srgbClr val="1F4E7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zh-CN" altLang="en-US">
              <a:solidFill>
                <a:prstClr val="white"/>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文本框 1">
            <a:extLst>
              <a:ext uri="{FF2B5EF4-FFF2-40B4-BE49-F238E27FC236}">
                <a16:creationId xmlns:a16="http://schemas.microsoft.com/office/drawing/2014/main" id="{3C0E2179-A5E9-8567-7FAA-F5BD144DDB06}"/>
              </a:ext>
            </a:extLst>
          </p:cNvPr>
          <p:cNvSpPr txBox="1"/>
          <p:nvPr/>
        </p:nvSpPr>
        <p:spPr>
          <a:xfrm>
            <a:off x="432662" y="878923"/>
            <a:ext cx="6217004" cy="369332"/>
          </a:xfrm>
          <a:prstGeom prst="rect">
            <a:avLst/>
          </a:prstGeom>
          <a:noFill/>
        </p:spPr>
        <p:txBody>
          <a:bodyPr wrap="square">
            <a:spAutoFit/>
          </a:bodyPr>
          <a:lstStyle/>
          <a:p>
            <a:pPr fontAlgn="auto">
              <a:spcAft>
                <a:spcPts val="600"/>
              </a:spcAft>
            </a:pPr>
            <a:r>
              <a:rPr lang="en-US" altLang="zh-CN" dirty="0">
                <a:latin typeface="Times New Roman" panose="02020603050405020304" pitchFamily="18" charset="0"/>
                <a:cs typeface="Times New Roman" panose="02020603050405020304" pitchFamily="18" charset="0"/>
              </a:rPr>
              <a:t>DQR with Recurrence for Reducing Model Size</a:t>
            </a:r>
          </a:p>
        </p:txBody>
      </p:sp>
      <p:sp>
        <p:nvSpPr>
          <p:cNvPr id="6" name="文本框 5">
            <a:extLst>
              <a:ext uri="{FF2B5EF4-FFF2-40B4-BE49-F238E27FC236}">
                <a16:creationId xmlns:a16="http://schemas.microsoft.com/office/drawing/2014/main" id="{C58826BD-B336-CA08-8B57-1E61925290E0}"/>
              </a:ext>
            </a:extLst>
          </p:cNvPr>
          <p:cNvSpPr txBox="1"/>
          <p:nvPr/>
        </p:nvSpPr>
        <p:spPr>
          <a:xfrm>
            <a:off x="0" y="6525344"/>
            <a:ext cx="12216765" cy="337185"/>
          </a:xfrm>
          <a:prstGeom prst="rect">
            <a:avLst/>
          </a:prstGeom>
          <a:solidFill>
            <a:schemeClr val="bg1">
              <a:lumMod val="85000"/>
            </a:schemeClr>
          </a:solidFill>
        </p:spPr>
        <p:txBody>
          <a:bodyPr wrap="square" rtlCol="0">
            <a:spAutoFit/>
          </a:bodyPr>
          <a:lstStyle/>
          <a:p>
            <a:pPr algn="ctr"/>
            <a:endParaRPr lang="zh-CN" altLang="en-US" sz="1600" dirty="0">
              <a:solidFill>
                <a:schemeClr val="tx1"/>
              </a:solidFill>
            </a:endParaRPr>
          </a:p>
        </p:txBody>
      </p:sp>
      <p:sp>
        <p:nvSpPr>
          <p:cNvPr id="7" name="文本框 6">
            <a:extLst>
              <a:ext uri="{FF2B5EF4-FFF2-40B4-BE49-F238E27FC236}">
                <a16:creationId xmlns:a16="http://schemas.microsoft.com/office/drawing/2014/main" id="{DF56D0D9-03C1-B5A9-C6B6-B80621AD710E}"/>
              </a:ext>
            </a:extLst>
          </p:cNvPr>
          <p:cNvSpPr txBox="1"/>
          <p:nvPr/>
        </p:nvSpPr>
        <p:spPr>
          <a:xfrm>
            <a:off x="1487488" y="6550223"/>
            <a:ext cx="9001000" cy="307777"/>
          </a:xfrm>
          <a:prstGeom prst="rect">
            <a:avLst/>
          </a:prstGeom>
          <a:noFill/>
        </p:spPr>
        <p:txBody>
          <a:bodyPr wrap="square">
            <a:spAutoFit/>
          </a:bodyPr>
          <a:lstStyle/>
          <a:p>
            <a:pPr algn="ctr"/>
            <a:r>
              <a:rPr lang="en-US" altLang="zh-CN" sz="1400" dirty="0">
                <a:latin typeface="微软雅黑" panose="020B0503020204020204" pitchFamily="34" charset="-122"/>
                <a:ea typeface="微软雅黑" panose="020B0503020204020204" pitchFamily="34" charset="-122"/>
                <a:cs typeface="+mn-ea"/>
                <a:sym typeface="+mn-lt"/>
              </a:rPr>
              <a:t>Enhanced Training of Query-Based Object Detection via Selective Query Recollection,</a:t>
            </a:r>
            <a:r>
              <a:rPr lang="en-US" altLang="zh-CN" sz="1400" b="0" cap="none" spc="0" dirty="0">
                <a:ln w="0"/>
                <a:solidFill>
                  <a:schemeClr val="tx1"/>
                </a:solidFill>
              </a:rPr>
              <a:t> </a:t>
            </a:r>
            <a:r>
              <a:rPr lang="en-US" altLang="zh-CN" sz="1400" dirty="0">
                <a:latin typeface="微软雅黑" panose="020B0503020204020204" pitchFamily="34" charset="-122"/>
                <a:ea typeface="微软雅黑" panose="020B0503020204020204" pitchFamily="34" charset="-122"/>
                <a:cs typeface="+mn-ea"/>
              </a:rPr>
              <a:t>cvpr2023</a:t>
            </a:r>
            <a:endParaRPr lang="zh-CN" altLang="en-US" sz="1400" dirty="0">
              <a:latin typeface="微软雅黑" panose="020B0503020204020204" pitchFamily="34" charset="-122"/>
              <a:ea typeface="微软雅黑" panose="020B0503020204020204" pitchFamily="34" charset="-122"/>
              <a:cs typeface="+mn-ea"/>
            </a:endParaRPr>
          </a:p>
        </p:txBody>
      </p:sp>
      <p:pic>
        <p:nvPicPr>
          <p:cNvPr id="5" name="图片 4">
            <a:extLst>
              <a:ext uri="{FF2B5EF4-FFF2-40B4-BE49-F238E27FC236}">
                <a16:creationId xmlns:a16="http://schemas.microsoft.com/office/drawing/2014/main" id="{F5A74B32-DFAF-DE73-1164-41AD910B835A}"/>
              </a:ext>
            </a:extLst>
          </p:cNvPr>
          <p:cNvPicPr>
            <a:picLocks noChangeAspect="1"/>
          </p:cNvPicPr>
          <p:nvPr/>
        </p:nvPicPr>
        <p:blipFill>
          <a:blip r:embed="rId3"/>
          <a:stretch>
            <a:fillRect/>
          </a:stretch>
        </p:blipFill>
        <p:spPr>
          <a:xfrm>
            <a:off x="6960096" y="2498492"/>
            <a:ext cx="5054860" cy="3137061"/>
          </a:xfrm>
          <a:prstGeom prst="rect">
            <a:avLst/>
          </a:prstGeom>
        </p:spPr>
      </p:pic>
      <p:sp>
        <p:nvSpPr>
          <p:cNvPr id="8" name="文本框 7">
            <a:extLst>
              <a:ext uri="{FF2B5EF4-FFF2-40B4-BE49-F238E27FC236}">
                <a16:creationId xmlns:a16="http://schemas.microsoft.com/office/drawing/2014/main" id="{229AA757-8099-72B1-8333-C07A80DF8EF8}"/>
              </a:ext>
            </a:extLst>
          </p:cNvPr>
          <p:cNvSpPr txBox="1"/>
          <p:nvPr/>
        </p:nvSpPr>
        <p:spPr>
          <a:xfrm>
            <a:off x="419768" y="1715544"/>
            <a:ext cx="6217004" cy="369332"/>
          </a:xfrm>
          <a:prstGeom prst="rect">
            <a:avLst/>
          </a:prstGeom>
          <a:noFill/>
        </p:spPr>
        <p:txBody>
          <a:bodyPr wrap="square">
            <a:spAutoFit/>
          </a:bodyPr>
          <a:lstStyle/>
          <a:p>
            <a:pPr fontAlgn="auto">
              <a:spcAft>
                <a:spcPts val="600"/>
              </a:spcAft>
            </a:pPr>
            <a:r>
              <a:rPr lang="zh-CN" altLang="en-US" dirty="0">
                <a:latin typeface="Times New Roman" panose="02020603050405020304" pitchFamily="18" charset="0"/>
                <a:cs typeface="Times New Roman" panose="02020603050405020304" pitchFamily="18" charset="0"/>
              </a:rPr>
              <a:t>目的：所有</a:t>
            </a:r>
            <a:r>
              <a:rPr lang="en-US" altLang="zh-CN" dirty="0">
                <a:latin typeface="Times New Roman" panose="02020603050405020304" pitchFamily="18" charset="0"/>
                <a:cs typeface="Times New Roman" panose="02020603050405020304" pitchFamily="18" charset="0"/>
              </a:rPr>
              <a:t>decoding layers</a:t>
            </a:r>
            <a:r>
              <a:rPr lang="zh-CN" altLang="en-US" dirty="0">
                <a:latin typeface="Times New Roman" panose="02020603050405020304" pitchFamily="18" charset="0"/>
                <a:cs typeface="Times New Roman" panose="02020603050405020304" pitchFamily="18" charset="0"/>
              </a:rPr>
              <a:t>共享参数，从而减小模型大小</a:t>
            </a:r>
            <a:endParaRPr lang="en-US" altLang="zh-CN"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4304B00F-157A-0F01-6EFF-E079A7B07B30}"/>
              </a:ext>
            </a:extLst>
          </p:cNvPr>
          <p:cNvSpPr txBox="1"/>
          <p:nvPr/>
        </p:nvSpPr>
        <p:spPr>
          <a:xfrm>
            <a:off x="419768" y="2543931"/>
            <a:ext cx="6540328" cy="369332"/>
          </a:xfrm>
          <a:prstGeom prst="rect">
            <a:avLst/>
          </a:prstGeom>
          <a:noFill/>
        </p:spPr>
        <p:txBody>
          <a:bodyPr wrap="square">
            <a:spAutoFit/>
          </a:bodyPr>
          <a:lstStyle/>
          <a:p>
            <a:pPr fontAlgn="auto">
              <a:spcAft>
                <a:spcPts val="600"/>
              </a:spcAft>
            </a:pPr>
            <a:r>
              <a:rPr lang="zh-CN" altLang="en-US" dirty="0">
                <a:latin typeface="Times New Roman" panose="02020603050405020304" pitchFamily="18" charset="0"/>
                <a:cs typeface="Times New Roman" panose="02020603050405020304" pitchFamily="18" charset="0"/>
              </a:rPr>
              <a:t>方式一：</a:t>
            </a:r>
            <a:r>
              <a:rPr lang="en-US" altLang="zh-CN" dirty="0">
                <a:latin typeface="Times New Roman" panose="02020603050405020304" pitchFamily="18" charset="0"/>
                <a:cs typeface="Times New Roman" panose="02020603050405020304" pitchFamily="18" charset="0"/>
              </a:rPr>
              <a:t>DQR</a:t>
            </a:r>
            <a:r>
              <a:rPr lang="zh-CN" altLang="en-US" dirty="0">
                <a:latin typeface="Times New Roman" panose="02020603050405020304" pitchFamily="18" charset="0"/>
                <a:cs typeface="Times New Roman" panose="02020603050405020304" pitchFamily="18" charset="0"/>
              </a:rPr>
              <a:t>正常训练，测试时循环六次最终层，结果</a:t>
            </a:r>
            <a:r>
              <a:rPr lang="en-US" altLang="zh-CN" dirty="0">
                <a:latin typeface="Times New Roman" panose="02020603050405020304" pitchFamily="18" charset="0"/>
                <a:cs typeface="Times New Roman" panose="02020603050405020304" pitchFamily="18" charset="0"/>
              </a:rPr>
              <a:t>AP</a:t>
            </a:r>
            <a:r>
              <a:rPr lang="zh-CN" altLang="en-US" dirty="0">
                <a:latin typeface="Times New Roman" panose="02020603050405020304" pitchFamily="18" charset="0"/>
                <a:cs typeface="Times New Roman" panose="02020603050405020304" pitchFamily="18" charset="0"/>
              </a:rPr>
              <a:t>为</a:t>
            </a:r>
            <a:r>
              <a:rPr lang="en-US" altLang="zh-CN" dirty="0">
                <a:latin typeface="Times New Roman" panose="02020603050405020304" pitchFamily="18" charset="0"/>
                <a:cs typeface="Times New Roman" panose="02020603050405020304" pitchFamily="18" charset="0"/>
              </a:rPr>
              <a:t>0</a:t>
            </a:r>
          </a:p>
        </p:txBody>
      </p:sp>
      <p:sp>
        <p:nvSpPr>
          <p:cNvPr id="11" name="文本框 10">
            <a:extLst>
              <a:ext uri="{FF2B5EF4-FFF2-40B4-BE49-F238E27FC236}">
                <a16:creationId xmlns:a16="http://schemas.microsoft.com/office/drawing/2014/main" id="{3EDD898C-AA1E-1024-B354-9DF11E1F9FBD}"/>
              </a:ext>
            </a:extLst>
          </p:cNvPr>
          <p:cNvSpPr txBox="1"/>
          <p:nvPr/>
        </p:nvSpPr>
        <p:spPr>
          <a:xfrm>
            <a:off x="438444" y="3468489"/>
            <a:ext cx="6540328" cy="1277273"/>
          </a:xfrm>
          <a:prstGeom prst="rect">
            <a:avLst/>
          </a:prstGeom>
          <a:noFill/>
        </p:spPr>
        <p:txBody>
          <a:bodyPr wrap="square">
            <a:spAutoFit/>
          </a:bodyPr>
          <a:lstStyle/>
          <a:p>
            <a:pPr fontAlgn="auto">
              <a:spcAft>
                <a:spcPts val="600"/>
              </a:spcAft>
            </a:pPr>
            <a:r>
              <a:rPr lang="zh-CN" altLang="en-US" dirty="0">
                <a:latin typeface="Times New Roman" panose="02020603050405020304" pitchFamily="18" charset="0"/>
                <a:cs typeface="Times New Roman" panose="02020603050405020304" pitchFamily="18" charset="0"/>
              </a:rPr>
              <a:t>方式二：</a:t>
            </a:r>
            <a:r>
              <a:rPr lang="en-US" altLang="zh-CN" dirty="0">
                <a:latin typeface="Times New Roman" panose="02020603050405020304" pitchFamily="18" charset="0"/>
                <a:cs typeface="Times New Roman" panose="02020603050405020304" pitchFamily="18" charset="0"/>
              </a:rPr>
              <a:t>DQR</a:t>
            </a:r>
            <a:r>
              <a:rPr lang="zh-CN" altLang="en-US" dirty="0">
                <a:latin typeface="Times New Roman" panose="02020603050405020304" pitchFamily="18" charset="0"/>
                <a:cs typeface="Times New Roman" panose="02020603050405020304" pitchFamily="18" charset="0"/>
              </a:rPr>
              <a:t>训练时，对最后一层</a:t>
            </a:r>
            <a:r>
              <a:rPr lang="en-US" altLang="zh-CN" dirty="0">
                <a:latin typeface="Times New Roman" panose="02020603050405020304" pitchFamily="18" charset="0"/>
                <a:cs typeface="Times New Roman" panose="02020603050405020304" pitchFamily="18" charset="0"/>
              </a:rPr>
              <a:t>decoding layer</a:t>
            </a:r>
            <a:r>
              <a:rPr lang="zh-CN" altLang="en-US" dirty="0">
                <a:latin typeface="Times New Roman" panose="02020603050405020304" pitchFamily="18" charset="0"/>
                <a:cs typeface="Times New Roman" panose="02020603050405020304" pitchFamily="18" charset="0"/>
              </a:rPr>
              <a:t>输入自己的输出，测试时循环六层最终层，模型大小较小（</a:t>
            </a:r>
            <a:r>
              <a:rPr lang="en-US" altLang="zh-CN" dirty="0">
                <a:latin typeface="Times New Roman" panose="02020603050405020304" pitchFamily="18" charset="0"/>
                <a:cs typeface="Times New Roman" panose="02020603050405020304" pitchFamily="18" charset="0"/>
              </a:rPr>
              <a:t>1.6GB</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513MB</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fontAlgn="auto">
              <a:spcAft>
                <a:spcPts val="600"/>
              </a:spcAft>
            </a:pPr>
            <a:r>
              <a:rPr lang="zh-CN" altLang="en-US" dirty="0">
                <a:latin typeface="Times New Roman" panose="02020603050405020304" pitchFamily="18" charset="0"/>
                <a:cs typeface="Times New Roman" panose="02020603050405020304" pitchFamily="18" charset="0"/>
              </a:rPr>
              <a:t>而且只需五个阶段就可以获得比以前更好的性能（</a:t>
            </a:r>
            <a:r>
              <a:rPr lang="en-US" altLang="zh-CN" dirty="0">
                <a:latin typeface="Times New Roman" panose="02020603050405020304" pitchFamily="18" charset="0"/>
                <a:cs typeface="Times New Roman" panose="02020603050405020304" pitchFamily="18" charset="0"/>
              </a:rPr>
              <a:t>42.8AP vs 42.5AP</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0712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3"/>
          <p:cNvSpPr>
            <a:spLocks noChangeArrowheads="1"/>
          </p:cNvSpPr>
          <p:nvPr/>
        </p:nvSpPr>
        <p:spPr bwMode="auto">
          <a:xfrm>
            <a:off x="969344" y="332656"/>
            <a:ext cx="723165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1097280" fontAlgn="base">
              <a:spcAft>
                <a:spcPct val="0"/>
              </a:spcAft>
              <a:buNone/>
              <a:defRPr/>
            </a:pPr>
            <a:r>
              <a:rPr lang="zh-CN" altLang="en-US" sz="2800" b="1" dirty="0">
                <a:solidFill>
                  <a:srgbClr val="3A3A3C"/>
                </a:solidFill>
                <a:ea typeface="Arial Unicode MS" panose="020B0604020202020204" pitchFamily="34" charset="-122"/>
              </a:rPr>
              <a:t>总结和启发</a:t>
            </a:r>
            <a:endParaRPr lang="zh-CN" altLang="en-US" sz="2800" b="1" dirty="0">
              <a:solidFill>
                <a:srgbClr val="3A3A3C"/>
              </a:solidFill>
              <a:ea typeface="Arial Unicode MS" panose="020B0604020202020204" pitchFamily="34" charset="-122"/>
              <a:sym typeface="微软雅黑" panose="020B0503020204020204" pitchFamily="34" charset="-122"/>
            </a:endParaRPr>
          </a:p>
        </p:txBody>
      </p:sp>
      <p:sp>
        <p:nvSpPr>
          <p:cNvPr id="19" name="矩形 18"/>
          <p:cNvSpPr>
            <a:spLocks noChangeArrowheads="1"/>
          </p:cNvSpPr>
          <p:nvPr/>
        </p:nvSpPr>
        <p:spPr bwMode="auto">
          <a:xfrm>
            <a:off x="407368" y="407586"/>
            <a:ext cx="335280" cy="373380"/>
          </a:xfrm>
          <a:prstGeom prst="rect">
            <a:avLst/>
          </a:prstGeom>
          <a:solidFill>
            <a:srgbClr val="1F4E7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zh-CN" altLang="en-US">
              <a:solidFill>
                <a:prstClr val="white"/>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0" name="矩形 27"/>
          <p:cNvSpPr>
            <a:spLocks noChangeArrowheads="1"/>
          </p:cNvSpPr>
          <p:nvPr/>
        </p:nvSpPr>
        <p:spPr bwMode="auto">
          <a:xfrm>
            <a:off x="795988" y="407586"/>
            <a:ext cx="66676" cy="373380"/>
          </a:xfrm>
          <a:prstGeom prst="rect">
            <a:avLst/>
          </a:prstGeom>
          <a:solidFill>
            <a:srgbClr val="1F4E7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zh-CN" altLang="en-US">
              <a:solidFill>
                <a:prstClr val="white"/>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1" name="矩形 28"/>
          <p:cNvSpPr>
            <a:spLocks noChangeArrowheads="1"/>
          </p:cNvSpPr>
          <p:nvPr/>
        </p:nvSpPr>
        <p:spPr bwMode="auto">
          <a:xfrm>
            <a:off x="902668" y="407586"/>
            <a:ext cx="66676" cy="373380"/>
          </a:xfrm>
          <a:prstGeom prst="rect">
            <a:avLst/>
          </a:prstGeom>
          <a:solidFill>
            <a:srgbClr val="1F4E7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zh-CN" altLang="en-US">
              <a:solidFill>
                <a:prstClr val="white"/>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文本框 5">
            <a:extLst>
              <a:ext uri="{FF2B5EF4-FFF2-40B4-BE49-F238E27FC236}">
                <a16:creationId xmlns:a16="http://schemas.microsoft.com/office/drawing/2014/main" id="{C58826BD-B336-CA08-8B57-1E61925290E0}"/>
              </a:ext>
            </a:extLst>
          </p:cNvPr>
          <p:cNvSpPr txBox="1"/>
          <p:nvPr/>
        </p:nvSpPr>
        <p:spPr>
          <a:xfrm>
            <a:off x="0" y="6525344"/>
            <a:ext cx="12216765" cy="337185"/>
          </a:xfrm>
          <a:prstGeom prst="rect">
            <a:avLst/>
          </a:prstGeom>
          <a:solidFill>
            <a:schemeClr val="bg1">
              <a:lumMod val="85000"/>
            </a:schemeClr>
          </a:solidFill>
        </p:spPr>
        <p:txBody>
          <a:bodyPr wrap="square" rtlCol="0">
            <a:spAutoFit/>
          </a:bodyPr>
          <a:lstStyle/>
          <a:p>
            <a:pPr algn="ctr"/>
            <a:endParaRPr lang="zh-CN" altLang="en-US" sz="1600" dirty="0">
              <a:solidFill>
                <a:schemeClr val="tx1"/>
              </a:solidFill>
            </a:endParaRPr>
          </a:p>
        </p:txBody>
      </p:sp>
      <p:sp>
        <p:nvSpPr>
          <p:cNvPr id="7" name="文本框 6">
            <a:extLst>
              <a:ext uri="{FF2B5EF4-FFF2-40B4-BE49-F238E27FC236}">
                <a16:creationId xmlns:a16="http://schemas.microsoft.com/office/drawing/2014/main" id="{DF56D0D9-03C1-B5A9-C6B6-B80621AD710E}"/>
              </a:ext>
            </a:extLst>
          </p:cNvPr>
          <p:cNvSpPr txBox="1"/>
          <p:nvPr/>
        </p:nvSpPr>
        <p:spPr>
          <a:xfrm>
            <a:off x="1487488" y="6550223"/>
            <a:ext cx="9001000" cy="307777"/>
          </a:xfrm>
          <a:prstGeom prst="rect">
            <a:avLst/>
          </a:prstGeom>
          <a:noFill/>
        </p:spPr>
        <p:txBody>
          <a:bodyPr wrap="square">
            <a:spAutoFit/>
          </a:bodyPr>
          <a:lstStyle/>
          <a:p>
            <a:pPr algn="ctr"/>
            <a:r>
              <a:rPr lang="en-US" altLang="zh-CN" sz="1400" dirty="0">
                <a:latin typeface="微软雅黑" panose="020B0503020204020204" pitchFamily="34" charset="-122"/>
                <a:ea typeface="微软雅黑" panose="020B0503020204020204" pitchFamily="34" charset="-122"/>
                <a:cs typeface="+mn-ea"/>
                <a:sym typeface="+mn-lt"/>
              </a:rPr>
              <a:t>Enhanced Training of Query-Based Object Detection via Selective Query Recollection,</a:t>
            </a:r>
            <a:r>
              <a:rPr lang="en-US" altLang="zh-CN" sz="1400" b="0" cap="none" spc="0" dirty="0">
                <a:ln w="0"/>
                <a:solidFill>
                  <a:schemeClr val="tx1"/>
                </a:solidFill>
              </a:rPr>
              <a:t> </a:t>
            </a:r>
            <a:r>
              <a:rPr lang="en-US" altLang="zh-CN" sz="1400" dirty="0">
                <a:latin typeface="微软雅黑" panose="020B0503020204020204" pitchFamily="34" charset="-122"/>
                <a:ea typeface="微软雅黑" panose="020B0503020204020204" pitchFamily="34" charset="-122"/>
                <a:cs typeface="+mn-ea"/>
              </a:rPr>
              <a:t>cvpr2023</a:t>
            </a:r>
            <a:endParaRPr lang="zh-CN" altLang="en-US" sz="1400" dirty="0">
              <a:latin typeface="微软雅黑" panose="020B0503020204020204" pitchFamily="34" charset="-122"/>
              <a:ea typeface="微软雅黑" panose="020B0503020204020204" pitchFamily="34" charset="-122"/>
              <a:cs typeface="+mn-ea"/>
            </a:endParaRPr>
          </a:p>
        </p:txBody>
      </p:sp>
      <p:sp>
        <p:nvSpPr>
          <p:cNvPr id="9" name="文本框 8">
            <a:extLst>
              <a:ext uri="{FF2B5EF4-FFF2-40B4-BE49-F238E27FC236}">
                <a16:creationId xmlns:a16="http://schemas.microsoft.com/office/drawing/2014/main" id="{4304B00F-157A-0F01-6EFF-E079A7B07B30}"/>
              </a:ext>
            </a:extLst>
          </p:cNvPr>
          <p:cNvSpPr txBox="1"/>
          <p:nvPr/>
        </p:nvSpPr>
        <p:spPr>
          <a:xfrm>
            <a:off x="401624" y="1097014"/>
            <a:ext cx="8862728" cy="1200329"/>
          </a:xfrm>
          <a:prstGeom prst="rect">
            <a:avLst/>
          </a:prstGeom>
          <a:noFill/>
        </p:spPr>
        <p:txBody>
          <a:bodyPr wrap="square">
            <a:spAutoFit/>
          </a:bodyPr>
          <a:lstStyle/>
          <a:p>
            <a:pPr fontAlgn="auto">
              <a:spcAft>
                <a:spcPts val="600"/>
              </a:spcAft>
            </a:pP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本文指出了以</a:t>
            </a:r>
            <a:r>
              <a:rPr lang="en-US" altLang="zh-CN" dirty="0">
                <a:latin typeface="Times New Roman" panose="02020603050405020304" pitchFamily="18" charset="0"/>
                <a:cs typeface="Times New Roman" panose="02020603050405020304" pitchFamily="18" charset="0"/>
              </a:rPr>
              <a:t>query</a:t>
            </a:r>
            <a:r>
              <a:rPr lang="zh-CN" altLang="en-US" dirty="0">
                <a:latin typeface="Times New Roman" panose="02020603050405020304" pitchFamily="18" charset="0"/>
                <a:cs typeface="Times New Roman" panose="02020603050405020304" pitchFamily="18" charset="0"/>
              </a:rPr>
              <a:t>为基础的目标检测器的最佳检测并不总是来自最后的解码阶段，通过分析认识到导致该问题的两个局限性，即缺乏训练重点和来自</a:t>
            </a:r>
            <a:r>
              <a:rPr lang="en-US" altLang="zh-CN" dirty="0">
                <a:latin typeface="Times New Roman" panose="02020603050405020304" pitchFamily="18" charset="0"/>
                <a:cs typeface="Times New Roman" panose="02020603050405020304" pitchFamily="18" charset="0"/>
              </a:rPr>
              <a:t>decoding</a:t>
            </a:r>
            <a:r>
              <a:rPr lang="zh-CN" altLang="en-US" dirty="0">
                <a:latin typeface="Times New Roman" panose="02020603050405020304" pitchFamily="18" charset="0"/>
                <a:cs typeface="Times New Roman" panose="02020603050405020304" pitchFamily="18" charset="0"/>
              </a:rPr>
              <a:t>序列的级联错误。提出了一种简单有效的训练策略</a:t>
            </a:r>
            <a:r>
              <a:rPr lang="en-US" altLang="zh-CN" dirty="0">
                <a:latin typeface="Times New Roman" panose="02020603050405020304" pitchFamily="18" charset="0"/>
                <a:cs typeface="Times New Roman" panose="02020603050405020304" pitchFamily="18" charset="0"/>
              </a:rPr>
              <a:t>SQR</a:t>
            </a:r>
            <a:r>
              <a:rPr lang="zh-CN" altLang="en-US" dirty="0">
                <a:latin typeface="Times New Roman" panose="02020603050405020304" pitchFamily="18" charset="0"/>
                <a:cs typeface="Times New Roman" panose="02020603050405020304" pitchFamily="18" charset="0"/>
              </a:rPr>
              <a:t>，在各种训练设置中，</a:t>
            </a:r>
            <a:r>
              <a:rPr lang="en-US" altLang="zh-CN" dirty="0">
                <a:latin typeface="Times New Roman" panose="02020603050405020304" pitchFamily="18" charset="0"/>
                <a:cs typeface="Times New Roman" panose="02020603050405020304" pitchFamily="18" charset="0"/>
              </a:rPr>
              <a:t>SQR</a:t>
            </a:r>
            <a:r>
              <a:rPr lang="zh-CN" altLang="en-US" dirty="0">
                <a:latin typeface="Times New Roman" panose="02020603050405020304" pitchFamily="18" charset="0"/>
                <a:cs typeface="Times New Roman" panose="02020603050405020304" pitchFamily="18" charset="0"/>
              </a:rPr>
              <a:t>大大提高了</a:t>
            </a:r>
            <a:r>
              <a:rPr lang="en-US" altLang="zh-CN" dirty="0" err="1">
                <a:latin typeface="Times New Roman" panose="02020603050405020304" pitchFamily="18" charset="0"/>
                <a:cs typeface="Times New Roman" panose="02020603050405020304" pitchFamily="18" charset="0"/>
              </a:rPr>
              <a:t>Adamixer</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DAB-DETR</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Deformable-DETR</a:t>
            </a:r>
            <a:r>
              <a:rPr lang="zh-CN" altLang="en-US" dirty="0">
                <a:latin typeface="Times New Roman" panose="02020603050405020304" pitchFamily="18" charset="0"/>
                <a:cs typeface="Times New Roman" panose="02020603050405020304" pitchFamily="18" charset="0"/>
              </a:rPr>
              <a:t>的检测效果</a:t>
            </a:r>
            <a:r>
              <a:rPr lang="en-US" altLang="zh-CN" dirty="0">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缓解了出现的恶化现象。</a:t>
            </a:r>
            <a:endParaRPr lang="en-US" altLang="zh-CN"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3EDD898C-AA1E-1024-B354-9DF11E1F9FBD}"/>
              </a:ext>
            </a:extLst>
          </p:cNvPr>
          <p:cNvSpPr txBox="1"/>
          <p:nvPr/>
        </p:nvSpPr>
        <p:spPr>
          <a:xfrm>
            <a:off x="401624" y="2683659"/>
            <a:ext cx="9058259" cy="369332"/>
          </a:xfrm>
          <a:prstGeom prst="rect">
            <a:avLst/>
          </a:prstGeom>
          <a:noFill/>
        </p:spPr>
        <p:txBody>
          <a:bodyPr wrap="square">
            <a:spAutoFit/>
          </a:bodyPr>
          <a:lstStyle/>
          <a:p>
            <a:pPr fontAlgn="auto">
              <a:spcAft>
                <a:spcPts val="600"/>
              </a:spcAft>
            </a:pP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在构建类似结构时可以借鉴这篇论文的训练策略</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78780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ViMzc1ZWFjNzU4ZmZiMTNkY2ZkYzE3NWViOTQ3OT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TotalTime>
  <Words>559</Words>
  <Application>Microsoft Office PowerPoint</Application>
  <PresentationFormat>宽屏</PresentationFormat>
  <Paragraphs>55</Paragraphs>
  <Slides>8</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Arial Unicode MS</vt:lpstr>
      <vt:lpstr>PingFang SC</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lcl</dc:creator>
  <cp:lastModifiedBy>丁 兆栋</cp:lastModifiedBy>
  <cp:revision>605</cp:revision>
  <dcterms:created xsi:type="dcterms:W3CDTF">2018-11-18T11:03:00Z</dcterms:created>
  <dcterms:modified xsi:type="dcterms:W3CDTF">2023-04-13T01:21:08Z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53055BF6F68D4B68B6417894640E53A1</vt:lpwstr>
  </property>
  <property fmtid="{D5CDD505-2E9C-101B-9397-08002B2CF9AE}" pid="3" name="KSOProductBuildVer">
    <vt:lpwstr>2052-11.1.0.12313</vt:lpwstr>
  </property>
</Properties>
</file>