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7" r:id="rId2"/>
    <p:sldId id="282" r:id="rId3"/>
    <p:sldId id="331" r:id="rId4"/>
    <p:sldId id="295" r:id="rId5"/>
    <p:sldId id="338" r:id="rId6"/>
    <p:sldId id="336" r:id="rId7"/>
    <p:sldId id="346" r:id="rId8"/>
    <p:sldId id="359" r:id="rId9"/>
    <p:sldId id="360" r:id="rId10"/>
    <p:sldId id="363" r:id="rId11"/>
    <p:sldId id="364" r:id="rId12"/>
    <p:sldId id="366" r:id="rId13"/>
    <p:sldId id="365" r:id="rId14"/>
    <p:sldId id="367" r:id="rId15"/>
    <p:sldId id="370" r:id="rId16"/>
    <p:sldId id="371" r:id="rId17"/>
    <p:sldId id="372" r:id="rId18"/>
    <p:sldId id="362" r:id="rId19"/>
    <p:sldId id="361" r:id="rId20"/>
    <p:sldId id="376" r:id="rId21"/>
    <p:sldId id="382" r:id="rId22"/>
    <p:sldId id="369" r:id="rId23"/>
    <p:sldId id="378" r:id="rId24"/>
    <p:sldId id="379" r:id="rId25"/>
    <p:sldId id="381" r:id="rId26"/>
    <p:sldId id="380" r:id="rId27"/>
    <p:sldId id="368" r:id="rId28"/>
    <p:sldId id="373" r:id="rId29"/>
    <p:sldId id="383" r:id="rId30"/>
    <p:sldId id="377" r:id="rId31"/>
    <p:sldId id="384" r:id="rId32"/>
    <p:sldId id="374" r:id="rId33"/>
    <p:sldId id="375" r:id="rId34"/>
    <p:sldId id="278" r:id="rId35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38"/>
      <p:bold r:id="rId39"/>
    </p:embeddedFont>
    <p:embeddedFont>
      <p:font typeface="나눔고딕" panose="020D0604000000000000" pitchFamily="50" charset="-127"/>
      <p:regular r:id="rId40"/>
      <p:bold r:id="rId41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B0FF"/>
    <a:srgbClr val="1D314E"/>
    <a:srgbClr val="3D3C3E"/>
    <a:srgbClr val="063656"/>
    <a:srgbClr val="08456E"/>
    <a:srgbClr val="569CF0"/>
    <a:srgbClr val="8DBDF7"/>
    <a:srgbClr val="5DAA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93044" autoAdjust="0"/>
  </p:normalViewPr>
  <p:slideViewPr>
    <p:cSldViewPr snapToGrid="0">
      <p:cViewPr varScale="1">
        <p:scale>
          <a:sx n="110" d="100"/>
          <a:sy n="110" d="100"/>
        </p:scale>
        <p:origin x="1624" y="80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1040" y="32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025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033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024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810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233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086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807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4501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5702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425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9048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298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1747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8734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79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3712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8661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8316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9310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227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796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80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376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970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367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신택스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슈가</a:t>
            </a:r>
            <a:endParaRPr lang="ko-KR" altLang="en-US" baseline="0" dirty="0" smtClean="0"/>
          </a:p>
          <a:p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함수형 프로그래밍</a:t>
            </a:r>
          </a:p>
          <a:p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공식 </a:t>
            </a:r>
            <a:r>
              <a:rPr lang="ko-KR" altLang="en-US" baseline="0" dirty="0" err="1" smtClean="0"/>
              <a:t>안드로이드</a:t>
            </a:r>
            <a:r>
              <a:rPr lang="ko-KR" altLang="en-US" baseline="0" dirty="0" smtClean="0"/>
              <a:t> 언어 </a:t>
            </a:r>
            <a:r>
              <a:rPr lang="en-US" altLang="ko-KR" baseline="0" dirty="0" smtClean="0"/>
              <a:t>&amp; </a:t>
            </a:r>
            <a:r>
              <a:rPr lang="ko-KR" altLang="en-US" baseline="0" dirty="0" err="1" smtClean="0"/>
              <a:t>오라클</a:t>
            </a:r>
            <a:r>
              <a:rPr lang="ko-KR" altLang="en-US" baseline="0" dirty="0" smtClean="0"/>
              <a:t> 자바의 미래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011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예제 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98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정적 타입 언어 특징 </a:t>
            </a:r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성능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 타임에 이미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호출관계가 지정되어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런타임시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빠르다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신뢰성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컴파일러가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어느정도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컴파일타임에서 많은 오류를 잡아낸다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유지 보수성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코트상에서 객체의 타입을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있기 때문에 코드를 다루기 쉽다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도구지원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안전한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리팩토링이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가능하며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개발툴은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정확한 코드 완성 기능을 제공할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52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hbaik@mober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kotlinlang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bera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" TargetMode="External"/><Relationship Id="rId7" Type="http://schemas.openxmlformats.org/officeDocument/2006/relationships/hyperlink" Target="https://software.intel.com/en-us/articles/intel-hardware-accelerated-execution-manager-intel-haxm" TargetMode="External"/><Relationship Id="rId2" Type="http://schemas.openxmlformats.org/officeDocument/2006/relationships/hyperlink" Target="https://github.com/zoops/2018-webrtc-lectur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yes24.com/24/goods/59017138" TargetMode="External"/><Relationship Id="rId5" Type="http://schemas.openxmlformats.org/officeDocument/2006/relationships/hyperlink" Target="http://www.yes24.com/24/goods/58783204" TargetMode="External"/><Relationship Id="rId4" Type="http://schemas.openxmlformats.org/officeDocument/2006/relationships/hyperlink" Target="https://kotlinlang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kotlinlang.org/#/Examples/Hello,%20world!/Simplest%20version/Simplest%20version.k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8662780" cy="1969017"/>
          </a:xfrm>
        </p:spPr>
        <p:txBody>
          <a:bodyPr anchor="t">
            <a:noAutofit/>
          </a:bodyPr>
          <a:lstStyle/>
          <a:p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i="1" dirty="0" err="1"/>
              <a:t>코틀린을</a:t>
            </a:r>
            <a:r>
              <a:rPr lang="ko-KR" altLang="en-US" sz="2000" i="1" dirty="0"/>
              <a:t> 이용한 </a:t>
            </a:r>
            <a:r>
              <a:rPr lang="ko-KR" altLang="en-US" sz="2000" i="1" dirty="0" err="1"/>
              <a:t>안드로이드</a:t>
            </a:r>
            <a:r>
              <a:rPr lang="ko-KR" altLang="en-US" sz="2000" i="1" dirty="0"/>
              <a:t> 프로그래밍 </a:t>
            </a:r>
            <a:r>
              <a:rPr lang="ko-KR" altLang="en-US" sz="2000" i="1" dirty="0" smtClean="0"/>
              <a:t>실습</a:t>
            </a:r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sz="2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2018.07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백지훈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jhbaik@moberan.com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특징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</a:rPr>
              <a:t>특징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</a:rPr>
              <a:t>편리함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</a:rPr>
              <a:t>간소화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/>
          </a:p>
        </p:txBody>
      </p:sp>
      <p:sp>
        <p:nvSpPr>
          <p:cNvPr id="2" name="직사각형 1"/>
          <p:cNvSpPr/>
          <p:nvPr/>
        </p:nvSpPr>
        <p:spPr>
          <a:xfrm>
            <a:off x="195633" y="1433318"/>
            <a:ext cx="843153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자바의 불편한 점을 개선하고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간소화 하는 방향으로 발전 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Java </a:t>
            </a:r>
            <a:r>
              <a:rPr lang="ko-KR" altLang="en-US" sz="1600" dirty="0"/>
              <a:t>와</a:t>
            </a:r>
            <a:r>
              <a:rPr lang="en-US" altLang="ko-KR" sz="1600" dirty="0"/>
              <a:t> 100% </a:t>
            </a:r>
            <a:r>
              <a:rPr lang="ko-KR" altLang="en-US" sz="1600" dirty="0" smtClean="0"/>
              <a:t>호환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무의미한 반복적인 코드를 간소화 하고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최대한 </a:t>
            </a:r>
            <a:r>
              <a:rPr lang="ko-KR" altLang="en-US" sz="1600" dirty="0" err="1" smtClean="0"/>
              <a:t>의미있는</a:t>
            </a:r>
            <a:r>
              <a:rPr lang="ko-KR" altLang="en-US" sz="1600" dirty="0" smtClean="0"/>
              <a:t> 부분만 집중하도록 발전 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코드 작성시간과 읽는 시간을 줄여줌</a:t>
            </a:r>
            <a:r>
              <a:rPr lang="en-US" altLang="ko-KR" sz="1600" dirty="0" smtClean="0"/>
              <a:t>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; </a:t>
            </a:r>
            <a:r>
              <a:rPr lang="ko-KR" altLang="en-US" sz="1600" dirty="0"/>
              <a:t>불필요</a:t>
            </a: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정적 타입 언어지만 강력한 타입추론 지원</a:t>
            </a: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강력한 </a:t>
            </a:r>
            <a:r>
              <a:rPr lang="en-US" altLang="ko-KR" sz="1600" dirty="0" err="1"/>
              <a:t>nullability</a:t>
            </a:r>
            <a:r>
              <a:rPr lang="en-US" altLang="ko-KR" sz="1600" dirty="0"/>
              <a:t> check </a:t>
            </a:r>
            <a:r>
              <a:rPr lang="ko-KR" altLang="en-US" sz="1600" dirty="0" smtClean="0"/>
              <a:t>지원</a:t>
            </a:r>
            <a:endParaRPr lang="en-US" altLang="ko-KR" sz="1600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?, ?. , ?:, !!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제어식</a:t>
            </a:r>
            <a:r>
              <a:rPr lang="ko-KR" altLang="en-US" sz="1600" dirty="0" smtClean="0"/>
              <a:t> 지원 </a:t>
            </a:r>
            <a:endParaRPr lang="en-US" altLang="ko-KR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Switch-case </a:t>
            </a:r>
            <a:r>
              <a:rPr lang="ko-KR" altLang="en-US" sz="1600" dirty="0" smtClean="0"/>
              <a:t>보다 편리한 </a:t>
            </a:r>
            <a:r>
              <a:rPr lang="en-US" altLang="ko-KR" sz="1600" dirty="0" smtClean="0"/>
              <a:t>when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디폴트 </a:t>
            </a:r>
            <a:r>
              <a:rPr lang="ko-KR" altLang="en-US" sz="1600" dirty="0" err="1" smtClean="0"/>
              <a:t>파라메터</a:t>
            </a:r>
            <a:r>
              <a:rPr lang="ko-KR" altLang="en-US" sz="1600" dirty="0" smtClean="0"/>
              <a:t> 지원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54685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특징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</a:rPr>
              <a:t>특징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</a:rPr>
              <a:t>객체지향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/>
          </a:p>
        </p:txBody>
      </p:sp>
      <p:sp>
        <p:nvSpPr>
          <p:cNvPr id="2" name="직사각형 1"/>
          <p:cNvSpPr/>
          <p:nvPr/>
        </p:nvSpPr>
        <p:spPr>
          <a:xfrm>
            <a:off x="195633" y="1433318"/>
            <a:ext cx="84315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객체지향형 프로그래밍 지원 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Class / interface / abstract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Operator overloading / infix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Companian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Nested / inner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Enum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Sealed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52954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특징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</a:rPr>
              <a:t>특징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</a:rPr>
              <a:t>함수형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/>
          </a:p>
        </p:txBody>
      </p:sp>
      <p:sp>
        <p:nvSpPr>
          <p:cNvPr id="2" name="직사각형 1"/>
          <p:cNvSpPr/>
          <p:nvPr/>
        </p:nvSpPr>
        <p:spPr>
          <a:xfrm>
            <a:off x="195633" y="1433318"/>
            <a:ext cx="843153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함수형 프로그래밍 지원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하이오더펑션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고차함수</a:t>
            </a:r>
            <a:r>
              <a:rPr lang="en-US" altLang="ko-KR" sz="1600" dirty="0"/>
              <a:t>)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람다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클로저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Stream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Standard Scope function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T.let</a:t>
            </a:r>
            <a:r>
              <a:rPr lang="en-US" altLang="ko-KR" sz="1600" dirty="0" smtClean="0"/>
              <a:t> / </a:t>
            </a:r>
            <a:r>
              <a:rPr lang="en-US" altLang="ko-KR" sz="1600" dirty="0" err="1"/>
              <a:t>T.</a:t>
            </a:r>
            <a:r>
              <a:rPr lang="en-US" altLang="ko-KR" sz="1600" dirty="0" err="1" smtClean="0"/>
              <a:t>run</a:t>
            </a:r>
            <a:r>
              <a:rPr lang="en-US" altLang="ko-KR" sz="1600" dirty="0" smtClean="0"/>
              <a:t> / run / with / </a:t>
            </a:r>
            <a:r>
              <a:rPr lang="en-US" altLang="ko-KR" sz="1600" dirty="0" err="1"/>
              <a:t>T.</a:t>
            </a:r>
            <a:r>
              <a:rPr lang="en-US" altLang="ko-KR" sz="1600" dirty="0" err="1" smtClean="0"/>
              <a:t>apply</a:t>
            </a:r>
            <a:r>
              <a:rPr lang="en-US" altLang="ko-KR" sz="1600" dirty="0" smtClean="0"/>
              <a:t> /  </a:t>
            </a:r>
            <a:r>
              <a:rPr lang="en-US" altLang="ko-KR" sz="1600" dirty="0" err="1"/>
              <a:t>T.</a:t>
            </a:r>
            <a:r>
              <a:rPr lang="en-US" altLang="ko-KR" sz="1600" dirty="0" err="1" smtClean="0"/>
              <a:t>also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30121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특징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</a:rPr>
              <a:t>특징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</a:rPr>
              <a:t>제너릭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/>
          </a:p>
        </p:txBody>
      </p:sp>
      <p:sp>
        <p:nvSpPr>
          <p:cNvPr id="2" name="직사각형 1"/>
          <p:cNvSpPr/>
          <p:nvPr/>
        </p:nvSpPr>
        <p:spPr>
          <a:xfrm>
            <a:off x="195633" y="1433318"/>
            <a:ext cx="84315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메타프로그래밍 지원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제너릭</a:t>
            </a:r>
            <a:r>
              <a:rPr lang="ko-KR" altLang="en-US" sz="1600" dirty="0" smtClean="0"/>
              <a:t> 지원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객체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함수</a:t>
            </a:r>
            <a:r>
              <a:rPr lang="en-US" altLang="ko-KR" sz="16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불변형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/ </a:t>
            </a:r>
            <a:r>
              <a:rPr lang="ko-KR" altLang="en-US" sz="1600" dirty="0" err="1" smtClean="0"/>
              <a:t>공변형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반공변형 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6317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 – Hello World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/>
          </a:p>
        </p:txBody>
      </p:sp>
      <p:sp>
        <p:nvSpPr>
          <p:cNvPr id="3" name="직사각형 2"/>
          <p:cNvSpPr/>
          <p:nvPr/>
        </p:nvSpPr>
        <p:spPr>
          <a:xfrm>
            <a:off x="256543" y="1570503"/>
            <a:ext cx="77981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try.kotlinlang.org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415092" y="2125790"/>
            <a:ext cx="7981485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fun main(args: Array&lt;String&gt;) {</a:t>
            </a:r>
          </a:p>
          <a:p>
            <a:r>
              <a:rPr lang="ko-KR" altLang="en-US" dirty="0"/>
              <a:t>    println("Hello, world!")</a:t>
            </a:r>
          </a:p>
          <a:p>
            <a:r>
              <a:rPr lang="ko-KR" altLang="en-US" dirty="0"/>
              <a:t>}	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14995" y="3325707"/>
            <a:ext cx="87056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0055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fun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함수임을 나타내는 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키워드</a:t>
            </a:r>
            <a:endParaRPr lang="en-US" altLang="ko-KR" dirty="0" smtClean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0055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main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함수 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이름</a:t>
            </a: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( 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여기서는</a:t>
            </a: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dirty="0" err="1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엔트리포인트가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되는 메인 함수</a:t>
            </a: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class 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필요 없음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– 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탑 레벨 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함수 정의 가능</a:t>
            </a: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0055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(</a:t>
            </a:r>
            <a:r>
              <a:rPr lang="en-US" altLang="ko-KR" dirty="0" err="1">
                <a:solidFill>
                  <a:srgbClr val="0055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args</a:t>
            </a:r>
            <a:r>
              <a:rPr lang="en-US" altLang="ko-KR" dirty="0">
                <a:solidFill>
                  <a:srgbClr val="0055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Array&lt;Sting&gt;)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함수인자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"</a:t>
            </a:r>
            <a:r>
              <a:rPr lang="ko-KR" altLang="en-US" b="1" dirty="0" err="1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변수명</a:t>
            </a:r>
            <a:r>
              <a:rPr lang="en-US" altLang="ko-KR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타입</a:t>
            </a:r>
            <a:r>
              <a:rPr lang="en-US" altLang="ko-KR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"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endParaRPr lang="en-US" altLang="ko-KR" dirty="0" smtClean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0055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err="1" smtClean="0">
                <a:solidFill>
                  <a:srgbClr val="0055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println</a:t>
            </a:r>
            <a:r>
              <a:rPr lang="en-US" altLang="ko-KR" dirty="0">
                <a:solidFill>
                  <a:srgbClr val="0055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("Hello, world!")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en-US" altLang="ko-KR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System.out.println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을 </a:t>
            </a:r>
            <a:r>
              <a:rPr lang="en-US" altLang="ko-KR" b="1" dirty="0" err="1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println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으로 간단하게 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사용</a:t>
            </a: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/>
            </a:r>
            <a:b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표준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자바 라이브러리 함수를 </a:t>
            </a:r>
            <a:r>
              <a:rPr lang="ko-KR" altLang="en-US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간소화해주는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wrapper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를 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제공</a:t>
            </a:r>
            <a:endParaRPr lang="en-US" altLang="ko-KR" dirty="0" smtClean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; (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세미콜론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불필요</a:t>
            </a:r>
            <a:endParaRPr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6543" y="5703692"/>
            <a:ext cx="77829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이후 예제는 </a:t>
            </a:r>
            <a:r>
              <a:rPr lang="ko-KR" altLang="en-US" dirty="0" err="1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안드로이드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 스튜디오에서</a:t>
            </a: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… 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현재 </a:t>
            </a:r>
            <a:r>
              <a:rPr lang="ko-KR" altLang="en-US" dirty="0" err="1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안드로이드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 스튜디오에서 직접 </a:t>
            </a:r>
            <a:r>
              <a:rPr lang="ko-KR" altLang="en-US" dirty="0" err="1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코틀린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 메인 실행 안됨</a:t>
            </a: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. (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버그</a:t>
            </a: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ko-KR" altLang="en-US" dirty="0" smtClean="0"/>
              <a:t>실제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예제전까지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유닛테스트의</a:t>
            </a:r>
            <a:r>
              <a:rPr lang="ko-KR" altLang="en-US" dirty="0" smtClean="0"/>
              <a:t> 테스트로 예제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790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Kotlin</a:t>
            </a:r>
            <a:r>
              <a:rPr lang="en-US" altLang="ko-KR" dirty="0" smtClean="0"/>
              <a:t> Project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886" y="1600200"/>
            <a:ext cx="715422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8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9207" y="1979504"/>
            <a:ext cx="8366002" cy="41549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E7EFF2"/>
                </a:solidFill>
                <a:latin typeface="+mn-ea"/>
              </a:rPr>
              <a:t>Project </a:t>
            </a:r>
            <a:r>
              <a:rPr lang="en-US" altLang="ko-KR" sz="2400" dirty="0" err="1">
                <a:solidFill>
                  <a:srgbClr val="E7EFF2"/>
                </a:solidFill>
                <a:latin typeface="+mn-ea"/>
              </a:rPr>
              <a:t>build.gradle</a:t>
            </a:r>
            <a:r>
              <a:rPr lang="en-US" altLang="ko-KR" sz="2400" dirty="0">
                <a:solidFill>
                  <a:srgbClr val="E7EFF2"/>
                </a:solidFill>
                <a:latin typeface="+mn-ea"/>
              </a:rPr>
              <a:t/>
            </a:r>
            <a:br>
              <a:rPr lang="en-US" altLang="ko-KR" sz="2400" dirty="0">
                <a:solidFill>
                  <a:srgbClr val="E7EFF2"/>
                </a:solidFill>
                <a:latin typeface="+mn-ea"/>
              </a:rPr>
            </a:br>
            <a:endParaRPr lang="en-US" altLang="ko-KR" sz="2400" dirty="0" smtClean="0">
              <a:solidFill>
                <a:srgbClr val="E7EFF2"/>
              </a:solidFill>
              <a:latin typeface="+mn-ea"/>
            </a:endParaRPr>
          </a:p>
          <a:p>
            <a:r>
              <a:rPr lang="en-US" altLang="ko-KR" dirty="0" err="1" smtClean="0">
                <a:solidFill>
                  <a:srgbClr val="35E381"/>
                </a:solidFill>
                <a:latin typeface="+mn-ea"/>
              </a:rPr>
              <a:t>buildscript</a:t>
            </a:r>
            <a:r>
              <a:rPr lang="en-US" altLang="ko-KR" dirty="0" smtClean="0">
                <a:solidFill>
                  <a:srgbClr val="35E381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E7EFF2"/>
                </a:solidFill>
                <a:latin typeface="+mn-ea"/>
              </a:rPr>
              <a:t>{</a:t>
            </a:r>
            <a:br>
              <a:rPr lang="en-US" altLang="ko-KR" dirty="0">
                <a:solidFill>
                  <a:srgbClr val="E7EFF2"/>
                </a:solidFill>
                <a:latin typeface="+mn-ea"/>
              </a:rPr>
            </a:br>
            <a:r>
              <a:rPr lang="en-US" altLang="ko-KR" dirty="0" smtClean="0">
                <a:solidFill>
                  <a:srgbClr val="E7EFF2"/>
                </a:solidFill>
                <a:latin typeface="+mn-ea"/>
              </a:rPr>
              <a:t>    </a:t>
            </a:r>
            <a:r>
              <a:rPr lang="en-US" altLang="ko-KR" dirty="0" err="1" smtClean="0">
                <a:solidFill>
                  <a:srgbClr val="E7EFF2"/>
                </a:solidFill>
                <a:latin typeface="+mn-ea"/>
              </a:rPr>
              <a:t>ext.kotlin_version</a:t>
            </a:r>
            <a:r>
              <a:rPr lang="en-US" altLang="ko-KR" dirty="0" smtClean="0">
                <a:solidFill>
                  <a:srgbClr val="E7EFF2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E7EFF2"/>
                </a:solidFill>
                <a:latin typeface="+mn-ea"/>
              </a:rPr>
              <a:t>= </a:t>
            </a:r>
            <a:r>
              <a:rPr lang="en-US" altLang="ko-KR" dirty="0">
                <a:solidFill>
                  <a:srgbClr val="F5ECAC"/>
                </a:solidFill>
                <a:latin typeface="+mn-ea"/>
              </a:rPr>
              <a:t>'{</a:t>
            </a:r>
            <a:r>
              <a:rPr lang="ko-KR" altLang="en-US" dirty="0">
                <a:solidFill>
                  <a:srgbClr val="F5ECAC"/>
                </a:solidFill>
                <a:latin typeface="+mn-ea"/>
              </a:rPr>
              <a:t>최신 버전</a:t>
            </a:r>
            <a:r>
              <a:rPr lang="en-US" altLang="ko-KR" dirty="0">
                <a:solidFill>
                  <a:srgbClr val="F5ECAC"/>
                </a:solidFill>
                <a:latin typeface="+mn-ea"/>
              </a:rPr>
              <a:t>}'</a:t>
            </a:r>
            <a:br>
              <a:rPr lang="en-US" altLang="ko-KR" dirty="0">
                <a:solidFill>
                  <a:srgbClr val="F5ECAC"/>
                </a:solidFill>
                <a:latin typeface="+mn-ea"/>
              </a:rPr>
            </a:br>
            <a:r>
              <a:rPr lang="en-US" altLang="ko-KR" dirty="0" smtClean="0">
                <a:solidFill>
                  <a:srgbClr val="F5ECAC"/>
                </a:solidFill>
                <a:latin typeface="+mn-ea"/>
              </a:rPr>
              <a:t>    </a:t>
            </a:r>
            <a:r>
              <a:rPr lang="en-US" altLang="ko-KR" dirty="0" smtClean="0">
                <a:solidFill>
                  <a:srgbClr val="35E381"/>
                </a:solidFill>
                <a:latin typeface="+mn-ea"/>
              </a:rPr>
              <a:t>repositories </a:t>
            </a:r>
            <a:r>
              <a:rPr lang="en-US" altLang="ko-KR" dirty="0">
                <a:solidFill>
                  <a:srgbClr val="E7EFF2"/>
                </a:solidFill>
                <a:latin typeface="+mn-ea"/>
              </a:rPr>
              <a:t>{</a:t>
            </a:r>
            <a:br>
              <a:rPr lang="en-US" altLang="ko-KR" dirty="0">
                <a:solidFill>
                  <a:srgbClr val="E7EFF2"/>
                </a:solidFill>
                <a:latin typeface="+mn-ea"/>
              </a:rPr>
            </a:br>
            <a:r>
              <a:rPr lang="en-US" altLang="ko-KR" dirty="0" smtClean="0">
                <a:solidFill>
                  <a:srgbClr val="E7EFF2"/>
                </a:solidFill>
                <a:latin typeface="+mn-ea"/>
              </a:rPr>
              <a:t>        </a:t>
            </a:r>
            <a:r>
              <a:rPr lang="en-US" altLang="ko-KR" dirty="0" err="1" smtClean="0">
                <a:solidFill>
                  <a:srgbClr val="E7EFF2"/>
                </a:solidFill>
                <a:latin typeface="+mn-ea"/>
              </a:rPr>
              <a:t>google</a:t>
            </a:r>
            <a:r>
              <a:rPr lang="en-US" altLang="ko-KR" dirty="0">
                <a:solidFill>
                  <a:srgbClr val="E7EFF2"/>
                </a:solidFill>
                <a:latin typeface="+mn-ea"/>
              </a:rPr>
              <a:t>()</a:t>
            </a:r>
            <a:br>
              <a:rPr lang="en-US" altLang="ko-KR" dirty="0">
                <a:solidFill>
                  <a:srgbClr val="E7EFF2"/>
                </a:solidFill>
                <a:latin typeface="+mn-ea"/>
              </a:rPr>
            </a:br>
            <a:r>
              <a:rPr lang="en-US" altLang="ko-KR" dirty="0" smtClean="0">
                <a:solidFill>
                  <a:srgbClr val="E7EFF2"/>
                </a:solidFill>
                <a:latin typeface="+mn-ea"/>
              </a:rPr>
              <a:t>        </a:t>
            </a:r>
            <a:r>
              <a:rPr lang="en-US" altLang="ko-KR" dirty="0" err="1" smtClean="0">
                <a:solidFill>
                  <a:srgbClr val="E7EFF2"/>
                </a:solidFill>
                <a:latin typeface="+mn-ea"/>
              </a:rPr>
              <a:t>jcenter</a:t>
            </a:r>
            <a:r>
              <a:rPr lang="en-US" altLang="ko-KR" dirty="0">
                <a:solidFill>
                  <a:srgbClr val="E7EFF2"/>
                </a:solidFill>
                <a:latin typeface="+mn-ea"/>
              </a:rPr>
              <a:t>()</a:t>
            </a:r>
            <a:br>
              <a:rPr lang="en-US" altLang="ko-KR" dirty="0">
                <a:solidFill>
                  <a:srgbClr val="E7EFF2"/>
                </a:solidFill>
                <a:latin typeface="+mn-ea"/>
              </a:rPr>
            </a:br>
            <a:r>
              <a:rPr lang="en-US" altLang="ko-KR" dirty="0" smtClean="0">
                <a:solidFill>
                  <a:srgbClr val="E7EFF2"/>
                </a:solidFill>
                <a:latin typeface="+mn-ea"/>
              </a:rPr>
              <a:t>    }</a:t>
            </a:r>
            <a:r>
              <a:rPr lang="en-US" altLang="ko-KR" dirty="0">
                <a:solidFill>
                  <a:srgbClr val="E7EFF2"/>
                </a:solidFill>
                <a:latin typeface="+mn-ea"/>
              </a:rPr>
              <a:t/>
            </a:r>
            <a:br>
              <a:rPr lang="en-US" altLang="ko-KR" dirty="0">
                <a:solidFill>
                  <a:srgbClr val="E7EFF2"/>
                </a:solidFill>
                <a:latin typeface="+mn-ea"/>
              </a:rPr>
            </a:br>
            <a:r>
              <a:rPr lang="en-US" altLang="ko-KR" dirty="0" smtClean="0">
                <a:solidFill>
                  <a:srgbClr val="E7EFF2"/>
                </a:solidFill>
                <a:latin typeface="+mn-ea"/>
              </a:rPr>
              <a:t>    </a:t>
            </a:r>
            <a:r>
              <a:rPr lang="en-US" altLang="ko-KR" dirty="0" smtClean="0">
                <a:solidFill>
                  <a:srgbClr val="35E381"/>
                </a:solidFill>
                <a:latin typeface="+mn-ea"/>
              </a:rPr>
              <a:t>dependencies </a:t>
            </a:r>
            <a:r>
              <a:rPr lang="en-US" altLang="ko-KR" dirty="0">
                <a:solidFill>
                  <a:srgbClr val="E7EFF2"/>
                </a:solidFill>
                <a:latin typeface="+mn-ea"/>
              </a:rPr>
              <a:t>{</a:t>
            </a:r>
            <a:br>
              <a:rPr lang="en-US" altLang="ko-KR" dirty="0">
                <a:solidFill>
                  <a:srgbClr val="E7EFF2"/>
                </a:solidFill>
                <a:latin typeface="+mn-ea"/>
              </a:rPr>
            </a:br>
            <a:r>
              <a:rPr lang="en-US" altLang="ko-KR" dirty="0" smtClean="0">
                <a:solidFill>
                  <a:srgbClr val="E7EFF2"/>
                </a:solidFill>
                <a:latin typeface="+mn-ea"/>
              </a:rPr>
              <a:t>        </a:t>
            </a:r>
            <a:r>
              <a:rPr lang="en-US" altLang="ko-KR" dirty="0" err="1" smtClean="0">
                <a:solidFill>
                  <a:srgbClr val="35E381"/>
                </a:solidFill>
                <a:latin typeface="+mn-ea"/>
              </a:rPr>
              <a:t>classpath</a:t>
            </a:r>
            <a:r>
              <a:rPr lang="en-US" altLang="ko-KR" dirty="0" smtClean="0">
                <a:solidFill>
                  <a:srgbClr val="35E381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5ECAC"/>
                </a:solidFill>
                <a:latin typeface="+mn-ea"/>
              </a:rPr>
              <a:t>'</a:t>
            </a:r>
            <a:r>
              <a:rPr lang="en-US" altLang="ko-KR" dirty="0" err="1">
                <a:solidFill>
                  <a:srgbClr val="F5ECAC"/>
                </a:solidFill>
                <a:latin typeface="+mn-ea"/>
              </a:rPr>
              <a:t>com.android.tools.build:gradle</a:t>
            </a:r>
            <a:r>
              <a:rPr lang="en-US" altLang="ko-KR" dirty="0">
                <a:solidFill>
                  <a:srgbClr val="F5ECAC"/>
                </a:solidFill>
                <a:latin typeface="+mn-ea"/>
              </a:rPr>
              <a:t>:{</a:t>
            </a:r>
            <a:r>
              <a:rPr lang="ko-KR" altLang="en-US" dirty="0">
                <a:solidFill>
                  <a:srgbClr val="F5ECAC"/>
                </a:solidFill>
                <a:latin typeface="+mn-ea"/>
              </a:rPr>
              <a:t>최신 버전</a:t>
            </a:r>
            <a:r>
              <a:rPr lang="en-US" altLang="ko-KR" dirty="0">
                <a:solidFill>
                  <a:srgbClr val="F5ECAC"/>
                </a:solidFill>
                <a:latin typeface="+mn-ea"/>
              </a:rPr>
              <a:t>}'</a:t>
            </a:r>
            <a:br>
              <a:rPr lang="en-US" altLang="ko-KR" dirty="0">
                <a:solidFill>
                  <a:srgbClr val="F5ECAC"/>
                </a:solidFill>
                <a:latin typeface="+mn-ea"/>
              </a:rPr>
            </a:br>
            <a:r>
              <a:rPr lang="en-US" altLang="ko-KR" dirty="0" smtClean="0">
                <a:solidFill>
                  <a:srgbClr val="F5ECAC"/>
                </a:solidFill>
                <a:latin typeface="+mn-ea"/>
              </a:rPr>
              <a:t>        </a:t>
            </a:r>
            <a:r>
              <a:rPr lang="en-US" altLang="ko-KR" dirty="0" err="1" smtClean="0">
                <a:solidFill>
                  <a:srgbClr val="35E381"/>
                </a:solidFill>
                <a:latin typeface="+mn-ea"/>
              </a:rPr>
              <a:t>classpath</a:t>
            </a:r>
            <a:r>
              <a:rPr lang="en-US" altLang="ko-KR" dirty="0" smtClean="0">
                <a:solidFill>
                  <a:srgbClr val="35E381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5ECAC"/>
                </a:solidFill>
                <a:latin typeface="+mn-ea"/>
              </a:rPr>
              <a:t>"</a:t>
            </a:r>
            <a:r>
              <a:rPr lang="en-US" altLang="ko-KR" dirty="0" err="1">
                <a:solidFill>
                  <a:srgbClr val="F5ECAC"/>
                </a:solidFill>
                <a:latin typeface="+mn-ea"/>
              </a:rPr>
              <a:t>org.jetbrains.kotlin:kotlin-gradle-plugin</a:t>
            </a:r>
            <a:r>
              <a:rPr lang="en-US" altLang="ko-KR" dirty="0">
                <a:solidFill>
                  <a:srgbClr val="F5ECAC"/>
                </a:solidFill>
                <a:latin typeface="+mn-ea"/>
              </a:rPr>
              <a:t>:$</a:t>
            </a:r>
            <a:r>
              <a:rPr lang="en-US" altLang="ko-KR" dirty="0" err="1">
                <a:solidFill>
                  <a:srgbClr val="F5ECAC"/>
                </a:solidFill>
                <a:latin typeface="+mn-ea"/>
              </a:rPr>
              <a:t>kotlin_version</a:t>
            </a:r>
            <a:r>
              <a:rPr lang="en-US" altLang="ko-KR" dirty="0">
                <a:solidFill>
                  <a:srgbClr val="F5ECAC"/>
                </a:solidFill>
                <a:latin typeface="+mn-ea"/>
              </a:rPr>
              <a:t>"</a:t>
            </a:r>
            <a:br>
              <a:rPr lang="en-US" altLang="ko-KR" dirty="0">
                <a:solidFill>
                  <a:srgbClr val="F5ECAC"/>
                </a:solidFill>
                <a:latin typeface="+mn-ea"/>
              </a:rPr>
            </a:br>
            <a:r>
              <a:rPr lang="en-US" altLang="ko-KR" dirty="0" smtClean="0">
                <a:solidFill>
                  <a:srgbClr val="F5ECAC"/>
                </a:solidFill>
                <a:latin typeface="+mn-ea"/>
              </a:rPr>
              <a:t>    </a:t>
            </a:r>
            <a:r>
              <a:rPr lang="en-US" altLang="ko-KR" dirty="0" smtClean="0">
                <a:solidFill>
                  <a:srgbClr val="E7EFF2"/>
                </a:solidFill>
                <a:latin typeface="+mn-ea"/>
              </a:rPr>
              <a:t>}</a:t>
            </a:r>
            <a:r>
              <a:rPr lang="en-US" altLang="ko-KR" dirty="0">
                <a:solidFill>
                  <a:srgbClr val="E7EFF2"/>
                </a:solidFill>
                <a:latin typeface="+mn-ea"/>
              </a:rPr>
              <a:t/>
            </a:r>
            <a:br>
              <a:rPr lang="en-US" altLang="ko-KR" dirty="0">
                <a:solidFill>
                  <a:srgbClr val="E7EFF2"/>
                </a:solidFill>
                <a:latin typeface="+mn-ea"/>
              </a:rPr>
            </a:br>
            <a:r>
              <a:rPr lang="en-US" altLang="ko-KR" dirty="0">
                <a:solidFill>
                  <a:srgbClr val="E7EFF2"/>
                </a:solidFill>
                <a:latin typeface="+mn-ea"/>
              </a:rPr>
              <a:t>}</a:t>
            </a:r>
            <a:r>
              <a:rPr lang="en-US" altLang="ko-KR" dirty="0">
                <a:latin typeface="+mn-ea"/>
              </a:rPr>
              <a:t> </a:t>
            </a:r>
            <a:br>
              <a:rPr lang="en-US" altLang="ko-KR" dirty="0">
                <a:latin typeface="+mn-ea"/>
              </a:rPr>
            </a:b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065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4570" y="2256885"/>
            <a:ext cx="8093198" cy="3416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E7EFF2"/>
                </a:solidFill>
                <a:latin typeface="+mn-ea"/>
              </a:rPr>
              <a:t>app </a:t>
            </a:r>
            <a:r>
              <a:rPr lang="en-US" altLang="ko-KR" sz="2400" dirty="0" err="1" smtClean="0">
                <a:solidFill>
                  <a:srgbClr val="E7EFF2"/>
                </a:solidFill>
                <a:latin typeface="+mn-ea"/>
              </a:rPr>
              <a:t>build.gradle</a:t>
            </a:r>
            <a:endParaRPr lang="en-US" altLang="ko-KR" sz="2400" dirty="0" smtClean="0">
              <a:solidFill>
                <a:srgbClr val="E7EFF2"/>
              </a:solidFill>
              <a:latin typeface="+mn-ea"/>
            </a:endParaRPr>
          </a:p>
          <a:p>
            <a:endParaRPr lang="en-US" altLang="ko-KR" sz="2400" dirty="0">
              <a:solidFill>
                <a:srgbClr val="E7EFF2"/>
              </a:solidFill>
              <a:latin typeface="+mn-ea"/>
            </a:endParaRPr>
          </a:p>
          <a:p>
            <a:r>
              <a:rPr lang="en-US" altLang="ko-KR" sz="2400" dirty="0">
                <a:solidFill>
                  <a:srgbClr val="E7EFF2"/>
                </a:solidFill>
                <a:latin typeface="+mn-ea"/>
              </a:rPr>
              <a:t/>
            </a:r>
            <a:br>
              <a:rPr lang="en-US" altLang="ko-KR" sz="2400" dirty="0">
                <a:solidFill>
                  <a:srgbClr val="E7EFF2"/>
                </a:solidFill>
                <a:latin typeface="+mn-ea"/>
              </a:rPr>
            </a:br>
            <a:r>
              <a:rPr lang="en-US" altLang="ko-KR" dirty="0">
                <a:solidFill>
                  <a:srgbClr val="E7EFF2"/>
                </a:solidFill>
                <a:latin typeface="+mn-ea"/>
              </a:rPr>
              <a:t>apply plugin: </a:t>
            </a:r>
            <a:r>
              <a:rPr lang="en-US" altLang="ko-KR" dirty="0">
                <a:solidFill>
                  <a:srgbClr val="F5ECAC"/>
                </a:solidFill>
                <a:latin typeface="+mn-ea"/>
              </a:rPr>
              <a:t>'</a:t>
            </a:r>
            <a:r>
              <a:rPr lang="en-US" altLang="ko-KR" dirty="0" err="1">
                <a:solidFill>
                  <a:srgbClr val="F5ECAC"/>
                </a:solidFill>
                <a:latin typeface="+mn-ea"/>
              </a:rPr>
              <a:t>kotlin</a:t>
            </a:r>
            <a:r>
              <a:rPr lang="en-US" altLang="ko-KR" dirty="0">
                <a:solidFill>
                  <a:srgbClr val="F5ECAC"/>
                </a:solidFill>
                <a:latin typeface="+mn-ea"/>
              </a:rPr>
              <a:t>-android'</a:t>
            </a:r>
            <a:br>
              <a:rPr lang="en-US" altLang="ko-KR" dirty="0">
                <a:solidFill>
                  <a:srgbClr val="F5ECAC"/>
                </a:solidFill>
                <a:latin typeface="+mn-ea"/>
              </a:rPr>
            </a:br>
            <a:r>
              <a:rPr lang="en-US" altLang="ko-KR" dirty="0">
                <a:solidFill>
                  <a:srgbClr val="E7EFF2"/>
                </a:solidFill>
                <a:latin typeface="+mn-ea"/>
              </a:rPr>
              <a:t>apply plugin: </a:t>
            </a:r>
            <a:r>
              <a:rPr lang="en-US" altLang="ko-KR" dirty="0" smtClean="0">
                <a:solidFill>
                  <a:srgbClr val="F5ECAC"/>
                </a:solidFill>
                <a:latin typeface="+mn-ea"/>
              </a:rPr>
              <a:t>'</a:t>
            </a:r>
            <a:r>
              <a:rPr lang="en-US" altLang="ko-KR" dirty="0" err="1" smtClean="0">
                <a:solidFill>
                  <a:srgbClr val="F5ECAC"/>
                </a:solidFill>
                <a:latin typeface="+mn-ea"/>
              </a:rPr>
              <a:t>kotlin</a:t>
            </a:r>
            <a:r>
              <a:rPr lang="en-US" altLang="ko-KR" dirty="0" smtClean="0">
                <a:solidFill>
                  <a:srgbClr val="F5ECAC"/>
                </a:solidFill>
                <a:latin typeface="+mn-ea"/>
              </a:rPr>
              <a:t>-android-extensions‘</a:t>
            </a:r>
          </a:p>
          <a:p>
            <a:endParaRPr lang="en-US" altLang="ko-KR" dirty="0">
              <a:solidFill>
                <a:srgbClr val="F5ECAC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F5ECAC"/>
                </a:solidFill>
                <a:latin typeface="+mn-ea"/>
              </a:rPr>
              <a:t/>
            </a:r>
            <a:br>
              <a:rPr lang="en-US" altLang="ko-KR" dirty="0">
                <a:solidFill>
                  <a:srgbClr val="F5ECAC"/>
                </a:solidFill>
                <a:latin typeface="+mn-ea"/>
              </a:rPr>
            </a:br>
            <a:r>
              <a:rPr lang="en-US" altLang="ko-KR" dirty="0">
                <a:solidFill>
                  <a:srgbClr val="35E381"/>
                </a:solidFill>
                <a:latin typeface="+mn-ea"/>
              </a:rPr>
              <a:t>dependencies </a:t>
            </a:r>
            <a:r>
              <a:rPr lang="en-US" altLang="ko-KR" dirty="0">
                <a:solidFill>
                  <a:srgbClr val="E7EFF2"/>
                </a:solidFill>
                <a:latin typeface="+mn-ea"/>
              </a:rPr>
              <a:t>{</a:t>
            </a:r>
            <a:br>
              <a:rPr lang="en-US" altLang="ko-KR" dirty="0">
                <a:solidFill>
                  <a:srgbClr val="E7EFF2"/>
                </a:solidFill>
                <a:latin typeface="+mn-ea"/>
              </a:rPr>
            </a:br>
            <a:r>
              <a:rPr lang="en-US" altLang="ko-KR" dirty="0" smtClean="0">
                <a:solidFill>
                  <a:srgbClr val="E7EFF2"/>
                </a:solidFill>
                <a:latin typeface="+mn-ea"/>
              </a:rPr>
              <a:t>    implementation </a:t>
            </a:r>
            <a:r>
              <a:rPr lang="en-US" altLang="ko-KR" dirty="0">
                <a:solidFill>
                  <a:srgbClr val="F5ECAC"/>
                </a:solidFill>
                <a:latin typeface="+mn-ea"/>
              </a:rPr>
              <a:t>"org.jetbrains.kotlin:kotlin-stdlib-jre7:$</a:t>
            </a:r>
            <a:r>
              <a:rPr lang="en-US" altLang="ko-KR" dirty="0" err="1">
                <a:solidFill>
                  <a:srgbClr val="F5ECAC"/>
                </a:solidFill>
                <a:latin typeface="+mn-ea"/>
              </a:rPr>
              <a:t>kotlin_version</a:t>
            </a:r>
            <a:r>
              <a:rPr lang="en-US" altLang="ko-KR" dirty="0">
                <a:solidFill>
                  <a:srgbClr val="F5ECAC"/>
                </a:solidFill>
                <a:latin typeface="+mn-ea"/>
              </a:rPr>
              <a:t>"</a:t>
            </a:r>
            <a:br>
              <a:rPr lang="en-US" altLang="ko-KR" dirty="0">
                <a:solidFill>
                  <a:srgbClr val="F5ECAC"/>
                </a:solidFill>
                <a:latin typeface="+mn-ea"/>
              </a:rPr>
            </a:br>
            <a:r>
              <a:rPr lang="en-US" altLang="ko-KR" dirty="0">
                <a:solidFill>
                  <a:srgbClr val="E7EFF2"/>
                </a:solidFill>
                <a:latin typeface="+mn-ea"/>
              </a:rPr>
              <a:t>}</a:t>
            </a:r>
            <a:r>
              <a:rPr lang="en-US" altLang="ko-KR" dirty="0">
                <a:latin typeface="+mn-ea"/>
              </a:rPr>
              <a:t> </a:t>
            </a:r>
            <a:br>
              <a:rPr lang="en-US" altLang="ko-KR" dirty="0">
                <a:latin typeface="+mn-ea"/>
              </a:rPr>
            </a:b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521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코틀린</a:t>
            </a:r>
            <a:r>
              <a:rPr lang="ko-KR" altLang="en-US" sz="800" dirty="0" smtClean="0"/>
              <a:t> 파일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</a:rPr>
              <a:t>파일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/>
          </a:p>
        </p:txBody>
      </p:sp>
      <p:sp>
        <p:nvSpPr>
          <p:cNvPr id="3" name="직사각형 2"/>
          <p:cNvSpPr/>
          <p:nvPr/>
        </p:nvSpPr>
        <p:spPr>
          <a:xfrm>
            <a:off x="256543" y="1570503"/>
            <a:ext cx="77981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</a:rPr>
              <a:t>일반 </a:t>
            </a:r>
            <a:r>
              <a:rPr lang="ko-KR" altLang="en-US" dirty="0">
                <a:solidFill>
                  <a:srgbClr val="000000"/>
                </a:solidFill>
              </a:rPr>
              <a:t>파일과 클래스 파일</a:t>
            </a:r>
            <a:br>
              <a:rPr lang="ko-KR" altLang="en-US" dirty="0">
                <a:solidFill>
                  <a:srgbClr val="000000"/>
                </a:solidFill>
              </a:rPr>
            </a:br>
            <a:r>
              <a:rPr lang="en-US" altLang="ko-KR" dirty="0">
                <a:solidFill>
                  <a:srgbClr val="000000"/>
                </a:solidFill>
              </a:rPr>
              <a:t>• </a:t>
            </a:r>
            <a:r>
              <a:rPr lang="ko-KR" altLang="en-US" dirty="0" err="1">
                <a:solidFill>
                  <a:srgbClr val="000000"/>
                </a:solidFill>
              </a:rPr>
              <a:t>코틀린</a:t>
            </a:r>
            <a:r>
              <a:rPr lang="ko-KR" altLang="en-US" dirty="0">
                <a:solidFill>
                  <a:srgbClr val="000000"/>
                </a:solidFill>
              </a:rPr>
              <a:t> 프로그램은 확장자가 </a:t>
            </a:r>
            <a:r>
              <a:rPr lang="en-US" altLang="ko-KR" dirty="0" err="1">
                <a:solidFill>
                  <a:srgbClr val="000000"/>
                </a:solidFill>
              </a:rPr>
              <a:t>kt</a:t>
            </a:r>
            <a:r>
              <a:rPr lang="ko-KR" altLang="en-US" dirty="0">
                <a:solidFill>
                  <a:srgbClr val="000000"/>
                </a:solidFill>
              </a:rPr>
              <a:t>인 파일</a:t>
            </a:r>
            <a:br>
              <a:rPr lang="ko-KR" altLang="en-US" dirty="0">
                <a:solidFill>
                  <a:srgbClr val="000000"/>
                </a:solidFill>
              </a:rPr>
            </a:br>
            <a:r>
              <a:rPr lang="en-US" altLang="ko-KR" dirty="0">
                <a:solidFill>
                  <a:srgbClr val="000000"/>
                </a:solidFill>
              </a:rPr>
              <a:t>• </a:t>
            </a:r>
            <a:r>
              <a:rPr lang="ko-KR" altLang="en-US" dirty="0">
                <a:solidFill>
                  <a:srgbClr val="000000"/>
                </a:solidFill>
              </a:rPr>
              <a:t>파일</a:t>
            </a:r>
            <a:r>
              <a:rPr lang="en-US" altLang="ko-KR" dirty="0">
                <a:solidFill>
                  <a:srgbClr val="000000"/>
                </a:solidFill>
              </a:rPr>
              <a:t>(File)</a:t>
            </a:r>
            <a:r>
              <a:rPr lang="ko-KR" altLang="en-US" dirty="0">
                <a:solidFill>
                  <a:srgbClr val="000000"/>
                </a:solidFill>
              </a:rPr>
              <a:t>과 클래스 파일</a:t>
            </a:r>
            <a:r>
              <a:rPr lang="en-US" altLang="ko-KR" dirty="0">
                <a:solidFill>
                  <a:srgbClr val="000000"/>
                </a:solidFill>
              </a:rPr>
              <a:t>(Class) </a:t>
            </a:r>
            <a:r>
              <a:rPr lang="ko-KR" altLang="en-US" dirty="0">
                <a:solidFill>
                  <a:srgbClr val="000000"/>
                </a:solidFill>
              </a:rPr>
              <a:t>편의상 구분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Java </a:t>
            </a:r>
            <a:r>
              <a:rPr lang="ko-KR" altLang="en-US" dirty="0" smtClean="0"/>
              <a:t>와 같이 파일 이름과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이름이 같은 경우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파일로 </a:t>
            </a:r>
            <a:r>
              <a:rPr lang="ko-KR" altLang="en-US" dirty="0" smtClean="0"/>
              <a:t>인식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패키지는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와 다르게 실 경로와 맞지 않아도 가능</a:t>
            </a:r>
            <a:r>
              <a:rPr lang="en-US" altLang="ko-KR" dirty="0" smtClean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그러나 가능한 실 </a:t>
            </a:r>
            <a:r>
              <a:rPr lang="ko-KR" altLang="en-US" dirty="0" smtClean="0"/>
              <a:t>경로와 맞게 </a:t>
            </a:r>
            <a:r>
              <a:rPr lang="ko-KR" altLang="en-US" dirty="0" err="1" smtClean="0"/>
              <a:t>해주는것이</a:t>
            </a:r>
            <a:r>
              <a:rPr lang="ko-KR" altLang="en-US" dirty="0" smtClean="0"/>
              <a:t> 편리함</a:t>
            </a:r>
            <a:endParaRPr lang="en-US" altLang="ko-KR" dirty="0" smtClean="0"/>
          </a:p>
          <a:p>
            <a:pPr lvl="1"/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37" y="4794776"/>
            <a:ext cx="58483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5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-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변수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4802" y="1213406"/>
            <a:ext cx="8365539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변수 선언 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val</a:t>
            </a:r>
            <a:r>
              <a:rPr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혹은 </a:t>
            </a:r>
            <a:r>
              <a:rPr lang="en-US" altLang="ko-KR" sz="16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var</a:t>
            </a:r>
            <a:r>
              <a:rPr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  <a:r>
              <a:rPr lang="ko-KR" altLang="en-US" sz="16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변수명</a:t>
            </a:r>
            <a:r>
              <a:rPr lang="ko-KR" alt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타입 </a:t>
            </a:r>
            <a:r>
              <a:rPr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 </a:t>
            </a:r>
            <a:r>
              <a:rPr lang="ko-KR" altLang="en-US" sz="1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</a:t>
            </a:r>
            <a:endParaRPr lang="en-US" altLang="ko-KR" sz="1600" b="1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solidFill>
                  <a:srgbClr val="000000"/>
                </a:solidFill>
                <a:latin typeface="+mn-ea"/>
              </a:rPr>
              <a:t>val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(value)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는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Assign-once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변수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solidFill>
                  <a:srgbClr val="000000"/>
                </a:solidFill>
                <a:latin typeface="+mn-ea"/>
              </a:rPr>
              <a:t>var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(variable)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은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Mutable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변수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타입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추론 지원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타입 생략 가능</a:t>
            </a:r>
            <a:r>
              <a:rPr lang="en-US" altLang="ko-KR" sz="1200" dirty="0" smtClean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/>
            </a:r>
            <a:br>
              <a:rPr lang="ko-KR" altLang="en-US" sz="1200" dirty="0">
                <a:latin typeface="+mn-ea"/>
              </a:rPr>
            </a:br>
            <a:endParaRPr lang="ko-KR" altLang="en-US" sz="1200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9411" y="2433641"/>
            <a:ext cx="84967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변수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초기화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변수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선언은 최상위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클래스 외부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),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클래스 내부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함수 내부에 선언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최상위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레벨이나 클래스의 멤버 변수는 선언과 동시에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초기화 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pPr lvl="3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예외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en-US" altLang="ko-KR" sz="1200" dirty="0" err="1" smtClean="0">
                <a:solidFill>
                  <a:srgbClr val="000000"/>
                </a:solidFill>
                <a:latin typeface="+mn-ea"/>
              </a:rPr>
              <a:t>lateinit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함수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내부의 지역 변수는 선언과 동시에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초기화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필요 없음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디폴트는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null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허용 안됨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. 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타입에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?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이용하면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null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허용 변수 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“””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으로 멀티라인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</a:rPr>
              <a:t>스트링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 표현 가능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문자열 템플릿으로 사용 가능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/>
            </a:r>
            <a:br>
              <a:rPr lang="ko-KR" altLang="en-US" sz="1200" dirty="0">
                <a:solidFill>
                  <a:srgbClr val="000000"/>
                </a:solidFill>
                <a:latin typeface="+mn-ea"/>
              </a:rPr>
            </a:b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422881" y="3239940"/>
            <a:ext cx="3541853" cy="346751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topData1: 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//error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topData2: 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//error</a:t>
            </a:r>
            <a:endParaRPr kumimoji="0" lang="en-US" altLang="ko-KR" sz="800" b="0" i="0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err="1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</a:t>
            </a:r>
            <a:r>
              <a:rPr lang="en-US" altLang="ko-KR" sz="800" dirty="0" err="1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onst</a:t>
            </a:r>
            <a:r>
              <a:rPr lang="en-US" altLang="ko-KR" sz="8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8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8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topData</a:t>
            </a:r>
            <a:r>
              <a:rPr lang="en-US" altLang="ko-KR" sz="8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lang="ko-KR" altLang="ko-KR" sz="8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lang="ko-KR" altLang="ko-KR" sz="8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</a:t>
            </a:r>
            <a:r>
              <a:rPr lang="ko-KR" altLang="ko-KR" sz="8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</a:t>
            </a:r>
            <a:endParaRPr lang="en-US" altLang="ko-KR" sz="800" dirty="0" smtClean="0">
              <a:solidFill>
                <a:srgbClr val="80808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err="1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const</a:t>
            </a:r>
            <a:r>
              <a:rPr lang="en-US" altLang="ko-KR" sz="8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8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</a:t>
            </a:r>
            <a:r>
              <a:rPr lang="en-US" altLang="ko-KR" sz="8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</a:t>
            </a:r>
            <a:r>
              <a:rPr lang="ko-KR" altLang="ko-KR" sz="8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8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topData</a:t>
            </a:r>
            <a:r>
              <a:rPr lang="en-US" altLang="ko-KR" sz="8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ko-KR" sz="8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Int</a:t>
            </a:r>
            <a:r>
              <a:rPr lang="en-US" altLang="ko-KR" sz="800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10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String 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"aaa"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ok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str2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"bbb"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ok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str3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String 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error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str4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String? 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ok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str5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"""           // ok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abde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efg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high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trimIndent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objData1: 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//error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objData2: 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//error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some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localData1: 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//ok...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localData2: 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//ok...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(localData1)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//error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localData2=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"hello"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//ok...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(localData2)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//ok...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9411" y="4207873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코틀린에서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 변수는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프로퍼티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(property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</a:rPr>
              <a:t>val</a:t>
            </a:r>
            <a:r>
              <a:rPr lang="ko-KR" altLang="en-US" sz="1200" dirty="0">
                <a:latin typeface="+mn-ea"/>
              </a:rPr>
              <a:t>로 선언한 변수의 </a:t>
            </a:r>
            <a:r>
              <a:rPr lang="ko-KR" altLang="en-US" sz="1200" dirty="0" smtClean="0">
                <a:latin typeface="+mn-ea"/>
              </a:rPr>
              <a:t>초</a:t>
            </a:r>
            <a:r>
              <a:rPr lang="ko-KR" altLang="en-US" sz="1200" dirty="0">
                <a:latin typeface="+mn-ea"/>
              </a:rPr>
              <a:t>기</a:t>
            </a:r>
            <a:r>
              <a:rPr lang="ko-KR" altLang="en-US" sz="1200" dirty="0" smtClean="0">
                <a:latin typeface="+mn-ea"/>
              </a:rPr>
              <a:t>값을 </a:t>
            </a:r>
            <a:r>
              <a:rPr lang="ko-KR" altLang="en-US" sz="1200" dirty="0">
                <a:latin typeface="+mn-ea"/>
              </a:rPr>
              <a:t>변경할 수는 없지만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일반적인 </a:t>
            </a:r>
            <a:r>
              <a:rPr lang="ko-KR" altLang="en-US" sz="1200" dirty="0" smtClean="0">
                <a:latin typeface="+mn-ea"/>
              </a:rPr>
              <a:t>상수변수와 다름</a:t>
            </a:r>
            <a:endParaRPr lang="en-US" altLang="ko-KR" sz="12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</a:rPr>
              <a:t>const</a:t>
            </a:r>
            <a:r>
              <a:rPr lang="ko-KR" altLang="en-US" sz="1200" dirty="0">
                <a:latin typeface="+mn-ea"/>
              </a:rPr>
              <a:t>라는 </a:t>
            </a:r>
            <a:r>
              <a:rPr lang="ko-KR" altLang="en-US" sz="1200" dirty="0" err="1">
                <a:latin typeface="+mn-ea"/>
              </a:rPr>
              <a:t>예약어를</a:t>
            </a:r>
            <a:r>
              <a:rPr lang="ko-KR" altLang="en-US" sz="1200" dirty="0">
                <a:latin typeface="+mn-ea"/>
              </a:rPr>
              <a:t> 이용해 상수 변수 </a:t>
            </a:r>
            <a:endParaRPr lang="en-US" altLang="ko-KR" sz="12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최상위 레벨로 선언할 때만 </a:t>
            </a:r>
            <a:r>
              <a:rPr lang="en-US" altLang="ko-KR" sz="1200" dirty="0" err="1">
                <a:latin typeface="+mn-ea"/>
              </a:rPr>
              <a:t>const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예약어를</a:t>
            </a:r>
            <a:r>
              <a:rPr lang="ko-KR" altLang="en-US" sz="1200" dirty="0">
                <a:latin typeface="+mn-ea"/>
              </a:rPr>
              <a:t> 사용 가능 </a:t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/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/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 </a:t>
            </a:r>
            <a:br>
              <a:rPr lang="ko-KR" altLang="en-US" sz="1200" dirty="0">
                <a:latin typeface="+mn-ea"/>
              </a:rPr>
            </a:br>
            <a:endParaRPr lang="ko-KR" altLang="en-US" sz="1200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6985" y="5691789"/>
            <a:ext cx="5121476" cy="10156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35E381"/>
                </a:solidFill>
                <a:latin typeface="+mn-ea"/>
              </a:rPr>
              <a:t>var</a:t>
            </a:r>
            <a:r>
              <a:rPr lang="en-US" altLang="ko-KR" sz="1200" dirty="0">
                <a:solidFill>
                  <a:srgbClr val="35E381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E7EFF2"/>
                </a:solidFill>
                <a:latin typeface="+mn-ea"/>
              </a:rPr>
              <a:t>&lt;</a:t>
            </a:r>
            <a:r>
              <a:rPr lang="en-US" altLang="ko-KR" sz="1200" dirty="0" err="1">
                <a:solidFill>
                  <a:srgbClr val="E7EFF2"/>
                </a:solidFill>
                <a:latin typeface="+mn-ea"/>
              </a:rPr>
              <a:t>propertyName</a:t>
            </a:r>
            <a:r>
              <a:rPr lang="en-US" altLang="ko-KR" sz="1200" dirty="0">
                <a:solidFill>
                  <a:srgbClr val="E7EFF2"/>
                </a:solidFill>
                <a:latin typeface="+mn-ea"/>
              </a:rPr>
              <a:t>&gt;[: &lt;</a:t>
            </a:r>
            <a:r>
              <a:rPr lang="en-US" altLang="ko-KR" sz="1200" dirty="0" err="1">
                <a:solidFill>
                  <a:srgbClr val="E7EFF2"/>
                </a:solidFill>
                <a:latin typeface="+mn-ea"/>
              </a:rPr>
              <a:t>PropertyType</a:t>
            </a:r>
            <a:r>
              <a:rPr lang="en-US" altLang="ko-KR" sz="1200" dirty="0">
                <a:solidFill>
                  <a:srgbClr val="E7EFF2"/>
                </a:solidFill>
                <a:latin typeface="+mn-ea"/>
              </a:rPr>
              <a:t>&gt;] [= &lt;</a:t>
            </a:r>
            <a:r>
              <a:rPr lang="en-US" altLang="ko-KR" sz="1200" dirty="0" err="1">
                <a:solidFill>
                  <a:srgbClr val="E7EFF2"/>
                </a:solidFill>
                <a:latin typeface="+mn-ea"/>
              </a:rPr>
              <a:t>property_initializer</a:t>
            </a:r>
            <a:r>
              <a:rPr lang="en-US" altLang="ko-KR" sz="1200" dirty="0">
                <a:solidFill>
                  <a:srgbClr val="E7EFF2"/>
                </a:solidFill>
                <a:latin typeface="+mn-ea"/>
              </a:rPr>
              <a:t>&gt;]</a:t>
            </a:r>
            <a:br>
              <a:rPr lang="en-US" altLang="ko-KR" sz="1200" dirty="0">
                <a:solidFill>
                  <a:srgbClr val="E7EFF2"/>
                </a:solidFill>
                <a:latin typeface="+mn-ea"/>
              </a:rPr>
            </a:br>
            <a:r>
              <a:rPr lang="en-US" altLang="ko-KR" sz="1200" dirty="0">
                <a:solidFill>
                  <a:srgbClr val="E7EFF2"/>
                </a:solidFill>
                <a:latin typeface="+mn-ea"/>
              </a:rPr>
              <a:t>[&lt;getter&gt;]</a:t>
            </a:r>
            <a:br>
              <a:rPr lang="en-US" altLang="ko-KR" sz="1200" dirty="0">
                <a:solidFill>
                  <a:srgbClr val="E7EFF2"/>
                </a:solidFill>
                <a:latin typeface="+mn-ea"/>
              </a:rPr>
            </a:br>
            <a:r>
              <a:rPr lang="en-US" altLang="ko-KR" sz="1200" dirty="0">
                <a:solidFill>
                  <a:srgbClr val="E7EFF2"/>
                </a:solidFill>
                <a:latin typeface="+mn-ea"/>
              </a:rPr>
              <a:t>[&lt;setter&gt;]</a:t>
            </a:r>
            <a:br>
              <a:rPr lang="en-US" altLang="ko-KR" sz="1200" dirty="0">
                <a:solidFill>
                  <a:srgbClr val="E7EFF2"/>
                </a:solidFill>
                <a:latin typeface="+mn-ea"/>
              </a:rPr>
            </a:br>
            <a:r>
              <a:rPr lang="en-US" altLang="ko-KR" sz="1200" b="1" dirty="0">
                <a:solidFill>
                  <a:srgbClr val="E7EFF2"/>
                </a:solidFill>
                <a:latin typeface="+mn-ea"/>
              </a:rPr>
              <a:t>[]</a:t>
            </a:r>
            <a:r>
              <a:rPr lang="ko-KR" altLang="en-US" sz="1200" b="1" dirty="0">
                <a:solidFill>
                  <a:srgbClr val="E7EFF2"/>
                </a:solidFill>
                <a:latin typeface="+mn-ea"/>
              </a:rPr>
              <a:t>은 생략이 가능</a:t>
            </a:r>
            <a:r>
              <a:rPr lang="ko-KR" altLang="en-US" sz="1200" dirty="0">
                <a:latin typeface="+mn-ea"/>
              </a:rPr>
              <a:t> </a:t>
            </a:r>
            <a:br>
              <a:rPr lang="ko-KR" altLang="en-US" sz="1200" dirty="0">
                <a:latin typeface="+mn-ea"/>
              </a:rPr>
            </a:b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588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#1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ko-KR" altLang="en-US" sz="1800" dirty="0" smtClean="0"/>
              <a:t>강사소개 </a:t>
            </a:r>
            <a:endParaRPr lang="en-US" altLang="ko-KR" sz="1800" dirty="0" smtClean="0"/>
          </a:p>
          <a:p>
            <a:pPr marL="400050" lvl="1" indent="180975"/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백지훈 인천대 컴퓨터공학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전자계산학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 95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학번</a:t>
            </a: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현 </a:t>
            </a:r>
            <a:r>
              <a:rPr lang="ko-KR" altLang="en-US" sz="14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모베란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대표이사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http://www.moberan.com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 </a:t>
            </a:r>
          </a:p>
          <a:p>
            <a:pPr marL="400050" lvl="1" indent="180975"/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Email : jhbaik@moberan.com</a:t>
            </a:r>
            <a:endParaRPr lang="en-US" altLang="ko-KR" sz="1800" dirty="0" smtClean="0"/>
          </a:p>
          <a:p>
            <a:pPr marL="0" indent="180975"/>
            <a:r>
              <a:rPr lang="ko-KR" altLang="en-US" sz="1800" dirty="0" smtClean="0"/>
              <a:t>강의 </a:t>
            </a:r>
            <a:endParaRPr lang="en-US" altLang="ko-KR" sz="1800" dirty="0" smtClean="0"/>
          </a:p>
          <a:p>
            <a:pPr marL="400050" lvl="1" indent="180975"/>
            <a:r>
              <a:rPr lang="en-US" altLang="ko-KR" sz="1400" dirty="0" smtClean="0"/>
              <a:t>2018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07</a:t>
            </a:r>
            <a:r>
              <a:rPr lang="ko-KR" altLang="en-US" sz="1400" dirty="0" smtClean="0"/>
              <a:t>월 </a:t>
            </a:r>
            <a:r>
              <a:rPr lang="en-US" altLang="ko-KR" sz="1400" dirty="0" smtClean="0"/>
              <a:t>02 ~13</a:t>
            </a:r>
            <a:r>
              <a:rPr lang="ko-KR" altLang="en-US" sz="1400" dirty="0" smtClean="0"/>
              <a:t>일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주중 </a:t>
            </a:r>
            <a:r>
              <a:rPr lang="en-US" altLang="ko-KR" sz="1400" dirty="0"/>
              <a:t>10</a:t>
            </a:r>
            <a:r>
              <a:rPr lang="ko-KR" altLang="en-US" sz="1400" dirty="0"/>
              <a:t>일간</a:t>
            </a:r>
            <a:r>
              <a:rPr lang="en-US" altLang="ko-KR" sz="1400" dirty="0" smtClean="0"/>
              <a:t>)</a:t>
            </a:r>
          </a:p>
          <a:p>
            <a:pPr marL="400050" lvl="1" indent="180975"/>
            <a:r>
              <a:rPr lang="en-US" altLang="ko-KR" sz="1400" dirty="0" smtClean="0"/>
              <a:t>9</a:t>
            </a:r>
            <a:r>
              <a:rPr lang="ko-KR" altLang="en-US" sz="1400" dirty="0" smtClean="0"/>
              <a:t>시</a:t>
            </a:r>
            <a:r>
              <a:rPr lang="en-US" altLang="ko-KR" sz="1400" dirty="0" smtClean="0"/>
              <a:t>30</a:t>
            </a:r>
            <a:r>
              <a:rPr lang="ko-KR" altLang="en-US" sz="1400" dirty="0" smtClean="0"/>
              <a:t>분</a:t>
            </a:r>
            <a:r>
              <a:rPr lang="en-US" altLang="ko-KR" sz="1400" dirty="0" smtClean="0"/>
              <a:t>~12</a:t>
            </a:r>
            <a:r>
              <a:rPr lang="ko-KR" altLang="en-US" sz="1400" dirty="0" smtClean="0"/>
              <a:t>시</a:t>
            </a:r>
            <a:r>
              <a:rPr lang="en-US" altLang="ko-KR" sz="1400" dirty="0" smtClean="0"/>
              <a:t>30</a:t>
            </a:r>
            <a:r>
              <a:rPr lang="ko-KR" altLang="en-US" sz="1400" dirty="0" smtClean="0"/>
              <a:t>분 </a:t>
            </a:r>
            <a:r>
              <a:rPr lang="en-US" altLang="ko-KR" sz="1400" dirty="0" smtClean="0"/>
              <a:t>(3</a:t>
            </a:r>
            <a:r>
              <a:rPr lang="ko-KR" altLang="en-US" sz="1400" dirty="0" smtClean="0"/>
              <a:t>시간씩</a:t>
            </a:r>
            <a:r>
              <a:rPr lang="en-US" altLang="ko-KR" sz="1400" dirty="0" smtClean="0"/>
              <a:t>)</a:t>
            </a:r>
          </a:p>
          <a:p>
            <a:pPr marL="400050" lvl="1" indent="180975"/>
            <a:r>
              <a:rPr lang="ko-KR" altLang="en-US" sz="1400" dirty="0" err="1"/>
              <a:t>코틀린을</a:t>
            </a:r>
            <a:r>
              <a:rPr lang="ko-KR" altLang="en-US" sz="1400" dirty="0"/>
              <a:t> 이용한 </a:t>
            </a:r>
            <a:r>
              <a:rPr lang="ko-KR" altLang="en-US" sz="1400" dirty="0" err="1"/>
              <a:t>안드로이드</a:t>
            </a:r>
            <a:r>
              <a:rPr lang="ko-KR" altLang="en-US" sz="1400" dirty="0"/>
              <a:t> 프로그래밍 실습</a:t>
            </a:r>
            <a:endParaRPr lang="en-US" altLang="ko-KR" sz="1400" dirty="0" smtClean="0"/>
          </a:p>
          <a:p>
            <a:pPr marL="0" indent="180975"/>
            <a:r>
              <a:rPr lang="ko-KR" altLang="en-US" sz="1800" dirty="0" smtClean="0"/>
              <a:t>목표 </a:t>
            </a:r>
            <a:endParaRPr lang="en-US" altLang="ko-KR" sz="1800" dirty="0" smtClean="0"/>
          </a:p>
          <a:p>
            <a:pPr marL="400050" lvl="1" indent="180975"/>
            <a:r>
              <a:rPr lang="ko-KR" altLang="en-US" sz="1400" dirty="0" smtClean="0"/>
              <a:t>새로운 프로그래밍 언어인 </a:t>
            </a:r>
            <a:r>
              <a:rPr lang="ko-KR" altLang="en-US" sz="1400" dirty="0" err="1" smtClean="0"/>
              <a:t>코틀린을</a:t>
            </a:r>
            <a:r>
              <a:rPr lang="ko-KR" altLang="en-US" sz="1400" dirty="0" smtClean="0"/>
              <a:t> 배워본다</a:t>
            </a:r>
            <a:r>
              <a:rPr lang="en-US" altLang="ko-KR" sz="1400" dirty="0" smtClean="0"/>
              <a:t>. </a:t>
            </a:r>
          </a:p>
          <a:p>
            <a:pPr marL="400050" lvl="1" indent="180975"/>
            <a:r>
              <a:rPr lang="ko-KR" altLang="en-US" sz="1400" dirty="0" err="1" smtClean="0"/>
              <a:t>코틀린을</a:t>
            </a:r>
            <a:r>
              <a:rPr lang="ko-KR" altLang="en-US" sz="1400" dirty="0" smtClean="0"/>
              <a:t> 이용하여 </a:t>
            </a:r>
            <a:r>
              <a:rPr lang="ko-KR" altLang="en-US" sz="1400" dirty="0" err="1" smtClean="0"/>
              <a:t>안드로이드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앱을</a:t>
            </a:r>
            <a:r>
              <a:rPr lang="ko-KR" altLang="en-US" sz="1400" dirty="0" smtClean="0"/>
              <a:t> 제작해본다</a:t>
            </a:r>
            <a:r>
              <a:rPr lang="en-US" altLang="ko-KR" sz="1400" dirty="0" smtClean="0"/>
              <a:t>.  </a:t>
            </a:r>
          </a:p>
          <a:p>
            <a:pPr marL="800100" lvl="2" indent="180975"/>
            <a:r>
              <a:rPr lang="ko-KR" altLang="en-US" sz="1000" dirty="0" err="1" smtClean="0"/>
              <a:t>팀별</a:t>
            </a:r>
            <a:r>
              <a:rPr lang="ko-KR" altLang="en-US" sz="1000" dirty="0" smtClean="0"/>
              <a:t> 제작 가능</a:t>
            </a:r>
            <a:r>
              <a:rPr lang="en-US" altLang="ko-KR" sz="1000" dirty="0" smtClean="0"/>
              <a:t>.</a:t>
            </a:r>
          </a:p>
          <a:p>
            <a:pPr marL="800100" lvl="2" indent="180975"/>
            <a:r>
              <a:rPr lang="ko-KR" altLang="en-US" sz="1000" dirty="0" smtClean="0"/>
              <a:t>기존 자바로 제작한 </a:t>
            </a:r>
            <a:r>
              <a:rPr lang="ko-KR" altLang="en-US" sz="1000" dirty="0" err="1" smtClean="0"/>
              <a:t>안드로이드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코틀린으로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포팅</a:t>
            </a:r>
            <a:r>
              <a:rPr lang="ko-KR" altLang="en-US" sz="1000" dirty="0" smtClean="0"/>
              <a:t> 가능</a:t>
            </a:r>
            <a:r>
              <a:rPr lang="en-US" altLang="ko-KR" sz="1000" dirty="0" smtClean="0"/>
              <a:t>.</a:t>
            </a:r>
          </a:p>
          <a:p>
            <a:pPr marL="800100" lvl="2" indent="180975"/>
            <a:r>
              <a:rPr lang="ko-KR" altLang="en-US" sz="1000" dirty="0" smtClean="0"/>
              <a:t>강의 예제 가능</a:t>
            </a:r>
            <a:r>
              <a:rPr lang="en-US" altLang="ko-KR" sz="1000" dirty="0" smtClean="0"/>
              <a:t>. </a:t>
            </a:r>
          </a:p>
          <a:p>
            <a:pPr marL="0" indent="180975"/>
            <a:r>
              <a:rPr lang="en-US" altLang="ko-KR" sz="2200" dirty="0" smtClean="0"/>
              <a:t>Prerequisite</a:t>
            </a:r>
          </a:p>
          <a:p>
            <a:pPr marL="400050" lvl="1" indent="180975"/>
            <a:r>
              <a:rPr lang="ko-KR" altLang="en-US" sz="1800" dirty="0" smtClean="0"/>
              <a:t>프로그래밍에 대해 알고 있으면 좋다</a:t>
            </a:r>
            <a:r>
              <a:rPr lang="en-US" altLang="ko-KR" sz="1800" dirty="0" smtClean="0"/>
              <a:t>. </a:t>
            </a:r>
          </a:p>
          <a:p>
            <a:pPr marL="400050" lvl="1" indent="180975"/>
            <a:r>
              <a:rPr lang="ko-KR" altLang="en-US" sz="1800" dirty="0" smtClean="0"/>
              <a:t>자바</a:t>
            </a:r>
            <a:r>
              <a:rPr lang="en-US" altLang="ko-KR" sz="1800" dirty="0" smtClean="0"/>
              <a:t>/</a:t>
            </a:r>
            <a:r>
              <a:rPr lang="ko-KR" altLang="en-US" sz="1800" dirty="0" err="1" smtClean="0"/>
              <a:t>안드로이드</a:t>
            </a:r>
            <a:r>
              <a:rPr lang="ko-KR" altLang="en-US" sz="1800" dirty="0" smtClean="0"/>
              <a:t> 프로그래밍을 알고 있으면 더 좋다</a:t>
            </a:r>
            <a:r>
              <a:rPr lang="en-US" altLang="ko-KR" sz="1800" dirty="0" smtClean="0"/>
              <a:t>. </a:t>
            </a:r>
          </a:p>
          <a:p>
            <a:pPr marL="400050" lvl="1" indent="180975"/>
            <a:r>
              <a:rPr lang="ko-KR" altLang="en-US" sz="1800" dirty="0" smtClean="0"/>
              <a:t>객체지향 프로그래밍에 대해 이해 하고 있으면 더 더 좋다</a:t>
            </a:r>
            <a:r>
              <a:rPr lang="en-US" altLang="ko-KR" sz="1800" dirty="0" smtClean="0"/>
              <a:t>. </a:t>
            </a:r>
          </a:p>
          <a:p>
            <a:pPr marL="400050" lvl="1" indent="180975"/>
            <a:r>
              <a:rPr lang="ko-KR" altLang="en-US" sz="1800" dirty="0" smtClean="0"/>
              <a:t>함수형 프로그래밍에 대해 이해 하고 있으면</a:t>
            </a:r>
            <a:r>
              <a:rPr lang="en-US" altLang="ko-KR" sz="1800" dirty="0" smtClean="0"/>
              <a:t>…</a:t>
            </a:r>
          </a:p>
          <a:p>
            <a:pPr marL="0" indent="180975"/>
            <a:r>
              <a:rPr lang="ko-KR" altLang="en-US" sz="2200" dirty="0" smtClean="0"/>
              <a:t>평가 </a:t>
            </a:r>
            <a:endParaRPr lang="en-US" altLang="ko-KR" sz="2200" dirty="0" smtClean="0"/>
          </a:p>
          <a:p>
            <a:pPr marL="400050" lvl="1" indent="180975"/>
            <a:r>
              <a:rPr lang="ko-KR" altLang="en-US" sz="1800" dirty="0" smtClean="0"/>
              <a:t>출석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결과보고서</a:t>
            </a:r>
            <a:endParaRPr lang="en-US" altLang="ko-KR" sz="1800" dirty="0" smtClean="0"/>
          </a:p>
          <a:p>
            <a:pPr marL="400050" lvl="1" indent="180975"/>
            <a:r>
              <a:rPr lang="ko-KR" altLang="en-US" sz="1800" dirty="0" smtClean="0"/>
              <a:t>실습</a:t>
            </a:r>
            <a:endParaRPr lang="en-US" altLang="ko-KR" sz="1800" dirty="0" smtClean="0"/>
          </a:p>
          <a:p>
            <a:pPr marL="0" indent="0">
              <a:buNone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8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– Null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다루기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0010" y="1329994"/>
            <a:ext cx="8514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디폴트는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null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허용 안됨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. 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타입에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?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이용하면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null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허용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변수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?.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연산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4778" y="2063186"/>
            <a:ext cx="8396808" cy="5539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fun </a:t>
            </a:r>
            <a:r>
              <a:rPr lang="en-US" altLang="ko-KR" sz="1000" dirty="0" err="1">
                <a:solidFill>
                  <a:srgbClr val="DF4A68"/>
                </a:solidFill>
                <a:latin typeface="+mn-ea"/>
              </a:rPr>
              <a:t>getFirstChar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(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text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: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String</a:t>
            </a:r>
            <a:r>
              <a:rPr lang="en-US" altLang="ko-KR" sz="1000" dirty="0">
                <a:solidFill>
                  <a:srgbClr val="A77F71"/>
                </a:solidFill>
                <a:latin typeface="+mn-ea"/>
              </a:rPr>
              <a:t>?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):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Char</a:t>
            </a:r>
            <a:r>
              <a:rPr lang="en-US" altLang="ko-KR" sz="1000" dirty="0">
                <a:solidFill>
                  <a:srgbClr val="A77F71"/>
                </a:solidFill>
                <a:latin typeface="+mn-ea"/>
              </a:rPr>
              <a:t>?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{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000" dirty="0" smtClean="0">
                <a:solidFill>
                  <a:srgbClr val="137FB7"/>
                </a:solidFill>
                <a:latin typeface="+mn-ea"/>
              </a:rPr>
              <a:t>return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text</a:t>
            </a:r>
            <a:r>
              <a:rPr lang="en-US" altLang="ko-KR" sz="1000" dirty="0" err="1">
                <a:solidFill>
                  <a:srgbClr val="A77F71"/>
                </a:solidFill>
                <a:latin typeface="+mn-ea"/>
              </a:rPr>
              <a:t>?</a:t>
            </a:r>
            <a:r>
              <a:rPr lang="en-US" altLang="ko-KR" sz="1000" dirty="0" err="1">
                <a:solidFill>
                  <a:srgbClr val="666666"/>
                </a:solidFill>
                <a:latin typeface="+mn-ea"/>
              </a:rPr>
              <a:t>.</a:t>
            </a:r>
            <a:r>
              <a:rPr lang="en-US" altLang="ko-KR" sz="1000" dirty="0" err="1">
                <a:solidFill>
                  <a:srgbClr val="137FB7"/>
                </a:solidFill>
                <a:latin typeface="+mn-ea"/>
              </a:rPr>
              <a:t>get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(</a:t>
            </a:r>
            <a:r>
              <a:rPr lang="en-US" altLang="ko-KR" sz="1000" dirty="0">
                <a:solidFill>
                  <a:srgbClr val="E57523"/>
                </a:solidFill>
                <a:latin typeface="+mn-ea"/>
              </a:rPr>
              <a:t>0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)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708091"/>
                </a:solidFill>
                <a:latin typeface="+mn-ea"/>
              </a:rPr>
              <a:t>// text</a:t>
            </a:r>
            <a:r>
              <a:rPr lang="ko-KR" altLang="en-US" sz="1000" dirty="0">
                <a:solidFill>
                  <a:srgbClr val="708091"/>
                </a:solidFill>
                <a:latin typeface="+mn-ea"/>
              </a:rPr>
              <a:t>가 </a:t>
            </a:r>
            <a:r>
              <a:rPr lang="en-US" altLang="ko-KR" sz="1000" dirty="0">
                <a:solidFill>
                  <a:srgbClr val="708091"/>
                </a:solidFill>
                <a:latin typeface="+mn-ea"/>
              </a:rPr>
              <a:t>null</a:t>
            </a:r>
            <a:r>
              <a:rPr lang="ko-KR" altLang="en-US" sz="1000" dirty="0">
                <a:solidFill>
                  <a:srgbClr val="708091"/>
                </a:solidFill>
                <a:latin typeface="+mn-ea"/>
              </a:rPr>
              <a:t>이면 </a:t>
            </a:r>
            <a:r>
              <a:rPr lang="en-US" altLang="ko-KR" sz="1000" dirty="0">
                <a:solidFill>
                  <a:srgbClr val="708091"/>
                </a:solidFill>
                <a:latin typeface="+mn-ea"/>
              </a:rPr>
              <a:t>get </a:t>
            </a:r>
            <a:r>
              <a:rPr lang="ko-KR" altLang="en-US" sz="1000" dirty="0" err="1">
                <a:solidFill>
                  <a:srgbClr val="708091"/>
                </a:solidFill>
                <a:latin typeface="+mn-ea"/>
              </a:rPr>
              <a:t>메서드는</a:t>
            </a:r>
            <a:r>
              <a:rPr lang="ko-KR" altLang="en-US" sz="1000" dirty="0">
                <a:solidFill>
                  <a:srgbClr val="708091"/>
                </a:solidFill>
                <a:latin typeface="+mn-ea"/>
              </a:rPr>
              <a:t> 호출되지 않으며</a:t>
            </a:r>
            <a:r>
              <a:rPr lang="en-US" altLang="ko-KR" sz="1000" dirty="0">
                <a:solidFill>
                  <a:srgbClr val="708091"/>
                </a:solidFill>
                <a:latin typeface="+mn-ea"/>
              </a:rPr>
              <a:t>, get</a:t>
            </a:r>
            <a:r>
              <a:rPr lang="ko-KR" altLang="en-US" sz="1000" dirty="0">
                <a:solidFill>
                  <a:srgbClr val="708091"/>
                </a:solidFill>
                <a:latin typeface="+mn-ea"/>
              </a:rPr>
              <a:t>의 리턴 값도 </a:t>
            </a:r>
            <a:r>
              <a:rPr lang="en-US" altLang="ko-KR" sz="1000" dirty="0">
                <a:solidFill>
                  <a:srgbClr val="708091"/>
                </a:solidFill>
                <a:latin typeface="+mn-ea"/>
              </a:rPr>
              <a:t>null</a:t>
            </a:r>
            <a:r>
              <a:rPr lang="ko-KR" altLang="en-US" sz="1000" dirty="0">
                <a:solidFill>
                  <a:srgbClr val="708091"/>
                </a:solidFill>
                <a:latin typeface="+mn-ea"/>
              </a:rPr>
              <a:t>이 된다</a:t>
            </a:r>
            <a:r>
              <a:rPr lang="en-US" altLang="ko-KR" sz="1000" dirty="0">
                <a:solidFill>
                  <a:srgbClr val="708091"/>
                </a:solidFill>
                <a:latin typeface="+mn-ea"/>
              </a:rPr>
              <a:t>.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rgbClr val="666666"/>
                </a:solidFill>
                <a:latin typeface="+mn-ea"/>
              </a:rPr>
              <a:t>}</a:t>
            </a:r>
            <a:endParaRPr lang="ko-KR" altLang="en-US" sz="1000" b="0" i="0" dirty="0">
              <a:solidFill>
                <a:srgbClr val="666666"/>
              </a:solidFill>
              <a:effectLst/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4778" y="2672697"/>
            <a:ext cx="8396808" cy="5539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fun </a:t>
            </a:r>
            <a:r>
              <a:rPr lang="en-US" altLang="ko-KR" sz="1000" dirty="0" err="1">
                <a:solidFill>
                  <a:srgbClr val="DF4A68"/>
                </a:solidFill>
                <a:latin typeface="+mn-ea"/>
              </a:rPr>
              <a:t>getTextOf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editText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: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EditText</a:t>
            </a:r>
            <a:r>
              <a:rPr lang="en-US" altLang="ko-KR" sz="1000" dirty="0">
                <a:solidFill>
                  <a:srgbClr val="A77F71"/>
                </a:solidFill>
                <a:latin typeface="+mn-ea"/>
              </a:rPr>
              <a:t>?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):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String</a:t>
            </a:r>
            <a:r>
              <a:rPr lang="en-US" altLang="ko-KR" sz="1000" dirty="0">
                <a:solidFill>
                  <a:srgbClr val="A77F71"/>
                </a:solidFill>
                <a:latin typeface="+mn-ea"/>
              </a:rPr>
              <a:t>?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{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1000" dirty="0" smtClean="0">
                <a:solidFill>
                  <a:srgbClr val="137FB7"/>
                </a:solidFill>
                <a:latin typeface="+mn-ea"/>
              </a:rPr>
              <a:t>return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editText</a:t>
            </a:r>
            <a:r>
              <a:rPr lang="en-US" altLang="ko-KR" sz="1000" dirty="0">
                <a:solidFill>
                  <a:srgbClr val="A77F71"/>
                </a:solidFill>
                <a:latin typeface="+mn-ea"/>
              </a:rPr>
              <a:t>?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.</a:t>
            </a:r>
            <a:r>
              <a:rPr lang="en-US" altLang="ko-KR" sz="1000" dirty="0" err="1">
                <a:solidFill>
                  <a:srgbClr val="DF4A68"/>
                </a:solidFill>
                <a:latin typeface="+mn-ea"/>
              </a:rPr>
              <a:t>getText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()</a:t>
            </a:r>
            <a:r>
              <a:rPr lang="en-US" altLang="ko-KR" sz="1000" dirty="0">
                <a:solidFill>
                  <a:srgbClr val="A77F71"/>
                </a:solidFill>
                <a:latin typeface="+mn-ea"/>
              </a:rPr>
              <a:t>?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.</a:t>
            </a:r>
            <a:r>
              <a:rPr lang="en-US" altLang="ko-KR" sz="1000" dirty="0" err="1">
                <a:solidFill>
                  <a:srgbClr val="DF4A68"/>
                </a:solidFill>
                <a:latin typeface="+mn-ea"/>
              </a:rPr>
              <a:t>toString</a:t>
            </a:r>
            <a:r>
              <a:rPr lang="en-US" altLang="ko-KR" sz="1000" dirty="0" smtClean="0">
                <a:solidFill>
                  <a:srgbClr val="666666"/>
                </a:solidFill>
                <a:latin typeface="+mn-ea"/>
              </a:rPr>
              <a:t>()</a:t>
            </a:r>
          </a:p>
          <a:p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}</a:t>
            </a:r>
            <a:endParaRPr lang="en-US" altLang="ko-KR" sz="1000" dirty="0" smtClean="0">
              <a:solidFill>
                <a:srgbClr val="666666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5133" y="3281462"/>
            <a:ext cx="829708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!!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연산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간혹 </a:t>
            </a:r>
            <a:r>
              <a:rPr lang="ko-KR" altLang="en-US" sz="1200" dirty="0">
                <a:latin typeface="+mn-ea"/>
              </a:rPr>
              <a:t>변수가 </a:t>
            </a:r>
            <a:r>
              <a:rPr lang="en-US" altLang="ko-KR" sz="1200" dirty="0">
                <a:latin typeface="+mn-ea"/>
              </a:rPr>
              <a:t>null </a:t>
            </a:r>
            <a:r>
              <a:rPr lang="ko-KR" altLang="en-US" sz="1200" dirty="0">
                <a:latin typeface="+mn-ea"/>
              </a:rPr>
              <a:t>값이 아님이 확실한데도 </a:t>
            </a:r>
            <a:r>
              <a:rPr lang="en-US" altLang="ko-KR" sz="1200" dirty="0" err="1">
                <a:latin typeface="+mn-ea"/>
              </a:rPr>
              <a:t>Nullable</a:t>
            </a:r>
            <a:r>
              <a:rPr lang="ko-KR" altLang="en-US" sz="1200" dirty="0">
                <a:latin typeface="+mn-ea"/>
              </a:rPr>
              <a:t>로 선언된 </a:t>
            </a:r>
            <a:r>
              <a:rPr lang="ko-KR" altLang="en-US" sz="1200" dirty="0" smtClean="0">
                <a:latin typeface="+mn-ea"/>
              </a:rPr>
              <a:t>경우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특히 </a:t>
            </a:r>
            <a:r>
              <a:rPr lang="en-US" altLang="ko-KR" sz="1200" dirty="0">
                <a:latin typeface="+mn-ea"/>
              </a:rPr>
              <a:t>Java</a:t>
            </a:r>
            <a:r>
              <a:rPr lang="ko-KR" altLang="en-US" sz="1200" dirty="0">
                <a:latin typeface="+mn-ea"/>
              </a:rPr>
              <a:t>로 정의된 </a:t>
            </a:r>
            <a:r>
              <a:rPr lang="ko-KR" altLang="en-US" sz="1200" dirty="0" err="1">
                <a:latin typeface="+mn-ea"/>
              </a:rPr>
              <a:t>메서드에</a:t>
            </a:r>
            <a:r>
              <a:rPr lang="ko-KR" altLang="en-US" sz="1200" dirty="0">
                <a:latin typeface="+mn-ea"/>
              </a:rPr>
              <a:t> 접근할 때</a:t>
            </a:r>
            <a:r>
              <a:rPr lang="en-US" altLang="ko-KR" sz="1200" dirty="0">
                <a:latin typeface="+mn-ea"/>
              </a:rPr>
              <a:t>)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ko-KR" altLang="en-US" sz="1200" dirty="0" smtClean="0">
                <a:latin typeface="+mn-ea"/>
              </a:rPr>
              <a:t>변수의 </a:t>
            </a:r>
            <a:r>
              <a:rPr lang="ko-KR" altLang="en-US" sz="1200" dirty="0">
                <a:latin typeface="+mn-ea"/>
              </a:rPr>
              <a:t>이름 뒤에 </a:t>
            </a:r>
            <a:r>
              <a:rPr lang="en-US" altLang="ko-KR" sz="1200" dirty="0">
                <a:latin typeface="+mn-ea"/>
              </a:rPr>
              <a:t>!!</a:t>
            </a:r>
            <a:r>
              <a:rPr lang="ko-KR" altLang="en-US" sz="1200" dirty="0">
                <a:latin typeface="+mn-ea"/>
              </a:rPr>
              <a:t>를 붙여 </a:t>
            </a:r>
            <a:r>
              <a:rPr lang="en-US" altLang="ko-KR" sz="1200" b="1" u="sng" dirty="0">
                <a:latin typeface="+mn-ea"/>
              </a:rPr>
              <a:t>Non-Null </a:t>
            </a:r>
            <a:r>
              <a:rPr lang="ko-KR" altLang="en-US" sz="1200" b="1" u="sng" dirty="0">
                <a:latin typeface="+mn-ea"/>
              </a:rPr>
              <a:t>타입으로 강제 </a:t>
            </a:r>
            <a:r>
              <a:rPr lang="ko-KR" altLang="en-US" sz="1200" b="1" u="sng" dirty="0" smtClean="0">
                <a:latin typeface="+mn-ea"/>
              </a:rPr>
              <a:t>캐스팅</a:t>
            </a:r>
            <a:endParaRPr lang="en-US" altLang="ko-KR" sz="1200" b="1" u="sng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!!</a:t>
            </a:r>
            <a:r>
              <a:rPr lang="ko-KR" altLang="en-US" sz="1200" dirty="0">
                <a:latin typeface="+mn-ea"/>
              </a:rPr>
              <a:t>로 캐스팅한 변수가 </a:t>
            </a:r>
            <a:r>
              <a:rPr lang="en-US" altLang="ko-KR" sz="1200" dirty="0">
                <a:latin typeface="+mn-ea"/>
              </a:rPr>
              <a:t>null</a:t>
            </a:r>
            <a:r>
              <a:rPr lang="ko-KR" altLang="en-US" sz="1200" dirty="0">
                <a:latin typeface="+mn-ea"/>
              </a:rPr>
              <a:t>이었다면 </a:t>
            </a:r>
            <a:r>
              <a:rPr lang="en-US" altLang="ko-KR" sz="1200" b="1" dirty="0" err="1">
                <a:latin typeface="+mn-ea"/>
              </a:rPr>
              <a:t>NullPointerException</a:t>
            </a:r>
            <a:r>
              <a:rPr lang="ko-KR" altLang="en-US" sz="1200" b="1" dirty="0">
                <a:latin typeface="+mn-ea"/>
              </a:rPr>
              <a:t>이 </a:t>
            </a:r>
            <a:r>
              <a:rPr lang="ko-KR" altLang="en-US" sz="1200" b="1" dirty="0" smtClean="0">
                <a:latin typeface="+mn-ea"/>
              </a:rPr>
              <a:t>발생</a:t>
            </a:r>
            <a:r>
              <a:rPr lang="ko-KR" altLang="en-US" sz="1200" dirty="0">
                <a:latin typeface="+mn-ea"/>
              </a:rPr>
              <a:t/>
            </a:r>
            <a:br>
              <a:rPr lang="ko-KR" altLang="en-US" sz="1200" dirty="0">
                <a:latin typeface="+mn-ea"/>
              </a:rPr>
            </a:br>
            <a:endParaRPr lang="ko-KR" altLang="en-US" sz="12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4778" y="4170815"/>
            <a:ext cx="8396808" cy="8617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fun </a:t>
            </a:r>
            <a:r>
              <a:rPr lang="en-US" altLang="ko-KR" sz="1000" dirty="0" err="1">
                <a:solidFill>
                  <a:srgbClr val="DF4A68"/>
                </a:solidFill>
                <a:latin typeface="+mn-ea"/>
              </a:rPr>
              <a:t>onCreateView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inflater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: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LayoutInflater</a:t>
            </a:r>
            <a:r>
              <a:rPr lang="en-US" altLang="ko-KR" sz="1000" dirty="0">
                <a:solidFill>
                  <a:srgbClr val="A77F71"/>
                </a:solidFill>
                <a:latin typeface="+mn-ea"/>
              </a:rPr>
              <a:t>?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,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container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: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ViewGroup</a:t>
            </a:r>
            <a:r>
              <a:rPr lang="en-US" altLang="ko-KR" sz="1000" dirty="0">
                <a:solidFill>
                  <a:srgbClr val="A77F71"/>
                </a:solidFill>
                <a:latin typeface="+mn-ea"/>
              </a:rPr>
              <a:t>?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,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savedInstanceState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: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Bundle</a:t>
            </a:r>
            <a:r>
              <a:rPr lang="en-US" altLang="ko-KR" sz="1000" dirty="0">
                <a:solidFill>
                  <a:srgbClr val="A77F71"/>
                </a:solidFill>
                <a:latin typeface="+mn-ea"/>
              </a:rPr>
              <a:t>?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):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View</a:t>
            </a:r>
            <a:r>
              <a:rPr lang="en-US" altLang="ko-KR" sz="1000" dirty="0">
                <a:solidFill>
                  <a:srgbClr val="A77F71"/>
                </a:solidFill>
                <a:latin typeface="+mn-ea"/>
              </a:rPr>
              <a:t>?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{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000" dirty="0" smtClean="0">
                <a:solidFill>
                  <a:srgbClr val="708091"/>
                </a:solidFill>
                <a:latin typeface="+mn-ea"/>
              </a:rPr>
              <a:t>// </a:t>
            </a:r>
            <a:r>
              <a:rPr lang="en-US" altLang="ko-KR" sz="1000" dirty="0" err="1">
                <a:solidFill>
                  <a:srgbClr val="708091"/>
                </a:solidFill>
                <a:latin typeface="+mn-ea"/>
              </a:rPr>
              <a:t>inflater</a:t>
            </a:r>
            <a:r>
              <a:rPr lang="ko-KR" altLang="en-US" sz="1000" dirty="0">
                <a:solidFill>
                  <a:srgbClr val="708091"/>
                </a:solidFill>
                <a:latin typeface="+mn-ea"/>
              </a:rPr>
              <a:t>는 </a:t>
            </a:r>
            <a:r>
              <a:rPr lang="en-US" altLang="ko-KR" sz="1000" dirty="0">
                <a:solidFill>
                  <a:srgbClr val="708091"/>
                </a:solidFill>
                <a:latin typeface="+mn-ea"/>
              </a:rPr>
              <a:t>Non-Null</a:t>
            </a:r>
            <a:r>
              <a:rPr lang="ko-KR" altLang="en-US" sz="1000" dirty="0">
                <a:solidFill>
                  <a:srgbClr val="708091"/>
                </a:solidFill>
                <a:latin typeface="+mn-ea"/>
              </a:rPr>
              <a:t>임이 확실한 상태</a:t>
            </a:r>
            <a:r>
              <a:rPr lang="en-US" altLang="ko-KR" sz="1000" dirty="0">
                <a:solidFill>
                  <a:srgbClr val="708091"/>
                </a:solidFill>
                <a:latin typeface="+mn-ea"/>
              </a:rPr>
              <a:t>. !!</a:t>
            </a:r>
            <a:r>
              <a:rPr lang="ko-KR" altLang="en-US" sz="1000" dirty="0">
                <a:solidFill>
                  <a:srgbClr val="708091"/>
                </a:solidFill>
                <a:latin typeface="+mn-ea"/>
              </a:rPr>
              <a:t>을 붙여 </a:t>
            </a:r>
            <a:r>
              <a:rPr lang="en-US" altLang="ko-KR" sz="1000" dirty="0" err="1">
                <a:solidFill>
                  <a:srgbClr val="708091"/>
                </a:solidFill>
                <a:latin typeface="+mn-ea"/>
              </a:rPr>
              <a:t>LayoutInflater</a:t>
            </a:r>
            <a:r>
              <a:rPr lang="ko-KR" altLang="en-US" sz="1000" dirty="0">
                <a:solidFill>
                  <a:srgbClr val="708091"/>
                </a:solidFill>
                <a:latin typeface="+mn-ea"/>
              </a:rPr>
              <a:t>로 강제 캐스팅한다</a:t>
            </a:r>
            <a:r>
              <a:rPr lang="en-US" altLang="ko-KR" sz="1000" dirty="0">
                <a:solidFill>
                  <a:srgbClr val="708091"/>
                </a:solidFill>
                <a:latin typeface="+mn-ea"/>
              </a:rPr>
              <a:t>.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inflater</a:t>
            </a:r>
            <a:r>
              <a:rPr lang="en-US" altLang="ko-KR" sz="1000" dirty="0">
                <a:solidFill>
                  <a:srgbClr val="A77F71"/>
                </a:solidFill>
                <a:latin typeface="+mn-ea"/>
              </a:rPr>
              <a:t>!!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.</a:t>
            </a:r>
            <a:r>
              <a:rPr lang="en-US" altLang="ko-KR" sz="1000" dirty="0">
                <a:solidFill>
                  <a:srgbClr val="DF4A68"/>
                </a:solidFill>
                <a:latin typeface="+mn-ea"/>
              </a:rPr>
              <a:t>inflate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R</a:t>
            </a:r>
            <a:r>
              <a:rPr lang="en-US" altLang="ko-KR" sz="1000" dirty="0" err="1">
                <a:solidFill>
                  <a:srgbClr val="666666"/>
                </a:solidFill>
                <a:latin typeface="+mn-ea"/>
              </a:rPr>
              <a:t>.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layout</a:t>
            </a:r>
            <a:r>
              <a:rPr lang="en-US" altLang="ko-KR" sz="1000" dirty="0" err="1">
                <a:solidFill>
                  <a:srgbClr val="666666"/>
                </a:solidFill>
                <a:latin typeface="+mn-ea"/>
              </a:rPr>
              <a:t>.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fragment_statistics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,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container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)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000" dirty="0" smtClean="0">
                <a:solidFill>
                  <a:srgbClr val="137FB7"/>
                </a:solidFill>
                <a:latin typeface="+mn-ea"/>
              </a:rPr>
              <a:t>return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rgbClr val="137FB7"/>
                </a:solidFill>
                <a:latin typeface="+mn-ea"/>
              </a:rPr>
              <a:t>super</a:t>
            </a:r>
            <a:r>
              <a:rPr lang="en-US" altLang="ko-KR" sz="1000" dirty="0" err="1">
                <a:solidFill>
                  <a:srgbClr val="666666"/>
                </a:solidFill>
                <a:latin typeface="+mn-ea"/>
              </a:rPr>
              <a:t>.</a:t>
            </a:r>
            <a:r>
              <a:rPr lang="en-US" altLang="ko-KR" sz="1000" dirty="0" err="1">
                <a:solidFill>
                  <a:srgbClr val="DF4A68"/>
                </a:solidFill>
                <a:latin typeface="+mn-ea"/>
              </a:rPr>
              <a:t>onCreateView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inflater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,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container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,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savedInstanceState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)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rgbClr val="666666"/>
                </a:solidFill>
                <a:latin typeface="+mn-ea"/>
              </a:rPr>
              <a:t>}</a:t>
            </a:r>
            <a:endParaRPr lang="en-US" altLang="ko-KR" sz="1000" b="0" i="0" dirty="0">
              <a:solidFill>
                <a:srgbClr val="666666"/>
              </a:solidFill>
              <a:effectLst/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5133" y="5078282"/>
            <a:ext cx="85363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?: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연산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</a:rPr>
              <a:t>엘비스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 연산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en-US" altLang="ko-KR" sz="1200" dirty="0" err="1" smtClean="0">
                <a:latin typeface="+mn-ea"/>
              </a:rPr>
              <a:t>Kotlin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에는 </a:t>
            </a:r>
            <a:r>
              <a:rPr lang="ko-KR" altLang="en-US" sz="1200" dirty="0" err="1" smtClean="0">
                <a:latin typeface="+mn-ea"/>
              </a:rPr>
              <a:t>삼항연산자가</a:t>
            </a:r>
            <a:r>
              <a:rPr lang="ko-KR" altLang="en-US" sz="1200" dirty="0" smtClean="0">
                <a:latin typeface="+mn-ea"/>
              </a:rPr>
              <a:t> 없다</a:t>
            </a:r>
            <a:r>
              <a:rPr lang="en-US" altLang="ko-KR" sz="1200" dirty="0" smtClean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4778" y="5424282"/>
            <a:ext cx="8396808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fun </a:t>
            </a:r>
            <a:r>
              <a:rPr lang="en-US" altLang="ko-KR" sz="1000" dirty="0">
                <a:solidFill>
                  <a:srgbClr val="137FB7"/>
                </a:solidFill>
                <a:latin typeface="+mn-ea"/>
              </a:rPr>
              <a:t>function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param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: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Map</a:t>
            </a:r>
            <a:r>
              <a:rPr lang="en-US" altLang="ko-KR" sz="1000" dirty="0">
                <a:solidFill>
                  <a:srgbClr val="A77F71"/>
                </a:solidFill>
                <a:latin typeface="+mn-ea"/>
              </a:rPr>
              <a:t>&lt;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String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,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String</a:t>
            </a:r>
            <a:r>
              <a:rPr lang="en-US" altLang="ko-KR" sz="1000" dirty="0">
                <a:solidFill>
                  <a:srgbClr val="A77F71"/>
                </a:solidFill>
                <a:latin typeface="+mn-ea"/>
              </a:rPr>
              <a:t>&gt;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)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{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000" dirty="0" smtClean="0">
                <a:solidFill>
                  <a:srgbClr val="708091"/>
                </a:solidFill>
                <a:latin typeface="+mn-ea"/>
              </a:rPr>
              <a:t>// </a:t>
            </a:r>
            <a:r>
              <a:rPr lang="ko-KR" altLang="en-US" sz="1000" dirty="0">
                <a:solidFill>
                  <a:srgbClr val="708091"/>
                </a:solidFill>
                <a:latin typeface="+mn-ea"/>
              </a:rPr>
              <a:t>만약</a:t>
            </a:r>
            <a:r>
              <a:rPr lang="en-US" altLang="ko-KR" sz="1000" dirty="0">
                <a:solidFill>
                  <a:srgbClr val="708091"/>
                </a:solidFill>
                <a:latin typeface="+mn-ea"/>
              </a:rPr>
              <a:t>, </a:t>
            </a:r>
            <a:r>
              <a:rPr lang="en-US" altLang="ko-KR" sz="1000" dirty="0" err="1">
                <a:solidFill>
                  <a:srgbClr val="708091"/>
                </a:solidFill>
                <a:latin typeface="+mn-ea"/>
              </a:rPr>
              <a:t>param.get</a:t>
            </a:r>
            <a:r>
              <a:rPr lang="en-US" altLang="ko-KR" sz="1000" dirty="0">
                <a:solidFill>
                  <a:srgbClr val="708091"/>
                </a:solidFill>
                <a:latin typeface="+mn-ea"/>
              </a:rPr>
              <a:t>("key")</a:t>
            </a:r>
            <a:r>
              <a:rPr lang="ko-KR" altLang="en-US" sz="1000" dirty="0">
                <a:solidFill>
                  <a:srgbClr val="708091"/>
                </a:solidFill>
                <a:latin typeface="+mn-ea"/>
              </a:rPr>
              <a:t>의 값이 </a:t>
            </a:r>
            <a:r>
              <a:rPr lang="en-US" altLang="ko-KR" sz="1000" dirty="0">
                <a:solidFill>
                  <a:srgbClr val="708091"/>
                </a:solidFill>
                <a:latin typeface="+mn-ea"/>
              </a:rPr>
              <a:t>null</a:t>
            </a:r>
            <a:r>
              <a:rPr lang="ko-KR" altLang="en-US" sz="1000" dirty="0">
                <a:solidFill>
                  <a:srgbClr val="708091"/>
                </a:solidFill>
                <a:latin typeface="+mn-ea"/>
              </a:rPr>
              <a:t>이면 </a:t>
            </a:r>
            <a:r>
              <a:rPr lang="en-US" altLang="ko-KR" sz="1000" dirty="0">
                <a:solidFill>
                  <a:srgbClr val="708091"/>
                </a:solidFill>
                <a:latin typeface="+mn-ea"/>
              </a:rPr>
              <a:t>?: </a:t>
            </a:r>
            <a:r>
              <a:rPr lang="ko-KR" altLang="en-US" sz="1000" dirty="0">
                <a:solidFill>
                  <a:srgbClr val="708091"/>
                </a:solidFill>
                <a:latin typeface="+mn-ea"/>
              </a:rPr>
              <a:t>오른쪽에 있는 </a:t>
            </a:r>
            <a:r>
              <a:rPr lang="en-US" altLang="ko-KR" sz="1000" dirty="0">
                <a:solidFill>
                  <a:srgbClr val="708091"/>
                </a:solidFill>
                <a:latin typeface="+mn-ea"/>
              </a:rPr>
              <a:t>"default value"</a:t>
            </a:r>
            <a:r>
              <a:rPr lang="ko-KR" altLang="en-US" sz="1000" dirty="0">
                <a:solidFill>
                  <a:srgbClr val="708091"/>
                </a:solidFill>
                <a:latin typeface="+mn-ea"/>
              </a:rPr>
              <a:t>가 </a:t>
            </a:r>
            <a:r>
              <a:rPr lang="en-US" altLang="ko-KR" sz="1000" dirty="0">
                <a:solidFill>
                  <a:srgbClr val="708091"/>
                </a:solidFill>
                <a:latin typeface="+mn-ea"/>
              </a:rPr>
              <a:t>value</a:t>
            </a:r>
            <a:r>
              <a:rPr lang="ko-KR" altLang="en-US" sz="1000" dirty="0">
                <a:solidFill>
                  <a:srgbClr val="708091"/>
                </a:solidFill>
                <a:latin typeface="+mn-ea"/>
              </a:rPr>
              <a:t>에 대입된다</a:t>
            </a:r>
            <a:r>
              <a:rPr lang="en-US" altLang="ko-KR" sz="1000" dirty="0">
                <a:solidFill>
                  <a:srgbClr val="708091"/>
                </a:solidFill>
                <a:latin typeface="+mn-ea"/>
              </a:rPr>
              <a:t>.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val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value </a:t>
            </a:r>
            <a:r>
              <a:rPr lang="en-US" altLang="ko-KR" sz="1000" dirty="0">
                <a:solidFill>
                  <a:srgbClr val="A77F71"/>
                </a:solidFill>
                <a:latin typeface="+mn-ea"/>
              </a:rPr>
              <a:t>=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param</a:t>
            </a:r>
            <a:r>
              <a:rPr lang="en-US" altLang="ko-KR" sz="1000" dirty="0" err="1">
                <a:solidFill>
                  <a:srgbClr val="666666"/>
                </a:solidFill>
                <a:latin typeface="+mn-ea"/>
              </a:rPr>
              <a:t>.</a:t>
            </a:r>
            <a:r>
              <a:rPr lang="en-US" altLang="ko-KR" sz="1000" dirty="0" err="1">
                <a:solidFill>
                  <a:srgbClr val="137FB7"/>
                </a:solidFill>
                <a:latin typeface="+mn-ea"/>
              </a:rPr>
              <a:t>get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(</a:t>
            </a:r>
            <a:r>
              <a:rPr lang="en-US" altLang="ko-KR" sz="1000" dirty="0">
                <a:solidFill>
                  <a:srgbClr val="60911B"/>
                </a:solidFill>
                <a:latin typeface="+mn-ea"/>
              </a:rPr>
              <a:t>"key"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)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A77F71"/>
                </a:solidFill>
                <a:latin typeface="+mn-ea"/>
              </a:rPr>
              <a:t>?</a:t>
            </a:r>
            <a:r>
              <a:rPr lang="en-US" altLang="ko-KR" sz="1000" dirty="0">
                <a:solidFill>
                  <a:srgbClr val="666666"/>
                </a:solidFill>
                <a:latin typeface="+mn-ea"/>
              </a:rPr>
              <a:t>: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60911B"/>
                </a:solidFill>
                <a:latin typeface="+mn-ea"/>
              </a:rPr>
              <a:t>"default value"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rgbClr val="666666"/>
                </a:solidFill>
                <a:latin typeface="+mn-ea"/>
              </a:rPr>
              <a:t>}</a:t>
            </a:r>
            <a:endParaRPr lang="en-US" altLang="ko-KR" sz="1000" b="0" i="0" dirty="0">
              <a:solidFill>
                <a:srgbClr val="666666"/>
              </a:solidFill>
              <a:effectLst/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4804" y="6132168"/>
            <a:ext cx="84967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as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연산자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이용시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 캐스팅이 불가능한 경우는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ClassCastException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이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발생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as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?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연산자는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ClassCastException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이 발생해야 하는 상황에 에러 발생 없이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Null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이 리턴</a:t>
            </a:r>
            <a:r>
              <a:rPr lang="ko-KR" altLang="en-US" sz="1200" dirty="0">
                <a:latin typeface="+mn-ea"/>
              </a:rPr>
              <a:t> </a:t>
            </a:r>
            <a:br>
              <a:rPr lang="ko-KR" altLang="en-US" sz="1200" dirty="0">
                <a:latin typeface="+mn-ea"/>
              </a:rPr>
            </a:b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14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– </a:t>
            </a:r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lateinit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, lazy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3116" y="2246014"/>
            <a:ext cx="1288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48" tIns="0" rIns="6348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3116" y="4118045"/>
            <a:ext cx="62265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400" b="1" dirty="0" smtClean="0">
                <a:latin typeface="+mn-ea"/>
              </a:rPr>
              <a:t>lateinit</a:t>
            </a:r>
            <a:r>
              <a:rPr lang="ko-KR" altLang="ko-KR" dirty="0">
                <a:latin typeface="+mn-ea"/>
              </a:rPr>
              <a:t>은 var 타입만 가능하고 </a:t>
            </a:r>
            <a:r>
              <a:rPr lang="ko-KR" altLang="ko-KR" sz="1400" b="1" dirty="0">
                <a:latin typeface="+mn-ea"/>
              </a:rPr>
              <a:t>lazy</a:t>
            </a:r>
            <a:r>
              <a:rPr lang="ko-KR" altLang="ko-KR" dirty="0">
                <a:latin typeface="+mn-ea"/>
              </a:rPr>
              <a:t>는 val 타입만 가능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400" b="1" dirty="0">
                <a:latin typeface="+mn-ea"/>
              </a:rPr>
              <a:t>lateinit</a:t>
            </a:r>
            <a:r>
              <a:rPr lang="ko-KR" altLang="ko-KR" dirty="0">
                <a:latin typeface="+mn-ea"/>
              </a:rPr>
              <a:t>은 primitive type은 불가능하나 </a:t>
            </a:r>
            <a:r>
              <a:rPr lang="ko-KR" altLang="ko-KR" sz="1400" b="1" dirty="0">
                <a:latin typeface="+mn-ea"/>
              </a:rPr>
              <a:t>lazy</a:t>
            </a:r>
            <a:r>
              <a:rPr lang="ko-KR" altLang="ko-KR" dirty="0">
                <a:latin typeface="+mn-ea"/>
              </a:rPr>
              <a:t>는 가능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400" b="1" dirty="0">
                <a:latin typeface="+mn-ea"/>
              </a:rPr>
              <a:t>lateinit</a:t>
            </a:r>
            <a:r>
              <a:rPr lang="ko-KR" altLang="ko-KR" dirty="0">
                <a:latin typeface="+mn-ea"/>
              </a:rPr>
              <a:t>은 Non-null 타입만 가능하나 </a:t>
            </a:r>
            <a:r>
              <a:rPr lang="ko-KR" altLang="ko-KR" sz="1400" b="1" dirty="0">
                <a:latin typeface="+mn-ea"/>
              </a:rPr>
              <a:t>lazy</a:t>
            </a:r>
            <a:r>
              <a:rPr lang="ko-KR" altLang="ko-KR" dirty="0">
                <a:latin typeface="+mn-ea"/>
              </a:rPr>
              <a:t>는 둘 다 가능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400" b="1" dirty="0">
                <a:latin typeface="+mn-ea"/>
              </a:rPr>
              <a:t>lateinit</a:t>
            </a:r>
            <a:r>
              <a:rPr lang="ko-KR" altLang="ko-KR" dirty="0">
                <a:latin typeface="+mn-ea"/>
              </a:rPr>
              <a:t>은 로컬 변수에서는 불가능 하나 </a:t>
            </a:r>
            <a:r>
              <a:rPr lang="ko-KR" altLang="ko-KR" sz="1400" b="1" dirty="0">
                <a:latin typeface="+mn-ea"/>
              </a:rPr>
              <a:t>lazy</a:t>
            </a:r>
            <a:r>
              <a:rPr lang="ko-KR" altLang="ko-KR" dirty="0">
                <a:latin typeface="+mn-ea"/>
              </a:rPr>
              <a:t>는 </a:t>
            </a:r>
            <a:r>
              <a:rPr lang="ko-KR" altLang="ko-KR" dirty="0" smtClean="0">
                <a:latin typeface="+mn-ea"/>
              </a:rPr>
              <a:t>가능</a:t>
            </a:r>
            <a:endParaRPr lang="ko-KR" altLang="ko-KR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4803" y="1375976"/>
            <a:ext cx="71676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latin typeface="+mn-ea"/>
              </a:rPr>
              <a:t>lateinit</a:t>
            </a:r>
            <a:endParaRPr lang="en-US" altLang="ko-KR" b="1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초기화 지연 </a:t>
            </a:r>
            <a:r>
              <a:rPr lang="ko-KR" altLang="en-US" dirty="0" err="1">
                <a:latin typeface="+mn-ea"/>
              </a:rPr>
              <a:t>프로퍼티</a:t>
            </a:r>
            <a:r>
              <a:rPr lang="en-US" altLang="ko-KR" dirty="0">
                <a:latin typeface="+mn-ea"/>
              </a:rPr>
              <a:t>(Late-initialized property)</a:t>
            </a:r>
            <a:endParaRPr lang="en-US" altLang="ko-KR" b="0" i="0" dirty="0">
              <a:effectLst/>
              <a:latin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46965" y="2246014"/>
            <a:ext cx="5576844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48" tIns="0" rIns="6348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lazy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lazy</a:t>
            </a:r>
            <a:r>
              <a:rPr kumimoji="0" 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도 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lateinit</a:t>
            </a:r>
            <a:r>
              <a:rPr kumimoji="0" 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과 마찬가지로 초기화를 지연시킬 때 사용</a:t>
            </a:r>
            <a:endParaRPr kumimoji="0" lang="en-US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lateinit</a:t>
            </a:r>
            <a:r>
              <a:rPr kumimoji="0" 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은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Modifier </a:t>
            </a:r>
            <a:endParaRPr kumimoji="0" lang="en-US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lazy</a:t>
            </a:r>
            <a:r>
              <a:rPr kumimoji="0" 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는 람다를 </a:t>
            </a:r>
            <a:r>
              <a:rPr kumimoji="0" lang="ko-K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파라미터로</a:t>
            </a:r>
            <a:r>
              <a:rPr kumimoji="0" 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받고 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Lazy&lt;T&gt;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 </a:t>
            </a:r>
            <a:r>
              <a:rPr kumimoji="0" lang="ko-K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인스턴스를</a:t>
            </a:r>
            <a:r>
              <a:rPr kumimoji="0" 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반환하는 함수</a:t>
            </a:r>
            <a:endParaRPr kumimoji="0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152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타입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3200" dirty="0"/>
              <a:t>숫자타입</a:t>
            </a:r>
            <a:r>
              <a:rPr lang="ko-KR" altLang="en-US" sz="3200" dirty="0"/>
              <a:t> 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3342"/>
              </p:ext>
            </p:extLst>
          </p:nvPr>
        </p:nvGraphicFramePr>
        <p:xfrm>
          <a:off x="364803" y="2192736"/>
          <a:ext cx="2540000" cy="213360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Type </a:t>
                      </a:r>
                      <a:endParaRPr 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Bit width</a:t>
                      </a:r>
                      <a:endParaRPr 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Double </a:t>
                      </a:r>
                      <a:endParaRPr 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64</a:t>
                      </a:r>
                      <a:endParaRPr lang="ko-KR" alt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Float </a:t>
                      </a:r>
                      <a:r>
                        <a:rPr lang="en-US" sz="1400" b="1" i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- f</a:t>
                      </a:r>
                      <a:endParaRPr 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  <a:endParaRPr lang="ko-KR" altLang="en-US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Long </a:t>
                      </a:r>
                      <a:r>
                        <a:rPr lang="en-US" sz="1400" b="1" i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- L</a:t>
                      </a:r>
                      <a:endParaRPr 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64</a:t>
                      </a:r>
                      <a:endParaRPr lang="ko-KR" alt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i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  <a:endParaRPr lang="ko-KR" altLang="en-US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Short </a:t>
                      </a:r>
                      <a:endParaRPr 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lang="ko-KR" altLang="en-US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Byte </a:t>
                      </a:r>
                      <a:endParaRPr 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ko-KR" alt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56542" y="1433318"/>
            <a:ext cx="85540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 Double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등은 클래스이며 이 클래스로 타입을 명시하여 선언한 변수는 그 자체로 객체</a:t>
            </a:r>
            <a:r>
              <a:rPr lang="ko-KR" altLang="en-US" dirty="0">
                <a:latin typeface="+mn-ea"/>
              </a:rPr>
              <a:t> </a:t>
            </a:r>
            <a:br>
              <a:rPr lang="ko-KR" altLang="en-US" dirty="0">
                <a:latin typeface="+mn-ea"/>
              </a:rPr>
            </a:br>
            <a:endParaRPr lang="ko-KR" altLang="en-US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6542" y="4586309"/>
            <a:ext cx="84457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코틀린의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 숫자 타입의 클래스들은 모두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Number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타입의 서브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클래스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문자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(Characters)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는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Number Type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이 아니다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Number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Type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에 대한 자동 형 변형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(implicit conversions for number)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을 제공하지 않는다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dirty="0" err="1" smtClean="0">
                <a:latin typeface="+mn-ea"/>
              </a:rPr>
              <a:t>ToXXX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변환 함수 사용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숫자 </a:t>
            </a:r>
            <a:r>
              <a:rPr lang="ko-KR" altLang="en-US" dirty="0">
                <a:latin typeface="+mn-ea"/>
              </a:rPr>
              <a:t>타입에 대입되는 데이터에 </a:t>
            </a:r>
            <a:r>
              <a:rPr lang="ko-KR" altLang="en-US" dirty="0" err="1">
                <a:latin typeface="+mn-ea"/>
              </a:rPr>
              <a:t>언더바</a:t>
            </a:r>
            <a:r>
              <a:rPr lang="en-US" altLang="ko-KR" dirty="0">
                <a:latin typeface="+mn-ea"/>
              </a:rPr>
              <a:t>(Underscore)</a:t>
            </a:r>
            <a:r>
              <a:rPr lang="ko-KR" altLang="en-US" dirty="0">
                <a:latin typeface="+mn-ea"/>
              </a:rPr>
              <a:t>를 </a:t>
            </a:r>
            <a:r>
              <a:rPr lang="ko-KR" altLang="en-US" dirty="0" smtClean="0">
                <a:latin typeface="+mn-ea"/>
              </a:rPr>
              <a:t>추가 가능</a:t>
            </a:r>
            <a:r>
              <a:rPr lang="ko-KR" altLang="en-US" dirty="0">
                <a:latin typeface="+mn-ea"/>
              </a:rPr>
              <a:t/>
            </a:r>
            <a:br>
              <a:rPr lang="ko-KR" altLang="en-US" dirty="0">
                <a:latin typeface="+mn-ea"/>
              </a:rPr>
            </a:b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err="1" smtClean="0">
                <a:latin typeface="+mn-ea"/>
              </a:rPr>
              <a:t>val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oneMillion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Int</a:t>
            </a:r>
            <a:r>
              <a:rPr lang="en-US" altLang="ko-KR" dirty="0">
                <a:latin typeface="+mn-ea"/>
              </a:rPr>
              <a:t> = 1_000_000</a:t>
            </a:r>
            <a:r>
              <a:rPr lang="ko-KR" altLang="en-US" dirty="0">
                <a:latin typeface="+mn-ea"/>
              </a:rPr>
              <a:t> </a:t>
            </a:r>
            <a:br>
              <a:rPr lang="ko-KR" altLang="en-US" dirty="0">
                <a:latin typeface="+mn-ea"/>
              </a:rPr>
            </a:b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471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타입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– </a:t>
            </a:r>
            <a:r>
              <a:rPr lang="ko-KR" altLang="en-US" sz="3200" dirty="0" smtClean="0"/>
              <a:t>논리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문자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문자열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5505" y="1767007"/>
            <a:ext cx="8235298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lang="ko-KR" altLang="ko-KR" i="1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isTrue1</a:t>
            </a:r>
            <a:r>
              <a:rPr lang="ko-K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Boolean = </a:t>
            </a:r>
            <a: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 </a:t>
            </a:r>
            <a:r>
              <a:rPr lang="ko-K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&amp;&amp; </a:t>
            </a:r>
            <a: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b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lang="ko-KR" altLang="ko-KR" i="1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isTrue2</a:t>
            </a:r>
            <a:r>
              <a:rPr lang="ko-K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Boolean = </a:t>
            </a:r>
            <a: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 </a:t>
            </a:r>
            <a:r>
              <a:rPr lang="ko-K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|| </a:t>
            </a:r>
            <a: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b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lang="ko-KR" altLang="ko-KR" i="1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isTrue3</a:t>
            </a:r>
            <a:r>
              <a:rPr lang="ko-K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Boolean = !</a:t>
            </a:r>
            <a: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b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lang="ko-KR" altLang="ko-KR" i="1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charData</a:t>
            </a:r>
            <a:r>
              <a:rPr lang="ko-K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'C'</a:t>
            </a:r>
            <a:br>
              <a:rPr lang="ko-KR" altLang="ko-KR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i="1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charData2</a:t>
            </a:r>
            <a:r>
              <a:rPr lang="ko-K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:Char =</a:t>
            </a:r>
            <a:r>
              <a:rPr lang="ko-KR" altLang="ko-KR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'C'</a:t>
            </a:r>
            <a:br>
              <a:rPr lang="ko-KR" altLang="ko-KR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i="1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str0</a:t>
            </a:r>
            <a:r>
              <a:rPr lang="ko-K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String = </a:t>
            </a:r>
            <a:r>
              <a:rPr lang="ko-KR" altLang="ko-KR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"Hello"</a:t>
            </a:r>
            <a:endParaRPr lang="ko-KR" altLang="ko-KR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3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타입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– Any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타입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en-US" altLang="ko-KR" sz="3200" dirty="0">
                <a:latin typeface="+mn-ea"/>
                <a:ea typeface="+mn-ea"/>
              </a:rPr>
              <a:t>Unit </a:t>
            </a:r>
            <a:r>
              <a:rPr lang="ko-KR" altLang="en-US" sz="3200" dirty="0">
                <a:latin typeface="+mn-ea"/>
                <a:ea typeface="+mn-ea"/>
              </a:rPr>
              <a:t>과 </a:t>
            </a:r>
            <a:r>
              <a:rPr lang="en-US" altLang="ko-KR" sz="3200" dirty="0">
                <a:latin typeface="+mn-ea"/>
                <a:ea typeface="+mn-ea"/>
              </a:rPr>
              <a:t>Nothing</a:t>
            </a:r>
            <a:r>
              <a:rPr lang="en-US" altLang="ko-KR" sz="3200" dirty="0">
                <a:latin typeface="+mn-ea"/>
                <a:ea typeface="+mn-ea"/>
              </a:rPr>
              <a:t>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4802" y="1397675"/>
            <a:ext cx="83093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코틀린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 클래스의 최상위 클래스가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Any (java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 의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Object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느낌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 </a:t>
            </a:r>
            <a:endParaRPr lang="ko-KR" altLang="en-US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88" y="1716641"/>
            <a:ext cx="7045895" cy="339223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16783" y="5104673"/>
            <a:ext cx="83540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Unit :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기본 리턴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(java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의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void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느낌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Nothing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/>
              <a:t>의미 있는 데이터가 없다는 것을 명시적으로 선언하기 위해 사용하는 </a:t>
            </a:r>
            <a:r>
              <a:rPr lang="ko-KR" altLang="en-US" dirty="0" smtClean="0"/>
              <a:t>타입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return </a:t>
            </a:r>
            <a:r>
              <a:rPr lang="ko-KR" altLang="en-US" dirty="0"/>
              <a:t>타입이나 </a:t>
            </a:r>
            <a:r>
              <a:rPr lang="en-US" altLang="ko-KR" dirty="0"/>
              <a:t>,</a:t>
            </a:r>
            <a:r>
              <a:rPr lang="ko-KR" altLang="en-US" dirty="0" smtClean="0"/>
              <a:t>인자로만 사용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리턴도</a:t>
            </a:r>
            <a:r>
              <a:rPr lang="ko-KR" altLang="en-US" dirty="0" smtClean="0">
                <a:latin typeface="+mn-ea"/>
              </a:rPr>
              <a:t> 없고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호출코드로 복귀도 </a:t>
            </a:r>
            <a:r>
              <a:rPr lang="ko-KR" altLang="en-US" dirty="0" err="1" smtClean="0">
                <a:latin typeface="+mn-ea"/>
              </a:rPr>
              <a:t>없을때</a:t>
            </a:r>
            <a:r>
              <a:rPr lang="ko-KR" altLang="en-US" dirty="0" smtClean="0">
                <a:latin typeface="+mn-ea"/>
              </a:rPr>
              <a:t> 사용 가능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09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타입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– collection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타입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893176"/>
              </p:ext>
            </p:extLst>
          </p:nvPr>
        </p:nvGraphicFramePr>
        <p:xfrm>
          <a:off x="544160" y="1955081"/>
          <a:ext cx="5985420" cy="2133600"/>
        </p:xfrm>
        <a:graphic>
          <a:graphicData uri="http://schemas.openxmlformats.org/drawingml/2006/table">
            <a:tbl>
              <a:tblPr/>
              <a:tblGrid>
                <a:gridCol w="1496355"/>
                <a:gridCol w="1496355"/>
                <a:gridCol w="1496355"/>
                <a:gridCol w="1496355"/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타입 </a:t>
                      </a:r>
                      <a:endParaRPr lang="ko-KR" alt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함수 </a:t>
                      </a:r>
                      <a:endParaRPr lang="ko-KR" alt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특징</a:t>
                      </a:r>
                      <a:endParaRPr lang="ko-KR" alt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 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 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listOf() 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Immutable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MutableList</a:t>
                      </a:r>
                      <a:r>
                        <a:rPr lang="en-US" altLang="ko-KR" sz="1400" b="0" i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mutableListOf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 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mutable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Map 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Map 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mapOf() 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Immutable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MutableMap</a:t>
                      </a:r>
                      <a:r>
                        <a:rPr lang="en-US" altLang="ko-KR" sz="1400" b="0" i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mutableMapOf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 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mutable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Set 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Set 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setOf() 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Immutable</a:t>
                      </a:r>
                      <a:endParaRPr lang="en-US" sz="14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MutableSet</a:t>
                      </a:r>
                      <a:r>
                        <a:rPr lang="en-US" altLang="ko-KR" sz="1400" b="0" i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mutableSetOf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 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mutable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15073" y="4414843"/>
            <a:ext cx="8215218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Iterator “ </a:t>
            </a:r>
            <a:r>
              <a:rPr lang="en-US" altLang="ko-KR" sz="1200" dirty="0" err="1" smtClean="0">
                <a:solidFill>
                  <a:srgbClr val="000000"/>
                </a:solidFill>
                <a:latin typeface="+mn-ea"/>
              </a:rPr>
              <a:t>hasNext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함수와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next()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함수를 이용해 순차적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이용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/>
            </a:r>
            <a:br>
              <a:rPr lang="ko-KR" altLang="en-US" sz="12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200" b="1" dirty="0" err="1">
                <a:solidFill>
                  <a:srgbClr val="000080"/>
                </a:solidFill>
                <a:latin typeface="+mn-ea"/>
              </a:rPr>
              <a:t>val</a:t>
            </a:r>
            <a:r>
              <a:rPr lang="en-US" altLang="ko-KR" sz="1200" b="1" dirty="0">
                <a:solidFill>
                  <a:srgbClr val="00008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list1=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listOf</a:t>
            </a:r>
            <a:r>
              <a:rPr lang="en-US" altLang="ko-KR" sz="1200" dirty="0">
                <a:solidFill>
                  <a:srgbClr val="808080"/>
                </a:solidFill>
                <a:latin typeface="+mn-ea"/>
              </a:rPr>
              <a:t>&lt;String&gt;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200" b="1" dirty="0">
                <a:solidFill>
                  <a:srgbClr val="008000"/>
                </a:solidFill>
                <a:latin typeface="+mn-ea"/>
              </a:rPr>
              <a:t>"</a:t>
            </a:r>
            <a:r>
              <a:rPr lang="en-US" altLang="ko-KR" sz="1200" b="1" dirty="0" err="1">
                <a:solidFill>
                  <a:srgbClr val="008000"/>
                </a:solidFill>
                <a:latin typeface="+mn-ea"/>
              </a:rPr>
              <a:t>hello"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,</a:t>
            </a:r>
            <a:r>
              <a:rPr lang="en-US" altLang="ko-KR" sz="1200" b="1" dirty="0" err="1">
                <a:solidFill>
                  <a:srgbClr val="008000"/>
                </a:solidFill>
                <a:latin typeface="+mn-ea"/>
              </a:rPr>
              <a:t>"list</a:t>
            </a:r>
            <a:r>
              <a:rPr lang="en-US" altLang="ko-KR" sz="1200" b="1" dirty="0">
                <a:solidFill>
                  <a:srgbClr val="008000"/>
                </a:solidFill>
                <a:latin typeface="+mn-ea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</a:t>
            </a:r>
            <a:br>
              <a:rPr lang="en-US" altLang="ko-KR" sz="12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200" b="1" dirty="0" err="1">
                <a:solidFill>
                  <a:srgbClr val="000080"/>
                </a:solidFill>
                <a:latin typeface="+mn-ea"/>
              </a:rPr>
              <a:t>val</a:t>
            </a:r>
            <a:r>
              <a:rPr lang="en-US" altLang="ko-KR" sz="1200" b="1" dirty="0">
                <a:solidFill>
                  <a:srgbClr val="00008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iterator1=list1.iterator()</a:t>
            </a:r>
            <a:br>
              <a:rPr lang="en-US" altLang="ko-KR" sz="12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200" b="1" dirty="0">
                <a:solidFill>
                  <a:srgbClr val="000080"/>
                </a:solidFill>
                <a:latin typeface="+mn-ea"/>
              </a:rPr>
              <a:t>while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(iterator1.hasNext()){</a:t>
            </a:r>
            <a:br>
              <a:rPr lang="en-US" altLang="ko-KR" sz="12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+mn-ea"/>
              </a:rPr>
              <a:t>println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(iterator1.next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())</a:t>
            </a:r>
            <a:br>
              <a:rPr lang="en-US" altLang="ko-KR" sz="12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r>
              <a:rPr lang="en-US" altLang="ko-KR" sz="1200" dirty="0">
                <a:latin typeface="+mn-ea"/>
              </a:rPr>
              <a:t> </a:t>
            </a:r>
            <a:br>
              <a:rPr lang="en-US" altLang="ko-KR" sz="1200" dirty="0">
                <a:latin typeface="+mn-ea"/>
              </a:rPr>
            </a:b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838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타입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–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is , as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8358" y="1618091"/>
            <a:ext cx="84824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is  (!is) : java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에서 </a:t>
            </a:r>
            <a:r>
              <a:rPr lang="en-US" altLang="ko-KR" dirty="0" err="1" smtClean="0"/>
              <a:t>instanceof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64803" y="2139490"/>
            <a:ext cx="8406000" cy="147793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204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+mn-ea"/>
              </a:rPr>
              <a:t>fun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2B3EB"/>
                </a:solidFill>
                <a:effectLst/>
                <a:latin typeface="+mn-ea"/>
                <a:cs typeface="Courier New" panose="02070309020205020404" pitchFamily="49" charset="0"/>
              </a:rPr>
              <a:t>getStringLength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+mn-ea"/>
              </a:rPr>
              <a:t>(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+mn-ea"/>
                <a:cs typeface="Courier New" panose="02070309020205020404" pitchFamily="49" charset="0"/>
              </a:rPr>
              <a:t>obj: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+mn-ea"/>
              </a:rPr>
              <a:t>Any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+mn-ea"/>
              </a:rPr>
              <a:t>):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+mn-ea"/>
              </a:rPr>
              <a:t>Int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+mn-ea"/>
              </a:rPr>
              <a:t>?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+mn-ea"/>
              </a:rPr>
              <a:t>{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475A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+mn-ea"/>
                <a:cs typeface="Courier New" panose="020703090202050204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+mn-ea"/>
                <a:cs typeface="Courier New" panose="02070309020205020404" pitchFamily="49" charset="0"/>
              </a:rPr>
              <a:t>if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+mn-ea"/>
              </a:rPr>
              <a:t>(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+mn-ea"/>
              </a:rPr>
              <a:t>obj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+mn-ea"/>
              </a:rPr>
              <a:t>is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+mn-ea"/>
              </a:rPr>
              <a:t>String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+mn-ea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+mn-ea"/>
              </a:rPr>
              <a:t>{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475A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+mn-ea"/>
                <a:cs typeface="Courier New" panose="020703090202050204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+mn-ea"/>
                <a:cs typeface="Courier New" panose="02070309020205020404" pitchFamily="49" charset="0"/>
              </a:rPr>
              <a:t>// 'obj' is automatically cast to 'String' int this branch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475A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+mn-ea"/>
                <a:cs typeface="Courier New" panose="020703090202050204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+mn-ea"/>
                <a:cs typeface="Courier New" panose="02070309020205020404" pitchFamily="49" charset="0"/>
              </a:rPr>
              <a:t>return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+mn-ea"/>
              </a:rPr>
              <a:t>obj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+mn-ea"/>
              </a:rPr>
              <a:t>.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+mn-ea"/>
                <a:cs typeface="Courier New" panose="02070309020205020404" pitchFamily="49" charset="0"/>
              </a:rPr>
              <a:t>length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475A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+mn-ea"/>
              </a:rPr>
              <a:t>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+mn-ea"/>
              </a:rPr>
              <a:t>}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475A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+mn-ea"/>
                <a:cs typeface="Courier New" panose="020703090202050204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+mn-ea"/>
                <a:cs typeface="Courier New" panose="02070309020205020404" pitchFamily="49" charset="0"/>
              </a:rPr>
              <a:t>// 'obj' is still of type 'Any'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475A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+mn-ea"/>
                <a:cs typeface="Courier New" panose="020703090202050204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+mn-ea"/>
                <a:cs typeface="Courier New" panose="02070309020205020404" pitchFamily="49" charset="0"/>
              </a:rPr>
              <a:t>// Type</a:t>
            </a:r>
            <a:r>
              <a:rPr kumimoji="0" lang="ko-KR" sz="10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+mn-ea"/>
                <a:cs typeface="Courier New" panose="02070309020205020404" pitchFamily="49" charset="0"/>
              </a:rPr>
              <a:t>이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+mn-ea"/>
                <a:cs typeface="Courier New" panose="02070309020205020404" pitchFamily="49" charset="0"/>
              </a:rPr>
              <a:t>String</a:t>
            </a:r>
            <a:r>
              <a:rPr kumimoji="0" lang="ko-KR" sz="10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+mn-ea"/>
                <a:cs typeface="Courier New" panose="02070309020205020404" pitchFamily="49" charset="0"/>
              </a:rPr>
              <a:t>이 아니라서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+mn-ea"/>
                <a:cs typeface="Courier New" panose="02070309020205020404" pitchFamily="49" charset="0"/>
              </a:rPr>
              <a:t>null</a:t>
            </a:r>
            <a:r>
              <a:rPr kumimoji="0" lang="ko-KR" sz="10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+mn-ea"/>
                <a:cs typeface="Courier New" panose="02070309020205020404" pitchFamily="49" charset="0"/>
              </a:rPr>
              <a:t>을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+mn-ea"/>
                <a:cs typeface="Courier New" panose="02070309020205020404" pitchFamily="49" charset="0"/>
              </a:rPr>
              <a:t>return </a:t>
            </a:r>
            <a:r>
              <a:rPr kumimoji="0" lang="ko-KR" sz="10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+mn-ea"/>
                <a:cs typeface="Courier New" panose="02070309020205020404" pitchFamily="49" charset="0"/>
              </a:rPr>
              <a:t>하게 됩니다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+mn-ea"/>
                <a:cs typeface="Courier New" panose="02070309020205020404" pitchFamily="49" charset="0"/>
              </a:rPr>
              <a:t>.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475A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+mn-ea"/>
                <a:cs typeface="Courier New" panose="020703090202050204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+mn-ea"/>
                <a:cs typeface="Courier New" panose="02070309020205020404" pitchFamily="49" charset="0"/>
              </a:rPr>
              <a:t>return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B4B16"/>
                </a:solidFill>
                <a:effectLst/>
                <a:latin typeface="+mn-ea"/>
                <a:cs typeface="Courier New" panose="02070309020205020404" pitchFamily="49" charset="0"/>
              </a:rPr>
              <a:t>null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475A0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475A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+mn-ea"/>
              </a:rPr>
              <a:t>}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56543" y="3810306"/>
            <a:ext cx="8482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as  (as?) :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타입캐스팅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4803" y="4372515"/>
            <a:ext cx="3148619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nn-NO" altLang="ko-KR" dirty="0">
                <a:solidFill>
                  <a:srgbClr val="D73A49"/>
                </a:solidFill>
                <a:latin typeface="+mn-ea"/>
              </a:rPr>
              <a:t>val</a:t>
            </a:r>
            <a:r>
              <a:rPr lang="nn-NO" altLang="ko-KR" dirty="0">
                <a:solidFill>
                  <a:srgbClr val="24292E"/>
                </a:solidFill>
                <a:latin typeface="+mn-ea"/>
              </a:rPr>
              <a:t> </a:t>
            </a:r>
            <a:r>
              <a:rPr lang="nn-NO" altLang="ko-KR" dirty="0">
                <a:solidFill>
                  <a:srgbClr val="6F42C1"/>
                </a:solidFill>
                <a:latin typeface="+mn-ea"/>
              </a:rPr>
              <a:t>x</a:t>
            </a:r>
            <a:r>
              <a:rPr lang="nn-NO" altLang="ko-KR" dirty="0">
                <a:solidFill>
                  <a:srgbClr val="D73A49"/>
                </a:solidFill>
                <a:latin typeface="+mn-ea"/>
              </a:rPr>
              <a:t>:</a:t>
            </a:r>
            <a:r>
              <a:rPr lang="nn-NO" altLang="ko-KR" dirty="0">
                <a:solidFill>
                  <a:srgbClr val="24292E"/>
                </a:solidFill>
                <a:latin typeface="+mn-ea"/>
              </a:rPr>
              <a:t> </a:t>
            </a:r>
            <a:r>
              <a:rPr lang="nn-NO" altLang="ko-KR" dirty="0">
                <a:solidFill>
                  <a:srgbClr val="D73A49"/>
                </a:solidFill>
                <a:latin typeface="+mn-ea"/>
              </a:rPr>
              <a:t>String</a:t>
            </a:r>
            <a:r>
              <a:rPr lang="nn-NO" altLang="ko-KR" dirty="0">
                <a:solidFill>
                  <a:srgbClr val="24292E"/>
                </a:solidFill>
                <a:latin typeface="+mn-ea"/>
              </a:rPr>
              <a:t>? </a:t>
            </a:r>
            <a:r>
              <a:rPr lang="nn-NO" altLang="ko-KR" dirty="0">
                <a:solidFill>
                  <a:srgbClr val="D73A49"/>
                </a:solidFill>
                <a:latin typeface="+mn-ea"/>
              </a:rPr>
              <a:t>=</a:t>
            </a:r>
            <a:r>
              <a:rPr lang="nn-NO" altLang="ko-KR" dirty="0">
                <a:solidFill>
                  <a:srgbClr val="24292E"/>
                </a:solidFill>
                <a:latin typeface="+mn-ea"/>
              </a:rPr>
              <a:t> y </a:t>
            </a:r>
            <a:r>
              <a:rPr lang="nn-NO" altLang="ko-KR" dirty="0">
                <a:solidFill>
                  <a:srgbClr val="D73A49"/>
                </a:solidFill>
                <a:latin typeface="+mn-ea"/>
              </a:rPr>
              <a:t>as</a:t>
            </a:r>
            <a:r>
              <a:rPr lang="nn-NO" altLang="ko-KR" dirty="0">
                <a:solidFill>
                  <a:srgbClr val="24292E"/>
                </a:solidFill>
                <a:latin typeface="+mn-ea"/>
              </a:rPr>
              <a:t>? </a:t>
            </a:r>
            <a:r>
              <a:rPr lang="nn-NO" altLang="ko-KR" dirty="0">
                <a:solidFill>
                  <a:srgbClr val="D73A49"/>
                </a:solidFill>
                <a:latin typeface="+mn-ea"/>
              </a:rPr>
              <a:t>String</a:t>
            </a:r>
            <a:endParaRPr lang="ko-KR" altLang="en-US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6543" y="4934724"/>
            <a:ext cx="5924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D73A49"/>
                </a:solidFill>
                <a:latin typeface="+mn-ea"/>
              </a:rPr>
              <a:t>별칭으로도 사용 </a:t>
            </a:r>
            <a:r>
              <a:rPr lang="en-US" altLang="ko-KR" dirty="0" smtClean="0">
                <a:solidFill>
                  <a:srgbClr val="D73A49"/>
                </a:solidFill>
                <a:latin typeface="+mn-ea"/>
              </a:rPr>
              <a:t>: import</a:t>
            </a:r>
            <a:r>
              <a:rPr lang="en-US" altLang="ko-KR" dirty="0" smtClean="0">
                <a:solidFill>
                  <a:srgbClr val="24292E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24292E"/>
                </a:solidFill>
                <a:latin typeface="+mn-ea"/>
              </a:rPr>
              <a:t>MotorCycle.Engine</a:t>
            </a:r>
            <a:r>
              <a:rPr lang="en-US" altLang="ko-KR" dirty="0">
                <a:solidFill>
                  <a:srgbClr val="24292E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D73A49"/>
                </a:solidFill>
                <a:latin typeface="+mn-ea"/>
              </a:rPr>
              <a:t>as</a:t>
            </a:r>
            <a:r>
              <a:rPr lang="en-US" altLang="ko-KR" dirty="0">
                <a:solidFill>
                  <a:srgbClr val="24292E"/>
                </a:solidFill>
                <a:latin typeface="+mn-ea"/>
              </a:rPr>
              <a:t> engine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602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-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함수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4802" y="1213406"/>
            <a:ext cx="861136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함수 선언 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fun </a:t>
            </a:r>
            <a:r>
              <a:rPr lang="ko-KR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함수명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매개변수명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타입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: </a:t>
            </a:r>
            <a:r>
              <a:rPr lang="ko-KR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리턴타입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{ }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매개변수 에는 </a:t>
            </a:r>
            <a:r>
              <a:rPr lang="en-US" altLang="ko-KR" sz="1200" dirty="0" err="1">
                <a:latin typeface="+mn-ea"/>
              </a:rPr>
              <a:t>var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val</a:t>
            </a:r>
            <a:r>
              <a:rPr lang="ko-KR" altLang="en-US" sz="1200" dirty="0">
                <a:latin typeface="+mn-ea"/>
              </a:rPr>
              <a:t>을 </a:t>
            </a:r>
            <a:r>
              <a:rPr lang="ko-KR" altLang="en-US" sz="1200" dirty="0" smtClean="0">
                <a:latin typeface="+mn-ea"/>
              </a:rPr>
              <a:t>선언불가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클래스 </a:t>
            </a:r>
            <a:r>
              <a:rPr lang="ko-KR" altLang="en-US" sz="1200" dirty="0" err="1" smtClean="0">
                <a:latin typeface="+mn-ea"/>
              </a:rPr>
              <a:t>생성자</a:t>
            </a:r>
            <a:r>
              <a:rPr lang="ko-KR" altLang="en-US" sz="1200" dirty="0" smtClean="0">
                <a:latin typeface="+mn-ea"/>
              </a:rPr>
              <a:t> 예외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+mn-ea"/>
              </a:rPr>
              <a:t>의미있는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반환값이</a:t>
            </a:r>
            <a:r>
              <a:rPr lang="ko-KR" altLang="en-US" sz="1200" dirty="0">
                <a:latin typeface="+mn-ea"/>
              </a:rPr>
              <a:t> 없을 때는 </a:t>
            </a:r>
            <a:r>
              <a:rPr lang="en-US" altLang="ko-KR" sz="1200" dirty="0">
                <a:latin typeface="+mn-ea"/>
              </a:rPr>
              <a:t>Unit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(void) – </a:t>
            </a:r>
            <a:r>
              <a:rPr lang="ko-KR" altLang="en-US" sz="1200" dirty="0" smtClean="0">
                <a:latin typeface="+mn-ea"/>
              </a:rPr>
              <a:t>생략가능</a:t>
            </a:r>
            <a:r>
              <a:rPr lang="en-US" altLang="ko-KR" sz="1200" dirty="0" smtClean="0">
                <a:latin typeface="+mn-ea"/>
              </a:rPr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+mn-ea"/>
              </a:rPr>
              <a:t>탑레벨</a:t>
            </a:r>
            <a:r>
              <a:rPr lang="ko-KR" altLang="en-US" sz="1200" dirty="0" smtClean="0">
                <a:latin typeface="+mn-ea"/>
              </a:rPr>
              <a:t> 함수 선언 가능 </a:t>
            </a:r>
            <a:endParaRPr lang="en-US" altLang="ko-KR" sz="1200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+mn-ea"/>
              </a:rPr>
              <a:t>함수내에</a:t>
            </a:r>
            <a:r>
              <a:rPr lang="ko-KR" altLang="en-US" sz="1200" dirty="0" smtClean="0">
                <a:latin typeface="+mn-ea"/>
              </a:rPr>
              <a:t> 함수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지역함수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ko-KR" altLang="en-US" sz="1200" dirty="0" smtClean="0">
                <a:latin typeface="+mn-ea"/>
              </a:rPr>
              <a:t>선언 </a:t>
            </a:r>
            <a:r>
              <a:rPr lang="ko-KR" altLang="en-US" sz="1200" dirty="0">
                <a:latin typeface="+mn-ea"/>
              </a:rPr>
              <a:t>가능 </a:t>
            </a:r>
            <a:endParaRPr lang="en-US" altLang="ko-KR" sz="1200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Class </a:t>
            </a:r>
            <a:r>
              <a:rPr lang="ko-KR" altLang="en-US" sz="1200" dirty="0" smtClean="0">
                <a:latin typeface="+mn-ea"/>
              </a:rPr>
              <a:t>안의 멤버 함수 선언 가능</a:t>
            </a:r>
            <a:endParaRPr lang="en-US" altLang="ko-KR" sz="1200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함수 </a:t>
            </a:r>
            <a:r>
              <a:rPr lang="ko-KR" altLang="en-US" sz="1200" dirty="0">
                <a:latin typeface="+mn-ea"/>
              </a:rPr>
              <a:t>오버로딩 </a:t>
            </a:r>
            <a:r>
              <a:rPr lang="ko-KR" altLang="en-US" sz="1200" dirty="0" smtClean="0">
                <a:latin typeface="+mn-ea"/>
              </a:rPr>
              <a:t>가능</a:t>
            </a:r>
            <a:endParaRPr lang="en-US" altLang="ko-KR" sz="1200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기본 인수와 명명된 </a:t>
            </a:r>
            <a:r>
              <a:rPr lang="ko-KR" altLang="en-US" sz="1200" dirty="0" smtClean="0">
                <a:latin typeface="+mn-ea"/>
              </a:rPr>
              <a:t>인수 사용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가능</a:t>
            </a:r>
            <a:endParaRPr lang="en-US" altLang="ko-KR" sz="1200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확장함수 가능 </a:t>
            </a:r>
            <a:endParaRPr lang="en-US" altLang="ko-KR" sz="1200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Infix </a:t>
            </a:r>
            <a:r>
              <a:rPr lang="ko-KR" altLang="en-US" sz="1200" dirty="0" smtClean="0">
                <a:latin typeface="+mn-ea"/>
              </a:rPr>
              <a:t>로 중위 </a:t>
            </a:r>
            <a:r>
              <a:rPr lang="ko-KR" altLang="en-US" sz="1200" dirty="0" err="1">
                <a:latin typeface="+mn-ea"/>
              </a:rPr>
              <a:t>표현식을</a:t>
            </a:r>
            <a:r>
              <a:rPr lang="ko-KR" altLang="en-US" sz="1200" dirty="0">
                <a:latin typeface="+mn-ea"/>
              </a:rPr>
              <a:t> 함수 호출에도 사용이 가능 </a:t>
            </a:r>
            <a:endParaRPr lang="en-US" altLang="ko-KR" sz="1200" dirty="0" smtClean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클래스의 </a:t>
            </a:r>
            <a:r>
              <a:rPr lang="ko-KR" altLang="en-US" sz="1200" dirty="0" err="1">
                <a:latin typeface="+mn-ea"/>
              </a:rPr>
              <a:t>맴버</a:t>
            </a:r>
            <a:r>
              <a:rPr lang="ko-KR" altLang="en-US" sz="1200" dirty="0">
                <a:latin typeface="+mn-ea"/>
              </a:rPr>
              <a:t> 함수로 선언되거나 혹은 클래스의 </a:t>
            </a:r>
            <a:r>
              <a:rPr lang="en-US" altLang="ko-KR" sz="1200" dirty="0">
                <a:latin typeface="+mn-ea"/>
              </a:rPr>
              <a:t>extension </a:t>
            </a:r>
            <a:r>
              <a:rPr lang="ko-KR" altLang="en-US" sz="1200" dirty="0">
                <a:latin typeface="+mn-ea"/>
              </a:rPr>
              <a:t>함수인 </a:t>
            </a:r>
            <a:r>
              <a:rPr lang="ko-KR" altLang="en-US" sz="1200" dirty="0" smtClean="0">
                <a:latin typeface="+mn-ea"/>
              </a:rPr>
              <a:t>경우</a:t>
            </a:r>
            <a:endParaRPr lang="en-US" altLang="ko-KR" sz="1200" dirty="0" smtClean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하나의 </a:t>
            </a:r>
            <a:r>
              <a:rPr lang="ko-KR" altLang="en-US" sz="1200" dirty="0">
                <a:latin typeface="+mn-ea"/>
              </a:rPr>
              <a:t>매개변수를 가지는 함수의 경우 </a:t>
            </a:r>
            <a:endParaRPr lang="en-US" altLang="ko-KR" sz="1200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가변인수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vararg</a:t>
            </a:r>
            <a:endParaRPr lang="en-US" altLang="ko-K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재귀함수 </a:t>
            </a:r>
            <a:endParaRPr lang="en-US" altLang="ko-KR" sz="12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Tailrec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꼬리재귀함수 가능</a:t>
            </a:r>
            <a:endParaRPr lang="en-US" altLang="ko-KR" sz="1200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최적화가능</a:t>
            </a:r>
            <a:endParaRPr lang="en-US" altLang="ko-K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제너릭</a:t>
            </a:r>
            <a:r>
              <a:rPr lang="ko-KR" altLang="en-US" sz="1200" dirty="0" smtClean="0"/>
              <a:t> 함수 가능</a:t>
            </a:r>
            <a:endParaRPr lang="en-US" altLang="ko-K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람다 함수 가능</a:t>
            </a:r>
            <a:endParaRPr lang="en-US" altLang="ko-KR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하이 오더 </a:t>
            </a:r>
            <a:r>
              <a:rPr lang="ko-KR" altLang="en-US" sz="1200" dirty="0" err="1" smtClean="0"/>
              <a:t>펑션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고차함수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가능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>
                <a:latin typeface="+mn-ea"/>
              </a:rPr>
              <a:t/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/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/>
            </a:r>
            <a:br>
              <a:rPr lang="ko-KR" altLang="en-US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/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/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/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/>
            </a:r>
            <a:br>
              <a:rPr lang="ko-KR" altLang="en-US" sz="1200" dirty="0">
                <a:latin typeface="+mn-ea"/>
              </a:rPr>
            </a:br>
            <a:endParaRPr lang="ko-KR" altLang="en-US" sz="12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565558" y="3864671"/>
            <a:ext cx="3296028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0080"/>
                </a:solidFill>
                <a:latin typeface="+mn-ea"/>
              </a:rPr>
              <a:t>fun 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some(a: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, b: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):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 {</a:t>
            </a:r>
            <a:br>
              <a:rPr lang="en-US" altLang="ko-KR" sz="9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ko-KR" sz="900" dirty="0" smtClean="0">
                <a:solidFill>
                  <a:srgbClr val="000080"/>
                </a:solidFill>
                <a:latin typeface="+mn-ea"/>
              </a:rPr>
              <a:t>return 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a + b</a:t>
            </a:r>
            <a:br>
              <a:rPr lang="en-US" altLang="ko-KR" sz="9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}</a:t>
            </a:r>
            <a:br>
              <a:rPr lang="en-US" altLang="ko-KR" sz="9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900" dirty="0">
                <a:solidFill>
                  <a:srgbClr val="000080"/>
                </a:solidFill>
                <a:latin typeface="+mn-ea"/>
              </a:rPr>
              <a:t>fun 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some(a: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, b: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):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 = a + b</a:t>
            </a:r>
            <a:br>
              <a:rPr lang="en-US" altLang="ko-KR" sz="9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900" dirty="0">
                <a:solidFill>
                  <a:srgbClr val="000080"/>
                </a:solidFill>
                <a:latin typeface="+mn-ea"/>
              </a:rPr>
              <a:t>fun 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some(a: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, b: </a:t>
            </a:r>
            <a:r>
              <a:rPr lang="en-US" altLang="ko-KR" sz="900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) = a + b</a:t>
            </a:r>
            <a:r>
              <a:rPr lang="en-US" altLang="ko-KR" sz="900" dirty="0">
                <a:latin typeface="+mn-ea"/>
              </a:rPr>
              <a:t> </a:t>
            </a:r>
            <a:endParaRPr lang="en-US" altLang="ko-KR" sz="900" dirty="0" smtClean="0">
              <a:latin typeface="+mn-ea"/>
            </a:endParaRP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b="1" dirty="0"/>
              <a:t>fun </a:t>
            </a:r>
            <a:r>
              <a:rPr lang="en-US" altLang="ko-KR" sz="900" dirty="0" err="1"/>
              <a:t>sayHello</a:t>
            </a:r>
            <a:r>
              <a:rPr lang="en-US" altLang="ko-KR" sz="900" dirty="0"/>
              <a:t>(name: String = </a:t>
            </a:r>
            <a:r>
              <a:rPr lang="en-US" altLang="ko-KR" sz="900" b="1" dirty="0"/>
              <a:t>"</a:t>
            </a:r>
            <a:r>
              <a:rPr lang="en-US" altLang="ko-KR" sz="900" b="1" dirty="0" err="1"/>
              <a:t>kkang</a:t>
            </a:r>
            <a:r>
              <a:rPr lang="en-US" altLang="ko-KR" sz="900" b="1" dirty="0"/>
              <a:t>"</a:t>
            </a:r>
            <a:r>
              <a:rPr lang="en-US" altLang="ko-KR" sz="900" dirty="0"/>
              <a:t>, no: </a:t>
            </a:r>
            <a:r>
              <a:rPr lang="en-US" altLang="ko-KR" sz="900" dirty="0" err="1"/>
              <a:t>Int</a:t>
            </a:r>
            <a:r>
              <a:rPr lang="en-US" altLang="ko-KR" sz="900" dirty="0"/>
              <a:t>){</a:t>
            </a:r>
            <a:br>
              <a:rPr lang="en-US" altLang="ko-KR" sz="900" dirty="0"/>
            </a:br>
            <a:r>
              <a:rPr lang="en-US" altLang="ko-KR" sz="900" dirty="0" smtClean="0"/>
              <a:t>      </a:t>
            </a:r>
            <a:r>
              <a:rPr lang="en-US" altLang="ko-KR" sz="900" dirty="0" err="1" smtClean="0"/>
              <a:t>println</a:t>
            </a:r>
            <a:r>
              <a:rPr lang="en-US" altLang="ko-KR" sz="900" dirty="0"/>
              <a:t>(</a:t>
            </a:r>
            <a:r>
              <a:rPr lang="en-US" altLang="ko-KR" sz="900" b="1" dirty="0"/>
              <a:t>"Hello!!"</a:t>
            </a:r>
            <a:r>
              <a:rPr lang="en-US" altLang="ko-KR" sz="900" dirty="0"/>
              <a:t>+name)</a:t>
            </a:r>
            <a:br>
              <a:rPr lang="en-US" altLang="ko-KR" sz="900" dirty="0"/>
            </a:br>
            <a:r>
              <a:rPr lang="en-US" altLang="ko-KR" sz="900" dirty="0"/>
              <a:t>}</a:t>
            </a:r>
            <a:br>
              <a:rPr lang="en-US" altLang="ko-KR" sz="900" dirty="0"/>
            </a:br>
            <a:r>
              <a:rPr lang="en-US" altLang="ko-KR" sz="900" b="1" dirty="0"/>
              <a:t>fun </a:t>
            </a:r>
            <a:r>
              <a:rPr lang="en-US" altLang="ko-KR" sz="900" dirty="0"/>
              <a:t>main(</a:t>
            </a:r>
            <a:r>
              <a:rPr lang="en-US" altLang="ko-KR" sz="900" dirty="0" err="1"/>
              <a:t>args</a:t>
            </a:r>
            <a:r>
              <a:rPr lang="en-US" altLang="ko-KR" sz="900" dirty="0"/>
              <a:t>: Array&lt;String&gt;) {</a:t>
            </a:r>
            <a:br>
              <a:rPr lang="en-US" altLang="ko-KR" sz="900" dirty="0"/>
            </a:br>
            <a:r>
              <a:rPr lang="en-US" altLang="ko-KR" sz="900" dirty="0" smtClean="0"/>
              <a:t>      // </a:t>
            </a:r>
            <a:r>
              <a:rPr lang="en-US" altLang="ko-KR" sz="900" dirty="0" err="1"/>
              <a:t>sayHello</a:t>
            </a:r>
            <a:r>
              <a:rPr lang="en-US" altLang="ko-KR" sz="900" dirty="0"/>
              <a:t>(10)//error</a:t>
            </a:r>
            <a:br>
              <a:rPr lang="en-US" altLang="ko-KR" sz="900" dirty="0"/>
            </a:br>
            <a:r>
              <a:rPr lang="en-US" altLang="ko-KR" sz="900" dirty="0" smtClean="0"/>
              <a:t>      </a:t>
            </a:r>
            <a:r>
              <a:rPr lang="en-US" altLang="ko-KR" sz="900" dirty="0" err="1" smtClean="0"/>
              <a:t>sayHello</a:t>
            </a:r>
            <a:r>
              <a:rPr lang="en-US" altLang="ko-KR" sz="900" dirty="0"/>
              <a:t>(</a:t>
            </a:r>
            <a:r>
              <a:rPr lang="en-US" altLang="ko-KR" sz="900" b="1" dirty="0"/>
              <a:t>"lee"</a:t>
            </a:r>
            <a:r>
              <a:rPr lang="en-US" altLang="ko-KR" sz="900" dirty="0"/>
              <a:t>, 20)</a:t>
            </a:r>
            <a:br>
              <a:rPr lang="en-US" altLang="ko-KR" sz="900" dirty="0"/>
            </a:br>
            <a:r>
              <a:rPr lang="en-US" altLang="ko-KR" sz="900" dirty="0" smtClean="0"/>
              <a:t>      </a:t>
            </a:r>
            <a:r>
              <a:rPr lang="en-US" altLang="ko-KR" sz="900" dirty="0" err="1" smtClean="0"/>
              <a:t>sayHello</a:t>
            </a:r>
            <a:r>
              <a:rPr lang="en-US" altLang="ko-KR" sz="900" dirty="0" smtClean="0"/>
              <a:t>(no=10</a:t>
            </a:r>
            <a:r>
              <a:rPr lang="en-US" altLang="ko-KR" sz="900" dirty="0"/>
              <a:t>)</a:t>
            </a:r>
            <a:br>
              <a:rPr lang="en-US" altLang="ko-KR" sz="900" dirty="0"/>
            </a:br>
            <a:r>
              <a:rPr lang="en-US" altLang="ko-KR" sz="900" dirty="0" smtClean="0"/>
              <a:t>      </a:t>
            </a:r>
            <a:r>
              <a:rPr lang="en-US" altLang="ko-KR" sz="900" dirty="0" err="1" smtClean="0"/>
              <a:t>sayHello</a:t>
            </a:r>
            <a:r>
              <a:rPr lang="en-US" altLang="ko-KR" sz="900" dirty="0" smtClean="0"/>
              <a:t>(name</a:t>
            </a:r>
            <a:r>
              <a:rPr lang="en-US" altLang="ko-KR" sz="900" dirty="0"/>
              <a:t>=</a:t>
            </a:r>
            <a:r>
              <a:rPr lang="en-US" altLang="ko-KR" sz="900" b="1" dirty="0"/>
              <a:t>"</a:t>
            </a:r>
            <a:r>
              <a:rPr lang="en-US" altLang="ko-KR" sz="900" b="1" dirty="0" err="1"/>
              <a:t>kim</a:t>
            </a:r>
            <a:r>
              <a:rPr lang="en-US" altLang="ko-KR" sz="900" b="1" dirty="0"/>
              <a:t>"</a:t>
            </a:r>
            <a:r>
              <a:rPr lang="en-US" altLang="ko-KR" sz="900" dirty="0"/>
              <a:t>, no=10)</a:t>
            </a:r>
            <a:br>
              <a:rPr lang="en-US" altLang="ko-KR" sz="900" dirty="0"/>
            </a:br>
            <a:r>
              <a:rPr lang="en-US" altLang="ko-KR" sz="900" dirty="0"/>
              <a:t>} </a:t>
            </a:r>
            <a:br>
              <a:rPr lang="en-US" altLang="ko-KR" sz="900" dirty="0"/>
            </a:b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– </a:t>
            </a:r>
            <a:r>
              <a:rPr lang="en-US" altLang="ko-KR" sz="3200" b="1" dirty="0" smtClean="0">
                <a:solidFill>
                  <a:srgbClr val="000000"/>
                </a:solidFill>
                <a:latin typeface="+mn-ea"/>
              </a:rPr>
              <a:t>if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3455" y="1281052"/>
            <a:ext cx="8496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rgbClr val="000000"/>
                </a:solidFill>
                <a:latin typeface="+mn-ea"/>
              </a:rPr>
              <a:t>if </a:t>
            </a:r>
            <a:r>
              <a:rPr lang="ko-KR" altLang="en-US" sz="2000" dirty="0" err="1" smtClean="0">
                <a:solidFill>
                  <a:srgbClr val="000000"/>
                </a:solidFill>
                <a:latin typeface="+mn-ea"/>
              </a:rPr>
              <a:t>표현식</a:t>
            </a:r>
            <a:r>
              <a:rPr lang="ko-KR" altLang="en-US" sz="20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2000" dirty="0" err="1" smtClean="0">
                <a:solidFill>
                  <a:srgbClr val="000000"/>
                </a:solidFill>
                <a:latin typeface="+mn-ea"/>
              </a:rPr>
              <a:t>코틀린에서</a:t>
            </a:r>
            <a:r>
              <a:rPr lang="ko-KR" altLang="en-US" sz="20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if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는 </a:t>
            </a:r>
            <a:r>
              <a:rPr lang="ko-KR" altLang="en-US" sz="2000" dirty="0" err="1">
                <a:solidFill>
                  <a:srgbClr val="000000"/>
                </a:solidFill>
                <a:latin typeface="+mn-ea"/>
              </a:rPr>
              <a:t>표현식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(expression</a:t>
            </a:r>
            <a:r>
              <a:rPr lang="en-US" altLang="ko-KR" sz="2800" dirty="0" smtClean="0">
                <a:solidFill>
                  <a:srgbClr val="000000"/>
                </a:solidFill>
                <a:latin typeface="+mn-ea"/>
              </a:rPr>
              <a:t>) </a:t>
            </a:r>
            <a:r>
              <a:rPr lang="ko-KR" altLang="en-US" sz="2800" dirty="0" smtClean="0">
                <a:solidFill>
                  <a:srgbClr val="000000"/>
                </a:solidFill>
                <a:latin typeface="+mn-ea"/>
              </a:rPr>
              <a:t>가능</a:t>
            </a:r>
            <a:endParaRPr lang="en-US" altLang="ko-KR" sz="2800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3455" y="1861978"/>
            <a:ext cx="8466887" cy="24006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000080"/>
                </a:solidFill>
                <a:latin typeface="+mn-ea"/>
              </a:rPr>
              <a:t>fun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main(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args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: Array&lt;String&gt;) {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000" b="1" dirty="0" err="1">
                <a:solidFill>
                  <a:srgbClr val="000080"/>
                </a:solidFill>
                <a:latin typeface="+mn-ea"/>
              </a:rPr>
              <a:t>val</a:t>
            </a:r>
            <a:r>
              <a:rPr lang="en-US" altLang="ko-KR" sz="1000" b="1" dirty="0">
                <a:solidFill>
                  <a:srgbClr val="000080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a = </a:t>
            </a:r>
            <a:r>
              <a:rPr lang="en-US" altLang="ko-KR" sz="1000" dirty="0">
                <a:solidFill>
                  <a:srgbClr val="0000FF"/>
                </a:solidFill>
                <a:latin typeface="+mn-ea"/>
              </a:rPr>
              <a:t>5</a:t>
            </a:r>
            <a:br>
              <a:rPr lang="en-US" altLang="ko-KR" sz="10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000" dirty="0">
                <a:solidFill>
                  <a:srgbClr val="0000FF"/>
                </a:solidFill>
                <a:latin typeface="+mn-ea"/>
              </a:rPr>
              <a:t>    </a:t>
            </a:r>
            <a:r>
              <a:rPr lang="en-US" altLang="ko-KR" sz="1000" b="1" dirty="0">
                <a:solidFill>
                  <a:srgbClr val="000080"/>
                </a:solidFill>
                <a:latin typeface="+mn-ea"/>
              </a:rPr>
              <a:t>if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(a &lt; </a:t>
            </a:r>
            <a:r>
              <a:rPr lang="en-US" altLang="ko-KR" sz="1000" dirty="0">
                <a:solidFill>
                  <a:srgbClr val="0000FF"/>
                </a:solidFill>
                <a:latin typeface="+mn-ea"/>
              </a:rPr>
              <a:t>10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)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000" b="1" dirty="0">
                <a:solidFill>
                  <a:srgbClr val="008000"/>
                </a:solidFill>
                <a:latin typeface="+mn-ea"/>
              </a:rPr>
              <a:t>"</a:t>
            </a:r>
            <a:r>
              <a:rPr lang="en-US" altLang="ko-KR" sz="1000" b="1" dirty="0">
                <a:solidFill>
                  <a:srgbClr val="000080"/>
                </a:solidFill>
                <a:latin typeface="+mn-ea"/>
              </a:rPr>
              <a:t>$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a </a:t>
            </a:r>
            <a:r>
              <a:rPr lang="en-US" altLang="ko-KR" sz="1000" b="1" dirty="0">
                <a:solidFill>
                  <a:srgbClr val="008000"/>
                </a:solidFill>
                <a:latin typeface="+mn-ea"/>
              </a:rPr>
              <a:t>&lt; 10"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)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000" dirty="0">
                <a:solidFill>
                  <a:srgbClr val="808080"/>
                </a:solidFill>
                <a:latin typeface="+mn-ea"/>
              </a:rPr>
              <a:t>//if - else</a:t>
            </a:r>
            <a:br>
              <a:rPr lang="en-US" altLang="ko-KR" sz="1000" dirty="0">
                <a:solidFill>
                  <a:srgbClr val="808080"/>
                </a:solidFill>
                <a:latin typeface="+mn-ea"/>
              </a:rPr>
            </a:br>
            <a:r>
              <a:rPr lang="en-US" altLang="ko-KR" sz="1000" dirty="0">
                <a:solidFill>
                  <a:srgbClr val="808080"/>
                </a:solidFill>
                <a:latin typeface="+mn-ea"/>
              </a:rPr>
              <a:t>    </a:t>
            </a:r>
            <a:r>
              <a:rPr lang="en-US" altLang="ko-KR" sz="1000" b="1" dirty="0">
                <a:solidFill>
                  <a:srgbClr val="000080"/>
                </a:solidFill>
                <a:latin typeface="+mn-ea"/>
              </a:rPr>
              <a:t>if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(a &gt; </a:t>
            </a:r>
            <a:r>
              <a:rPr lang="en-US" altLang="ko-KR" sz="1000" dirty="0">
                <a:solidFill>
                  <a:srgbClr val="0000FF"/>
                </a:solidFill>
                <a:latin typeface="+mn-ea"/>
              </a:rPr>
              <a:t>0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&amp;&amp; a &lt;= </a:t>
            </a:r>
            <a:r>
              <a:rPr lang="en-US" altLang="ko-KR" sz="1000" dirty="0">
                <a:solidFill>
                  <a:srgbClr val="0000FF"/>
                </a:solidFill>
                <a:latin typeface="+mn-ea"/>
              </a:rPr>
              <a:t>10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) {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000" b="1" dirty="0">
                <a:solidFill>
                  <a:srgbClr val="008000"/>
                </a:solidFill>
                <a:latin typeface="+mn-ea"/>
              </a:rPr>
              <a:t>"0 &lt; </a:t>
            </a:r>
            <a:r>
              <a:rPr lang="en-US" altLang="ko-KR" sz="1000" b="1" dirty="0">
                <a:solidFill>
                  <a:srgbClr val="000080"/>
                </a:solidFill>
                <a:latin typeface="+mn-ea"/>
              </a:rPr>
              <a:t>$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a </a:t>
            </a:r>
            <a:r>
              <a:rPr lang="en-US" altLang="ko-KR" sz="1000" b="1" dirty="0">
                <a:solidFill>
                  <a:srgbClr val="008000"/>
                </a:solidFill>
                <a:latin typeface="+mn-ea"/>
              </a:rPr>
              <a:t>&lt;= 10"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)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} </a:t>
            </a:r>
            <a:r>
              <a:rPr lang="en-US" altLang="ko-KR" sz="1000" b="1" dirty="0">
                <a:solidFill>
                  <a:srgbClr val="000080"/>
                </a:solidFill>
                <a:latin typeface="+mn-ea"/>
              </a:rPr>
              <a:t>else if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(a &gt; </a:t>
            </a:r>
            <a:r>
              <a:rPr lang="en-US" altLang="ko-KR" sz="1000" dirty="0">
                <a:solidFill>
                  <a:srgbClr val="0000FF"/>
                </a:solidFill>
                <a:latin typeface="+mn-ea"/>
              </a:rPr>
              <a:t>10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&amp;&amp; a &lt;= </a:t>
            </a:r>
            <a:r>
              <a:rPr lang="en-US" altLang="ko-KR" sz="1000" dirty="0">
                <a:solidFill>
                  <a:srgbClr val="0000FF"/>
                </a:solidFill>
                <a:latin typeface="+mn-ea"/>
              </a:rPr>
              <a:t>20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){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000" b="1" dirty="0">
                <a:solidFill>
                  <a:srgbClr val="008000"/>
                </a:solidFill>
                <a:latin typeface="+mn-ea"/>
              </a:rPr>
              <a:t>"10 &lt; </a:t>
            </a:r>
            <a:r>
              <a:rPr lang="en-US" altLang="ko-KR" sz="1000" b="1" dirty="0">
                <a:solidFill>
                  <a:srgbClr val="000080"/>
                </a:solidFill>
                <a:latin typeface="+mn-ea"/>
              </a:rPr>
              <a:t>$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a </a:t>
            </a:r>
            <a:r>
              <a:rPr lang="en-US" altLang="ko-KR" sz="1000" b="1" dirty="0">
                <a:solidFill>
                  <a:srgbClr val="008000"/>
                </a:solidFill>
                <a:latin typeface="+mn-ea"/>
              </a:rPr>
              <a:t>&lt;=20"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)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}</a:t>
            </a:r>
            <a:r>
              <a:rPr lang="en-US" altLang="ko-KR" sz="1000" b="1" dirty="0">
                <a:solidFill>
                  <a:srgbClr val="000080"/>
                </a:solidFill>
                <a:latin typeface="+mn-ea"/>
              </a:rPr>
              <a:t>else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{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000" b="1" dirty="0">
                <a:solidFill>
                  <a:srgbClr val="008000"/>
                </a:solidFill>
                <a:latin typeface="+mn-ea"/>
              </a:rPr>
              <a:t>"</a:t>
            </a:r>
            <a:r>
              <a:rPr lang="en-US" altLang="ko-KR" sz="1000" b="1" dirty="0">
                <a:solidFill>
                  <a:srgbClr val="000080"/>
                </a:solidFill>
                <a:latin typeface="+mn-ea"/>
              </a:rPr>
              <a:t>$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a </a:t>
            </a:r>
            <a:r>
              <a:rPr lang="en-US" altLang="ko-KR" sz="1000" b="1" dirty="0">
                <a:solidFill>
                  <a:srgbClr val="008000"/>
                </a:solidFill>
                <a:latin typeface="+mn-ea"/>
              </a:rPr>
              <a:t>&gt; 20"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)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}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/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}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b="1" dirty="0" err="1">
                <a:solidFill>
                  <a:srgbClr val="000080"/>
                </a:solidFill>
                <a:latin typeface="+mn-ea"/>
              </a:rPr>
              <a:t>val</a:t>
            </a:r>
            <a:r>
              <a:rPr lang="en-US" altLang="ko-KR" sz="1000" b="1" dirty="0">
                <a:solidFill>
                  <a:srgbClr val="000080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result=</a:t>
            </a:r>
            <a:r>
              <a:rPr lang="en-US" altLang="ko-KR" sz="1000" b="1" dirty="0">
                <a:solidFill>
                  <a:srgbClr val="000080"/>
                </a:solidFill>
                <a:latin typeface="+mn-ea"/>
              </a:rPr>
              <a:t>if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(a &gt; </a:t>
            </a:r>
            <a:r>
              <a:rPr lang="en-US" altLang="ko-KR" sz="1000" dirty="0">
                <a:solidFill>
                  <a:srgbClr val="0000FF"/>
                </a:solidFill>
                <a:latin typeface="+mn-ea"/>
              </a:rPr>
              <a:t>10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) </a:t>
            </a:r>
            <a:r>
              <a:rPr lang="en-US" altLang="ko-KR" sz="1000" b="1" dirty="0">
                <a:solidFill>
                  <a:srgbClr val="008000"/>
                </a:solidFill>
                <a:latin typeface="+mn-ea"/>
              </a:rPr>
              <a:t>"hello" </a:t>
            </a:r>
            <a:r>
              <a:rPr lang="en-US" altLang="ko-KR" sz="1000" b="1" dirty="0">
                <a:solidFill>
                  <a:srgbClr val="000080"/>
                </a:solidFill>
                <a:latin typeface="+mn-ea"/>
              </a:rPr>
              <a:t>else </a:t>
            </a:r>
            <a:r>
              <a:rPr lang="en-US" altLang="ko-KR" sz="1000" b="1" dirty="0">
                <a:solidFill>
                  <a:srgbClr val="008000"/>
                </a:solidFill>
                <a:latin typeface="+mn-ea"/>
              </a:rPr>
              <a:t>"world"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// else </a:t>
            </a:r>
            <a:r>
              <a:rPr lang="ko-KR" altLang="en-US" sz="1000" dirty="0" smtClean="0">
                <a:latin typeface="+mn-ea"/>
              </a:rPr>
              <a:t>문이 꼭 필요함</a:t>
            </a:r>
            <a:r>
              <a:rPr lang="en-US" altLang="ko-KR" sz="1000" dirty="0">
                <a:latin typeface="+mn-ea"/>
              </a:rPr>
              <a:t/>
            </a:r>
            <a:br>
              <a:rPr lang="en-US" altLang="ko-KR" sz="1000" dirty="0">
                <a:latin typeface="+mn-ea"/>
              </a:rPr>
            </a:b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983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- </a:t>
            </a:r>
            <a:r>
              <a:rPr lang="en-US" altLang="ko-KR" sz="3200" b="1" dirty="0" smtClean="0">
                <a:solidFill>
                  <a:srgbClr val="000000"/>
                </a:solidFill>
                <a:latin typeface="+mn-ea"/>
              </a:rPr>
              <a:t>when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6543" y="1433318"/>
            <a:ext cx="84737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when </a:t>
            </a:r>
            <a:r>
              <a:rPr lang="ko-KR" altLang="en-US" sz="2000" dirty="0" err="1" smtClean="0">
                <a:solidFill>
                  <a:srgbClr val="000000"/>
                </a:solidFill>
                <a:latin typeface="+mn-ea"/>
              </a:rPr>
              <a:t>표현식</a:t>
            </a:r>
            <a:r>
              <a:rPr lang="ko-KR" altLang="en-US" sz="20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+mn-ea"/>
              </a:rPr>
              <a:t>: C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혹은 자바의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switch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구문과 </a:t>
            </a:r>
            <a:r>
              <a:rPr lang="ko-KR" altLang="en-US" sz="2000" dirty="0" err="1" smtClean="0">
                <a:solidFill>
                  <a:srgbClr val="000000"/>
                </a:solidFill>
                <a:latin typeface="+mn-ea"/>
              </a:rPr>
              <a:t>비슷</a:t>
            </a:r>
            <a:r>
              <a:rPr lang="en-US" altLang="ko-KR" sz="200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000" dirty="0" err="1" smtClean="0">
                <a:solidFill>
                  <a:srgbClr val="000000"/>
                </a:solidFill>
                <a:latin typeface="+mn-ea"/>
              </a:rPr>
              <a:t>표현식</a:t>
            </a:r>
            <a:r>
              <a:rPr lang="ko-KR" altLang="en-US" sz="2000" dirty="0" smtClean="0">
                <a:solidFill>
                  <a:srgbClr val="000000"/>
                </a:solidFill>
                <a:latin typeface="+mn-ea"/>
              </a:rPr>
              <a:t> 가능</a:t>
            </a:r>
            <a:endParaRPr lang="ko-KR" altLang="en-US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6543" y="1885110"/>
            <a:ext cx="8466885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000080"/>
                </a:solidFill>
                <a:latin typeface="+mn-ea"/>
              </a:rPr>
              <a:t>fun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main(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args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: Array&lt;String&gt;) {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000" b="1" dirty="0" err="1" smtClean="0">
                <a:solidFill>
                  <a:srgbClr val="000080"/>
                </a:solidFill>
                <a:latin typeface="+mn-ea"/>
              </a:rPr>
              <a:t>val</a:t>
            </a:r>
            <a:r>
              <a:rPr lang="en-US" altLang="ko-KR" sz="1000" b="1" dirty="0" smtClean="0">
                <a:solidFill>
                  <a:srgbClr val="000080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a2=</a:t>
            </a:r>
            <a:r>
              <a:rPr lang="en-US" altLang="ko-KR" sz="1000" dirty="0">
                <a:solidFill>
                  <a:srgbClr val="0000FF"/>
                </a:solidFill>
                <a:latin typeface="+mn-ea"/>
              </a:rPr>
              <a:t>1</a:t>
            </a:r>
            <a:br>
              <a:rPr lang="en-US" altLang="ko-KR" sz="10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FF"/>
                </a:solidFill>
                <a:latin typeface="+mn-ea"/>
              </a:rPr>
              <a:t>    </a:t>
            </a:r>
            <a:r>
              <a:rPr lang="en-US" altLang="ko-KR" sz="1000" b="1" dirty="0" smtClean="0">
                <a:solidFill>
                  <a:srgbClr val="000080"/>
                </a:solidFill>
                <a:latin typeface="+mn-ea"/>
              </a:rPr>
              <a:t>when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(a2) {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000" dirty="0" smtClean="0">
                <a:solidFill>
                  <a:srgbClr val="0000FF"/>
                </a:solidFill>
                <a:latin typeface="+mn-ea"/>
              </a:rPr>
              <a:t>1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-&gt;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000" b="1" dirty="0">
                <a:solidFill>
                  <a:srgbClr val="008000"/>
                </a:solidFill>
                <a:latin typeface="+mn-ea"/>
              </a:rPr>
              <a:t>"a2 == 1"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)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000" dirty="0" smtClean="0">
                <a:solidFill>
                  <a:srgbClr val="0000FF"/>
                </a:solidFill>
                <a:latin typeface="+mn-ea"/>
              </a:rPr>
              <a:t>2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-&gt;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000" b="1" dirty="0">
                <a:solidFill>
                  <a:srgbClr val="008000"/>
                </a:solidFill>
                <a:latin typeface="+mn-ea"/>
              </a:rPr>
              <a:t>"a2 == 2"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)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000" b="1" dirty="0" smtClean="0">
                <a:solidFill>
                  <a:srgbClr val="000080"/>
                </a:solidFill>
                <a:latin typeface="+mn-ea"/>
              </a:rPr>
              <a:t>else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-&gt; {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println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000" b="1" dirty="0">
                <a:solidFill>
                  <a:srgbClr val="008000"/>
                </a:solidFill>
                <a:latin typeface="+mn-ea"/>
              </a:rPr>
              <a:t>"a2 is neither 1 nor 2"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)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    }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/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}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/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}</a:t>
            </a:r>
            <a:r>
              <a:rPr lang="en-US" altLang="ko-KR" sz="1000" dirty="0">
                <a:latin typeface="+mn-ea"/>
              </a:rPr>
              <a:t> 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6543" y="3668592"/>
            <a:ext cx="411362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문자가능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, is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를 통한 타입 가능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여러 값 조건 표현 가능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( ,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이용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범위 조건 표현 가능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( ..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이용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다양한 타입에 대한 조건 표현 가능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130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#2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6543" y="1433318"/>
            <a:ext cx="841300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 smtClean="0"/>
              <a:t>안드로이드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/ </a:t>
            </a:r>
            <a:r>
              <a:rPr lang="ko-KR" altLang="en-US" sz="1400" dirty="0" err="1" smtClean="0"/>
              <a:t>코틀린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소개 및 이해 </a:t>
            </a:r>
            <a:r>
              <a:rPr lang="ko-KR" altLang="en-US" sz="1400" dirty="0" smtClean="0"/>
              <a:t>개발환경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r>
              <a:rPr lang="en-US" altLang="ko-KR" sz="1400" dirty="0"/>
              <a:t>2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/>
              <a:t>코틀린</a:t>
            </a:r>
            <a:r>
              <a:rPr lang="ko-KR" altLang="en-US" sz="1400" dirty="0"/>
              <a:t> 기초 프로그래밍</a:t>
            </a:r>
          </a:p>
          <a:p>
            <a:pPr fontAlgn="base" latinLnBrk="0"/>
            <a:r>
              <a:rPr lang="ko-KR" altLang="en-US" sz="1400" dirty="0" err="1"/>
              <a:t>코틀린</a:t>
            </a:r>
            <a:r>
              <a:rPr lang="ko-KR" altLang="en-US" sz="1400" dirty="0"/>
              <a:t> 객체지향 </a:t>
            </a:r>
            <a:r>
              <a:rPr lang="ko-KR" altLang="en-US" sz="1400" dirty="0" smtClean="0"/>
              <a:t>프로그래밍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r>
              <a:rPr lang="en-US" altLang="ko-KR" sz="1400" dirty="0" smtClean="0"/>
              <a:t>3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/>
              <a:t>코틀린</a:t>
            </a:r>
            <a:r>
              <a:rPr lang="ko-KR" altLang="en-US" sz="1400" dirty="0"/>
              <a:t> 함수형 프로그래밍</a:t>
            </a:r>
          </a:p>
          <a:p>
            <a:pPr fontAlgn="base" latinLnBrk="0"/>
            <a:r>
              <a:rPr lang="ko-KR" altLang="en-US" sz="1400" dirty="0" err="1"/>
              <a:t>코틀린</a:t>
            </a:r>
            <a:r>
              <a:rPr lang="ko-KR" altLang="en-US" sz="1400" dirty="0"/>
              <a:t> 다양한 기법</a:t>
            </a:r>
          </a:p>
          <a:p>
            <a:r>
              <a:rPr lang="ko-KR" altLang="en-US" sz="1400" dirty="0"/>
              <a:t/>
            </a:r>
            <a:br>
              <a:rPr lang="ko-KR" altLang="en-US" sz="1400" dirty="0"/>
            </a:br>
            <a:endParaRPr lang="en-US" altLang="ko-KR" sz="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-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반복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3455" y="137044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for </a:t>
            </a:r>
            <a:r>
              <a:rPr lang="ko-KR" altLang="en-US" sz="2000" dirty="0" err="1" smtClean="0">
                <a:solidFill>
                  <a:srgbClr val="000000"/>
                </a:solidFill>
                <a:latin typeface="+mn-ea"/>
              </a:rPr>
              <a:t>반복문</a:t>
            </a:r>
            <a:endParaRPr lang="ko-KR" altLang="en-US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4803" y="1833428"/>
            <a:ext cx="4572000" cy="116955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1000" b="1" dirty="0">
                <a:solidFill>
                  <a:srgbClr val="000080"/>
                </a:solidFill>
                <a:latin typeface="+mn-ea"/>
              </a:rPr>
              <a:t>fun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main(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args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: Array&lt;String&gt;) {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000" b="1" dirty="0" err="1" smtClean="0">
                <a:solidFill>
                  <a:srgbClr val="000080"/>
                </a:solidFill>
                <a:latin typeface="+mn-ea"/>
              </a:rPr>
              <a:t>var</a:t>
            </a:r>
            <a:r>
              <a:rPr lang="en-US" altLang="ko-KR" sz="1000" b="1" dirty="0" smtClean="0">
                <a:solidFill>
                  <a:srgbClr val="000080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sum: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000" dirty="0">
                <a:solidFill>
                  <a:srgbClr val="0000FF"/>
                </a:solidFill>
                <a:latin typeface="+mn-ea"/>
              </a:rPr>
              <a:t>0</a:t>
            </a:r>
            <a:br>
              <a:rPr lang="en-US" altLang="ko-KR" sz="10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FF"/>
                </a:solidFill>
                <a:latin typeface="+mn-ea"/>
              </a:rPr>
              <a:t>    </a:t>
            </a:r>
            <a:r>
              <a:rPr lang="en-US" altLang="ko-KR" sz="1000" b="1" dirty="0" smtClean="0">
                <a:solidFill>
                  <a:srgbClr val="000080"/>
                </a:solidFill>
                <a:latin typeface="+mn-ea"/>
              </a:rPr>
              <a:t>for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i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+mn-ea"/>
              </a:rPr>
              <a:t>in </a:t>
            </a:r>
            <a:r>
              <a:rPr lang="en-US" altLang="ko-KR" sz="1000" dirty="0">
                <a:solidFill>
                  <a:srgbClr val="0000FF"/>
                </a:solidFill>
                <a:latin typeface="+mn-ea"/>
              </a:rPr>
              <a:t>1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..</a:t>
            </a:r>
            <a:r>
              <a:rPr lang="en-US" altLang="ko-KR" sz="1000" dirty="0">
                <a:solidFill>
                  <a:srgbClr val="0000FF"/>
                </a:solidFill>
                <a:latin typeface="+mn-ea"/>
              </a:rPr>
              <a:t>10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) {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    sum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+=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/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}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/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println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(sum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)</a:t>
            </a:r>
            <a:br>
              <a:rPr lang="en-US" altLang="ko-KR" sz="10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}</a:t>
            </a:r>
            <a:r>
              <a:rPr lang="en-US" altLang="ko-KR" sz="1000" dirty="0">
                <a:latin typeface="+mn-ea"/>
              </a:rPr>
              <a:t> </a:t>
            </a:r>
            <a:endParaRPr lang="ko-KR" altLang="en-US" sz="1000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81" y="3356838"/>
            <a:ext cx="84010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2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-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반복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" y="1466850"/>
            <a:ext cx="8410575" cy="39243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64803" y="55714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while </a:t>
            </a:r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반복문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, do-while </a:t>
            </a:r>
            <a:r>
              <a:rPr lang="ko-KR" altLang="en-US" dirty="0" err="1" smtClean="0">
                <a:latin typeface="+mn-ea"/>
              </a:rPr>
              <a:t>반복문</a:t>
            </a:r>
            <a:r>
              <a:rPr lang="ko-KR" altLang="en-US" dirty="0" smtClean="0">
                <a:latin typeface="+mn-ea"/>
              </a:rPr>
              <a:t> 가능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break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와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continue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사용 가능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라벨 사용 가능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542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-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연산자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4803" y="1479195"/>
            <a:ext cx="77380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000000"/>
                </a:solidFill>
                <a:latin typeface="+mn-ea"/>
              </a:rPr>
              <a:t>코틀린은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 연산자가 연산함수로 변경되어 처리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연산자 함수를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overloading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가능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산술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대입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전개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복합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증감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논리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일치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비교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범위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nullcheck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등의 연산자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88" y="2802274"/>
            <a:ext cx="4249683" cy="28170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8602" y="2563675"/>
            <a:ext cx="3648747" cy="305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6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-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예외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527535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Java 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와 같이 </a:t>
            </a: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try-catch-finally 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로 표현</a:t>
            </a:r>
            <a:endParaRPr lang="en-US" altLang="ko-KR" dirty="0" smtClean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Checked exception 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없음</a:t>
            </a: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예외 강요하지 않음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식으로 사용 가능</a:t>
            </a: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– 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마지막 값이 </a:t>
            </a:r>
            <a:r>
              <a:rPr lang="ko-KR" altLang="en-US" dirty="0" err="1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반환값</a:t>
            </a: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2937" y="2477388"/>
            <a:ext cx="830786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81A2BE"/>
                </a:solidFill>
                <a:latin typeface="+mn-ea"/>
              </a:rPr>
              <a:t>fun</a:t>
            </a:r>
            <a:r>
              <a:rPr lang="en-US" altLang="ko-KR" sz="1000" dirty="0">
                <a:solidFill>
                  <a:srgbClr val="C5C8C6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rgbClr val="F0C674"/>
                </a:solidFill>
                <a:latin typeface="+mn-ea"/>
              </a:rPr>
              <a:t>readNumber</a:t>
            </a:r>
            <a:r>
              <a:rPr lang="en-US" altLang="ko-KR" sz="1000" dirty="0">
                <a:solidFill>
                  <a:srgbClr val="C5C8C6"/>
                </a:solidFill>
                <a:latin typeface="+mn-ea"/>
              </a:rPr>
              <a:t>(reader: </a:t>
            </a:r>
            <a:r>
              <a:rPr lang="en-US" altLang="ko-KR" sz="1000" dirty="0" err="1">
                <a:solidFill>
                  <a:srgbClr val="DE935F"/>
                </a:solidFill>
                <a:latin typeface="+mn-ea"/>
              </a:rPr>
              <a:t>BufferedReader</a:t>
            </a:r>
            <a:r>
              <a:rPr lang="en-US" altLang="ko-KR" sz="1000" dirty="0">
                <a:solidFill>
                  <a:srgbClr val="C5C8C6"/>
                </a:solidFill>
                <a:latin typeface="+mn-ea"/>
              </a:rPr>
              <a:t>) { </a:t>
            </a:r>
            <a:endParaRPr lang="en-US" altLang="ko-KR" sz="1000" dirty="0" smtClean="0">
              <a:solidFill>
                <a:srgbClr val="C5C8C6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C5C8C6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C5C8C6"/>
                </a:solidFill>
                <a:latin typeface="+mn-ea"/>
              </a:rPr>
              <a:t>   </a:t>
            </a:r>
            <a:r>
              <a:rPr lang="en-US" altLang="ko-KR" sz="1000" dirty="0" err="1" smtClean="0">
                <a:solidFill>
                  <a:srgbClr val="81A2BE"/>
                </a:solidFill>
                <a:latin typeface="+mn-ea"/>
              </a:rPr>
              <a:t>val</a:t>
            </a:r>
            <a:r>
              <a:rPr lang="en-US" altLang="ko-KR" sz="1000" dirty="0" smtClean="0">
                <a:solidFill>
                  <a:srgbClr val="C5C8C6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C5C8C6"/>
                </a:solidFill>
                <a:latin typeface="+mn-ea"/>
              </a:rPr>
              <a:t>number = </a:t>
            </a:r>
            <a:r>
              <a:rPr lang="en-US" altLang="ko-KR" sz="1000" dirty="0">
                <a:solidFill>
                  <a:srgbClr val="81A2BE"/>
                </a:solidFill>
                <a:latin typeface="+mn-ea"/>
              </a:rPr>
              <a:t>try</a:t>
            </a:r>
            <a:r>
              <a:rPr lang="en-US" altLang="ko-KR" sz="1000" dirty="0">
                <a:solidFill>
                  <a:srgbClr val="C5C8C6"/>
                </a:solidFill>
                <a:latin typeface="+mn-ea"/>
              </a:rPr>
              <a:t> { </a:t>
            </a:r>
            <a:endParaRPr lang="en-US" altLang="ko-KR" sz="1000" dirty="0" smtClean="0">
              <a:solidFill>
                <a:srgbClr val="C5C8C6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C5C8C6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C5C8C6"/>
                </a:solidFill>
                <a:latin typeface="+mn-ea"/>
              </a:rPr>
              <a:t>       </a:t>
            </a:r>
            <a:r>
              <a:rPr lang="en-US" altLang="ko-KR" sz="1000" dirty="0" err="1" smtClean="0">
                <a:solidFill>
                  <a:srgbClr val="C5C8C6"/>
                </a:solidFill>
                <a:latin typeface="+mn-ea"/>
              </a:rPr>
              <a:t>Integer.parseInt</a:t>
            </a:r>
            <a:r>
              <a:rPr lang="en-US" altLang="ko-KR" sz="1000" dirty="0" smtClean="0">
                <a:solidFill>
                  <a:srgbClr val="C5C8C6"/>
                </a:solidFill>
                <a:latin typeface="+mn-ea"/>
              </a:rPr>
              <a:t>(</a:t>
            </a:r>
            <a:r>
              <a:rPr lang="en-US" altLang="ko-KR" sz="1000" dirty="0" err="1" smtClean="0">
                <a:solidFill>
                  <a:srgbClr val="C5C8C6"/>
                </a:solidFill>
                <a:latin typeface="+mn-ea"/>
              </a:rPr>
              <a:t>reader.readLine</a:t>
            </a:r>
            <a:r>
              <a:rPr lang="en-US" altLang="ko-KR" sz="1000" dirty="0">
                <a:solidFill>
                  <a:srgbClr val="C5C8C6"/>
                </a:solidFill>
                <a:latin typeface="+mn-ea"/>
              </a:rPr>
              <a:t>()) </a:t>
            </a:r>
            <a:endParaRPr lang="en-US" altLang="ko-KR" sz="1000" dirty="0" smtClean="0">
              <a:solidFill>
                <a:srgbClr val="C5C8C6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C5C8C6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C5C8C6"/>
                </a:solidFill>
                <a:latin typeface="+mn-ea"/>
              </a:rPr>
              <a:t>   } </a:t>
            </a:r>
            <a:r>
              <a:rPr lang="en-US" altLang="ko-KR" sz="1000" dirty="0">
                <a:solidFill>
                  <a:srgbClr val="81A2BE"/>
                </a:solidFill>
                <a:latin typeface="+mn-ea"/>
              </a:rPr>
              <a:t>catch</a:t>
            </a:r>
            <a:r>
              <a:rPr lang="en-US" altLang="ko-KR" sz="1000" dirty="0">
                <a:solidFill>
                  <a:srgbClr val="C5C8C6"/>
                </a:solidFill>
                <a:latin typeface="+mn-ea"/>
              </a:rPr>
              <a:t> (e: </a:t>
            </a:r>
            <a:r>
              <a:rPr lang="en-US" altLang="ko-KR" sz="1000" dirty="0" err="1">
                <a:solidFill>
                  <a:srgbClr val="C5C8C6"/>
                </a:solidFill>
                <a:latin typeface="+mn-ea"/>
              </a:rPr>
              <a:t>NumberFormatException</a:t>
            </a:r>
            <a:r>
              <a:rPr lang="en-US" altLang="ko-KR" sz="1000" dirty="0">
                <a:solidFill>
                  <a:srgbClr val="C5C8C6"/>
                </a:solidFill>
                <a:latin typeface="+mn-ea"/>
              </a:rPr>
              <a:t>) { </a:t>
            </a:r>
            <a:endParaRPr lang="en-US" altLang="ko-KR" sz="1000" dirty="0" smtClean="0">
              <a:solidFill>
                <a:srgbClr val="C5C8C6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C5C8C6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C5C8C6"/>
                </a:solidFill>
                <a:latin typeface="+mn-ea"/>
              </a:rPr>
              <a:t>       </a:t>
            </a:r>
            <a:r>
              <a:rPr lang="en-US" altLang="ko-KR" sz="1000" dirty="0" smtClean="0">
                <a:solidFill>
                  <a:srgbClr val="CC6666"/>
                </a:solidFill>
                <a:latin typeface="+mn-ea"/>
              </a:rPr>
              <a:t>null</a:t>
            </a:r>
          </a:p>
          <a:p>
            <a:r>
              <a:rPr lang="en-US" altLang="ko-KR" sz="1000" dirty="0">
                <a:solidFill>
                  <a:srgbClr val="CC6666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CC6666"/>
                </a:solidFill>
                <a:latin typeface="+mn-ea"/>
              </a:rPr>
              <a:t>  </a:t>
            </a:r>
            <a:r>
              <a:rPr lang="en-US" altLang="ko-KR" sz="1000" dirty="0" smtClean="0">
                <a:solidFill>
                  <a:srgbClr val="C5C8C6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C5C8C6"/>
                </a:solidFill>
                <a:latin typeface="+mn-ea"/>
              </a:rPr>
              <a:t>} </a:t>
            </a:r>
            <a:endParaRPr lang="en-US" altLang="ko-KR" sz="1000" dirty="0" smtClean="0">
              <a:solidFill>
                <a:srgbClr val="C5C8C6"/>
              </a:solidFill>
              <a:latin typeface="+mn-ea"/>
            </a:endParaRPr>
          </a:p>
          <a:p>
            <a:endParaRPr lang="en-US" altLang="ko-KR" sz="1000" dirty="0" smtClean="0">
              <a:solidFill>
                <a:srgbClr val="C5C8C6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rgbClr val="C5C8C6"/>
                </a:solidFill>
                <a:latin typeface="+mn-ea"/>
              </a:rPr>
              <a:t>    </a:t>
            </a:r>
            <a:r>
              <a:rPr lang="en-US" altLang="ko-KR" sz="1000" dirty="0" err="1" smtClean="0">
                <a:solidFill>
                  <a:srgbClr val="C5C8C6"/>
                </a:solidFill>
                <a:latin typeface="+mn-ea"/>
              </a:rPr>
              <a:t>println</a:t>
            </a:r>
            <a:r>
              <a:rPr lang="en-US" altLang="ko-KR" sz="1000" dirty="0" smtClean="0">
                <a:solidFill>
                  <a:srgbClr val="C5C8C6"/>
                </a:solidFill>
                <a:latin typeface="+mn-ea"/>
              </a:rPr>
              <a:t>(number</a:t>
            </a:r>
            <a:r>
              <a:rPr lang="en-US" altLang="ko-KR" sz="1000" dirty="0">
                <a:solidFill>
                  <a:srgbClr val="C5C8C6"/>
                </a:solidFill>
                <a:latin typeface="+mn-ea"/>
              </a:rPr>
              <a:t>) </a:t>
            </a:r>
            <a:endParaRPr lang="en-US" altLang="ko-KR" sz="1000" dirty="0" smtClean="0">
              <a:solidFill>
                <a:srgbClr val="C5C8C6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rgbClr val="C5C8C6"/>
                </a:solidFill>
                <a:latin typeface="+mn-ea"/>
              </a:rPr>
              <a:t>}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42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#3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5833" y="1433318"/>
            <a:ext cx="878393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/>
              <a:t>코틀린을</a:t>
            </a:r>
            <a:r>
              <a:rPr lang="ko-KR" altLang="en-US" sz="1400" dirty="0"/>
              <a:t> 이용한 </a:t>
            </a:r>
            <a:r>
              <a:rPr lang="ko-KR" altLang="en-US" sz="1400" dirty="0" err="1"/>
              <a:t>안드로이드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개발</a:t>
            </a:r>
            <a:r>
              <a:rPr lang="en-US" altLang="ko-KR" sz="1400" dirty="0" smtClean="0"/>
              <a:t>#1</a:t>
            </a:r>
            <a:endParaRPr lang="ko-KR" altLang="en-US" sz="1400" dirty="0"/>
          </a:p>
          <a:p>
            <a:pPr fontAlgn="base" latinLnBrk="0"/>
            <a:r>
              <a:rPr lang="en-US" altLang="ko-KR" sz="1400" dirty="0"/>
              <a:t>Layout / Activity / View / Widget </a:t>
            </a:r>
          </a:p>
          <a:p>
            <a:pPr marL="285750" indent="-285750">
              <a:buFontTx/>
              <a:buChar char="-"/>
            </a:pPr>
            <a:endParaRPr lang="ko-KR" altLang="en-US" sz="1400" dirty="0"/>
          </a:p>
          <a:p>
            <a:r>
              <a:rPr lang="en-US" altLang="ko-KR" sz="1400" dirty="0"/>
              <a:t>5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/>
              <a:t>코틀린을</a:t>
            </a:r>
            <a:r>
              <a:rPr lang="ko-KR" altLang="en-US" sz="1400" dirty="0"/>
              <a:t> 이용한 </a:t>
            </a:r>
            <a:r>
              <a:rPr lang="ko-KR" altLang="en-US" sz="1400" dirty="0" err="1"/>
              <a:t>안드로이드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개발</a:t>
            </a:r>
            <a:r>
              <a:rPr lang="en-US" altLang="ko-KR" sz="1400" dirty="0" smtClean="0"/>
              <a:t>#2</a:t>
            </a:r>
            <a:endParaRPr lang="ko-KR" altLang="en-US" sz="1400" dirty="0"/>
          </a:p>
          <a:p>
            <a:pPr fontAlgn="base" latinLnBrk="0"/>
            <a:r>
              <a:rPr lang="en-US" altLang="ko-KR" sz="1400" dirty="0"/>
              <a:t>Intent / Fragment / </a:t>
            </a:r>
            <a:r>
              <a:rPr lang="en-US" altLang="ko-KR" sz="1400" dirty="0" err="1"/>
              <a:t>RecyclerView</a:t>
            </a:r>
            <a:r>
              <a:rPr lang="en-US" altLang="ko-KR" sz="1400" dirty="0"/>
              <a:t> / Adapter</a:t>
            </a:r>
          </a:p>
          <a:p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 smtClean="0"/>
              <a:t>6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/>
              <a:t>코틀린을</a:t>
            </a:r>
            <a:r>
              <a:rPr lang="ko-KR" altLang="en-US" sz="1400" dirty="0"/>
              <a:t> 이용한 </a:t>
            </a:r>
            <a:r>
              <a:rPr lang="ko-KR" altLang="en-US" sz="1400" dirty="0" err="1"/>
              <a:t>안드로이드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개발</a:t>
            </a:r>
            <a:r>
              <a:rPr lang="en-US" altLang="ko-KR" sz="1400" dirty="0" smtClean="0"/>
              <a:t>#3</a:t>
            </a:r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Butterknife</a:t>
            </a:r>
            <a:r>
              <a:rPr lang="en-US" altLang="ko-KR" sz="1400" dirty="0"/>
              <a:t> / </a:t>
            </a:r>
            <a:r>
              <a:rPr lang="en-US" altLang="ko-KR" sz="1400" dirty="0" err="1"/>
              <a:t>Databind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3430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#4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5833" y="1433318"/>
            <a:ext cx="87839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  <a:p>
            <a:r>
              <a:rPr lang="en-US" altLang="ko-KR" dirty="0"/>
              <a:t>7</a:t>
            </a:r>
            <a:r>
              <a:rPr lang="ko-KR" altLang="en-US" dirty="0"/>
              <a:t>일차 </a:t>
            </a:r>
            <a:r>
              <a:rPr lang="en-US" altLang="ko-KR" dirty="0"/>
              <a:t>: </a:t>
            </a:r>
          </a:p>
          <a:p>
            <a:pPr fontAlgn="base" latinLnBrk="0"/>
            <a:r>
              <a:rPr lang="ko-KR" altLang="en-US" dirty="0" err="1"/>
              <a:t>코틀린을</a:t>
            </a:r>
            <a:r>
              <a:rPr lang="ko-KR" altLang="en-US" dirty="0"/>
              <a:t> 이용한 </a:t>
            </a:r>
            <a:r>
              <a:rPr lang="ko-KR" altLang="en-US" dirty="0" err="1"/>
              <a:t>안드로이드</a:t>
            </a:r>
            <a:r>
              <a:rPr lang="ko-KR" altLang="en-US" dirty="0"/>
              <a:t> 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#4</a:t>
            </a:r>
            <a:endParaRPr lang="ko-KR" altLang="en-US" dirty="0"/>
          </a:p>
          <a:p>
            <a:pPr fontAlgn="base" latinLnBrk="0"/>
            <a:r>
              <a:rPr lang="en-US" altLang="ko-KR" dirty="0"/>
              <a:t>Image / Network / Database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8</a:t>
            </a:r>
            <a:r>
              <a:rPr lang="ko-KR" altLang="en-US" dirty="0"/>
              <a:t>일차 </a:t>
            </a:r>
            <a:r>
              <a:rPr lang="en-US" altLang="ko-KR" dirty="0"/>
              <a:t>: </a:t>
            </a:r>
          </a:p>
          <a:p>
            <a:pPr fontAlgn="base" latinLnBrk="0"/>
            <a:r>
              <a:rPr lang="ko-KR" altLang="en-US" dirty="0" err="1"/>
              <a:t>코틀린을</a:t>
            </a:r>
            <a:r>
              <a:rPr lang="ko-KR" altLang="en-US" dirty="0"/>
              <a:t> 이용한 </a:t>
            </a:r>
            <a:r>
              <a:rPr lang="ko-KR" altLang="en-US" dirty="0" err="1"/>
              <a:t>안드로이드</a:t>
            </a:r>
            <a:r>
              <a:rPr lang="ko-KR" altLang="en-US" dirty="0"/>
              <a:t> 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#5</a:t>
            </a:r>
            <a:endParaRPr lang="ko-KR" altLang="en-US" dirty="0"/>
          </a:p>
          <a:p>
            <a:pPr fontAlgn="base" latinLnBrk="0"/>
            <a:r>
              <a:rPr lang="ko-KR" altLang="en-US" dirty="0"/>
              <a:t>위치기반 서비스 </a:t>
            </a:r>
            <a:r>
              <a:rPr lang="en-US" altLang="ko-KR" dirty="0"/>
              <a:t>/ </a:t>
            </a:r>
            <a:r>
              <a:rPr lang="ko-KR" altLang="en-US" dirty="0" err="1"/>
              <a:t>구글</a:t>
            </a:r>
            <a:r>
              <a:rPr lang="ko-KR" altLang="en-US" dirty="0"/>
              <a:t> 지도 연동</a:t>
            </a:r>
          </a:p>
          <a:p>
            <a:endParaRPr lang="en-US" altLang="ko-KR" dirty="0"/>
          </a:p>
          <a:p>
            <a:r>
              <a:rPr lang="en-US" altLang="ko-KR" dirty="0"/>
              <a:t>9</a:t>
            </a:r>
            <a:r>
              <a:rPr lang="ko-KR" altLang="en-US" dirty="0"/>
              <a:t>일차 </a:t>
            </a:r>
            <a:r>
              <a:rPr lang="en-US" altLang="ko-KR" dirty="0"/>
              <a:t>: </a:t>
            </a:r>
          </a:p>
          <a:p>
            <a:pPr fontAlgn="base" latinLnBrk="0"/>
            <a:r>
              <a:rPr lang="ko-KR" altLang="en-US" dirty="0" err="1"/>
              <a:t>코틀린</a:t>
            </a:r>
            <a:r>
              <a:rPr lang="ko-KR" altLang="en-US" dirty="0"/>
              <a:t> 실습 </a:t>
            </a:r>
            <a:r>
              <a:rPr lang="en-US" altLang="ko-KR" dirty="0"/>
              <a:t>- </a:t>
            </a:r>
            <a:r>
              <a:rPr lang="ko-KR" altLang="en-US" dirty="0" err="1"/>
              <a:t>안드로이드</a:t>
            </a:r>
            <a:r>
              <a:rPr lang="ko-KR" altLang="en-US" dirty="0"/>
              <a:t> </a:t>
            </a:r>
            <a:r>
              <a:rPr lang="ko-KR" altLang="en-US" dirty="0" err="1"/>
              <a:t>앱</a:t>
            </a:r>
            <a:r>
              <a:rPr lang="ko-KR" altLang="en-US" dirty="0"/>
              <a:t> 개발</a:t>
            </a:r>
            <a:r>
              <a:rPr lang="en-US" altLang="ko-KR" dirty="0"/>
              <a:t>#1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일차 </a:t>
            </a:r>
            <a:r>
              <a:rPr lang="en-US" altLang="ko-KR" dirty="0"/>
              <a:t>:</a:t>
            </a:r>
          </a:p>
          <a:p>
            <a:r>
              <a:rPr lang="ko-KR" altLang="en-US" dirty="0" err="1"/>
              <a:t>코틀린</a:t>
            </a:r>
            <a:r>
              <a:rPr lang="ko-KR" altLang="en-US" dirty="0"/>
              <a:t> 실습 </a:t>
            </a:r>
            <a:r>
              <a:rPr lang="en-US" altLang="ko-KR" dirty="0"/>
              <a:t>- </a:t>
            </a:r>
            <a:r>
              <a:rPr lang="ko-KR" altLang="en-US" dirty="0" err="1"/>
              <a:t>안드로이드</a:t>
            </a:r>
            <a:r>
              <a:rPr lang="ko-KR" altLang="en-US" dirty="0"/>
              <a:t> </a:t>
            </a:r>
            <a:r>
              <a:rPr lang="ko-KR" altLang="en-US" dirty="0" err="1"/>
              <a:t>앱</a:t>
            </a:r>
            <a:r>
              <a:rPr lang="ko-KR" altLang="en-US" dirty="0"/>
              <a:t> 개발</a:t>
            </a:r>
            <a:r>
              <a:rPr lang="en-US" altLang="ko-KR" dirty="0" smtClean="0"/>
              <a:t>#2</a:t>
            </a:r>
            <a:endParaRPr lang="ko-KR" altLang="en-US" dirty="0"/>
          </a:p>
          <a:p>
            <a:r>
              <a:rPr lang="ko-KR" altLang="en-US" dirty="0" smtClean="0"/>
              <a:t>회고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303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5275"/>
            <a:ext cx="8229600" cy="6357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b="1" dirty="0" smtClean="0"/>
              <a:t>강의자료</a:t>
            </a:r>
            <a:endParaRPr lang="en-US" altLang="ko-KR" sz="1400" b="1" dirty="0" smtClean="0"/>
          </a:p>
          <a:p>
            <a:pPr marL="0" indent="0">
              <a:buNone/>
            </a:pPr>
            <a:r>
              <a:rPr lang="en-US" altLang="ko-KR" sz="1400" b="1" dirty="0" smtClean="0">
                <a:hlinkClick r:id="rId2"/>
              </a:rPr>
              <a:t>https</a:t>
            </a:r>
            <a:r>
              <a:rPr lang="en-US" altLang="ko-KR" sz="1400" b="1" dirty="0">
                <a:hlinkClick r:id="rId2"/>
              </a:rPr>
              <a:t>://</a:t>
            </a:r>
            <a:r>
              <a:rPr lang="en-US" altLang="ko-KR" sz="1400" b="1" dirty="0" smtClean="0">
                <a:hlinkClick r:id="rId2"/>
              </a:rPr>
              <a:t>github.com/zoops/2018-kotlin-lecture</a:t>
            </a:r>
            <a:endParaRPr lang="en-US" altLang="ko-KR" sz="1400" b="1" dirty="0" smtClean="0"/>
          </a:p>
          <a:p>
            <a:pPr marL="0" indent="0">
              <a:buNone/>
            </a:pPr>
            <a:endParaRPr lang="en-US" altLang="ko-KR" sz="1400" b="1" dirty="0" smtClean="0"/>
          </a:p>
          <a:p>
            <a:pPr marL="0" indent="0">
              <a:buNone/>
            </a:pPr>
            <a:endParaRPr lang="en-US" altLang="ko-KR" sz="1400" b="1" dirty="0" smtClean="0"/>
          </a:p>
          <a:p>
            <a:pPr marL="0" indent="0">
              <a:buNone/>
            </a:pPr>
            <a:r>
              <a:rPr lang="ko-KR" altLang="en-US" sz="1400" b="1" dirty="0" err="1" smtClean="0"/>
              <a:t>안드로이드</a:t>
            </a:r>
            <a:r>
              <a:rPr lang="ko-KR" altLang="en-US" sz="1400" b="1" dirty="0" smtClean="0"/>
              <a:t> 스튜디오 </a:t>
            </a:r>
            <a:endParaRPr lang="en-US" altLang="ko-KR" sz="1400" b="1" dirty="0"/>
          </a:p>
          <a:p>
            <a:pPr marL="0" indent="0">
              <a:buNone/>
            </a:pPr>
            <a:r>
              <a:rPr lang="en-US" altLang="ko-KR" sz="1400" b="1" dirty="0">
                <a:hlinkClick r:id="rId3"/>
              </a:rPr>
              <a:t>https://developer.android.com/studio</a:t>
            </a:r>
            <a:r>
              <a:rPr lang="en-US" altLang="ko-KR" sz="1400" b="1" dirty="0" smtClean="0">
                <a:hlinkClick r:id="rId3"/>
              </a:rPr>
              <a:t>/</a:t>
            </a:r>
            <a:endParaRPr lang="en-US" altLang="ko-KR" sz="1400" b="1" dirty="0" smtClean="0"/>
          </a:p>
          <a:p>
            <a:pPr marL="0" indent="0">
              <a:buNone/>
            </a:pPr>
            <a:endParaRPr lang="en-US" altLang="ko-KR" sz="1400" b="1" dirty="0" smtClean="0"/>
          </a:p>
          <a:p>
            <a:pPr marL="0" indent="0">
              <a:buNone/>
            </a:pPr>
            <a:r>
              <a:rPr lang="ko-KR" altLang="en-US" sz="1400" b="1" dirty="0" smtClean="0"/>
              <a:t>참고자료</a:t>
            </a:r>
            <a:endParaRPr lang="en-US" altLang="ko-KR" sz="1400" b="1" dirty="0" smtClean="0"/>
          </a:p>
          <a:p>
            <a:pPr marL="0" indent="0">
              <a:buNone/>
            </a:pP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공식 홈 </a:t>
            </a:r>
            <a:r>
              <a:rPr lang="en-US" altLang="ko-KR" sz="1400" b="1" dirty="0" smtClean="0"/>
              <a:t>: </a:t>
            </a:r>
            <a:r>
              <a:rPr lang="en-US" altLang="ko-KR" sz="1400" dirty="0">
                <a:hlinkClick r:id="rId4"/>
              </a:rPr>
              <a:t>https://kotlinlang.org/</a:t>
            </a:r>
            <a:r>
              <a:rPr lang="en-US" altLang="ko-KR" sz="1400" dirty="0"/>
              <a:t> 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핵심만 골라 배우는 </a:t>
            </a:r>
            <a:r>
              <a:rPr lang="ko-KR" altLang="en-US" sz="1400" b="1" dirty="0" err="1" smtClean="0"/>
              <a:t>코틀린</a:t>
            </a:r>
            <a:r>
              <a:rPr lang="ko-KR" altLang="en-US" sz="1400" b="1" dirty="0" smtClean="0"/>
              <a:t> 프로그래밍 </a:t>
            </a:r>
            <a:r>
              <a:rPr lang="en-US" altLang="ko-KR" sz="1400" b="1" dirty="0"/>
              <a:t>: </a:t>
            </a:r>
            <a:r>
              <a:rPr lang="en-US" altLang="ko-KR" sz="1400" b="1" dirty="0">
                <a:hlinkClick r:id="rId5"/>
              </a:rPr>
              <a:t>http://</a:t>
            </a:r>
            <a:r>
              <a:rPr lang="en-US" altLang="ko-KR" sz="1400" b="1" dirty="0" smtClean="0">
                <a:hlinkClick r:id="rId5"/>
              </a:rPr>
              <a:t>www.yes24.com/24/goods/58783204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. </a:t>
            </a:r>
            <a:r>
              <a:rPr lang="ko-KR" altLang="en-US" sz="1400" b="1" dirty="0" err="1"/>
              <a:t>깡샘의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코틀린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프로그래밍 </a:t>
            </a:r>
            <a:r>
              <a:rPr lang="en-US" altLang="ko-KR" sz="1400" b="1" dirty="0"/>
              <a:t>: </a:t>
            </a:r>
            <a:r>
              <a:rPr lang="en-US" altLang="ko-KR" sz="1400" b="1" dirty="0">
                <a:hlinkClick r:id="rId6"/>
              </a:rPr>
              <a:t>http://</a:t>
            </a:r>
            <a:r>
              <a:rPr lang="en-US" altLang="ko-KR" sz="1400" b="1" dirty="0" smtClean="0">
                <a:hlinkClick r:id="rId6"/>
              </a:rPr>
              <a:t>www.yes24.com/24/goods/59017138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 smtClean="0"/>
              <a:t>기타 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. </a:t>
            </a:r>
            <a:r>
              <a:rPr lang="en-US" altLang="ko-KR" sz="1400" dirty="0"/>
              <a:t>HAXM : </a:t>
            </a:r>
            <a:r>
              <a:rPr lang="en-US" altLang="ko-KR" sz="1400" dirty="0">
                <a:hlinkClick r:id="rId7"/>
              </a:rPr>
              <a:t>https://</a:t>
            </a:r>
            <a:r>
              <a:rPr lang="en-US" altLang="ko-KR" sz="1400" dirty="0" smtClean="0">
                <a:hlinkClick r:id="rId7"/>
              </a:rPr>
              <a:t>software.intel.com/en-us/articles/intel-hardware-accelerated-execution-manager-intel-haxm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8057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개발환경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/>
          </a:p>
        </p:txBody>
      </p:sp>
      <p:sp>
        <p:nvSpPr>
          <p:cNvPr id="2" name="직사각형 1"/>
          <p:cNvSpPr/>
          <p:nvPr/>
        </p:nvSpPr>
        <p:spPr>
          <a:xfrm>
            <a:off x="364803" y="1726931"/>
            <a:ext cx="8406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Intellij</a:t>
            </a:r>
            <a:r>
              <a:rPr lang="en-US" altLang="ko-KR" dirty="0"/>
              <a:t>, </a:t>
            </a:r>
            <a:r>
              <a:rPr lang="ko-KR" altLang="en-US" dirty="0" err="1"/>
              <a:t>안드로이드</a:t>
            </a:r>
            <a:r>
              <a:rPr lang="ko-KR" altLang="en-US" dirty="0"/>
              <a:t> 스튜디오</a:t>
            </a:r>
            <a:r>
              <a:rPr lang="en-US" altLang="ko-KR" dirty="0"/>
              <a:t>, </a:t>
            </a:r>
            <a:r>
              <a:rPr lang="ko-KR" altLang="en-US" dirty="0" err="1"/>
              <a:t>이클립스</a:t>
            </a:r>
            <a:r>
              <a:rPr lang="en-US" altLang="ko-KR" dirty="0"/>
              <a:t>, CLI </a:t>
            </a:r>
            <a:r>
              <a:rPr lang="ko-KR" altLang="en-US" dirty="0"/>
              <a:t>등을 통한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각 </a:t>
            </a:r>
            <a:r>
              <a:rPr lang="en-US" altLang="ko-KR" dirty="0" smtClean="0"/>
              <a:t>IDE 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Kotlin</a:t>
            </a:r>
            <a:r>
              <a:rPr lang="en-US" altLang="ko-KR" dirty="0" smtClean="0"/>
              <a:t> Plugin </a:t>
            </a:r>
            <a:r>
              <a:rPr lang="ko-KR" altLang="en-US" dirty="0" smtClean="0"/>
              <a:t>설치 후 사용 가능</a:t>
            </a:r>
            <a:r>
              <a:rPr lang="en-US" altLang="ko-KR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Try Online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try.kotlinlang.org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 smtClean="0"/>
              <a:t>이번</a:t>
            </a:r>
            <a:r>
              <a:rPr lang="en-US" altLang="ko-KR" dirty="0" smtClean="0"/>
              <a:t> </a:t>
            </a:r>
            <a:r>
              <a:rPr lang="ko-KR" altLang="en-US" dirty="0" smtClean="0"/>
              <a:t>강의에서는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스튜디오을</a:t>
            </a:r>
            <a:r>
              <a:rPr lang="ko-KR" altLang="en-US" dirty="0" smtClean="0"/>
              <a:t>  </a:t>
            </a:r>
            <a:r>
              <a:rPr lang="en-US" altLang="ko-KR" dirty="0" smtClean="0"/>
              <a:t>IDE </a:t>
            </a:r>
            <a:r>
              <a:rPr lang="ko-KR" altLang="en-US" dirty="0" smtClean="0"/>
              <a:t>로 사용하여 개발</a:t>
            </a:r>
            <a:r>
              <a:rPr lang="en-US" altLang="ko-KR" dirty="0" smtClean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안드로이스</a:t>
            </a:r>
            <a:r>
              <a:rPr lang="ko-KR" altLang="en-US" dirty="0" smtClean="0"/>
              <a:t> 스튜디오 설치 필요</a:t>
            </a:r>
            <a:r>
              <a:rPr lang="en-US" altLang="ko-KR" dirty="0" smtClean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2.x </a:t>
            </a:r>
            <a:r>
              <a:rPr lang="ko-KR" altLang="en-US" dirty="0" smtClean="0"/>
              <a:t>까지는 별도 </a:t>
            </a:r>
            <a:r>
              <a:rPr lang="en-US" altLang="ko-KR" dirty="0" err="1" smtClean="0"/>
              <a:t>kotlin</a:t>
            </a:r>
            <a:r>
              <a:rPr lang="en-US" altLang="ko-KR" dirty="0" smtClean="0"/>
              <a:t> Plugin </a:t>
            </a:r>
            <a:r>
              <a:rPr lang="ko-KR" altLang="en-US" dirty="0" smtClean="0"/>
              <a:t>설치 필요</a:t>
            </a:r>
            <a:r>
              <a:rPr lang="en-US" altLang="ko-KR" dirty="0" smtClean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3.x </a:t>
            </a:r>
            <a:r>
              <a:rPr lang="ko-KR" altLang="en-US" dirty="0" smtClean="0"/>
              <a:t>부터는 포함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kotlin</a:t>
            </a:r>
            <a:r>
              <a:rPr lang="en-US" altLang="ko-KR" dirty="0" smtClean="0"/>
              <a:t> plugin </a:t>
            </a:r>
            <a:r>
              <a:rPr lang="ko-KR" altLang="en-US" dirty="0" smtClean="0"/>
              <a:t>설치 불필요</a:t>
            </a:r>
            <a:r>
              <a:rPr lang="en-US" altLang="ko-KR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최신버전 </a:t>
            </a:r>
            <a:r>
              <a:rPr lang="en-US" altLang="ko-KR" dirty="0" smtClean="0"/>
              <a:t>: 3.1.3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TargetSdk</a:t>
            </a:r>
            <a:r>
              <a:rPr lang="en-US" altLang="ko-KR" dirty="0"/>
              <a:t> 26(Nougat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MinSdk</a:t>
            </a:r>
            <a:r>
              <a:rPr lang="en-US" altLang="ko-KR" dirty="0" smtClean="0"/>
              <a:t> </a:t>
            </a:r>
            <a:r>
              <a:rPr lang="en-US" altLang="ko-KR" dirty="0"/>
              <a:t>21(Lollipop) </a:t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49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</a:rPr>
              <a:t>소개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/>
          </a:p>
        </p:txBody>
      </p:sp>
      <p:sp>
        <p:nvSpPr>
          <p:cNvPr id="2" name="직사각형 1"/>
          <p:cNvSpPr/>
          <p:nvPr/>
        </p:nvSpPr>
        <p:spPr>
          <a:xfrm>
            <a:off x="195633" y="1433318"/>
            <a:ext cx="843153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젯브레인</a:t>
            </a:r>
            <a:r>
              <a:rPr lang="en-US" altLang="ko-KR" sz="1600" dirty="0"/>
              <a:t>(https://www.jetbrains.com/idea/)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오픈소스</a:t>
            </a:r>
            <a:r>
              <a:rPr lang="ko-KR" altLang="en-US" sz="1600" dirty="0"/>
              <a:t> 그룹에서 </a:t>
            </a:r>
            <a:r>
              <a:rPr lang="ko-KR" altLang="en-US" sz="1600" dirty="0" smtClean="0"/>
              <a:t>개발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2011</a:t>
            </a:r>
            <a:r>
              <a:rPr lang="ko-KR" altLang="en-US" sz="1600" dirty="0"/>
              <a:t>년이었으나 정식 버전은 </a:t>
            </a:r>
            <a:r>
              <a:rPr lang="en-US" altLang="ko-KR" sz="1600" dirty="0"/>
              <a:t>2016</a:t>
            </a:r>
            <a:r>
              <a:rPr lang="ko-KR" altLang="en-US" sz="1600" dirty="0"/>
              <a:t>년에 </a:t>
            </a:r>
            <a:r>
              <a:rPr lang="ko-KR" altLang="en-US" sz="1600" dirty="0" smtClean="0"/>
              <a:t>발표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2017</a:t>
            </a:r>
            <a:r>
              <a:rPr lang="ko-KR" altLang="en-US" sz="1600" dirty="0"/>
              <a:t>년 </a:t>
            </a:r>
            <a:r>
              <a:rPr lang="en-US" altLang="ko-KR" sz="1600" dirty="0"/>
              <a:t>5</a:t>
            </a:r>
            <a:r>
              <a:rPr lang="ko-KR" altLang="en-US" sz="1600" dirty="0"/>
              <a:t>월 </a:t>
            </a:r>
            <a:r>
              <a:rPr lang="ko-KR" altLang="en-US" sz="1600" dirty="0" err="1"/>
              <a:t>구글</a:t>
            </a:r>
            <a:r>
              <a:rPr lang="ko-KR" altLang="en-US" sz="1600" dirty="0"/>
              <a:t> </a:t>
            </a:r>
            <a:r>
              <a:rPr lang="en-US" altLang="ko-KR" sz="1600" dirty="0"/>
              <a:t>I/O </a:t>
            </a:r>
            <a:r>
              <a:rPr lang="ko-KR" altLang="en-US" sz="1600" dirty="0"/>
              <a:t>행사에서 </a:t>
            </a:r>
            <a:r>
              <a:rPr lang="ko-KR" altLang="en-US" sz="1600" dirty="0" err="1"/>
              <a:t>안드로이드의</a:t>
            </a:r>
            <a:r>
              <a:rPr lang="ko-KR" altLang="en-US" sz="1600" dirty="0"/>
              <a:t> 공식 언어로 </a:t>
            </a:r>
            <a:r>
              <a:rPr lang="ko-KR" altLang="en-US" sz="1600" dirty="0" err="1"/>
              <a:t>코틀린을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지정</a:t>
            </a:r>
            <a:endParaRPr lang="en-US" altLang="ko-KR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앞으로 </a:t>
            </a:r>
            <a:r>
              <a:rPr lang="ko-KR" altLang="en-US" sz="1600" dirty="0" err="1" smtClean="0"/>
              <a:t>안드로이드</a:t>
            </a:r>
            <a:r>
              <a:rPr lang="ko-KR" altLang="en-US" sz="1600" dirty="0" smtClean="0"/>
              <a:t> 개발의 주 언어가 </a:t>
            </a:r>
            <a:r>
              <a:rPr lang="ko-KR" altLang="en-US" sz="1600" dirty="0" err="1" smtClean="0"/>
              <a:t>될것으로</a:t>
            </a:r>
            <a:r>
              <a:rPr lang="ko-KR" altLang="en-US" sz="1600" dirty="0" smtClean="0"/>
              <a:t> 예상됨</a:t>
            </a:r>
            <a:r>
              <a:rPr lang="en-US" altLang="ko-KR" sz="1600" dirty="0" smtClean="0"/>
              <a:t>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Java8 </a:t>
            </a:r>
            <a:r>
              <a:rPr lang="ko-KR" altLang="en-US" sz="1600" dirty="0" smtClean="0"/>
              <a:t>을 </a:t>
            </a:r>
            <a:r>
              <a:rPr lang="en-US" altLang="ko-KR" sz="1600" dirty="0" err="1" smtClean="0"/>
              <a:t>Nuga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이상부터 공식 지원</a:t>
            </a:r>
            <a:endParaRPr lang="en-US" altLang="ko-KR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오라클</a:t>
            </a:r>
            <a:r>
              <a:rPr lang="ko-KR" altLang="en-US" sz="1600" dirty="0" smtClean="0"/>
              <a:t> 자바의 구독모델 현실화 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자바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안드로이드</a:t>
            </a:r>
            <a:r>
              <a:rPr lang="ko-KR" altLang="en-US" sz="1600" dirty="0"/>
              <a:t> </a:t>
            </a:r>
            <a:r>
              <a:rPr lang="en-US" altLang="ko-KR" sz="1600" dirty="0"/>
              <a:t>100% </a:t>
            </a:r>
            <a:r>
              <a:rPr lang="ko-KR" altLang="en-US" sz="1600" dirty="0" smtClean="0"/>
              <a:t>호환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자바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안드로이드</a:t>
            </a:r>
            <a:r>
              <a:rPr lang="en-US" altLang="ko-KR" sz="1600" dirty="0"/>
              <a:t>, </a:t>
            </a:r>
            <a:r>
              <a:rPr lang="ko-KR" altLang="en-US" sz="1600" dirty="0"/>
              <a:t>브라우저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네이티브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애플리케이션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웹 </a:t>
            </a:r>
            <a:r>
              <a:rPr lang="ko-KR" altLang="en-US" sz="1600" dirty="0" err="1" smtClean="0"/>
              <a:t>백엔드</a:t>
            </a:r>
            <a:r>
              <a:rPr lang="ko-KR" altLang="en-US" sz="1600" dirty="0" smtClean="0"/>
              <a:t> 등 개발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Intellij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안드로이드</a:t>
            </a:r>
            <a:r>
              <a:rPr lang="ko-KR" altLang="en-US" sz="1600" dirty="0"/>
              <a:t> 스튜디오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이클립스</a:t>
            </a:r>
            <a:r>
              <a:rPr lang="en-US" altLang="ko-KR" sz="1600" dirty="0"/>
              <a:t>, CLI </a:t>
            </a:r>
            <a:r>
              <a:rPr lang="ko-KR" altLang="en-US" sz="1600" dirty="0"/>
              <a:t>등을 통한 </a:t>
            </a:r>
            <a:r>
              <a:rPr lang="ko-KR" altLang="en-US" sz="1600" dirty="0" smtClean="0"/>
              <a:t>개발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함수형 </a:t>
            </a:r>
            <a:r>
              <a:rPr lang="ko-KR" altLang="en-US" sz="1600" dirty="0"/>
              <a:t>언어</a:t>
            </a:r>
            <a:r>
              <a:rPr lang="en-US" altLang="ko-KR" sz="1600" dirty="0"/>
              <a:t>, Lambdas, Extension, Null Safety </a:t>
            </a:r>
            <a:r>
              <a:rPr lang="ko-KR" altLang="en-US" sz="1600" dirty="0"/>
              <a:t>등 최신 언어의 </a:t>
            </a:r>
            <a:r>
              <a:rPr lang="ko-KR" altLang="en-US" sz="1600" dirty="0" err="1"/>
              <a:t>트랜드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지원 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안드로이드</a:t>
            </a:r>
            <a:r>
              <a:rPr lang="en-US" altLang="ko-KR" sz="1600" dirty="0" smtClean="0"/>
              <a:t>P </a:t>
            </a:r>
            <a:r>
              <a:rPr lang="ko-KR" altLang="en-US" sz="1600" dirty="0" smtClean="0"/>
              <a:t>부터는 </a:t>
            </a:r>
            <a:r>
              <a:rPr lang="ko-KR" altLang="en-US" sz="1600" dirty="0" err="1" smtClean="0"/>
              <a:t>코틀린</a:t>
            </a:r>
            <a:r>
              <a:rPr lang="ko-KR" altLang="en-US" sz="1600" dirty="0" smtClean="0"/>
              <a:t> 코드에 대한 성능 최적화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단점 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또 새로운 언어를 </a:t>
            </a:r>
            <a:r>
              <a:rPr lang="ko-KR" altLang="en-US" sz="1600" dirty="0" err="1" smtClean="0"/>
              <a:t>배워야해</a:t>
            </a:r>
            <a:r>
              <a:rPr lang="en-US" altLang="ko-KR" sz="1600" dirty="0" smtClean="0"/>
              <a:t>??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함수형 언어의 어려움</a:t>
            </a:r>
            <a:r>
              <a:rPr lang="en-US" altLang="ko-KR" sz="16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syntax </a:t>
            </a:r>
            <a:r>
              <a:rPr lang="en-US" altLang="ko-KR" sz="1600" dirty="0" smtClean="0"/>
              <a:t>sugar </a:t>
            </a:r>
            <a:r>
              <a:rPr lang="ko-KR" altLang="en-US" sz="1600" dirty="0" smtClean="0"/>
              <a:t>만으로도 충분히 의미가 있다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자바와 </a:t>
            </a:r>
            <a:r>
              <a:rPr lang="en-US" altLang="ko-KR" sz="1600" dirty="0" smtClean="0"/>
              <a:t>100% </a:t>
            </a:r>
            <a:r>
              <a:rPr lang="ko-KR" altLang="en-US" sz="1600" dirty="0" smtClean="0"/>
              <a:t>호환되지만 같이 </a:t>
            </a:r>
            <a:r>
              <a:rPr lang="ko-KR" altLang="en-US" sz="1600" dirty="0" err="1" smtClean="0"/>
              <a:t>사용할때</a:t>
            </a:r>
            <a:r>
              <a:rPr lang="ko-KR" altLang="en-US" sz="1600" dirty="0" smtClean="0"/>
              <a:t> 미묘하게 다를 수 있다</a:t>
            </a:r>
            <a:r>
              <a:rPr lang="en-US" altLang="ko-KR" sz="16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6065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3455" y="685044"/>
            <a:ext cx="3848986" cy="609245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D02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private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private int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@Override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toString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"D02{"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"s1='"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\'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 i1="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'}'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@Override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boolean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equals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(Object o)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== o)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true;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if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(!(o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instanceof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D02))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false;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D02 d02 = (D02) o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return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== d02.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&amp;&amp;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Objects.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equals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d02.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@Override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int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hashCode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Objects.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hash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getS1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setS1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(String s1)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s1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int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getI1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void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setI1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i1)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i1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252099" y="685044"/>
            <a:ext cx="3518704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 class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D01(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s1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String? 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null, var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i1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Int 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12441" y="3960463"/>
            <a:ext cx="522213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Menu-&gt;Code-&gt;Convert Java file to </a:t>
            </a:r>
            <a:r>
              <a:rPr lang="en-US" altLang="ko-KR" dirty="0" err="1" smtClean="0"/>
              <a:t>Kotlin</a:t>
            </a:r>
            <a:r>
              <a:rPr lang="en-US" altLang="ko-KR" dirty="0" smtClean="0"/>
              <a:t>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자동 변환 제공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일차변환 후 수정</a:t>
            </a:r>
            <a:r>
              <a:rPr lang="en-US" altLang="ko-KR" dirty="0"/>
              <a:t> </a:t>
            </a:r>
            <a:r>
              <a:rPr lang="ko-KR" altLang="en-US" dirty="0" smtClean="0"/>
              <a:t>필요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Tool-&gt;</a:t>
            </a:r>
            <a:r>
              <a:rPr lang="en-US" altLang="ko-KR" dirty="0" err="1" smtClean="0"/>
              <a:t>Kotlin</a:t>
            </a:r>
            <a:r>
              <a:rPr lang="en-US" altLang="ko-KR" dirty="0" smtClean="0"/>
              <a:t>-&gt;Show </a:t>
            </a:r>
            <a:r>
              <a:rPr lang="en-US" altLang="ko-KR" dirty="0" err="1" smtClean="0"/>
              <a:t>Kotlin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Bytecode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코틀린</a:t>
            </a:r>
            <a:r>
              <a:rPr lang="ko-KR" altLang="en-US" dirty="0" smtClean="0"/>
              <a:t> 바이트코드 볼 수 있음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디컴파일해서</a:t>
            </a:r>
            <a:r>
              <a:rPr lang="ko-KR" altLang="en-US" dirty="0" smtClean="0"/>
              <a:t> 자바로 확인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5792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7954</TotalTime>
  <Words>1617</Words>
  <Application>Microsoft Office PowerPoint</Application>
  <PresentationFormat>화면 슬라이드 쇼(4:3)</PresentationFormat>
  <Paragraphs>447</Paragraphs>
  <Slides>34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Wingdings</vt:lpstr>
      <vt:lpstr>Arial</vt:lpstr>
      <vt:lpstr>맑은 고딕</vt:lpstr>
      <vt:lpstr>Symbol</vt:lpstr>
      <vt:lpstr>나눔고딕</vt:lpstr>
      <vt:lpstr>굴림체</vt:lpstr>
      <vt:lpstr>맑은 고딕</vt:lpstr>
      <vt:lpstr>Courier New</vt:lpstr>
      <vt:lpstr>Office 테마</vt:lpstr>
      <vt:lpstr>    코틀린을 이용한 안드로이드 프로그래밍 실습 </vt:lpstr>
      <vt:lpstr>강의소개 #1</vt:lpstr>
      <vt:lpstr>강의소개 #2</vt:lpstr>
      <vt:lpstr>강의소개 #3</vt:lpstr>
      <vt:lpstr>강의소개 #4</vt:lpstr>
      <vt:lpstr>PowerPoint 프레젠테이션</vt:lpstr>
      <vt:lpstr>개발환경</vt:lpstr>
      <vt:lpstr>Kotlin 소개</vt:lpstr>
      <vt:lpstr>PowerPoint 프레젠테이션</vt:lpstr>
      <vt:lpstr>Kotlin 특징 – 편리함/간소화</vt:lpstr>
      <vt:lpstr>Kotlin 특징 - 객체지향</vt:lpstr>
      <vt:lpstr>Kotlin 특징 – 함수형</vt:lpstr>
      <vt:lpstr>Kotlin 특징 - 제너릭</vt:lpstr>
      <vt:lpstr>Kotlin – Hello World</vt:lpstr>
      <vt:lpstr>Kotlin Project 생성</vt:lpstr>
      <vt:lpstr>PowerPoint 프레젠테이션</vt:lpstr>
      <vt:lpstr>PowerPoint 프레젠테이션</vt:lpstr>
      <vt:lpstr>Kotlin 파일</vt:lpstr>
      <vt:lpstr>Kotlin - 변수</vt:lpstr>
      <vt:lpstr>Kotlin – Null 다루기</vt:lpstr>
      <vt:lpstr>Kotlin – lateinit , lazy</vt:lpstr>
      <vt:lpstr>Kotlin – 타입 - 숫자타입 </vt:lpstr>
      <vt:lpstr>Kotlin – 타입 – 논리, 문자, 문자열</vt:lpstr>
      <vt:lpstr>Kotlin – 타입 – Any 타입, Unit 과 Nothing  </vt:lpstr>
      <vt:lpstr>Kotlin – 타입 – collection 타입</vt:lpstr>
      <vt:lpstr>Kotlin – 타입 – is , as</vt:lpstr>
      <vt:lpstr>Kotlin - 함수</vt:lpstr>
      <vt:lpstr>Kotlin – if</vt:lpstr>
      <vt:lpstr>Kotlin - when</vt:lpstr>
      <vt:lpstr>Kotlin - 반복</vt:lpstr>
      <vt:lpstr>Kotlin - 반복</vt:lpstr>
      <vt:lpstr>Kotlin - 연산자</vt:lpstr>
      <vt:lpstr>Kotlin - 예외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Windows 사용자</cp:lastModifiedBy>
  <cp:revision>811</cp:revision>
  <cp:lastPrinted>2015-07-01T03:29:24Z</cp:lastPrinted>
  <dcterms:created xsi:type="dcterms:W3CDTF">2011-08-24T01:05:33Z</dcterms:created>
  <dcterms:modified xsi:type="dcterms:W3CDTF">2018-07-01T17:10:55Z</dcterms:modified>
</cp:coreProperties>
</file>