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7" r:id="rId2"/>
    <p:sldId id="282" r:id="rId3"/>
    <p:sldId id="331" r:id="rId4"/>
    <p:sldId id="295" r:id="rId5"/>
    <p:sldId id="338" r:id="rId6"/>
    <p:sldId id="336" r:id="rId7"/>
    <p:sldId id="346" r:id="rId8"/>
    <p:sldId id="359" r:id="rId9"/>
    <p:sldId id="360" r:id="rId10"/>
    <p:sldId id="363" r:id="rId11"/>
    <p:sldId id="364" r:id="rId12"/>
    <p:sldId id="366" r:id="rId13"/>
    <p:sldId id="365" r:id="rId14"/>
    <p:sldId id="367" r:id="rId15"/>
    <p:sldId id="370" r:id="rId16"/>
    <p:sldId id="371" r:id="rId17"/>
    <p:sldId id="372" r:id="rId18"/>
    <p:sldId id="362" r:id="rId19"/>
    <p:sldId id="361" r:id="rId20"/>
    <p:sldId id="368" r:id="rId21"/>
    <p:sldId id="369" r:id="rId22"/>
    <p:sldId id="373" r:id="rId23"/>
    <p:sldId id="374" r:id="rId24"/>
    <p:sldId id="375" r:id="rId25"/>
    <p:sldId id="278" r:id="rId26"/>
  </p:sldIdLst>
  <p:sldSz cx="9144000" cy="6858000" type="screen4x3"/>
  <p:notesSz cx="6797675" cy="9926638"/>
  <p:embeddedFontLst>
    <p:embeddedFont>
      <p:font typeface="나눔고딕" panose="020D0604000000000000" pitchFamily="50" charset="-127"/>
      <p:regular r:id="rId29"/>
      <p:bold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3044" autoAdjust="0"/>
  </p:normalViewPr>
  <p:slideViewPr>
    <p:cSldViewPr snapToGrid="0">
      <p:cViewPr varScale="1">
        <p:scale>
          <a:sx n="110" d="100"/>
          <a:sy n="110" d="100"/>
        </p:scale>
        <p:origin x="1624" y="80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1040" y="32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25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33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24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810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233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086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873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570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79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931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27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8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79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376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970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367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신택스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슈가</a:t>
            </a:r>
            <a:endParaRPr lang="ko-KR" altLang="en-US" baseline="0" dirty="0" smtClean="0"/>
          </a:p>
          <a:p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함수형 프로그래밍</a:t>
            </a:r>
          </a:p>
          <a:p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공식 </a:t>
            </a:r>
            <a:r>
              <a:rPr lang="ko-KR" altLang="en-US" baseline="0" dirty="0" err="1" smtClean="0"/>
              <a:t>안드로이드</a:t>
            </a:r>
            <a:r>
              <a:rPr lang="ko-KR" altLang="en-US" baseline="0" dirty="0" smtClean="0"/>
              <a:t> 언어 </a:t>
            </a:r>
            <a:r>
              <a:rPr lang="en-US" altLang="ko-KR" baseline="0" dirty="0" smtClean="0"/>
              <a:t>&amp; </a:t>
            </a:r>
            <a:r>
              <a:rPr lang="ko-KR" altLang="en-US" baseline="0" dirty="0" err="1" smtClean="0"/>
              <a:t>오라클</a:t>
            </a:r>
            <a:r>
              <a:rPr lang="ko-KR" altLang="en-US" baseline="0" dirty="0" smtClean="0"/>
              <a:t> 자바의 미래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011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예제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98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정적 타입 언어 특징 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성능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 타임에 이미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호출관계가 지정되어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런타임시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빠르다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신뢰성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컴파일러가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어느정도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컴파일타임에서 많은 오류를 잡아낸다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유지 보수성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코트상에서 객체의 타입을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있기 때문에 코드를 다루기 쉽다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도구지원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안전한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리팩토링이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가능하며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개발툴은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정확한 코드 완성 기능을 제공할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52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kotlinlang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bera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" TargetMode="External"/><Relationship Id="rId7" Type="http://schemas.openxmlformats.org/officeDocument/2006/relationships/hyperlink" Target="https://software.intel.com/en-us/articles/intel-hardware-accelerated-execution-manager-intel-haxm" TargetMode="External"/><Relationship Id="rId2" Type="http://schemas.openxmlformats.org/officeDocument/2006/relationships/hyperlink" Target="https://github.com/zoops/2018-webrtc-lectur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yes24.com/24/goods/59017138" TargetMode="External"/><Relationship Id="rId5" Type="http://schemas.openxmlformats.org/officeDocument/2006/relationships/hyperlink" Target="http://www.yes24.com/24/goods/58783204" TargetMode="External"/><Relationship Id="rId4" Type="http://schemas.openxmlformats.org/officeDocument/2006/relationships/hyperlink" Target="https://kotlinlang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kotlinlang.org/#/Examples/Hello,%20world!/Simplest%20version/Simplest%20version.k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662780" cy="1969017"/>
          </a:xfrm>
        </p:spPr>
        <p:txBody>
          <a:bodyPr anchor="t">
            <a:noAutofit/>
          </a:bodyPr>
          <a:lstStyle/>
          <a:p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i="1" dirty="0" err="1"/>
              <a:t>코틀린을</a:t>
            </a:r>
            <a:r>
              <a:rPr lang="ko-KR" altLang="en-US" sz="2000" i="1" dirty="0"/>
              <a:t> 이용한 </a:t>
            </a:r>
            <a:r>
              <a:rPr lang="ko-KR" altLang="en-US" sz="2000" i="1" dirty="0" err="1"/>
              <a:t>안드로이드</a:t>
            </a:r>
            <a:r>
              <a:rPr lang="ko-KR" altLang="en-US" sz="2000" i="1" dirty="0"/>
              <a:t> 프로그래밍 </a:t>
            </a:r>
            <a:r>
              <a:rPr lang="ko-KR" altLang="en-US" sz="2000" i="1" dirty="0" smtClean="0"/>
              <a:t>실습</a:t>
            </a:r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sz="2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2018.07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특징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특징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편리함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간소화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/>
          </a:p>
        </p:txBody>
      </p:sp>
      <p:sp>
        <p:nvSpPr>
          <p:cNvPr id="2" name="직사각형 1"/>
          <p:cNvSpPr/>
          <p:nvPr/>
        </p:nvSpPr>
        <p:spPr>
          <a:xfrm>
            <a:off x="195633" y="1433318"/>
            <a:ext cx="843153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자바의 불편한 점을 개선하고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간소화 하는 방향으로 발전 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Java </a:t>
            </a:r>
            <a:r>
              <a:rPr lang="ko-KR" altLang="en-US" sz="1600" dirty="0"/>
              <a:t>와</a:t>
            </a:r>
            <a:r>
              <a:rPr lang="en-US" altLang="ko-KR" sz="1600" dirty="0"/>
              <a:t> 100% </a:t>
            </a:r>
            <a:r>
              <a:rPr lang="ko-KR" altLang="en-US" sz="1600" dirty="0" smtClean="0"/>
              <a:t>호환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무의미한 반복적인 코드를 간소화 하고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최대한 </a:t>
            </a:r>
            <a:r>
              <a:rPr lang="ko-KR" altLang="en-US" sz="1600" dirty="0" err="1" smtClean="0"/>
              <a:t>의미있는</a:t>
            </a:r>
            <a:r>
              <a:rPr lang="ko-KR" altLang="en-US" sz="1600" dirty="0" smtClean="0"/>
              <a:t> 부분만 집중하도록 발전 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코드 작성시간과 읽는 시간을 줄여줌</a:t>
            </a:r>
            <a:r>
              <a:rPr lang="en-US" altLang="ko-KR" sz="1600" dirty="0" smtClean="0"/>
              <a:t>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; </a:t>
            </a:r>
            <a:r>
              <a:rPr lang="ko-KR" altLang="en-US" sz="1600" dirty="0"/>
              <a:t>불필요</a:t>
            </a: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정적 타입 언어지만 강력한 타입추론 지원</a:t>
            </a: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강력한 </a:t>
            </a:r>
            <a:r>
              <a:rPr lang="en-US" altLang="ko-KR" sz="1600" dirty="0" err="1"/>
              <a:t>nullability</a:t>
            </a:r>
            <a:r>
              <a:rPr lang="en-US" altLang="ko-KR" sz="1600" dirty="0"/>
              <a:t> check </a:t>
            </a:r>
            <a:r>
              <a:rPr lang="ko-KR" altLang="en-US" sz="1600" dirty="0" smtClean="0"/>
              <a:t>지원</a:t>
            </a:r>
            <a:endParaRPr lang="en-US" altLang="ko-KR" sz="1600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?, ?. , ?:, !!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제어식</a:t>
            </a:r>
            <a:r>
              <a:rPr lang="ko-KR" altLang="en-US" sz="1600" dirty="0" smtClean="0"/>
              <a:t> 지원 </a:t>
            </a:r>
            <a:endParaRPr lang="en-US" altLang="ko-KR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Case </a:t>
            </a:r>
            <a:r>
              <a:rPr lang="ko-KR" altLang="en-US" sz="1600" dirty="0" smtClean="0"/>
              <a:t>보다 편리한 </a:t>
            </a:r>
            <a:r>
              <a:rPr lang="en-US" altLang="ko-KR" sz="1600" dirty="0" smtClean="0"/>
              <a:t>when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디폴트 </a:t>
            </a:r>
            <a:r>
              <a:rPr lang="ko-KR" altLang="en-US" sz="1600" dirty="0" err="1" smtClean="0"/>
              <a:t>파라메터</a:t>
            </a:r>
            <a:r>
              <a:rPr lang="ko-KR" altLang="en-US" sz="1600" dirty="0" smtClean="0"/>
              <a:t> 지원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5468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특징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특징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객체지향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/>
          </a:p>
        </p:txBody>
      </p:sp>
      <p:sp>
        <p:nvSpPr>
          <p:cNvPr id="2" name="직사각형 1"/>
          <p:cNvSpPr/>
          <p:nvPr/>
        </p:nvSpPr>
        <p:spPr>
          <a:xfrm>
            <a:off x="195633" y="1433318"/>
            <a:ext cx="84315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객체지향형 프로그래밍 지원 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Class / interface / abstract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Operator overloading / infix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Companian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Nested / inner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Enum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Sealed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52954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특징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특징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함수형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/>
          </a:p>
        </p:txBody>
      </p:sp>
      <p:sp>
        <p:nvSpPr>
          <p:cNvPr id="2" name="직사각형 1"/>
          <p:cNvSpPr/>
          <p:nvPr/>
        </p:nvSpPr>
        <p:spPr>
          <a:xfrm>
            <a:off x="195633" y="1433318"/>
            <a:ext cx="843153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함수형 프로그래밍 지원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하이오더펑션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람다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클로저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Stream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Standard Scope function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T.let</a:t>
            </a:r>
            <a:r>
              <a:rPr lang="en-US" altLang="ko-KR" sz="1600" dirty="0" smtClean="0"/>
              <a:t> / </a:t>
            </a:r>
            <a:r>
              <a:rPr lang="en-US" altLang="ko-KR" sz="1600" dirty="0" err="1"/>
              <a:t>T.</a:t>
            </a:r>
            <a:r>
              <a:rPr lang="en-US" altLang="ko-KR" sz="1600" dirty="0" err="1" smtClean="0"/>
              <a:t>run</a:t>
            </a:r>
            <a:r>
              <a:rPr lang="en-US" altLang="ko-KR" sz="1600" dirty="0" smtClean="0"/>
              <a:t> / run / with / </a:t>
            </a:r>
            <a:r>
              <a:rPr lang="en-US" altLang="ko-KR" sz="1600" dirty="0" err="1"/>
              <a:t>T.</a:t>
            </a:r>
            <a:r>
              <a:rPr lang="en-US" altLang="ko-KR" sz="1600" dirty="0" err="1" smtClean="0"/>
              <a:t>apply</a:t>
            </a:r>
            <a:r>
              <a:rPr lang="en-US" altLang="ko-KR" sz="1600" dirty="0" smtClean="0"/>
              <a:t> /  </a:t>
            </a:r>
            <a:r>
              <a:rPr lang="en-US" altLang="ko-KR" sz="1600" dirty="0" err="1"/>
              <a:t>T.</a:t>
            </a:r>
            <a:r>
              <a:rPr lang="en-US" altLang="ko-KR" sz="1600" dirty="0" err="1" smtClean="0"/>
              <a:t>also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3012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특징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특징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</a:rPr>
              <a:t>제너릭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/>
          </a:p>
        </p:txBody>
      </p:sp>
      <p:sp>
        <p:nvSpPr>
          <p:cNvPr id="2" name="직사각형 1"/>
          <p:cNvSpPr/>
          <p:nvPr/>
        </p:nvSpPr>
        <p:spPr>
          <a:xfrm>
            <a:off x="195633" y="1433318"/>
            <a:ext cx="84315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메타프로그래밍 지원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제너릭</a:t>
            </a:r>
            <a:r>
              <a:rPr lang="ko-KR" altLang="en-US" sz="1600" dirty="0" smtClean="0"/>
              <a:t> 지원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객체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함수</a:t>
            </a:r>
            <a:r>
              <a:rPr lang="en-US" altLang="ko-KR" sz="16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불변형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/ </a:t>
            </a:r>
            <a:r>
              <a:rPr lang="ko-KR" altLang="en-US" sz="1600" dirty="0" err="1" smtClean="0"/>
              <a:t>공변형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반공변형 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6317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 – Hello World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/>
          </a:p>
        </p:txBody>
      </p:sp>
      <p:sp>
        <p:nvSpPr>
          <p:cNvPr id="3" name="직사각형 2"/>
          <p:cNvSpPr/>
          <p:nvPr/>
        </p:nvSpPr>
        <p:spPr>
          <a:xfrm>
            <a:off x="256543" y="1570503"/>
            <a:ext cx="77981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try.kotlinlang.org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415092" y="2125790"/>
            <a:ext cx="7981485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fun main(args: Array&lt;String&gt;) {</a:t>
            </a:r>
          </a:p>
          <a:p>
            <a:r>
              <a:rPr lang="ko-KR" altLang="en-US" dirty="0"/>
              <a:t>    println("Hello, world!")</a:t>
            </a:r>
          </a:p>
          <a:p>
            <a:r>
              <a:rPr lang="ko-KR" altLang="en-US" dirty="0"/>
              <a:t>}	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14995" y="3325707"/>
            <a:ext cx="87056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55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fun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함수임을 나타내는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키워드</a:t>
            </a:r>
            <a:endParaRPr lang="en-US" altLang="ko-KR" dirty="0" smtClean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55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main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함수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이름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(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여기서는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dirty="0" err="1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엔트리포인트가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되는 메인 함수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class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필요 없음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– </a:t>
            </a:r>
            <a:r>
              <a:rPr lang="ko-KR" altLang="en-US" dirty="0" err="1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탑레벨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함수 정의 가능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55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(</a:t>
            </a:r>
            <a:r>
              <a:rPr lang="en-US" altLang="ko-KR" dirty="0" err="1">
                <a:solidFill>
                  <a:srgbClr val="0055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args</a:t>
            </a:r>
            <a:r>
              <a:rPr lang="en-US" altLang="ko-KR" dirty="0">
                <a:solidFill>
                  <a:srgbClr val="0055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Array&lt;Sting&gt;)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함수인자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"</a:t>
            </a:r>
            <a:r>
              <a:rPr lang="ko-KR" altLang="en-US" b="1" dirty="0" err="1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변수명</a:t>
            </a:r>
            <a:r>
              <a:rPr lang="en-US" altLang="ko-KR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타입</a:t>
            </a:r>
            <a:r>
              <a:rPr lang="en-US" altLang="ko-KR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"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endParaRPr lang="en-US" altLang="ko-KR" dirty="0" smtClean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55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err="1" smtClean="0">
                <a:solidFill>
                  <a:srgbClr val="0055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println</a:t>
            </a:r>
            <a:r>
              <a:rPr lang="en-US" altLang="ko-KR" dirty="0">
                <a:solidFill>
                  <a:srgbClr val="0055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("Hello, world!")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en-US" altLang="ko-KR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System.out.println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을 </a:t>
            </a:r>
            <a:r>
              <a:rPr lang="en-US" altLang="ko-KR" b="1" dirty="0" err="1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println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으로 간단하게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사용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/>
            </a:r>
            <a:b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표준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자바 라이브러리 함수를 </a:t>
            </a:r>
            <a:r>
              <a:rPr lang="ko-KR" altLang="en-US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간소화해주는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wrapper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를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제공</a:t>
            </a:r>
            <a:endParaRPr lang="en-US" altLang="ko-KR" dirty="0" smtClean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; (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세미콜론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불필요</a:t>
            </a:r>
            <a:endParaRPr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6543" y="5703692"/>
            <a:ext cx="77829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이후 예제는 </a:t>
            </a:r>
            <a:r>
              <a:rPr lang="ko-KR" altLang="en-US" dirty="0" err="1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안드로이드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 스튜디오에서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… 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현재 </a:t>
            </a:r>
            <a:r>
              <a:rPr lang="ko-KR" altLang="en-US" dirty="0" err="1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안드로이드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 스튜디오에서 직접 </a:t>
            </a:r>
            <a:r>
              <a:rPr lang="ko-KR" altLang="en-US" dirty="0" err="1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코틀린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 메인 실행 안됨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. (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버그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ko-KR" altLang="en-US" dirty="0" smtClean="0"/>
              <a:t>실제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예제전까지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유닛테스트의</a:t>
            </a:r>
            <a:r>
              <a:rPr lang="ko-KR" altLang="en-US" dirty="0" smtClean="0"/>
              <a:t> 테스트로 예제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90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Kotlin</a:t>
            </a:r>
            <a:r>
              <a:rPr lang="en-US" altLang="ko-KR" dirty="0" smtClean="0"/>
              <a:t> Project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886" y="1600200"/>
            <a:ext cx="715422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8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9207" y="1979504"/>
            <a:ext cx="8366002" cy="41549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7EFF2"/>
                </a:solidFill>
                <a:latin typeface="+mn-ea"/>
              </a:rPr>
              <a:t>Project </a:t>
            </a:r>
            <a:r>
              <a:rPr lang="en-US" altLang="ko-KR" sz="2400" dirty="0" err="1">
                <a:solidFill>
                  <a:srgbClr val="E7EFF2"/>
                </a:solidFill>
                <a:latin typeface="+mn-ea"/>
              </a:rPr>
              <a:t>build.gradle</a:t>
            </a:r>
            <a:r>
              <a:rPr lang="en-US" altLang="ko-KR" sz="2400" dirty="0">
                <a:solidFill>
                  <a:srgbClr val="E7EFF2"/>
                </a:solidFill>
                <a:latin typeface="+mn-ea"/>
              </a:rPr>
              <a:t/>
            </a:r>
            <a:br>
              <a:rPr lang="en-US" altLang="ko-KR" sz="2400" dirty="0">
                <a:solidFill>
                  <a:srgbClr val="E7EFF2"/>
                </a:solidFill>
                <a:latin typeface="+mn-ea"/>
              </a:rPr>
            </a:br>
            <a:endParaRPr lang="en-US" altLang="ko-KR" sz="2400" dirty="0" smtClean="0">
              <a:solidFill>
                <a:srgbClr val="E7EFF2"/>
              </a:solidFill>
              <a:latin typeface="+mn-ea"/>
            </a:endParaRPr>
          </a:p>
          <a:p>
            <a:r>
              <a:rPr lang="en-US" altLang="ko-KR" dirty="0" err="1" smtClean="0">
                <a:solidFill>
                  <a:srgbClr val="35E381"/>
                </a:solidFill>
                <a:latin typeface="+mn-ea"/>
              </a:rPr>
              <a:t>buildscript</a:t>
            </a:r>
            <a:r>
              <a:rPr lang="en-US" altLang="ko-KR" dirty="0" smtClean="0">
                <a:solidFill>
                  <a:srgbClr val="35E38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E7EFF2"/>
                </a:solidFill>
                <a:latin typeface="+mn-ea"/>
              </a:rPr>
              <a:t>{</a:t>
            </a:r>
            <a:br>
              <a:rPr lang="en-US" altLang="ko-KR" dirty="0">
                <a:solidFill>
                  <a:srgbClr val="E7EFF2"/>
                </a:solidFill>
                <a:latin typeface="+mn-ea"/>
              </a:rPr>
            </a:br>
            <a:r>
              <a:rPr lang="en-US" altLang="ko-KR" dirty="0" smtClean="0">
                <a:solidFill>
                  <a:srgbClr val="E7EFF2"/>
                </a:solidFill>
                <a:latin typeface="+mn-ea"/>
              </a:rPr>
              <a:t>    </a:t>
            </a:r>
            <a:r>
              <a:rPr lang="en-US" altLang="ko-KR" dirty="0" err="1" smtClean="0">
                <a:solidFill>
                  <a:srgbClr val="E7EFF2"/>
                </a:solidFill>
                <a:latin typeface="+mn-ea"/>
              </a:rPr>
              <a:t>ext.kotlin_version</a:t>
            </a:r>
            <a:r>
              <a:rPr lang="en-US" altLang="ko-KR" dirty="0" smtClean="0">
                <a:solidFill>
                  <a:srgbClr val="E7EFF2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E7EFF2"/>
                </a:solidFill>
                <a:latin typeface="+mn-ea"/>
              </a:rPr>
              <a:t>= 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'{</a:t>
            </a:r>
            <a:r>
              <a:rPr lang="ko-KR" altLang="en-US" dirty="0">
                <a:solidFill>
                  <a:srgbClr val="F5ECAC"/>
                </a:solidFill>
                <a:latin typeface="+mn-ea"/>
              </a:rPr>
              <a:t>최신 버전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}'</a:t>
            </a:r>
            <a:br>
              <a:rPr lang="en-US" altLang="ko-KR" dirty="0">
                <a:solidFill>
                  <a:srgbClr val="F5ECAC"/>
                </a:solidFill>
                <a:latin typeface="+mn-ea"/>
              </a:rPr>
            </a:br>
            <a:r>
              <a:rPr lang="en-US" altLang="ko-KR" dirty="0" smtClean="0">
                <a:solidFill>
                  <a:srgbClr val="F5ECAC"/>
                </a:solidFill>
                <a:latin typeface="+mn-ea"/>
              </a:rPr>
              <a:t>    </a:t>
            </a:r>
            <a:r>
              <a:rPr lang="en-US" altLang="ko-KR" dirty="0" smtClean="0">
                <a:solidFill>
                  <a:srgbClr val="35E381"/>
                </a:solidFill>
                <a:latin typeface="+mn-ea"/>
              </a:rPr>
              <a:t>repositories </a:t>
            </a:r>
            <a:r>
              <a:rPr lang="en-US" altLang="ko-KR" dirty="0">
                <a:solidFill>
                  <a:srgbClr val="E7EFF2"/>
                </a:solidFill>
                <a:latin typeface="+mn-ea"/>
              </a:rPr>
              <a:t>{</a:t>
            </a:r>
            <a:br>
              <a:rPr lang="en-US" altLang="ko-KR" dirty="0">
                <a:solidFill>
                  <a:srgbClr val="E7EFF2"/>
                </a:solidFill>
                <a:latin typeface="+mn-ea"/>
              </a:rPr>
            </a:br>
            <a:r>
              <a:rPr lang="en-US" altLang="ko-KR" dirty="0" smtClean="0">
                <a:solidFill>
                  <a:srgbClr val="E7EFF2"/>
                </a:solidFill>
                <a:latin typeface="+mn-ea"/>
              </a:rPr>
              <a:t>        </a:t>
            </a:r>
            <a:r>
              <a:rPr lang="en-US" altLang="ko-KR" dirty="0" err="1" smtClean="0">
                <a:solidFill>
                  <a:srgbClr val="E7EFF2"/>
                </a:solidFill>
                <a:latin typeface="+mn-ea"/>
              </a:rPr>
              <a:t>google</a:t>
            </a:r>
            <a:r>
              <a:rPr lang="en-US" altLang="ko-KR" dirty="0">
                <a:solidFill>
                  <a:srgbClr val="E7EFF2"/>
                </a:solidFill>
                <a:latin typeface="+mn-ea"/>
              </a:rPr>
              <a:t>()</a:t>
            </a:r>
            <a:br>
              <a:rPr lang="en-US" altLang="ko-KR" dirty="0">
                <a:solidFill>
                  <a:srgbClr val="E7EFF2"/>
                </a:solidFill>
                <a:latin typeface="+mn-ea"/>
              </a:rPr>
            </a:br>
            <a:r>
              <a:rPr lang="en-US" altLang="ko-KR" dirty="0" smtClean="0">
                <a:solidFill>
                  <a:srgbClr val="E7EFF2"/>
                </a:solidFill>
                <a:latin typeface="+mn-ea"/>
              </a:rPr>
              <a:t>        </a:t>
            </a:r>
            <a:r>
              <a:rPr lang="en-US" altLang="ko-KR" dirty="0" err="1" smtClean="0">
                <a:solidFill>
                  <a:srgbClr val="E7EFF2"/>
                </a:solidFill>
                <a:latin typeface="+mn-ea"/>
              </a:rPr>
              <a:t>jcenter</a:t>
            </a:r>
            <a:r>
              <a:rPr lang="en-US" altLang="ko-KR" dirty="0">
                <a:solidFill>
                  <a:srgbClr val="E7EFF2"/>
                </a:solidFill>
                <a:latin typeface="+mn-ea"/>
              </a:rPr>
              <a:t>()</a:t>
            </a:r>
            <a:br>
              <a:rPr lang="en-US" altLang="ko-KR" dirty="0">
                <a:solidFill>
                  <a:srgbClr val="E7EFF2"/>
                </a:solidFill>
                <a:latin typeface="+mn-ea"/>
              </a:rPr>
            </a:br>
            <a:r>
              <a:rPr lang="en-US" altLang="ko-KR" dirty="0" smtClean="0">
                <a:solidFill>
                  <a:srgbClr val="E7EFF2"/>
                </a:solidFill>
                <a:latin typeface="+mn-ea"/>
              </a:rPr>
              <a:t>    }</a:t>
            </a:r>
            <a:r>
              <a:rPr lang="en-US" altLang="ko-KR" dirty="0">
                <a:solidFill>
                  <a:srgbClr val="E7EFF2"/>
                </a:solidFill>
                <a:latin typeface="+mn-ea"/>
              </a:rPr>
              <a:t/>
            </a:r>
            <a:br>
              <a:rPr lang="en-US" altLang="ko-KR" dirty="0">
                <a:solidFill>
                  <a:srgbClr val="E7EFF2"/>
                </a:solidFill>
                <a:latin typeface="+mn-ea"/>
              </a:rPr>
            </a:br>
            <a:r>
              <a:rPr lang="en-US" altLang="ko-KR" dirty="0" smtClean="0">
                <a:solidFill>
                  <a:srgbClr val="E7EFF2"/>
                </a:solidFill>
                <a:latin typeface="+mn-ea"/>
              </a:rPr>
              <a:t>    </a:t>
            </a:r>
            <a:r>
              <a:rPr lang="en-US" altLang="ko-KR" dirty="0" smtClean="0">
                <a:solidFill>
                  <a:srgbClr val="35E381"/>
                </a:solidFill>
                <a:latin typeface="+mn-ea"/>
              </a:rPr>
              <a:t>dependencies </a:t>
            </a:r>
            <a:r>
              <a:rPr lang="en-US" altLang="ko-KR" dirty="0">
                <a:solidFill>
                  <a:srgbClr val="E7EFF2"/>
                </a:solidFill>
                <a:latin typeface="+mn-ea"/>
              </a:rPr>
              <a:t>{</a:t>
            </a:r>
            <a:br>
              <a:rPr lang="en-US" altLang="ko-KR" dirty="0">
                <a:solidFill>
                  <a:srgbClr val="E7EFF2"/>
                </a:solidFill>
                <a:latin typeface="+mn-ea"/>
              </a:rPr>
            </a:br>
            <a:r>
              <a:rPr lang="en-US" altLang="ko-KR" dirty="0" smtClean="0">
                <a:solidFill>
                  <a:srgbClr val="E7EFF2"/>
                </a:solidFill>
                <a:latin typeface="+mn-ea"/>
              </a:rPr>
              <a:t>        </a:t>
            </a:r>
            <a:r>
              <a:rPr lang="en-US" altLang="ko-KR" dirty="0" err="1" smtClean="0">
                <a:solidFill>
                  <a:srgbClr val="35E381"/>
                </a:solidFill>
                <a:latin typeface="+mn-ea"/>
              </a:rPr>
              <a:t>classpath</a:t>
            </a:r>
            <a:r>
              <a:rPr lang="en-US" altLang="ko-KR" dirty="0" smtClean="0">
                <a:solidFill>
                  <a:srgbClr val="35E38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'</a:t>
            </a:r>
            <a:r>
              <a:rPr lang="en-US" altLang="ko-KR" dirty="0" err="1">
                <a:solidFill>
                  <a:srgbClr val="F5ECAC"/>
                </a:solidFill>
                <a:latin typeface="+mn-ea"/>
              </a:rPr>
              <a:t>com.android.tools.build:gradle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:{</a:t>
            </a:r>
            <a:r>
              <a:rPr lang="ko-KR" altLang="en-US" dirty="0">
                <a:solidFill>
                  <a:srgbClr val="F5ECAC"/>
                </a:solidFill>
                <a:latin typeface="+mn-ea"/>
              </a:rPr>
              <a:t>최신 버전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}'</a:t>
            </a:r>
            <a:br>
              <a:rPr lang="en-US" altLang="ko-KR" dirty="0">
                <a:solidFill>
                  <a:srgbClr val="F5ECAC"/>
                </a:solidFill>
                <a:latin typeface="+mn-ea"/>
              </a:rPr>
            </a:br>
            <a:r>
              <a:rPr lang="en-US" altLang="ko-KR" dirty="0" smtClean="0">
                <a:solidFill>
                  <a:srgbClr val="F5ECAC"/>
                </a:solidFill>
                <a:latin typeface="+mn-ea"/>
              </a:rPr>
              <a:t>        </a:t>
            </a:r>
            <a:r>
              <a:rPr lang="en-US" altLang="ko-KR" dirty="0" err="1" smtClean="0">
                <a:solidFill>
                  <a:srgbClr val="35E381"/>
                </a:solidFill>
                <a:latin typeface="+mn-ea"/>
              </a:rPr>
              <a:t>classpath</a:t>
            </a:r>
            <a:r>
              <a:rPr lang="en-US" altLang="ko-KR" dirty="0" smtClean="0">
                <a:solidFill>
                  <a:srgbClr val="35E38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"</a:t>
            </a:r>
            <a:r>
              <a:rPr lang="en-US" altLang="ko-KR" dirty="0" err="1">
                <a:solidFill>
                  <a:srgbClr val="F5ECAC"/>
                </a:solidFill>
                <a:latin typeface="+mn-ea"/>
              </a:rPr>
              <a:t>org.jetbrains.kotlin:kotlin-gradle-plugin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:$</a:t>
            </a:r>
            <a:r>
              <a:rPr lang="en-US" altLang="ko-KR" dirty="0" err="1">
                <a:solidFill>
                  <a:srgbClr val="F5ECAC"/>
                </a:solidFill>
                <a:latin typeface="+mn-ea"/>
              </a:rPr>
              <a:t>kotlin_version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"</a:t>
            </a:r>
            <a:br>
              <a:rPr lang="en-US" altLang="ko-KR" dirty="0">
                <a:solidFill>
                  <a:srgbClr val="F5ECAC"/>
                </a:solidFill>
                <a:latin typeface="+mn-ea"/>
              </a:rPr>
            </a:br>
            <a:r>
              <a:rPr lang="en-US" altLang="ko-KR" dirty="0" smtClean="0">
                <a:solidFill>
                  <a:srgbClr val="F5ECAC"/>
                </a:solidFill>
                <a:latin typeface="+mn-ea"/>
              </a:rPr>
              <a:t>    </a:t>
            </a:r>
            <a:r>
              <a:rPr lang="en-US" altLang="ko-KR" dirty="0" smtClean="0">
                <a:solidFill>
                  <a:srgbClr val="E7EFF2"/>
                </a:solidFill>
                <a:latin typeface="+mn-ea"/>
              </a:rPr>
              <a:t>}</a:t>
            </a:r>
            <a:r>
              <a:rPr lang="en-US" altLang="ko-KR" dirty="0">
                <a:solidFill>
                  <a:srgbClr val="E7EFF2"/>
                </a:solidFill>
                <a:latin typeface="+mn-ea"/>
              </a:rPr>
              <a:t/>
            </a:r>
            <a:br>
              <a:rPr lang="en-US" altLang="ko-KR" dirty="0">
                <a:solidFill>
                  <a:srgbClr val="E7EFF2"/>
                </a:solidFill>
                <a:latin typeface="+mn-ea"/>
              </a:rPr>
            </a:br>
            <a:r>
              <a:rPr lang="en-US" altLang="ko-KR" dirty="0">
                <a:solidFill>
                  <a:srgbClr val="E7EFF2"/>
                </a:solidFill>
                <a:latin typeface="+mn-ea"/>
              </a:rPr>
              <a:t>}</a:t>
            </a:r>
            <a:r>
              <a:rPr lang="en-US" altLang="ko-KR" dirty="0">
                <a:latin typeface="+mn-ea"/>
              </a:rPr>
              <a:t> </a:t>
            </a:r>
            <a:br>
              <a:rPr lang="en-US" altLang="ko-KR" dirty="0">
                <a:latin typeface="+mn-ea"/>
              </a:rPr>
            </a:b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065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4570" y="2256885"/>
            <a:ext cx="8093198" cy="3416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7EFF2"/>
                </a:solidFill>
                <a:latin typeface="+mn-ea"/>
              </a:rPr>
              <a:t>app </a:t>
            </a:r>
            <a:r>
              <a:rPr lang="en-US" altLang="ko-KR" sz="2400" dirty="0" err="1" smtClean="0">
                <a:solidFill>
                  <a:srgbClr val="E7EFF2"/>
                </a:solidFill>
                <a:latin typeface="+mn-ea"/>
              </a:rPr>
              <a:t>build.gradle</a:t>
            </a:r>
            <a:endParaRPr lang="en-US" altLang="ko-KR" sz="2400" dirty="0" smtClean="0">
              <a:solidFill>
                <a:srgbClr val="E7EFF2"/>
              </a:solidFill>
              <a:latin typeface="+mn-ea"/>
            </a:endParaRPr>
          </a:p>
          <a:p>
            <a:endParaRPr lang="en-US" altLang="ko-KR" sz="2400" dirty="0">
              <a:solidFill>
                <a:srgbClr val="E7EFF2"/>
              </a:solidFill>
              <a:latin typeface="+mn-ea"/>
            </a:endParaRPr>
          </a:p>
          <a:p>
            <a:r>
              <a:rPr lang="en-US" altLang="ko-KR" sz="2400" dirty="0">
                <a:solidFill>
                  <a:srgbClr val="E7EFF2"/>
                </a:solidFill>
                <a:latin typeface="+mn-ea"/>
              </a:rPr>
              <a:t/>
            </a:r>
            <a:br>
              <a:rPr lang="en-US" altLang="ko-KR" sz="2400" dirty="0">
                <a:solidFill>
                  <a:srgbClr val="E7EFF2"/>
                </a:solidFill>
                <a:latin typeface="+mn-ea"/>
              </a:rPr>
            </a:br>
            <a:r>
              <a:rPr lang="en-US" altLang="ko-KR" dirty="0">
                <a:solidFill>
                  <a:srgbClr val="E7EFF2"/>
                </a:solidFill>
                <a:latin typeface="+mn-ea"/>
              </a:rPr>
              <a:t>apply plugin: 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'</a:t>
            </a:r>
            <a:r>
              <a:rPr lang="en-US" altLang="ko-KR" dirty="0" err="1">
                <a:solidFill>
                  <a:srgbClr val="F5ECAC"/>
                </a:solidFill>
                <a:latin typeface="+mn-ea"/>
              </a:rPr>
              <a:t>kotlin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-android'</a:t>
            </a:r>
            <a:br>
              <a:rPr lang="en-US" altLang="ko-KR" dirty="0">
                <a:solidFill>
                  <a:srgbClr val="F5ECAC"/>
                </a:solidFill>
                <a:latin typeface="+mn-ea"/>
              </a:rPr>
            </a:br>
            <a:r>
              <a:rPr lang="en-US" altLang="ko-KR" dirty="0">
                <a:solidFill>
                  <a:srgbClr val="E7EFF2"/>
                </a:solidFill>
                <a:latin typeface="+mn-ea"/>
              </a:rPr>
              <a:t>apply plugin: </a:t>
            </a:r>
            <a:r>
              <a:rPr lang="en-US" altLang="ko-KR" dirty="0" smtClean="0">
                <a:solidFill>
                  <a:srgbClr val="F5ECAC"/>
                </a:solidFill>
                <a:latin typeface="+mn-ea"/>
              </a:rPr>
              <a:t>'</a:t>
            </a:r>
            <a:r>
              <a:rPr lang="en-US" altLang="ko-KR" dirty="0" err="1" smtClean="0">
                <a:solidFill>
                  <a:srgbClr val="F5ECAC"/>
                </a:solidFill>
                <a:latin typeface="+mn-ea"/>
              </a:rPr>
              <a:t>kotlin</a:t>
            </a:r>
            <a:r>
              <a:rPr lang="en-US" altLang="ko-KR" dirty="0" smtClean="0">
                <a:solidFill>
                  <a:srgbClr val="F5ECAC"/>
                </a:solidFill>
                <a:latin typeface="+mn-ea"/>
              </a:rPr>
              <a:t>-android-extensions‘</a:t>
            </a:r>
          </a:p>
          <a:p>
            <a:endParaRPr lang="en-US" altLang="ko-KR" dirty="0">
              <a:solidFill>
                <a:srgbClr val="F5ECAC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F5ECAC"/>
                </a:solidFill>
                <a:latin typeface="+mn-ea"/>
              </a:rPr>
              <a:t/>
            </a:r>
            <a:br>
              <a:rPr lang="en-US" altLang="ko-KR" dirty="0">
                <a:solidFill>
                  <a:srgbClr val="F5ECAC"/>
                </a:solidFill>
                <a:latin typeface="+mn-ea"/>
              </a:rPr>
            </a:br>
            <a:r>
              <a:rPr lang="en-US" altLang="ko-KR" dirty="0">
                <a:solidFill>
                  <a:srgbClr val="35E381"/>
                </a:solidFill>
                <a:latin typeface="+mn-ea"/>
              </a:rPr>
              <a:t>dependencies </a:t>
            </a:r>
            <a:r>
              <a:rPr lang="en-US" altLang="ko-KR" dirty="0">
                <a:solidFill>
                  <a:srgbClr val="E7EFF2"/>
                </a:solidFill>
                <a:latin typeface="+mn-ea"/>
              </a:rPr>
              <a:t>{</a:t>
            </a:r>
            <a:br>
              <a:rPr lang="en-US" altLang="ko-KR" dirty="0">
                <a:solidFill>
                  <a:srgbClr val="E7EFF2"/>
                </a:solidFill>
                <a:latin typeface="+mn-ea"/>
              </a:rPr>
            </a:br>
            <a:r>
              <a:rPr lang="en-US" altLang="ko-KR" dirty="0" smtClean="0">
                <a:solidFill>
                  <a:srgbClr val="E7EFF2"/>
                </a:solidFill>
                <a:latin typeface="+mn-ea"/>
              </a:rPr>
              <a:t>    implementation 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"org.jetbrains.kotlin:kotlin-stdlib-jre7:$</a:t>
            </a:r>
            <a:r>
              <a:rPr lang="en-US" altLang="ko-KR" dirty="0" err="1">
                <a:solidFill>
                  <a:srgbClr val="F5ECAC"/>
                </a:solidFill>
                <a:latin typeface="+mn-ea"/>
              </a:rPr>
              <a:t>kotlin_version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"</a:t>
            </a:r>
            <a:br>
              <a:rPr lang="en-US" altLang="ko-KR" dirty="0">
                <a:solidFill>
                  <a:srgbClr val="F5ECAC"/>
                </a:solidFill>
                <a:latin typeface="+mn-ea"/>
              </a:rPr>
            </a:br>
            <a:r>
              <a:rPr lang="en-US" altLang="ko-KR" dirty="0">
                <a:solidFill>
                  <a:srgbClr val="E7EFF2"/>
                </a:solidFill>
                <a:latin typeface="+mn-ea"/>
              </a:rPr>
              <a:t>}</a:t>
            </a:r>
            <a:r>
              <a:rPr lang="en-US" altLang="ko-KR" dirty="0">
                <a:latin typeface="+mn-ea"/>
              </a:rPr>
              <a:t> </a:t>
            </a:r>
            <a:br>
              <a:rPr lang="en-US" altLang="ko-KR" dirty="0">
                <a:latin typeface="+mn-ea"/>
              </a:rPr>
            </a:b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521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코틀린</a:t>
            </a:r>
            <a:r>
              <a:rPr lang="ko-KR" altLang="en-US" sz="800" dirty="0" smtClean="0"/>
              <a:t> 파일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파일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/>
          </a:p>
        </p:txBody>
      </p:sp>
      <p:sp>
        <p:nvSpPr>
          <p:cNvPr id="3" name="직사각형 2"/>
          <p:cNvSpPr/>
          <p:nvPr/>
        </p:nvSpPr>
        <p:spPr>
          <a:xfrm>
            <a:off x="256543" y="1570503"/>
            <a:ext cx="77981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</a:rPr>
              <a:t>일반 </a:t>
            </a:r>
            <a:r>
              <a:rPr lang="ko-KR" altLang="en-US" dirty="0">
                <a:solidFill>
                  <a:srgbClr val="000000"/>
                </a:solidFill>
              </a:rPr>
              <a:t>파일과 클래스 파일</a:t>
            </a:r>
            <a:br>
              <a:rPr lang="ko-KR" altLang="en-US" dirty="0">
                <a:solidFill>
                  <a:srgbClr val="000000"/>
                </a:solidFill>
              </a:rPr>
            </a:br>
            <a:r>
              <a:rPr lang="en-US" altLang="ko-KR" dirty="0">
                <a:solidFill>
                  <a:srgbClr val="000000"/>
                </a:solidFill>
              </a:rPr>
              <a:t>• </a:t>
            </a:r>
            <a:r>
              <a:rPr lang="ko-KR" altLang="en-US" dirty="0" err="1">
                <a:solidFill>
                  <a:srgbClr val="000000"/>
                </a:solidFill>
              </a:rPr>
              <a:t>코틀린</a:t>
            </a:r>
            <a:r>
              <a:rPr lang="ko-KR" altLang="en-US" dirty="0">
                <a:solidFill>
                  <a:srgbClr val="000000"/>
                </a:solidFill>
              </a:rPr>
              <a:t> 프로그램은 확장자가 </a:t>
            </a:r>
            <a:r>
              <a:rPr lang="en-US" altLang="ko-KR" dirty="0" err="1">
                <a:solidFill>
                  <a:srgbClr val="000000"/>
                </a:solidFill>
              </a:rPr>
              <a:t>kt</a:t>
            </a:r>
            <a:r>
              <a:rPr lang="ko-KR" altLang="en-US" dirty="0">
                <a:solidFill>
                  <a:srgbClr val="000000"/>
                </a:solidFill>
              </a:rPr>
              <a:t>인 파일</a:t>
            </a:r>
            <a:br>
              <a:rPr lang="ko-KR" altLang="en-US" dirty="0">
                <a:solidFill>
                  <a:srgbClr val="000000"/>
                </a:solidFill>
              </a:rPr>
            </a:br>
            <a:r>
              <a:rPr lang="en-US" altLang="ko-KR" dirty="0">
                <a:solidFill>
                  <a:srgbClr val="000000"/>
                </a:solidFill>
              </a:rPr>
              <a:t>• </a:t>
            </a:r>
            <a:r>
              <a:rPr lang="ko-KR" altLang="en-US" dirty="0">
                <a:solidFill>
                  <a:srgbClr val="000000"/>
                </a:solidFill>
              </a:rPr>
              <a:t>파일</a:t>
            </a:r>
            <a:r>
              <a:rPr lang="en-US" altLang="ko-KR" dirty="0">
                <a:solidFill>
                  <a:srgbClr val="000000"/>
                </a:solidFill>
              </a:rPr>
              <a:t>(File)</a:t>
            </a:r>
            <a:r>
              <a:rPr lang="ko-KR" altLang="en-US" dirty="0">
                <a:solidFill>
                  <a:srgbClr val="000000"/>
                </a:solidFill>
              </a:rPr>
              <a:t>과 클래스 파일</a:t>
            </a:r>
            <a:r>
              <a:rPr lang="en-US" altLang="ko-KR" dirty="0">
                <a:solidFill>
                  <a:srgbClr val="000000"/>
                </a:solidFill>
              </a:rPr>
              <a:t>(Class) </a:t>
            </a:r>
            <a:r>
              <a:rPr lang="ko-KR" altLang="en-US" dirty="0">
                <a:solidFill>
                  <a:srgbClr val="000000"/>
                </a:solidFill>
              </a:rPr>
              <a:t>편의상 구분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Java </a:t>
            </a:r>
            <a:r>
              <a:rPr lang="ko-KR" altLang="en-US" dirty="0" smtClean="0"/>
              <a:t>와 같이 파일 이름과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이름이 같은 경우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파일로 인식</a:t>
            </a:r>
            <a:endParaRPr lang="en-US" altLang="ko-KR" dirty="0" smtClean="0"/>
          </a:p>
          <a:p>
            <a:pPr lvl="1"/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43" y="3019727"/>
            <a:ext cx="58483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5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-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변수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4802" y="1213406"/>
            <a:ext cx="8365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변수 선언 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rgbClr val="000000"/>
                </a:solidFill>
                <a:latin typeface="+mn-ea"/>
              </a:rPr>
              <a:t>val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혹은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var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변수명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타입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=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값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rgbClr val="000000"/>
                </a:solidFill>
                <a:latin typeface="+mn-ea"/>
              </a:rPr>
              <a:t>val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(value)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는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Assign-once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변수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rgbClr val="000000"/>
                </a:solidFill>
                <a:latin typeface="+mn-ea"/>
              </a:rPr>
              <a:t>var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(variable)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은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Mutable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변수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타입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추론 지원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타입 생략 가능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endParaRPr lang="ko-KR" altLang="en-US" sz="12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9411" y="2433641"/>
            <a:ext cx="84967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변수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초기화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변수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선언은 최상위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클래스 외부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),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클래스 내부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함수 내부에 선언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최상위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레벨이나 클래스의 멤버 변수는 선언과 동시에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초기화 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pPr lvl="3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예외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</a:rPr>
              <a:t>lateinit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함수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내부의 지역 변수는 선언과 동시에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초기화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필요 없음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디폴트는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null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허용 안됨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. 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타입에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?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이용하면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null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허용 변수 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“””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으로 멀티라인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</a:rPr>
              <a:t>스트링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 표현 가능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문자열 템플릿으로 사용 가능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/>
            </a:r>
            <a:br>
              <a:rPr lang="ko-KR" altLang="en-US" sz="1200" dirty="0">
                <a:solidFill>
                  <a:srgbClr val="000000"/>
                </a:solidFill>
                <a:latin typeface="+mn-ea"/>
              </a:rPr>
            </a:b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434314" y="3554676"/>
            <a:ext cx="3541853" cy="346751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topData1: 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//error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topData2: 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//error</a:t>
            </a:r>
            <a:endParaRPr kumimoji="0" lang="en-US" altLang="ko-KR" sz="800" b="0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err="1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</a:t>
            </a:r>
            <a:r>
              <a:rPr lang="en-US" altLang="ko-KR" sz="800" dirty="0" err="1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onst</a:t>
            </a:r>
            <a:r>
              <a:rPr lang="en-US" altLang="ko-KR" sz="8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8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8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topData</a:t>
            </a:r>
            <a:r>
              <a:rPr lang="en-US" altLang="ko-KR" sz="8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lang="ko-KR" altLang="ko-KR" sz="8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lang="ko-KR" altLang="ko-KR" sz="8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</a:t>
            </a:r>
            <a:r>
              <a:rPr lang="ko-KR" altLang="ko-KR" sz="8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endParaRPr lang="en-US" altLang="ko-KR" sz="800" dirty="0" smtClean="0">
              <a:solidFill>
                <a:srgbClr val="80808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err="1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const</a:t>
            </a:r>
            <a:r>
              <a:rPr lang="en-US" altLang="ko-KR" sz="8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8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</a:t>
            </a:r>
            <a:r>
              <a:rPr lang="en-US" altLang="ko-KR" sz="8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</a:t>
            </a:r>
            <a:r>
              <a:rPr lang="ko-KR" altLang="ko-KR" sz="8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8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topData</a:t>
            </a:r>
            <a:r>
              <a:rPr lang="en-US" altLang="ko-KR" sz="8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ko-KR" sz="8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Int</a:t>
            </a:r>
            <a:r>
              <a:rPr lang="en-US" altLang="ko-KR" sz="8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10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 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"aaa"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ok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str2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"bbb"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ok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str3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 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error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str4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String? 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ok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str5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"""           // ok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abde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efg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high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trimIndent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objData1: 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//error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objData2: 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//error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some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localData1: 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//ok...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localData2: 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//ok...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(localData1)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//error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localData2=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"hello"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//ok...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(localData2)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//ok...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9411" y="4207873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코틀린에서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변수는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프로퍼티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(property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</a:rPr>
              <a:t>val</a:t>
            </a:r>
            <a:r>
              <a:rPr lang="ko-KR" altLang="en-US" sz="1200" dirty="0">
                <a:latin typeface="+mn-ea"/>
              </a:rPr>
              <a:t>로 선언한 변수의 </a:t>
            </a:r>
            <a:r>
              <a:rPr lang="ko-KR" altLang="en-US" sz="1200" dirty="0" smtClean="0">
                <a:latin typeface="+mn-ea"/>
              </a:rPr>
              <a:t>초</a:t>
            </a:r>
            <a:r>
              <a:rPr lang="ko-KR" altLang="en-US" sz="1200" dirty="0">
                <a:latin typeface="+mn-ea"/>
              </a:rPr>
              <a:t>기</a:t>
            </a:r>
            <a:r>
              <a:rPr lang="ko-KR" altLang="en-US" sz="1200" dirty="0" smtClean="0">
                <a:latin typeface="+mn-ea"/>
              </a:rPr>
              <a:t>값을 </a:t>
            </a:r>
            <a:r>
              <a:rPr lang="ko-KR" altLang="en-US" sz="1200" dirty="0">
                <a:latin typeface="+mn-ea"/>
              </a:rPr>
              <a:t>변경할 수는 없지만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일반적인 </a:t>
            </a:r>
            <a:r>
              <a:rPr lang="ko-KR" altLang="en-US" sz="1200" dirty="0" smtClean="0">
                <a:latin typeface="+mn-ea"/>
              </a:rPr>
              <a:t>상수변수와 다름</a:t>
            </a:r>
            <a:endParaRPr lang="en-US" altLang="ko-KR" sz="12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</a:rPr>
              <a:t>const</a:t>
            </a:r>
            <a:r>
              <a:rPr lang="ko-KR" altLang="en-US" sz="1200" dirty="0">
                <a:latin typeface="+mn-ea"/>
              </a:rPr>
              <a:t>라는 </a:t>
            </a:r>
            <a:r>
              <a:rPr lang="ko-KR" altLang="en-US" sz="1200" dirty="0" err="1">
                <a:latin typeface="+mn-ea"/>
              </a:rPr>
              <a:t>예약어를</a:t>
            </a:r>
            <a:r>
              <a:rPr lang="ko-KR" altLang="en-US" sz="1200" dirty="0">
                <a:latin typeface="+mn-ea"/>
              </a:rPr>
              <a:t> 이용해 상수 변수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최상위 레벨로 선언할 때만 </a:t>
            </a: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예약어를</a:t>
            </a:r>
            <a:r>
              <a:rPr lang="ko-KR" altLang="en-US" sz="1200" dirty="0">
                <a:latin typeface="+mn-ea"/>
              </a:rPr>
              <a:t> 사용 가능</a:t>
            </a:r>
            <a:r>
              <a:rPr lang="ko-KR" altLang="en-US" sz="1200" dirty="0">
                <a:latin typeface="+mn-ea"/>
              </a:rPr>
              <a:t> 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</a:t>
            </a:r>
            <a:br>
              <a:rPr lang="ko-KR" altLang="en-US" sz="1200" dirty="0">
                <a:latin typeface="+mn-ea"/>
              </a:rPr>
            </a:br>
            <a:endParaRPr lang="ko-KR" altLang="en-US" sz="1200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6985" y="5691789"/>
            <a:ext cx="5121476" cy="10156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35E381"/>
                </a:solidFill>
                <a:latin typeface="+mn-ea"/>
              </a:rPr>
              <a:t>var</a:t>
            </a:r>
            <a:r>
              <a:rPr lang="en-US" altLang="ko-KR" sz="1200" dirty="0">
                <a:solidFill>
                  <a:srgbClr val="35E381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E7EFF2"/>
                </a:solidFill>
                <a:latin typeface="+mn-ea"/>
              </a:rPr>
              <a:t>&lt;</a:t>
            </a:r>
            <a:r>
              <a:rPr lang="en-US" altLang="ko-KR" sz="1200" dirty="0" err="1">
                <a:solidFill>
                  <a:srgbClr val="E7EFF2"/>
                </a:solidFill>
                <a:latin typeface="+mn-ea"/>
              </a:rPr>
              <a:t>propertyName</a:t>
            </a:r>
            <a:r>
              <a:rPr lang="en-US" altLang="ko-KR" sz="1200" dirty="0">
                <a:solidFill>
                  <a:srgbClr val="E7EFF2"/>
                </a:solidFill>
                <a:latin typeface="+mn-ea"/>
              </a:rPr>
              <a:t>&gt;[: &lt;</a:t>
            </a:r>
            <a:r>
              <a:rPr lang="en-US" altLang="ko-KR" sz="1200" dirty="0" err="1">
                <a:solidFill>
                  <a:srgbClr val="E7EFF2"/>
                </a:solidFill>
                <a:latin typeface="+mn-ea"/>
              </a:rPr>
              <a:t>PropertyType</a:t>
            </a:r>
            <a:r>
              <a:rPr lang="en-US" altLang="ko-KR" sz="1200" dirty="0">
                <a:solidFill>
                  <a:srgbClr val="E7EFF2"/>
                </a:solidFill>
                <a:latin typeface="+mn-ea"/>
              </a:rPr>
              <a:t>&gt;] [= &lt;</a:t>
            </a:r>
            <a:r>
              <a:rPr lang="en-US" altLang="ko-KR" sz="1200" dirty="0" err="1">
                <a:solidFill>
                  <a:srgbClr val="E7EFF2"/>
                </a:solidFill>
                <a:latin typeface="+mn-ea"/>
              </a:rPr>
              <a:t>property_initializer</a:t>
            </a:r>
            <a:r>
              <a:rPr lang="en-US" altLang="ko-KR" sz="1200" dirty="0">
                <a:solidFill>
                  <a:srgbClr val="E7EFF2"/>
                </a:solidFill>
                <a:latin typeface="+mn-ea"/>
              </a:rPr>
              <a:t>&gt;]</a:t>
            </a:r>
            <a:br>
              <a:rPr lang="en-US" altLang="ko-KR" sz="1200" dirty="0">
                <a:solidFill>
                  <a:srgbClr val="E7EFF2"/>
                </a:solidFill>
                <a:latin typeface="+mn-ea"/>
              </a:rPr>
            </a:br>
            <a:r>
              <a:rPr lang="en-US" altLang="ko-KR" sz="1200" dirty="0">
                <a:solidFill>
                  <a:srgbClr val="E7EFF2"/>
                </a:solidFill>
                <a:latin typeface="+mn-ea"/>
              </a:rPr>
              <a:t>[&lt;getter&gt;]</a:t>
            </a:r>
            <a:br>
              <a:rPr lang="en-US" altLang="ko-KR" sz="1200" dirty="0">
                <a:solidFill>
                  <a:srgbClr val="E7EFF2"/>
                </a:solidFill>
                <a:latin typeface="+mn-ea"/>
              </a:rPr>
            </a:br>
            <a:r>
              <a:rPr lang="en-US" altLang="ko-KR" sz="1200" dirty="0">
                <a:solidFill>
                  <a:srgbClr val="E7EFF2"/>
                </a:solidFill>
                <a:latin typeface="+mn-ea"/>
              </a:rPr>
              <a:t>[&lt;setter&gt;]</a:t>
            </a:r>
            <a:br>
              <a:rPr lang="en-US" altLang="ko-KR" sz="1200" dirty="0">
                <a:solidFill>
                  <a:srgbClr val="E7EFF2"/>
                </a:solidFill>
                <a:latin typeface="+mn-ea"/>
              </a:rPr>
            </a:br>
            <a:r>
              <a:rPr lang="en-US" altLang="ko-KR" sz="1200" b="1" dirty="0">
                <a:solidFill>
                  <a:srgbClr val="E7EFF2"/>
                </a:solidFill>
                <a:latin typeface="+mn-ea"/>
              </a:rPr>
              <a:t>[]</a:t>
            </a:r>
            <a:r>
              <a:rPr lang="ko-KR" altLang="en-US" sz="1200" b="1" dirty="0">
                <a:solidFill>
                  <a:srgbClr val="E7EFF2"/>
                </a:solidFill>
                <a:latin typeface="+mn-ea"/>
              </a:rPr>
              <a:t>은 생략이 가능</a:t>
            </a:r>
            <a:r>
              <a:rPr lang="ko-KR" altLang="en-US" sz="1200" dirty="0">
                <a:latin typeface="+mn-ea"/>
              </a:rPr>
              <a:t> </a:t>
            </a:r>
            <a:br>
              <a:rPr lang="ko-KR" altLang="en-US" sz="1200" dirty="0">
                <a:latin typeface="+mn-ea"/>
              </a:rPr>
            </a:b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588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#1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1800" dirty="0" smtClean="0"/>
              <a:t>강사소개 </a:t>
            </a:r>
            <a:endParaRPr lang="en-US" altLang="ko-KR" sz="1800" dirty="0" smtClean="0"/>
          </a:p>
          <a:p>
            <a:pPr marL="400050" lvl="1" indent="180975"/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백지훈 인천대 컴퓨터공학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전자계산학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 95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학번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현 </a:t>
            </a:r>
            <a:r>
              <a:rPr lang="ko-KR" altLang="en-US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모베란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대표이사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http://www.moberan.com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 </a:t>
            </a:r>
          </a:p>
          <a:p>
            <a:pPr marL="400050" lvl="1" indent="180975"/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Email : jhbaik@moberan.com</a:t>
            </a:r>
            <a:endParaRPr lang="en-US" altLang="ko-KR" sz="1800" dirty="0" smtClean="0"/>
          </a:p>
          <a:p>
            <a:pPr marL="0" indent="180975"/>
            <a:r>
              <a:rPr lang="ko-KR" altLang="en-US" sz="1800" dirty="0" smtClean="0"/>
              <a:t>강의 </a:t>
            </a:r>
            <a:endParaRPr lang="en-US" altLang="ko-KR" sz="1800" dirty="0" smtClean="0"/>
          </a:p>
          <a:p>
            <a:pPr marL="400050" lvl="1" indent="180975"/>
            <a:r>
              <a:rPr lang="en-US" altLang="ko-KR" sz="1400" dirty="0" smtClean="0"/>
              <a:t>2018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07</a:t>
            </a:r>
            <a:r>
              <a:rPr lang="ko-KR" altLang="en-US" sz="1400" dirty="0" smtClean="0"/>
              <a:t>월 </a:t>
            </a:r>
            <a:r>
              <a:rPr lang="en-US" altLang="ko-KR" sz="1400" dirty="0" smtClean="0"/>
              <a:t>02 ~13</a:t>
            </a:r>
            <a:r>
              <a:rPr lang="ko-KR" altLang="en-US" sz="1400" dirty="0" smtClean="0"/>
              <a:t>일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주중 </a:t>
            </a:r>
            <a:r>
              <a:rPr lang="en-US" altLang="ko-KR" sz="1400" dirty="0"/>
              <a:t>10</a:t>
            </a:r>
            <a:r>
              <a:rPr lang="ko-KR" altLang="en-US" sz="1400" dirty="0"/>
              <a:t>일간</a:t>
            </a:r>
            <a:r>
              <a:rPr lang="en-US" altLang="ko-KR" sz="1400" dirty="0" smtClean="0"/>
              <a:t>)</a:t>
            </a:r>
          </a:p>
          <a:p>
            <a:pPr marL="400050" lvl="1" indent="180975"/>
            <a:r>
              <a:rPr lang="en-US" altLang="ko-KR" sz="1400" dirty="0" smtClean="0"/>
              <a:t>9</a:t>
            </a:r>
            <a:r>
              <a:rPr lang="ko-KR" altLang="en-US" sz="1400" dirty="0" smtClean="0"/>
              <a:t>시</a:t>
            </a:r>
            <a:r>
              <a:rPr lang="en-US" altLang="ko-KR" sz="1400" dirty="0" smtClean="0"/>
              <a:t>30</a:t>
            </a:r>
            <a:r>
              <a:rPr lang="ko-KR" altLang="en-US" sz="1400" dirty="0" smtClean="0"/>
              <a:t>분</a:t>
            </a:r>
            <a:r>
              <a:rPr lang="en-US" altLang="ko-KR" sz="1400" dirty="0" smtClean="0"/>
              <a:t>~12</a:t>
            </a:r>
            <a:r>
              <a:rPr lang="ko-KR" altLang="en-US" sz="1400" dirty="0" smtClean="0"/>
              <a:t>시</a:t>
            </a:r>
            <a:r>
              <a:rPr lang="en-US" altLang="ko-KR" sz="1400" dirty="0" smtClean="0"/>
              <a:t>30</a:t>
            </a:r>
            <a:r>
              <a:rPr lang="ko-KR" altLang="en-US" sz="1400" dirty="0" smtClean="0"/>
              <a:t>분 </a:t>
            </a:r>
            <a:r>
              <a:rPr lang="en-US" altLang="ko-KR" sz="1400" dirty="0" smtClean="0"/>
              <a:t>(3</a:t>
            </a:r>
            <a:r>
              <a:rPr lang="ko-KR" altLang="en-US" sz="1400" dirty="0" smtClean="0"/>
              <a:t>시간씩</a:t>
            </a:r>
            <a:r>
              <a:rPr lang="en-US" altLang="ko-KR" sz="1400" dirty="0" smtClean="0"/>
              <a:t>)</a:t>
            </a:r>
          </a:p>
          <a:p>
            <a:pPr marL="400050" lvl="1" indent="180975"/>
            <a:r>
              <a:rPr lang="ko-KR" altLang="en-US" sz="1400" dirty="0" err="1"/>
              <a:t>코틀린을</a:t>
            </a:r>
            <a:r>
              <a:rPr lang="ko-KR" altLang="en-US" sz="1400" dirty="0"/>
              <a:t> 이용한 </a:t>
            </a:r>
            <a:r>
              <a:rPr lang="ko-KR" altLang="en-US" sz="1400" dirty="0" err="1"/>
              <a:t>안드로이드</a:t>
            </a:r>
            <a:r>
              <a:rPr lang="ko-KR" altLang="en-US" sz="1400" dirty="0"/>
              <a:t> 프로그래밍 실습</a:t>
            </a:r>
            <a:endParaRPr lang="en-US" altLang="ko-KR" sz="1400" dirty="0" smtClean="0"/>
          </a:p>
          <a:p>
            <a:pPr marL="0" indent="180975"/>
            <a:r>
              <a:rPr lang="ko-KR" altLang="en-US" sz="1800" dirty="0" smtClean="0"/>
              <a:t>목표 </a:t>
            </a:r>
            <a:endParaRPr lang="en-US" altLang="ko-KR" sz="1800" dirty="0" smtClean="0"/>
          </a:p>
          <a:p>
            <a:pPr marL="400050" lvl="1" indent="180975"/>
            <a:r>
              <a:rPr lang="ko-KR" altLang="en-US" sz="1400" dirty="0" smtClean="0"/>
              <a:t>새로운 프로그래밍 언어인 </a:t>
            </a:r>
            <a:r>
              <a:rPr lang="ko-KR" altLang="en-US" sz="1400" dirty="0" err="1" smtClean="0"/>
              <a:t>코틀린을</a:t>
            </a:r>
            <a:r>
              <a:rPr lang="ko-KR" altLang="en-US" sz="1400" dirty="0" smtClean="0"/>
              <a:t> 배워본다</a:t>
            </a:r>
            <a:r>
              <a:rPr lang="en-US" altLang="ko-KR" sz="1400" dirty="0" smtClean="0"/>
              <a:t>. </a:t>
            </a:r>
          </a:p>
          <a:p>
            <a:pPr marL="400050" lvl="1" indent="180975"/>
            <a:r>
              <a:rPr lang="ko-KR" altLang="en-US" sz="1400" dirty="0" err="1" smtClean="0"/>
              <a:t>코틀린을</a:t>
            </a:r>
            <a:r>
              <a:rPr lang="ko-KR" altLang="en-US" sz="1400" dirty="0" smtClean="0"/>
              <a:t> 이용하여 </a:t>
            </a:r>
            <a:r>
              <a:rPr lang="ko-KR" altLang="en-US" sz="1400" dirty="0" err="1" smtClean="0"/>
              <a:t>안드로이드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앱을</a:t>
            </a:r>
            <a:r>
              <a:rPr lang="ko-KR" altLang="en-US" sz="1400" dirty="0" smtClean="0"/>
              <a:t> 제작해본다</a:t>
            </a:r>
            <a:r>
              <a:rPr lang="en-US" altLang="ko-KR" sz="1400" dirty="0" smtClean="0"/>
              <a:t>.  </a:t>
            </a:r>
          </a:p>
          <a:p>
            <a:pPr marL="800100" lvl="2" indent="180975"/>
            <a:r>
              <a:rPr lang="ko-KR" altLang="en-US" sz="1000" dirty="0" err="1" smtClean="0"/>
              <a:t>팀별</a:t>
            </a:r>
            <a:r>
              <a:rPr lang="ko-KR" altLang="en-US" sz="1000" dirty="0" smtClean="0"/>
              <a:t> 제작 가능</a:t>
            </a:r>
            <a:r>
              <a:rPr lang="en-US" altLang="ko-KR" sz="1000" dirty="0" smtClean="0"/>
              <a:t>.</a:t>
            </a:r>
          </a:p>
          <a:p>
            <a:pPr marL="800100" lvl="2" indent="180975"/>
            <a:r>
              <a:rPr lang="ko-KR" altLang="en-US" sz="1000" dirty="0" smtClean="0"/>
              <a:t>기존 자바로 제작한 </a:t>
            </a:r>
            <a:r>
              <a:rPr lang="ko-KR" altLang="en-US" sz="1000" dirty="0" err="1" smtClean="0"/>
              <a:t>안드로이드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코틀린으로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포팅</a:t>
            </a:r>
            <a:r>
              <a:rPr lang="ko-KR" altLang="en-US" sz="1000" dirty="0" smtClean="0"/>
              <a:t> 가능</a:t>
            </a:r>
            <a:r>
              <a:rPr lang="en-US" altLang="ko-KR" sz="1000" dirty="0" smtClean="0"/>
              <a:t>.</a:t>
            </a:r>
          </a:p>
          <a:p>
            <a:pPr marL="800100" lvl="2" indent="180975"/>
            <a:r>
              <a:rPr lang="ko-KR" altLang="en-US" sz="1000" dirty="0" smtClean="0"/>
              <a:t>강의 예제 가능</a:t>
            </a:r>
            <a:r>
              <a:rPr lang="en-US" altLang="ko-KR" sz="1000" dirty="0" smtClean="0"/>
              <a:t>. </a:t>
            </a:r>
          </a:p>
          <a:p>
            <a:pPr marL="0" indent="180975"/>
            <a:r>
              <a:rPr lang="en-US" altLang="ko-KR" sz="2200" dirty="0" smtClean="0"/>
              <a:t>Prerequisite</a:t>
            </a:r>
          </a:p>
          <a:p>
            <a:pPr marL="400050" lvl="1" indent="180975"/>
            <a:r>
              <a:rPr lang="ko-KR" altLang="en-US" sz="1800" dirty="0" smtClean="0"/>
              <a:t>프로그래밍에 대해 알고 있으면 좋다</a:t>
            </a:r>
            <a:r>
              <a:rPr lang="en-US" altLang="ko-KR" sz="1800" dirty="0" smtClean="0"/>
              <a:t>. </a:t>
            </a:r>
          </a:p>
          <a:p>
            <a:pPr marL="400050" lvl="1" indent="180975"/>
            <a:r>
              <a:rPr lang="ko-KR" altLang="en-US" sz="1800" dirty="0" smtClean="0"/>
              <a:t>자바</a:t>
            </a:r>
            <a:r>
              <a:rPr lang="en-US" altLang="ko-KR" sz="1800" dirty="0" smtClean="0"/>
              <a:t>/</a:t>
            </a:r>
            <a:r>
              <a:rPr lang="ko-KR" altLang="en-US" sz="1800" dirty="0" err="1" smtClean="0"/>
              <a:t>안드로이드</a:t>
            </a:r>
            <a:r>
              <a:rPr lang="ko-KR" altLang="en-US" sz="1800" dirty="0" smtClean="0"/>
              <a:t> 프로그래밍을 알고 있으면 더 좋다</a:t>
            </a:r>
            <a:r>
              <a:rPr lang="en-US" altLang="ko-KR" sz="1800" dirty="0" smtClean="0"/>
              <a:t>. </a:t>
            </a:r>
          </a:p>
          <a:p>
            <a:pPr marL="400050" lvl="1" indent="180975"/>
            <a:r>
              <a:rPr lang="ko-KR" altLang="en-US" sz="1800" dirty="0" smtClean="0"/>
              <a:t>객체지향 프로그래밍에 대해 이해 하고 있으면 더 더 좋다</a:t>
            </a:r>
            <a:r>
              <a:rPr lang="en-US" altLang="ko-KR" sz="1800" dirty="0" smtClean="0"/>
              <a:t>. </a:t>
            </a:r>
          </a:p>
          <a:p>
            <a:pPr marL="400050" lvl="1" indent="180975"/>
            <a:r>
              <a:rPr lang="ko-KR" altLang="en-US" sz="1800" dirty="0" smtClean="0"/>
              <a:t>함수형 프로그래밍에 대해 이해 하고 있으면</a:t>
            </a:r>
            <a:r>
              <a:rPr lang="en-US" altLang="ko-KR" sz="1800" dirty="0" smtClean="0"/>
              <a:t>…</a:t>
            </a:r>
          </a:p>
          <a:p>
            <a:pPr marL="0" indent="180975"/>
            <a:r>
              <a:rPr lang="ko-KR" altLang="en-US" sz="2200" dirty="0" smtClean="0"/>
              <a:t>평가 </a:t>
            </a:r>
            <a:endParaRPr lang="en-US" altLang="ko-KR" sz="2200" dirty="0" smtClean="0"/>
          </a:p>
          <a:p>
            <a:pPr marL="400050" lvl="1" indent="180975"/>
            <a:r>
              <a:rPr lang="ko-KR" altLang="en-US" sz="1800" dirty="0" smtClean="0"/>
              <a:t>출석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결과보고서</a:t>
            </a:r>
            <a:endParaRPr lang="en-US" altLang="ko-KR" sz="1800" dirty="0" smtClean="0"/>
          </a:p>
          <a:p>
            <a:pPr marL="400050" lvl="1" indent="180975"/>
            <a:r>
              <a:rPr lang="ko-KR" altLang="en-US" sz="1800" dirty="0" smtClean="0"/>
              <a:t>실습</a:t>
            </a:r>
            <a:endParaRPr lang="en-US" altLang="ko-KR" sz="1800" dirty="0" smtClean="0"/>
          </a:p>
          <a:p>
            <a:pPr marL="0" indent="0">
              <a:buNone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8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-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함수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4802" y="1213406"/>
            <a:ext cx="861136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함수 선언 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fun </a:t>
            </a:r>
            <a:r>
              <a:rPr lang="ko-KR" altLang="en-US" sz="1200" dirty="0" err="1">
                <a:latin typeface="+mn-ea"/>
              </a:rPr>
              <a:t>함수명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 err="1">
                <a:latin typeface="+mn-ea"/>
              </a:rPr>
              <a:t>매개변수명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타입</a:t>
            </a:r>
            <a:r>
              <a:rPr lang="en-US" altLang="ko-KR" sz="1200" dirty="0">
                <a:latin typeface="+mn-ea"/>
              </a:rPr>
              <a:t>) : </a:t>
            </a:r>
            <a:r>
              <a:rPr lang="ko-KR" altLang="en-US" sz="1200" dirty="0" err="1">
                <a:latin typeface="+mn-ea"/>
              </a:rPr>
              <a:t>리턴타입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{ }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매개변수 에는 </a:t>
            </a:r>
            <a:r>
              <a:rPr lang="en-US" altLang="ko-KR" sz="1200" dirty="0" err="1">
                <a:latin typeface="+mn-ea"/>
              </a:rPr>
              <a:t>var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val</a:t>
            </a:r>
            <a:r>
              <a:rPr lang="ko-KR" altLang="en-US" sz="1200" dirty="0">
                <a:latin typeface="+mn-ea"/>
              </a:rPr>
              <a:t>을 </a:t>
            </a:r>
            <a:r>
              <a:rPr lang="ko-KR" altLang="en-US" sz="1200" dirty="0" smtClean="0">
                <a:latin typeface="+mn-ea"/>
              </a:rPr>
              <a:t>선언불가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클래스 </a:t>
            </a:r>
            <a:r>
              <a:rPr lang="ko-KR" altLang="en-US" sz="1200" dirty="0" err="1" smtClean="0">
                <a:latin typeface="+mn-ea"/>
              </a:rPr>
              <a:t>생성자</a:t>
            </a:r>
            <a:r>
              <a:rPr lang="ko-KR" altLang="en-US" sz="1200" dirty="0" smtClean="0">
                <a:latin typeface="+mn-ea"/>
              </a:rPr>
              <a:t> 예외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+mn-ea"/>
              </a:rPr>
              <a:t>의미있는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반환값이</a:t>
            </a:r>
            <a:r>
              <a:rPr lang="ko-KR" altLang="en-US" sz="1200" dirty="0">
                <a:latin typeface="+mn-ea"/>
              </a:rPr>
              <a:t> 없을 때는 </a:t>
            </a:r>
            <a:r>
              <a:rPr lang="en-US" altLang="ko-KR" sz="1200" dirty="0">
                <a:latin typeface="+mn-ea"/>
              </a:rPr>
              <a:t>Unit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(void) – </a:t>
            </a:r>
            <a:r>
              <a:rPr lang="ko-KR" altLang="en-US" sz="1200" dirty="0" smtClean="0">
                <a:latin typeface="+mn-ea"/>
              </a:rPr>
              <a:t>생략가능</a:t>
            </a:r>
            <a:r>
              <a:rPr lang="en-US" altLang="ko-KR" sz="1200" dirty="0" smtClean="0">
                <a:latin typeface="+mn-ea"/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+mn-ea"/>
              </a:rPr>
              <a:t>함수내에</a:t>
            </a:r>
            <a:r>
              <a:rPr lang="ko-KR" altLang="en-US" sz="1200" dirty="0">
                <a:latin typeface="+mn-ea"/>
              </a:rPr>
              <a:t> 함수선언 가능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Single expression function</a:t>
            </a:r>
            <a:r>
              <a:rPr lang="en-US" altLang="ko-KR" sz="1200" dirty="0">
                <a:latin typeface="+mn-ea"/>
              </a:rPr>
              <a:t> </a:t>
            </a:r>
            <a:endParaRPr lang="en-US" altLang="ko-KR" sz="1200" dirty="0" smtClean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타입추론으로 </a:t>
            </a:r>
            <a:r>
              <a:rPr lang="ko-KR" altLang="en-US" sz="1200" dirty="0" err="1" smtClean="0">
                <a:latin typeface="+mn-ea"/>
              </a:rPr>
              <a:t>리턴타입</a:t>
            </a:r>
            <a:r>
              <a:rPr lang="ko-KR" altLang="en-US" sz="1200" dirty="0" smtClean="0">
                <a:latin typeface="+mn-ea"/>
              </a:rPr>
              <a:t> 생략 가능</a:t>
            </a:r>
            <a:endParaRPr lang="en-US" altLang="ko-KR" sz="12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함수 오버로딩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가능</a:t>
            </a:r>
            <a:endParaRPr lang="en-US" altLang="ko-KR" sz="12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기본 인수와 명명된 </a:t>
            </a:r>
            <a:r>
              <a:rPr lang="ko-KR" altLang="en-US" sz="1200" dirty="0" smtClean="0">
                <a:latin typeface="+mn-ea"/>
              </a:rPr>
              <a:t>인수</a:t>
            </a:r>
            <a:endParaRPr lang="en-US" altLang="ko-KR" sz="12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확장함수 가능 </a:t>
            </a:r>
            <a:endParaRPr lang="en-US" altLang="ko-KR" sz="12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Infix </a:t>
            </a:r>
            <a:r>
              <a:rPr lang="ko-KR" altLang="en-US" sz="1200" dirty="0" smtClean="0">
                <a:latin typeface="+mn-ea"/>
              </a:rPr>
              <a:t>로 중위 </a:t>
            </a:r>
            <a:r>
              <a:rPr lang="ko-KR" altLang="en-US" sz="1200" dirty="0" err="1">
                <a:latin typeface="+mn-ea"/>
              </a:rPr>
              <a:t>표현식을</a:t>
            </a:r>
            <a:r>
              <a:rPr lang="ko-KR" altLang="en-US" sz="1200" dirty="0">
                <a:latin typeface="+mn-ea"/>
              </a:rPr>
              <a:t> 함수 호출에도 사용이 가능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 smtClean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클래스의 </a:t>
            </a:r>
            <a:r>
              <a:rPr lang="ko-KR" altLang="en-US" sz="1200" dirty="0" err="1">
                <a:latin typeface="+mn-ea"/>
              </a:rPr>
              <a:t>맴버</a:t>
            </a:r>
            <a:r>
              <a:rPr lang="ko-KR" altLang="en-US" sz="1200" dirty="0">
                <a:latin typeface="+mn-ea"/>
              </a:rPr>
              <a:t> 함수로 선언되거나 혹은 클래스의 </a:t>
            </a:r>
            <a:r>
              <a:rPr lang="en-US" altLang="ko-KR" sz="1200" dirty="0">
                <a:latin typeface="+mn-ea"/>
              </a:rPr>
              <a:t>extension </a:t>
            </a:r>
            <a:r>
              <a:rPr lang="ko-KR" altLang="en-US" sz="1200" dirty="0">
                <a:latin typeface="+mn-ea"/>
              </a:rPr>
              <a:t>함수인 </a:t>
            </a:r>
            <a:r>
              <a:rPr lang="ko-KR" altLang="en-US" sz="1200" dirty="0" smtClean="0">
                <a:latin typeface="+mn-ea"/>
              </a:rPr>
              <a:t>경우</a:t>
            </a:r>
            <a:endParaRPr lang="en-US" altLang="ko-KR" sz="1200" dirty="0" smtClean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하나의 </a:t>
            </a:r>
            <a:r>
              <a:rPr lang="ko-KR" altLang="en-US" sz="1200" dirty="0">
                <a:latin typeface="+mn-ea"/>
              </a:rPr>
              <a:t>매개변수를 가지는 함수의 경우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가변인수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재귀함수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tailrec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꼬리재귀함수 가능</a:t>
            </a:r>
            <a:endParaRPr lang="en-US" altLang="ko-KR" sz="1200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최적화가능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endParaRPr lang="ko-KR" altLang="en-US" sz="12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565558" y="3864671"/>
            <a:ext cx="329602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80"/>
                </a:solidFill>
                <a:latin typeface="+mn-ea"/>
              </a:rPr>
              <a:t>fun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some(a: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, b: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):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 {</a:t>
            </a:r>
            <a:br>
              <a:rPr lang="en-US" altLang="ko-KR" sz="9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ko-KR" sz="900" dirty="0" smtClean="0">
                <a:solidFill>
                  <a:srgbClr val="000080"/>
                </a:solidFill>
                <a:latin typeface="+mn-ea"/>
              </a:rPr>
              <a:t>return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a + b</a:t>
            </a:r>
            <a:br>
              <a:rPr lang="en-US" altLang="ko-KR" sz="9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}</a:t>
            </a:r>
            <a:br>
              <a:rPr lang="en-US" altLang="ko-KR" sz="9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900" dirty="0">
                <a:solidFill>
                  <a:srgbClr val="000080"/>
                </a:solidFill>
                <a:latin typeface="+mn-ea"/>
              </a:rPr>
              <a:t>fun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some(a: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, b: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):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 = a + b</a:t>
            </a:r>
            <a:br>
              <a:rPr lang="en-US" altLang="ko-KR" sz="9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900" dirty="0">
                <a:solidFill>
                  <a:srgbClr val="000080"/>
                </a:solidFill>
                <a:latin typeface="+mn-ea"/>
              </a:rPr>
              <a:t>fun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some(a: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, b: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) = a + b</a:t>
            </a:r>
            <a:r>
              <a:rPr lang="en-US" altLang="ko-KR" sz="900" dirty="0">
                <a:latin typeface="+mn-ea"/>
              </a:rPr>
              <a:t> </a:t>
            </a:r>
            <a:endParaRPr lang="en-US" altLang="ko-KR" sz="900" dirty="0" smtClean="0">
              <a:latin typeface="+mn-ea"/>
            </a:endParaRP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b="1" dirty="0"/>
              <a:t>fun </a:t>
            </a:r>
            <a:r>
              <a:rPr lang="en-US" altLang="ko-KR" sz="900" dirty="0" err="1"/>
              <a:t>sayHello</a:t>
            </a:r>
            <a:r>
              <a:rPr lang="en-US" altLang="ko-KR" sz="900" dirty="0"/>
              <a:t>(name: String = </a:t>
            </a:r>
            <a:r>
              <a:rPr lang="en-US" altLang="ko-KR" sz="900" b="1" dirty="0"/>
              <a:t>"</a:t>
            </a:r>
            <a:r>
              <a:rPr lang="en-US" altLang="ko-KR" sz="900" b="1" dirty="0" err="1"/>
              <a:t>kkang</a:t>
            </a:r>
            <a:r>
              <a:rPr lang="en-US" altLang="ko-KR" sz="900" b="1" dirty="0"/>
              <a:t>"</a:t>
            </a:r>
            <a:r>
              <a:rPr lang="en-US" altLang="ko-KR" sz="900" dirty="0"/>
              <a:t>, no: </a:t>
            </a:r>
            <a:r>
              <a:rPr lang="en-US" altLang="ko-KR" sz="900" dirty="0" err="1"/>
              <a:t>Int</a:t>
            </a:r>
            <a:r>
              <a:rPr lang="en-US" altLang="ko-KR" sz="900" dirty="0"/>
              <a:t>){</a:t>
            </a:r>
            <a:br>
              <a:rPr lang="en-US" altLang="ko-KR" sz="900" dirty="0"/>
            </a:br>
            <a:r>
              <a:rPr lang="en-US" altLang="ko-KR" sz="900" dirty="0" smtClean="0"/>
              <a:t>      </a:t>
            </a:r>
            <a:r>
              <a:rPr lang="en-US" altLang="ko-KR" sz="900" dirty="0" err="1" smtClean="0"/>
              <a:t>println</a:t>
            </a:r>
            <a:r>
              <a:rPr lang="en-US" altLang="ko-KR" sz="900" dirty="0"/>
              <a:t>(</a:t>
            </a:r>
            <a:r>
              <a:rPr lang="en-US" altLang="ko-KR" sz="900" b="1" dirty="0"/>
              <a:t>"Hello!!"</a:t>
            </a:r>
            <a:r>
              <a:rPr lang="en-US" altLang="ko-KR" sz="900" dirty="0"/>
              <a:t>+name)</a:t>
            </a:r>
            <a:br>
              <a:rPr lang="en-US" altLang="ko-KR" sz="900" dirty="0"/>
            </a:br>
            <a:r>
              <a:rPr lang="en-US" altLang="ko-KR" sz="900" dirty="0"/>
              <a:t>}</a:t>
            </a:r>
            <a:br>
              <a:rPr lang="en-US" altLang="ko-KR" sz="900" dirty="0"/>
            </a:br>
            <a:r>
              <a:rPr lang="en-US" altLang="ko-KR" sz="900" b="1" dirty="0"/>
              <a:t>fun </a:t>
            </a:r>
            <a:r>
              <a:rPr lang="en-US" altLang="ko-KR" sz="900" dirty="0"/>
              <a:t>main(</a:t>
            </a:r>
            <a:r>
              <a:rPr lang="en-US" altLang="ko-KR" sz="900" dirty="0" err="1"/>
              <a:t>args</a:t>
            </a:r>
            <a:r>
              <a:rPr lang="en-US" altLang="ko-KR" sz="900" dirty="0"/>
              <a:t>: Array&lt;String&gt;) {</a:t>
            </a:r>
            <a:br>
              <a:rPr lang="en-US" altLang="ko-KR" sz="900" dirty="0"/>
            </a:br>
            <a:r>
              <a:rPr lang="en-US" altLang="ko-KR" sz="900" dirty="0" smtClean="0"/>
              <a:t>      // </a:t>
            </a:r>
            <a:r>
              <a:rPr lang="en-US" altLang="ko-KR" sz="900" dirty="0" err="1"/>
              <a:t>sayHello</a:t>
            </a:r>
            <a:r>
              <a:rPr lang="en-US" altLang="ko-KR" sz="900" dirty="0"/>
              <a:t>(10)//error</a:t>
            </a:r>
            <a:br>
              <a:rPr lang="en-US" altLang="ko-KR" sz="900" dirty="0"/>
            </a:br>
            <a:r>
              <a:rPr lang="en-US" altLang="ko-KR" sz="900" dirty="0" smtClean="0"/>
              <a:t>      </a:t>
            </a:r>
            <a:r>
              <a:rPr lang="en-US" altLang="ko-KR" sz="900" dirty="0" err="1" smtClean="0"/>
              <a:t>sayHello</a:t>
            </a:r>
            <a:r>
              <a:rPr lang="en-US" altLang="ko-KR" sz="900" dirty="0"/>
              <a:t>(</a:t>
            </a:r>
            <a:r>
              <a:rPr lang="en-US" altLang="ko-KR" sz="900" b="1" dirty="0"/>
              <a:t>"lee"</a:t>
            </a:r>
            <a:r>
              <a:rPr lang="en-US" altLang="ko-KR" sz="900" dirty="0"/>
              <a:t>, 20)</a:t>
            </a:r>
            <a:br>
              <a:rPr lang="en-US" altLang="ko-KR" sz="900" dirty="0"/>
            </a:br>
            <a:r>
              <a:rPr lang="en-US" altLang="ko-KR" sz="900" dirty="0" smtClean="0"/>
              <a:t>      </a:t>
            </a:r>
            <a:r>
              <a:rPr lang="en-US" altLang="ko-KR" sz="900" dirty="0" err="1" smtClean="0"/>
              <a:t>sayHello</a:t>
            </a:r>
            <a:r>
              <a:rPr lang="en-US" altLang="ko-KR" sz="900" dirty="0" smtClean="0"/>
              <a:t>(no=10</a:t>
            </a:r>
            <a:r>
              <a:rPr lang="en-US" altLang="ko-KR" sz="900" dirty="0"/>
              <a:t>)</a:t>
            </a:r>
            <a:br>
              <a:rPr lang="en-US" altLang="ko-KR" sz="900" dirty="0"/>
            </a:br>
            <a:r>
              <a:rPr lang="en-US" altLang="ko-KR" sz="900" dirty="0" smtClean="0"/>
              <a:t>      </a:t>
            </a:r>
            <a:r>
              <a:rPr lang="en-US" altLang="ko-KR" sz="900" dirty="0" err="1" smtClean="0"/>
              <a:t>sayHello</a:t>
            </a:r>
            <a:r>
              <a:rPr lang="en-US" altLang="ko-KR" sz="900" dirty="0" smtClean="0"/>
              <a:t>(name</a:t>
            </a:r>
            <a:r>
              <a:rPr lang="en-US" altLang="ko-KR" sz="900" dirty="0"/>
              <a:t>=</a:t>
            </a:r>
            <a:r>
              <a:rPr lang="en-US" altLang="ko-KR" sz="900" b="1" dirty="0"/>
              <a:t>"</a:t>
            </a:r>
            <a:r>
              <a:rPr lang="en-US" altLang="ko-KR" sz="900" b="1" dirty="0" err="1"/>
              <a:t>kim</a:t>
            </a:r>
            <a:r>
              <a:rPr lang="en-US" altLang="ko-KR" sz="900" b="1" dirty="0"/>
              <a:t>"</a:t>
            </a:r>
            <a:r>
              <a:rPr lang="en-US" altLang="ko-KR" sz="900" dirty="0"/>
              <a:t>, no=10)</a:t>
            </a:r>
            <a:br>
              <a:rPr lang="en-US" altLang="ko-KR" sz="900" dirty="0"/>
            </a:br>
            <a:r>
              <a:rPr lang="en-US" altLang="ko-KR" sz="900" dirty="0"/>
              <a:t>}</a:t>
            </a:r>
            <a:r>
              <a:rPr lang="en-US" altLang="ko-KR" sz="900" dirty="0"/>
              <a:t> </a:t>
            </a:r>
            <a:br>
              <a:rPr lang="en-US" altLang="ko-KR" sz="900" dirty="0"/>
            </a:b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-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타입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471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-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제어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983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-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연산자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406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-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연산자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42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#2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543" y="1433318"/>
            <a:ext cx="84130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 smtClean="0"/>
              <a:t>안드로이드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/ </a:t>
            </a:r>
            <a:r>
              <a:rPr lang="ko-KR" altLang="en-US" sz="1400" dirty="0" err="1" smtClean="0"/>
              <a:t>코틀린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소개 및 이해 </a:t>
            </a:r>
            <a:r>
              <a:rPr lang="ko-KR" altLang="en-US" sz="1400" dirty="0" smtClean="0"/>
              <a:t>개발환경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r>
              <a:rPr lang="en-US" altLang="ko-KR" sz="1400" dirty="0"/>
              <a:t>2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/>
              <a:t>코틀린</a:t>
            </a:r>
            <a:r>
              <a:rPr lang="ko-KR" altLang="en-US" sz="1400" dirty="0"/>
              <a:t> 기초 프로그래밍</a:t>
            </a:r>
          </a:p>
          <a:p>
            <a:pPr fontAlgn="base" latinLnBrk="0"/>
            <a:r>
              <a:rPr lang="ko-KR" altLang="en-US" sz="1400" dirty="0" err="1"/>
              <a:t>코틀린</a:t>
            </a:r>
            <a:r>
              <a:rPr lang="ko-KR" altLang="en-US" sz="1400" dirty="0"/>
              <a:t> 객체지향 </a:t>
            </a:r>
            <a:r>
              <a:rPr lang="ko-KR" altLang="en-US" sz="1400" dirty="0" smtClean="0"/>
              <a:t>프로그래밍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r>
              <a:rPr lang="en-US" altLang="ko-KR" sz="1400" dirty="0" smtClean="0"/>
              <a:t>3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/>
              <a:t>코틀린</a:t>
            </a:r>
            <a:r>
              <a:rPr lang="ko-KR" altLang="en-US" sz="1400" dirty="0"/>
              <a:t> 함수형 프로그래밍</a:t>
            </a:r>
          </a:p>
          <a:p>
            <a:pPr fontAlgn="base" latinLnBrk="0"/>
            <a:r>
              <a:rPr lang="ko-KR" altLang="en-US" sz="1400" dirty="0" err="1"/>
              <a:t>코틀린</a:t>
            </a:r>
            <a:r>
              <a:rPr lang="ko-KR" altLang="en-US" sz="1400" dirty="0"/>
              <a:t> 다양한 기법</a:t>
            </a:r>
          </a:p>
          <a:p>
            <a:r>
              <a:rPr lang="ko-KR" altLang="en-US" sz="1400" dirty="0"/>
              <a:t/>
            </a:r>
            <a:br>
              <a:rPr lang="ko-KR" altLang="en-US" sz="1400" dirty="0"/>
            </a:br>
            <a:endParaRPr lang="en-US" altLang="ko-KR" sz="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#3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5833" y="1433318"/>
            <a:ext cx="878393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/>
              <a:t>코틀린을</a:t>
            </a:r>
            <a:r>
              <a:rPr lang="ko-KR" altLang="en-US" sz="1400" dirty="0"/>
              <a:t> 이용한 </a:t>
            </a:r>
            <a:r>
              <a:rPr lang="ko-KR" altLang="en-US" sz="1400" dirty="0" err="1"/>
              <a:t>안드로이드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개발</a:t>
            </a:r>
            <a:r>
              <a:rPr lang="en-US" altLang="ko-KR" sz="1400" dirty="0" smtClean="0"/>
              <a:t>#1</a:t>
            </a:r>
            <a:endParaRPr lang="ko-KR" altLang="en-US" sz="1400" dirty="0"/>
          </a:p>
          <a:p>
            <a:pPr fontAlgn="base" latinLnBrk="0"/>
            <a:r>
              <a:rPr lang="en-US" altLang="ko-KR" sz="1400" dirty="0"/>
              <a:t>Layout / Activity / View / Widget </a:t>
            </a:r>
          </a:p>
          <a:p>
            <a:pPr marL="285750" indent="-285750">
              <a:buFontTx/>
              <a:buChar char="-"/>
            </a:pPr>
            <a:endParaRPr lang="ko-KR" altLang="en-US" sz="1400" dirty="0"/>
          </a:p>
          <a:p>
            <a:r>
              <a:rPr lang="en-US" altLang="ko-KR" sz="1400" dirty="0"/>
              <a:t>5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/>
              <a:t>코틀린을</a:t>
            </a:r>
            <a:r>
              <a:rPr lang="ko-KR" altLang="en-US" sz="1400" dirty="0"/>
              <a:t> 이용한 </a:t>
            </a:r>
            <a:r>
              <a:rPr lang="ko-KR" altLang="en-US" sz="1400" dirty="0" err="1"/>
              <a:t>안드로이드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개발</a:t>
            </a:r>
            <a:r>
              <a:rPr lang="en-US" altLang="ko-KR" sz="1400" dirty="0" smtClean="0"/>
              <a:t>#2</a:t>
            </a:r>
            <a:endParaRPr lang="ko-KR" altLang="en-US" sz="1400" dirty="0"/>
          </a:p>
          <a:p>
            <a:pPr fontAlgn="base" latinLnBrk="0"/>
            <a:r>
              <a:rPr lang="en-US" altLang="ko-KR" sz="1400" dirty="0"/>
              <a:t>Intent / Fragment / </a:t>
            </a:r>
            <a:r>
              <a:rPr lang="en-US" altLang="ko-KR" sz="1400" dirty="0" err="1"/>
              <a:t>RecyclerView</a:t>
            </a:r>
            <a:r>
              <a:rPr lang="en-US" altLang="ko-KR" sz="1400" dirty="0"/>
              <a:t> / Adapter</a:t>
            </a:r>
          </a:p>
          <a:p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 smtClean="0"/>
              <a:t>6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/>
              <a:t>코틀린을</a:t>
            </a:r>
            <a:r>
              <a:rPr lang="ko-KR" altLang="en-US" sz="1400" dirty="0"/>
              <a:t> 이용한 </a:t>
            </a:r>
            <a:r>
              <a:rPr lang="ko-KR" altLang="en-US" sz="1400" dirty="0" err="1"/>
              <a:t>안드로이드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개발</a:t>
            </a:r>
            <a:r>
              <a:rPr lang="en-US" altLang="ko-KR" sz="1400" dirty="0" smtClean="0"/>
              <a:t>#3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Butterknife</a:t>
            </a:r>
            <a:r>
              <a:rPr lang="en-US" altLang="ko-KR" sz="1400" dirty="0"/>
              <a:t> / </a:t>
            </a:r>
            <a:r>
              <a:rPr lang="en-US" altLang="ko-KR" sz="1400" dirty="0" err="1"/>
              <a:t>Databind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343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#4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5833" y="1433318"/>
            <a:ext cx="87839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en-US" altLang="ko-KR" dirty="0"/>
              <a:t>7</a:t>
            </a:r>
            <a:r>
              <a:rPr lang="ko-KR" altLang="en-US" dirty="0"/>
              <a:t>일차 </a:t>
            </a:r>
            <a:r>
              <a:rPr lang="en-US" altLang="ko-KR" dirty="0"/>
              <a:t>: </a:t>
            </a:r>
          </a:p>
          <a:p>
            <a:pPr fontAlgn="base" latinLnBrk="0"/>
            <a:r>
              <a:rPr lang="ko-KR" altLang="en-US" dirty="0" err="1"/>
              <a:t>코틀린을</a:t>
            </a:r>
            <a:r>
              <a:rPr lang="ko-KR" altLang="en-US" dirty="0"/>
              <a:t> 이용한 </a:t>
            </a:r>
            <a:r>
              <a:rPr lang="ko-KR" altLang="en-US" dirty="0" err="1"/>
              <a:t>안드로이드</a:t>
            </a:r>
            <a:r>
              <a:rPr lang="ko-KR" altLang="en-US" dirty="0"/>
              <a:t> 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#4</a:t>
            </a:r>
            <a:endParaRPr lang="ko-KR" altLang="en-US" dirty="0"/>
          </a:p>
          <a:p>
            <a:pPr fontAlgn="base" latinLnBrk="0"/>
            <a:r>
              <a:rPr lang="en-US" altLang="ko-KR" dirty="0"/>
              <a:t>Image / Network / Database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8</a:t>
            </a:r>
            <a:r>
              <a:rPr lang="ko-KR" altLang="en-US" dirty="0"/>
              <a:t>일차 </a:t>
            </a:r>
            <a:r>
              <a:rPr lang="en-US" altLang="ko-KR" dirty="0"/>
              <a:t>: </a:t>
            </a:r>
          </a:p>
          <a:p>
            <a:pPr fontAlgn="base" latinLnBrk="0"/>
            <a:r>
              <a:rPr lang="ko-KR" altLang="en-US" dirty="0" err="1"/>
              <a:t>코틀린을</a:t>
            </a:r>
            <a:r>
              <a:rPr lang="ko-KR" altLang="en-US" dirty="0"/>
              <a:t> 이용한 </a:t>
            </a:r>
            <a:r>
              <a:rPr lang="ko-KR" altLang="en-US" dirty="0" err="1"/>
              <a:t>안드로이드</a:t>
            </a:r>
            <a:r>
              <a:rPr lang="ko-KR" altLang="en-US" dirty="0"/>
              <a:t> 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#5</a:t>
            </a:r>
            <a:endParaRPr lang="ko-KR" altLang="en-US" dirty="0"/>
          </a:p>
          <a:p>
            <a:pPr fontAlgn="base" latinLnBrk="0"/>
            <a:r>
              <a:rPr lang="ko-KR" altLang="en-US" dirty="0"/>
              <a:t>위치기반 서비스 </a:t>
            </a:r>
            <a:r>
              <a:rPr lang="en-US" altLang="ko-KR" dirty="0"/>
              <a:t>/ </a:t>
            </a:r>
            <a:r>
              <a:rPr lang="ko-KR" altLang="en-US" dirty="0" err="1"/>
              <a:t>구글</a:t>
            </a:r>
            <a:r>
              <a:rPr lang="ko-KR" altLang="en-US" dirty="0"/>
              <a:t> 지도 연동</a:t>
            </a:r>
          </a:p>
          <a:p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일차 </a:t>
            </a:r>
            <a:r>
              <a:rPr lang="en-US" altLang="ko-KR" dirty="0"/>
              <a:t>: </a:t>
            </a:r>
          </a:p>
          <a:p>
            <a:pPr fontAlgn="base" latinLnBrk="0"/>
            <a:r>
              <a:rPr lang="ko-KR" altLang="en-US" dirty="0" err="1"/>
              <a:t>코틀린</a:t>
            </a:r>
            <a:r>
              <a:rPr lang="ko-KR" altLang="en-US" dirty="0"/>
              <a:t> 실습 </a:t>
            </a:r>
            <a:r>
              <a:rPr lang="en-US" altLang="ko-KR" dirty="0"/>
              <a:t>- </a:t>
            </a:r>
            <a:r>
              <a:rPr lang="ko-KR" altLang="en-US" dirty="0" err="1"/>
              <a:t>안드로이드</a:t>
            </a:r>
            <a:r>
              <a:rPr lang="ko-KR" altLang="en-US" dirty="0"/>
              <a:t> </a:t>
            </a:r>
            <a:r>
              <a:rPr lang="ko-KR" altLang="en-US" dirty="0" err="1"/>
              <a:t>앱</a:t>
            </a:r>
            <a:r>
              <a:rPr lang="ko-KR" altLang="en-US" dirty="0"/>
              <a:t> 개발</a:t>
            </a:r>
            <a:r>
              <a:rPr lang="en-US" altLang="ko-KR" dirty="0"/>
              <a:t>#1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일차 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코틀린</a:t>
            </a:r>
            <a:r>
              <a:rPr lang="ko-KR" altLang="en-US" dirty="0"/>
              <a:t> 실습 </a:t>
            </a:r>
            <a:r>
              <a:rPr lang="en-US" altLang="ko-KR" dirty="0"/>
              <a:t>- </a:t>
            </a:r>
            <a:r>
              <a:rPr lang="ko-KR" altLang="en-US" dirty="0" err="1"/>
              <a:t>안드로이드</a:t>
            </a:r>
            <a:r>
              <a:rPr lang="ko-KR" altLang="en-US" dirty="0"/>
              <a:t> </a:t>
            </a:r>
            <a:r>
              <a:rPr lang="ko-KR" altLang="en-US" dirty="0" err="1"/>
              <a:t>앱</a:t>
            </a:r>
            <a:r>
              <a:rPr lang="ko-KR" altLang="en-US" dirty="0"/>
              <a:t> 개발</a:t>
            </a:r>
            <a:r>
              <a:rPr lang="en-US" altLang="ko-KR" dirty="0" smtClean="0"/>
              <a:t>#2</a:t>
            </a:r>
            <a:endParaRPr lang="ko-KR" altLang="en-US" dirty="0"/>
          </a:p>
          <a:p>
            <a:r>
              <a:rPr lang="ko-KR" altLang="en-US" dirty="0" smtClean="0"/>
              <a:t>회고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03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275"/>
            <a:ext cx="8229600" cy="6357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b="1" dirty="0" smtClean="0"/>
              <a:t>강의자료</a:t>
            </a:r>
            <a:endParaRPr lang="en-US" altLang="ko-KR" sz="1400" b="1" dirty="0" smtClean="0"/>
          </a:p>
          <a:p>
            <a:pPr marL="0" indent="0">
              <a:buNone/>
            </a:pPr>
            <a:r>
              <a:rPr lang="en-US" altLang="ko-KR" sz="1400" b="1" dirty="0" smtClean="0">
                <a:hlinkClick r:id="rId2"/>
              </a:rPr>
              <a:t>https</a:t>
            </a:r>
            <a:r>
              <a:rPr lang="en-US" altLang="ko-KR" sz="1400" b="1" dirty="0">
                <a:hlinkClick r:id="rId2"/>
              </a:rPr>
              <a:t>://</a:t>
            </a:r>
            <a:r>
              <a:rPr lang="en-US" altLang="ko-KR" sz="1400" b="1" dirty="0" smtClean="0">
                <a:hlinkClick r:id="rId2"/>
              </a:rPr>
              <a:t>github.com/zoops/2018-</a:t>
            </a:r>
            <a:r>
              <a:rPr lang="en-US" altLang="ko-KR" sz="1400" b="1" dirty="0" smtClean="0">
                <a:hlinkClick r:id="rId2"/>
              </a:rPr>
              <a:t>kotlin</a:t>
            </a:r>
            <a:r>
              <a:rPr lang="en-US" altLang="ko-KR" sz="1400" b="1" dirty="0" smtClean="0">
                <a:hlinkClick r:id="rId2"/>
              </a:rPr>
              <a:t>-lecture</a:t>
            </a:r>
            <a:endParaRPr lang="en-US" altLang="ko-KR" sz="1400" b="1" dirty="0" smtClean="0"/>
          </a:p>
          <a:p>
            <a:pPr marL="0" indent="0">
              <a:buNone/>
            </a:pPr>
            <a:endParaRPr lang="en-US" altLang="ko-KR" sz="1400" b="1" dirty="0" smtClean="0"/>
          </a:p>
          <a:p>
            <a:pPr marL="0" indent="0">
              <a:buNone/>
            </a:pPr>
            <a:endParaRPr lang="en-US" altLang="ko-KR" sz="1400" b="1" dirty="0" smtClean="0"/>
          </a:p>
          <a:p>
            <a:pPr marL="0" indent="0">
              <a:buNone/>
            </a:pPr>
            <a:r>
              <a:rPr lang="ko-KR" altLang="en-US" sz="1400" b="1" dirty="0" err="1" smtClean="0"/>
              <a:t>안드로이드</a:t>
            </a:r>
            <a:r>
              <a:rPr lang="ko-KR" altLang="en-US" sz="1400" b="1" dirty="0" smtClean="0"/>
              <a:t> 스튜디오 </a:t>
            </a:r>
            <a:endParaRPr lang="en-US" altLang="ko-KR" sz="1400" b="1" dirty="0"/>
          </a:p>
          <a:p>
            <a:pPr marL="0" indent="0">
              <a:buNone/>
            </a:pPr>
            <a:r>
              <a:rPr lang="en-US" altLang="ko-KR" sz="1400" b="1" dirty="0">
                <a:hlinkClick r:id="rId3"/>
              </a:rPr>
              <a:t>https://developer.android.com/studio</a:t>
            </a:r>
            <a:r>
              <a:rPr lang="en-US" altLang="ko-KR" sz="1400" b="1" dirty="0" smtClean="0">
                <a:hlinkClick r:id="rId3"/>
              </a:rPr>
              <a:t>/</a:t>
            </a:r>
            <a:endParaRPr lang="en-US" altLang="ko-KR" sz="1400" b="1" dirty="0" smtClean="0"/>
          </a:p>
          <a:p>
            <a:pPr marL="0" indent="0">
              <a:buNone/>
            </a:pPr>
            <a:endParaRPr lang="en-US" altLang="ko-KR" sz="1400" b="1" dirty="0" smtClean="0"/>
          </a:p>
          <a:p>
            <a:pPr marL="0" indent="0">
              <a:buNone/>
            </a:pPr>
            <a:r>
              <a:rPr lang="ko-KR" altLang="en-US" sz="1400" b="1" dirty="0" smtClean="0"/>
              <a:t>참고자료</a:t>
            </a:r>
            <a:endParaRPr lang="en-US" altLang="ko-KR" sz="1400" b="1" dirty="0" smtClean="0"/>
          </a:p>
          <a:p>
            <a:pPr marL="0" indent="0">
              <a:buNone/>
            </a:pP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공식 홈 </a:t>
            </a:r>
            <a:r>
              <a:rPr lang="en-US" altLang="ko-KR" sz="1400" b="1" dirty="0" smtClean="0"/>
              <a:t>: </a:t>
            </a:r>
            <a:r>
              <a:rPr lang="en-US" altLang="ko-KR" sz="1400" dirty="0">
                <a:hlinkClick r:id="rId4"/>
              </a:rPr>
              <a:t>https://kotlinlang.org/</a:t>
            </a:r>
            <a:r>
              <a:rPr lang="en-US" altLang="ko-KR" sz="1400" dirty="0"/>
              <a:t> 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핵심만 골라 배우는 </a:t>
            </a:r>
            <a:r>
              <a:rPr lang="ko-KR" altLang="en-US" sz="1400" b="1" dirty="0" err="1" smtClean="0"/>
              <a:t>코틀린</a:t>
            </a:r>
            <a:r>
              <a:rPr lang="ko-KR" altLang="en-US" sz="1400" b="1" dirty="0" smtClean="0"/>
              <a:t> 프로그래밍 </a:t>
            </a:r>
            <a:r>
              <a:rPr lang="en-US" altLang="ko-KR" sz="1400" b="1" dirty="0"/>
              <a:t>: </a:t>
            </a:r>
            <a:r>
              <a:rPr lang="en-US" altLang="ko-KR" sz="1400" b="1" dirty="0">
                <a:hlinkClick r:id="rId5"/>
              </a:rPr>
              <a:t>http://</a:t>
            </a:r>
            <a:r>
              <a:rPr lang="en-US" altLang="ko-KR" sz="1400" b="1" dirty="0" smtClean="0">
                <a:hlinkClick r:id="rId5"/>
              </a:rPr>
              <a:t>www.yes24.com/24/goods/58783204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. </a:t>
            </a:r>
            <a:r>
              <a:rPr lang="ko-KR" altLang="en-US" sz="1400" b="1" dirty="0" err="1"/>
              <a:t>깡샘의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코틀린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프로그래밍 </a:t>
            </a:r>
            <a:r>
              <a:rPr lang="en-US" altLang="ko-KR" sz="1400" b="1" dirty="0"/>
              <a:t>: </a:t>
            </a:r>
            <a:r>
              <a:rPr lang="en-US" altLang="ko-KR" sz="1400" b="1" dirty="0">
                <a:hlinkClick r:id="rId6"/>
              </a:rPr>
              <a:t>http://</a:t>
            </a:r>
            <a:r>
              <a:rPr lang="en-US" altLang="ko-KR" sz="1400" b="1" dirty="0" smtClean="0">
                <a:hlinkClick r:id="rId6"/>
              </a:rPr>
              <a:t>www.yes24.com/24/goods/59017138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 smtClean="0"/>
              <a:t>기타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. </a:t>
            </a:r>
            <a:r>
              <a:rPr lang="en-US" altLang="ko-KR" sz="1400" dirty="0"/>
              <a:t>HAXM : </a:t>
            </a:r>
            <a:r>
              <a:rPr lang="en-US" altLang="ko-KR" sz="1400" dirty="0">
                <a:hlinkClick r:id="rId7"/>
              </a:rPr>
              <a:t>https://</a:t>
            </a:r>
            <a:r>
              <a:rPr lang="en-US" altLang="ko-KR" sz="1400" dirty="0" smtClean="0">
                <a:hlinkClick r:id="rId7"/>
              </a:rPr>
              <a:t>software.intel.com/en-us/articles/intel-hardware-accelerated-execution-manager-intel-haxm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057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개발환경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/>
          </a:p>
        </p:txBody>
      </p:sp>
      <p:sp>
        <p:nvSpPr>
          <p:cNvPr id="2" name="직사각형 1"/>
          <p:cNvSpPr/>
          <p:nvPr/>
        </p:nvSpPr>
        <p:spPr>
          <a:xfrm>
            <a:off x="364803" y="1726931"/>
            <a:ext cx="8406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Intellij</a:t>
            </a:r>
            <a:r>
              <a:rPr lang="en-US" altLang="ko-KR" dirty="0"/>
              <a:t>, </a:t>
            </a:r>
            <a:r>
              <a:rPr lang="ko-KR" altLang="en-US" dirty="0" err="1"/>
              <a:t>안드로이드</a:t>
            </a:r>
            <a:r>
              <a:rPr lang="ko-KR" altLang="en-US" dirty="0"/>
              <a:t> 스튜디오</a:t>
            </a:r>
            <a:r>
              <a:rPr lang="en-US" altLang="ko-KR" dirty="0"/>
              <a:t>, </a:t>
            </a:r>
            <a:r>
              <a:rPr lang="ko-KR" altLang="en-US" dirty="0" err="1"/>
              <a:t>이클립스</a:t>
            </a:r>
            <a:r>
              <a:rPr lang="en-US" altLang="ko-KR" dirty="0"/>
              <a:t>, CLI </a:t>
            </a:r>
            <a:r>
              <a:rPr lang="ko-KR" altLang="en-US" dirty="0"/>
              <a:t>등을 통한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각 </a:t>
            </a:r>
            <a:r>
              <a:rPr lang="en-US" altLang="ko-KR" dirty="0" smtClean="0"/>
              <a:t>IDE 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Kotlin</a:t>
            </a:r>
            <a:r>
              <a:rPr lang="en-US" altLang="ko-KR" dirty="0" smtClean="0"/>
              <a:t> Plugin </a:t>
            </a:r>
            <a:r>
              <a:rPr lang="ko-KR" altLang="en-US" dirty="0" smtClean="0"/>
              <a:t>설치 후 사용 가능</a:t>
            </a:r>
            <a:r>
              <a:rPr lang="en-US" altLang="ko-KR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Try Online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try.kotlinlang.org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 smtClean="0"/>
              <a:t>이번</a:t>
            </a:r>
            <a:r>
              <a:rPr lang="en-US" altLang="ko-KR" dirty="0" smtClean="0"/>
              <a:t> </a:t>
            </a:r>
            <a:r>
              <a:rPr lang="ko-KR" altLang="en-US" dirty="0" smtClean="0"/>
              <a:t>강의에서는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스튜디오을</a:t>
            </a:r>
            <a:r>
              <a:rPr lang="ko-KR" altLang="en-US" dirty="0" smtClean="0"/>
              <a:t>  </a:t>
            </a:r>
            <a:r>
              <a:rPr lang="en-US" altLang="ko-KR" dirty="0" smtClean="0"/>
              <a:t>IDE </a:t>
            </a:r>
            <a:r>
              <a:rPr lang="ko-KR" altLang="en-US" dirty="0" smtClean="0"/>
              <a:t>로 사용하여 개발</a:t>
            </a:r>
            <a:r>
              <a:rPr lang="en-US" altLang="ko-KR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안드로이스</a:t>
            </a:r>
            <a:r>
              <a:rPr lang="ko-KR" altLang="en-US" dirty="0" smtClean="0"/>
              <a:t> 스튜디오 설치 필요</a:t>
            </a:r>
            <a:r>
              <a:rPr lang="en-US" altLang="ko-KR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2.x </a:t>
            </a:r>
            <a:r>
              <a:rPr lang="ko-KR" altLang="en-US" dirty="0" smtClean="0"/>
              <a:t>까지는 별도 </a:t>
            </a:r>
            <a:r>
              <a:rPr lang="en-US" altLang="ko-KR" dirty="0" err="1" smtClean="0"/>
              <a:t>kotlin</a:t>
            </a:r>
            <a:r>
              <a:rPr lang="en-US" altLang="ko-KR" dirty="0" smtClean="0"/>
              <a:t> Plugin </a:t>
            </a:r>
            <a:r>
              <a:rPr lang="ko-KR" altLang="en-US" dirty="0" smtClean="0"/>
              <a:t>설치 필요</a:t>
            </a:r>
            <a:r>
              <a:rPr lang="en-US" altLang="ko-KR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3.x </a:t>
            </a:r>
            <a:r>
              <a:rPr lang="ko-KR" altLang="en-US" dirty="0" smtClean="0"/>
              <a:t>부터는 포함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kotlin</a:t>
            </a:r>
            <a:r>
              <a:rPr lang="en-US" altLang="ko-KR" dirty="0" smtClean="0"/>
              <a:t> plugin </a:t>
            </a:r>
            <a:r>
              <a:rPr lang="ko-KR" altLang="en-US" dirty="0" smtClean="0"/>
              <a:t>설치 불필요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최신버전 </a:t>
            </a:r>
            <a:r>
              <a:rPr lang="en-US" altLang="ko-KR" dirty="0" smtClean="0"/>
              <a:t>: 3.1.3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TargetSdk</a:t>
            </a:r>
            <a:r>
              <a:rPr lang="en-US" altLang="ko-KR" dirty="0"/>
              <a:t> 26(Nougat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MinSdk</a:t>
            </a:r>
            <a:r>
              <a:rPr lang="en-US" altLang="ko-KR" dirty="0" smtClean="0"/>
              <a:t> </a:t>
            </a:r>
            <a:r>
              <a:rPr lang="en-US" altLang="ko-KR" dirty="0"/>
              <a:t>21(Lollipop)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49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소개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/>
          </a:p>
        </p:txBody>
      </p:sp>
      <p:sp>
        <p:nvSpPr>
          <p:cNvPr id="2" name="직사각형 1"/>
          <p:cNvSpPr/>
          <p:nvPr/>
        </p:nvSpPr>
        <p:spPr>
          <a:xfrm>
            <a:off x="195633" y="1433318"/>
            <a:ext cx="843153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젯브레인</a:t>
            </a:r>
            <a:r>
              <a:rPr lang="en-US" altLang="ko-KR" sz="1600" dirty="0"/>
              <a:t>(https://www.jetbrains.com/idea/)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오픈소스</a:t>
            </a:r>
            <a:r>
              <a:rPr lang="ko-KR" altLang="en-US" sz="1600" dirty="0"/>
              <a:t> 그룹에서 </a:t>
            </a:r>
            <a:r>
              <a:rPr lang="ko-KR" altLang="en-US" sz="1600" dirty="0" smtClean="0"/>
              <a:t>개발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2011</a:t>
            </a:r>
            <a:r>
              <a:rPr lang="ko-KR" altLang="en-US" sz="1600" dirty="0"/>
              <a:t>년이었으나 정식 버전은 </a:t>
            </a:r>
            <a:r>
              <a:rPr lang="en-US" altLang="ko-KR" sz="1600" dirty="0"/>
              <a:t>2016</a:t>
            </a:r>
            <a:r>
              <a:rPr lang="ko-KR" altLang="en-US" sz="1600" dirty="0"/>
              <a:t>년에 </a:t>
            </a:r>
            <a:r>
              <a:rPr lang="ko-KR" altLang="en-US" sz="1600" dirty="0" smtClean="0"/>
              <a:t>발표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2017</a:t>
            </a:r>
            <a:r>
              <a:rPr lang="ko-KR" altLang="en-US" sz="1600" dirty="0"/>
              <a:t>년 </a:t>
            </a:r>
            <a:r>
              <a:rPr lang="en-US" altLang="ko-KR" sz="1600" dirty="0"/>
              <a:t>5</a:t>
            </a:r>
            <a:r>
              <a:rPr lang="ko-KR" altLang="en-US" sz="1600" dirty="0"/>
              <a:t>월 </a:t>
            </a:r>
            <a:r>
              <a:rPr lang="ko-KR" altLang="en-US" sz="1600" dirty="0" err="1"/>
              <a:t>구글</a:t>
            </a:r>
            <a:r>
              <a:rPr lang="ko-KR" altLang="en-US" sz="1600" dirty="0"/>
              <a:t> </a:t>
            </a:r>
            <a:r>
              <a:rPr lang="en-US" altLang="ko-KR" sz="1600" dirty="0"/>
              <a:t>I/O </a:t>
            </a:r>
            <a:r>
              <a:rPr lang="ko-KR" altLang="en-US" sz="1600" dirty="0"/>
              <a:t>행사에서 </a:t>
            </a:r>
            <a:r>
              <a:rPr lang="ko-KR" altLang="en-US" sz="1600" dirty="0" err="1"/>
              <a:t>안드로이드의</a:t>
            </a:r>
            <a:r>
              <a:rPr lang="ko-KR" altLang="en-US" sz="1600" dirty="0"/>
              <a:t> 공식 언어로 </a:t>
            </a:r>
            <a:r>
              <a:rPr lang="ko-KR" altLang="en-US" sz="1600" dirty="0" err="1"/>
              <a:t>코틀린을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앞으로 </a:t>
            </a:r>
            <a:r>
              <a:rPr lang="ko-KR" altLang="en-US" sz="1600" dirty="0" err="1" smtClean="0"/>
              <a:t>안드로이드</a:t>
            </a:r>
            <a:r>
              <a:rPr lang="ko-KR" altLang="en-US" sz="1600" dirty="0" smtClean="0"/>
              <a:t> 개발의 주 언어가 </a:t>
            </a:r>
            <a:r>
              <a:rPr lang="ko-KR" altLang="en-US" sz="1600" dirty="0" err="1" smtClean="0"/>
              <a:t>될것으로</a:t>
            </a:r>
            <a:r>
              <a:rPr lang="ko-KR" altLang="en-US" sz="1600" dirty="0" smtClean="0"/>
              <a:t> 예상됨</a:t>
            </a:r>
            <a:r>
              <a:rPr lang="en-US" altLang="ko-KR" sz="1600" dirty="0" smtClean="0"/>
              <a:t>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Java8 </a:t>
            </a:r>
            <a:r>
              <a:rPr lang="ko-KR" altLang="en-US" sz="1600" dirty="0" smtClean="0"/>
              <a:t>을 </a:t>
            </a:r>
            <a:r>
              <a:rPr lang="en-US" altLang="ko-KR" sz="1600" dirty="0" err="1" smtClean="0"/>
              <a:t>Nuga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이상부터 공식 지원</a:t>
            </a:r>
            <a:endParaRPr lang="en-US" altLang="ko-KR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오라클</a:t>
            </a:r>
            <a:r>
              <a:rPr lang="ko-KR" altLang="en-US" sz="1600" dirty="0" smtClean="0"/>
              <a:t> 자바의 구독모델 현실화 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자바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안드로이드</a:t>
            </a:r>
            <a:r>
              <a:rPr lang="ko-KR" altLang="en-US" sz="1600" dirty="0"/>
              <a:t> </a:t>
            </a:r>
            <a:r>
              <a:rPr lang="en-US" altLang="ko-KR" sz="1600" dirty="0"/>
              <a:t>100% </a:t>
            </a:r>
            <a:r>
              <a:rPr lang="ko-KR" altLang="en-US" sz="1600" dirty="0" smtClean="0"/>
              <a:t>호환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자바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안드로이드</a:t>
            </a:r>
            <a:r>
              <a:rPr lang="en-US" altLang="ko-KR" sz="1600" dirty="0"/>
              <a:t>, </a:t>
            </a:r>
            <a:r>
              <a:rPr lang="ko-KR" altLang="en-US" sz="1600" dirty="0"/>
              <a:t>브라우저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네이티브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애플리케이션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웹 </a:t>
            </a:r>
            <a:r>
              <a:rPr lang="ko-KR" altLang="en-US" sz="1600" dirty="0" err="1" smtClean="0"/>
              <a:t>백엔드</a:t>
            </a:r>
            <a:r>
              <a:rPr lang="ko-KR" altLang="en-US" sz="1600" dirty="0" smtClean="0"/>
              <a:t> 등 개발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Intellij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안드로이드</a:t>
            </a:r>
            <a:r>
              <a:rPr lang="ko-KR" altLang="en-US" sz="1600" dirty="0"/>
              <a:t> 스튜디오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이클립스</a:t>
            </a:r>
            <a:r>
              <a:rPr lang="en-US" altLang="ko-KR" sz="1600" dirty="0"/>
              <a:t>, CLI </a:t>
            </a:r>
            <a:r>
              <a:rPr lang="ko-KR" altLang="en-US" sz="1600" dirty="0"/>
              <a:t>등을 통한 </a:t>
            </a:r>
            <a:r>
              <a:rPr lang="ko-KR" altLang="en-US" sz="1600" dirty="0" smtClean="0"/>
              <a:t>개발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함수형 </a:t>
            </a:r>
            <a:r>
              <a:rPr lang="ko-KR" altLang="en-US" sz="1600" dirty="0"/>
              <a:t>언어</a:t>
            </a:r>
            <a:r>
              <a:rPr lang="en-US" altLang="ko-KR" sz="1600" dirty="0"/>
              <a:t>, Lambdas, Extension, Null </a:t>
            </a:r>
            <a:r>
              <a:rPr lang="en-US" altLang="ko-KR" sz="1600" dirty="0"/>
              <a:t>Safety </a:t>
            </a:r>
            <a:r>
              <a:rPr lang="ko-KR" altLang="en-US" sz="1600" dirty="0"/>
              <a:t>등 최신 언어의 </a:t>
            </a:r>
            <a:r>
              <a:rPr lang="ko-KR" altLang="en-US" sz="1600" dirty="0" err="1"/>
              <a:t>트랜드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지원 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안드로이드</a:t>
            </a:r>
            <a:r>
              <a:rPr lang="en-US" altLang="ko-KR" sz="1600" dirty="0" smtClean="0"/>
              <a:t>P </a:t>
            </a:r>
            <a:r>
              <a:rPr lang="ko-KR" altLang="en-US" sz="1600" dirty="0" smtClean="0"/>
              <a:t>부터는 </a:t>
            </a:r>
            <a:r>
              <a:rPr lang="ko-KR" altLang="en-US" sz="1600" dirty="0" err="1" smtClean="0"/>
              <a:t>코틀린</a:t>
            </a:r>
            <a:r>
              <a:rPr lang="ko-KR" altLang="en-US" sz="1600" dirty="0" smtClean="0"/>
              <a:t> 코드에 대한 성능 최적화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단점 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또 새로운 언어를 </a:t>
            </a:r>
            <a:r>
              <a:rPr lang="ko-KR" altLang="en-US" sz="1600" dirty="0" err="1" smtClean="0"/>
              <a:t>배워야해</a:t>
            </a:r>
            <a:r>
              <a:rPr lang="en-US" altLang="ko-KR" sz="1600" dirty="0" smtClean="0"/>
              <a:t>??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함수형 언어의 어려움</a:t>
            </a:r>
            <a:r>
              <a:rPr lang="en-US" altLang="ko-KR" sz="16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syntax </a:t>
            </a:r>
            <a:r>
              <a:rPr lang="en-US" altLang="ko-KR" sz="1600" dirty="0" smtClean="0"/>
              <a:t>sugar </a:t>
            </a:r>
            <a:r>
              <a:rPr lang="ko-KR" altLang="en-US" sz="1600" dirty="0" smtClean="0"/>
              <a:t>만으로도 충분히 의미가 있다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자바와 </a:t>
            </a:r>
            <a:r>
              <a:rPr lang="en-US" altLang="ko-KR" sz="1600" dirty="0" smtClean="0"/>
              <a:t>100% </a:t>
            </a:r>
            <a:r>
              <a:rPr lang="ko-KR" altLang="en-US" sz="1600" dirty="0" smtClean="0"/>
              <a:t>호환되지만 같이 </a:t>
            </a:r>
            <a:r>
              <a:rPr lang="ko-KR" altLang="en-US" sz="1600" dirty="0" err="1" smtClean="0"/>
              <a:t>사용할때</a:t>
            </a:r>
            <a:r>
              <a:rPr lang="ko-KR" altLang="en-US" sz="1600" dirty="0" smtClean="0"/>
              <a:t> 미묘하게 다를 수 있다</a:t>
            </a:r>
            <a:r>
              <a:rPr lang="en-US" altLang="ko-KR" sz="16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606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3455" y="685044"/>
            <a:ext cx="3848986" cy="609245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D02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private int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@Override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toString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"D02{"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"s1='"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\'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 i1="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'}'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@Override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boolean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equals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(Object o)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 o)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true;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if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(!(o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instanceof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D02))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false;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D02 d02 = (D02) o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return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 d02.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&amp;&amp;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Objects.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equals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d02.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@Override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int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hashCode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Objects.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hash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getS1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setS1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(String s1)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s1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int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getI1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setI1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i1)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i1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252099" y="685044"/>
            <a:ext cx="3518704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 class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D01(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s1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String?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null, var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i1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Int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12441" y="3960463"/>
            <a:ext cx="522213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Menu-&gt;Code-&gt;Convert Java file to </a:t>
            </a:r>
            <a:r>
              <a:rPr lang="en-US" altLang="ko-KR" dirty="0" err="1" smtClean="0"/>
              <a:t>Kotlin</a:t>
            </a:r>
            <a:r>
              <a:rPr lang="en-US" altLang="ko-KR" dirty="0" smtClean="0"/>
              <a:t>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자동 변환 제공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일차변환 후 수정</a:t>
            </a:r>
            <a:r>
              <a:rPr lang="en-US" altLang="ko-KR" dirty="0"/>
              <a:t> </a:t>
            </a:r>
            <a:r>
              <a:rPr lang="ko-KR" altLang="en-US" dirty="0" smtClean="0"/>
              <a:t>필요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Tool-&gt;</a:t>
            </a:r>
            <a:r>
              <a:rPr lang="en-US" altLang="ko-KR" dirty="0" err="1" smtClean="0"/>
              <a:t>Kotlin</a:t>
            </a:r>
            <a:r>
              <a:rPr lang="en-US" altLang="ko-KR" dirty="0" smtClean="0"/>
              <a:t>-&gt;Show </a:t>
            </a:r>
            <a:r>
              <a:rPr lang="en-US" altLang="ko-KR" dirty="0" err="1" smtClean="0"/>
              <a:t>Kotlin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Bytecode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코틀린</a:t>
            </a:r>
            <a:r>
              <a:rPr lang="ko-KR" altLang="en-US" dirty="0" smtClean="0"/>
              <a:t> 바이트코드 볼 수 있음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디컴파일해서</a:t>
            </a:r>
            <a:r>
              <a:rPr lang="ko-KR" altLang="en-US" dirty="0" smtClean="0"/>
              <a:t> 자바로 확인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5792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7740</TotalTime>
  <Words>866</Words>
  <Application>Microsoft Office PowerPoint</Application>
  <PresentationFormat>화면 슬라이드 쇼(4:3)</PresentationFormat>
  <Paragraphs>286</Paragraphs>
  <Slides>25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나눔고딕</vt:lpstr>
      <vt:lpstr>맑은 고딕</vt:lpstr>
      <vt:lpstr>Symbol</vt:lpstr>
      <vt:lpstr>Arial</vt:lpstr>
      <vt:lpstr>굴림체</vt:lpstr>
      <vt:lpstr>맑은 고딕</vt:lpstr>
      <vt:lpstr>Wingdings</vt:lpstr>
      <vt:lpstr>Office 테마</vt:lpstr>
      <vt:lpstr>    코틀린을 이용한 안드로이드 프로그래밍 실습 </vt:lpstr>
      <vt:lpstr>강의소개 #1</vt:lpstr>
      <vt:lpstr>강의소개 #2</vt:lpstr>
      <vt:lpstr>강의소개 #3</vt:lpstr>
      <vt:lpstr>강의소개 #4</vt:lpstr>
      <vt:lpstr>PowerPoint 프레젠테이션</vt:lpstr>
      <vt:lpstr>개발환경</vt:lpstr>
      <vt:lpstr>Kotlin 소개</vt:lpstr>
      <vt:lpstr>PowerPoint 프레젠테이션</vt:lpstr>
      <vt:lpstr>Kotlin 특징 – 편리함/간소화</vt:lpstr>
      <vt:lpstr>Kotlin 특징 - 객체지향</vt:lpstr>
      <vt:lpstr>Kotlin 특징 – 함수형</vt:lpstr>
      <vt:lpstr>Kotlin 특징 - 제너릭</vt:lpstr>
      <vt:lpstr>Kotlin – Hello World</vt:lpstr>
      <vt:lpstr>Kotlin Project 생성</vt:lpstr>
      <vt:lpstr>PowerPoint 프레젠테이션</vt:lpstr>
      <vt:lpstr>PowerPoint 프레젠테이션</vt:lpstr>
      <vt:lpstr>Kotlin 파일</vt:lpstr>
      <vt:lpstr>Kotlin - 변수</vt:lpstr>
      <vt:lpstr>Kotlin - 함수</vt:lpstr>
      <vt:lpstr>Kotlin - 타입</vt:lpstr>
      <vt:lpstr>Kotlin - 제어</vt:lpstr>
      <vt:lpstr>Kotlin - 연산자</vt:lpstr>
      <vt:lpstr>Kotlin - 연산자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Windows 사용자</cp:lastModifiedBy>
  <cp:revision>714</cp:revision>
  <cp:lastPrinted>2015-07-01T03:29:24Z</cp:lastPrinted>
  <dcterms:created xsi:type="dcterms:W3CDTF">2011-08-24T01:05:33Z</dcterms:created>
  <dcterms:modified xsi:type="dcterms:W3CDTF">2018-07-01T13:10:22Z</dcterms:modified>
</cp:coreProperties>
</file>