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2" r:id="rId3"/>
    <p:sldId id="331" r:id="rId4"/>
    <p:sldId id="295" r:id="rId5"/>
    <p:sldId id="338" r:id="rId6"/>
    <p:sldId id="336" r:id="rId7"/>
    <p:sldId id="346" r:id="rId8"/>
    <p:sldId id="359" r:id="rId9"/>
    <p:sldId id="360" r:id="rId10"/>
    <p:sldId id="363" r:id="rId11"/>
    <p:sldId id="364" r:id="rId12"/>
    <p:sldId id="366" r:id="rId13"/>
    <p:sldId id="365" r:id="rId14"/>
    <p:sldId id="367" r:id="rId15"/>
    <p:sldId id="370" r:id="rId16"/>
    <p:sldId id="371" r:id="rId17"/>
    <p:sldId id="372" r:id="rId18"/>
    <p:sldId id="362" r:id="rId19"/>
    <p:sldId id="361" r:id="rId20"/>
    <p:sldId id="376" r:id="rId21"/>
    <p:sldId id="382" r:id="rId22"/>
    <p:sldId id="369" r:id="rId23"/>
    <p:sldId id="378" r:id="rId24"/>
    <p:sldId id="379" r:id="rId25"/>
    <p:sldId id="381" r:id="rId26"/>
    <p:sldId id="380" r:id="rId27"/>
    <p:sldId id="368" r:id="rId28"/>
    <p:sldId id="373" r:id="rId29"/>
    <p:sldId id="383" r:id="rId30"/>
    <p:sldId id="377" r:id="rId31"/>
    <p:sldId id="384" r:id="rId32"/>
    <p:sldId id="374" r:id="rId33"/>
    <p:sldId id="375" r:id="rId34"/>
    <p:sldId id="278" r:id="rId3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2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1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3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8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0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5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0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04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7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79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71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1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신택스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슈가</a:t>
            </a:r>
            <a:endParaRPr lang="ko-KR" altLang="en-US" baseline="0" dirty="0" smtClean="0"/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함수형 프로그래밍</a:t>
            </a:r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공식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언어 </a:t>
            </a:r>
            <a:r>
              <a:rPr lang="en-US" altLang="ko-KR" baseline="0" dirty="0" smtClean="0"/>
              <a:t>&amp; </a:t>
            </a:r>
            <a:r>
              <a:rPr lang="ko-KR" altLang="en-US" baseline="0" dirty="0" err="1" smtClean="0"/>
              <a:t>오라클</a:t>
            </a:r>
            <a:r>
              <a:rPr lang="ko-KR" altLang="en-US" baseline="0" dirty="0" smtClean="0"/>
              <a:t> 자바의 미래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예제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9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 타입 언어 특징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타임에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호출관계가 지정되어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런타임시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컴파일타임에서 많은 오류를 잡아낸다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보수성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코트상에서 객체의 타입을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코드를 다루기 쉽다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도구지원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리팩토링이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정확한 코드 완성 기능을 제공할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7" Type="http://schemas.openxmlformats.org/officeDocument/2006/relationships/hyperlink" Target="https://software.intel.com/en-us/articles/intel-hardware-accelerated-execution-manager-intel-haxm" TargetMode="External"/><Relationship Id="rId2" Type="http://schemas.openxmlformats.org/officeDocument/2006/relationships/hyperlink" Target="https://github.com/zoops/2018-webrtc-le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es24.com/24/goods/59017138" TargetMode="External"/><Relationship Id="rId5" Type="http://schemas.openxmlformats.org/officeDocument/2006/relationships/hyperlink" Target="http://www.yes24.com/24/goods/58783204" TargetMode="External"/><Relationship Id="rId4" Type="http://schemas.openxmlformats.org/officeDocument/2006/relationships/hyperlink" Target="https://kotlinlang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#/Examples/Hello,%20world!/Simplest%20version/Simplest%20version.k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편리함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간소화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자바의 불편한 점을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간소화 하는 방향으로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</a:t>
            </a:r>
            <a:r>
              <a:rPr lang="ko-KR" altLang="en-US" sz="1600" dirty="0"/>
              <a:t>와</a:t>
            </a:r>
            <a:r>
              <a:rPr lang="en-US" altLang="ko-KR" sz="1600" dirty="0"/>
              <a:t> 100% </a:t>
            </a:r>
            <a:r>
              <a:rPr lang="ko-KR" altLang="en-US" sz="1600" dirty="0" smtClean="0"/>
              <a:t>호환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무의미한 반복적인 코드를 간소화 하고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최대한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부분만 집중하도록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작성시간과 읽는 시간을 줄여줌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; </a:t>
            </a:r>
            <a:r>
              <a:rPr lang="ko-KR" altLang="en-US" sz="1600" dirty="0"/>
              <a:t>불필요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정적 타입 언어지만 강력한 타입추론 지원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강력한 </a:t>
            </a:r>
            <a:r>
              <a:rPr lang="en-US" altLang="ko-KR" sz="1600" dirty="0" err="1"/>
              <a:t>nullability</a:t>
            </a:r>
            <a:r>
              <a:rPr lang="en-US" altLang="ko-KR" sz="1600" dirty="0"/>
              <a:t> check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?, ?. , ?:, !!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제어식</a:t>
            </a:r>
            <a:r>
              <a:rPr lang="ko-KR" altLang="en-US" sz="1600" dirty="0" smtClean="0"/>
              <a:t> 지원 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Switch-case </a:t>
            </a:r>
            <a:r>
              <a:rPr lang="ko-KR" altLang="en-US" sz="1600" dirty="0" smtClean="0"/>
              <a:t>보다 편리한 </a:t>
            </a:r>
            <a:r>
              <a:rPr lang="en-US" altLang="ko-KR" sz="1600" dirty="0" smtClean="0"/>
              <a:t>when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지원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46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객체지향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객체지향형 프로그래밍 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/ interface / 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Operator overloading /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Companian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Nested / 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Enum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29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하이오더펑션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고차함수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람다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클로저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Standard Scope function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T.let</a:t>
            </a:r>
            <a:r>
              <a:rPr lang="en-US" altLang="ko-KR" sz="1600" dirty="0" smtClean="0"/>
              <a:t>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run</a:t>
            </a:r>
            <a:r>
              <a:rPr lang="en-US" altLang="ko-KR" sz="1600" dirty="0" smtClean="0"/>
              <a:t> / run / with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apply</a:t>
            </a:r>
            <a:r>
              <a:rPr lang="en-US" altLang="ko-KR" sz="1600" dirty="0" smtClean="0"/>
              <a:t> / 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also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제너릭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메타프로그래밍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제너릭</a:t>
            </a:r>
            <a:r>
              <a:rPr lang="ko-KR" altLang="en-US" sz="1600" dirty="0" smtClean="0"/>
              <a:t> 지원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불변형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공변형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반공변형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63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– Hello World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15092" y="2125790"/>
            <a:ext cx="798148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fun main(args: Array&lt;String&gt;) {</a:t>
            </a:r>
          </a:p>
          <a:p>
            <a:r>
              <a:rPr lang="ko-KR" altLang="en-US" dirty="0"/>
              <a:t>    println("Hello, world!")</a:t>
            </a:r>
          </a:p>
          <a:p>
            <a:r>
              <a:rPr lang="ko-KR" altLang="en-US" dirty="0"/>
              <a:t>}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4995" y="3325707"/>
            <a:ext cx="8705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fun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함수임을 나타내는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main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여기서는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엔트리포인트가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되는 메인 함수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class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필요 없음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탑 레벨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정의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</a:t>
            </a:r>
            <a:r>
              <a:rPr lang="en-US" altLang="ko-KR" dirty="0" err="1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args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Array&lt;Sting&gt;)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함수인자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타입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("Hello, world!")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System.out.println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 </a:t>
            </a:r>
            <a:r>
              <a:rPr lang="en-US" altLang="ko-KR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간단하게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자바 라이브러리 함수를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간소화해주는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wrapper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제공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; 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세미콜론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불필요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5703692"/>
            <a:ext cx="7782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이후 예제는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…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 직접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코틀린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메인 실행 안됨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버그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예제전까지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유닛테스트의</a:t>
            </a:r>
            <a:r>
              <a:rPr lang="ko-KR" altLang="en-US" dirty="0" smtClean="0"/>
              <a:t> 테스트로 예제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86" y="1600200"/>
            <a:ext cx="71542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07" y="1979504"/>
            <a:ext cx="8366002" cy="4154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Project </a:t>
            </a:r>
            <a:r>
              <a:rPr lang="en-US" altLang="ko-KR" sz="2400" dirty="0" err="1">
                <a:solidFill>
                  <a:srgbClr val="E7EFF2"/>
                </a:solidFill>
                <a:latin typeface="+mn-ea"/>
              </a:rPr>
              <a:t>build.gradle</a:t>
            </a:r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buildscript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ext.kotlin_version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=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repositories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google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jcenter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com.android.tools.build:gradle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org.jetbrains.kotlin:kotlin-gradle-plugin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6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570" y="2256885"/>
            <a:ext cx="8093198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app </a:t>
            </a:r>
            <a:r>
              <a:rPr lang="en-US" altLang="ko-KR" sz="2400" dirty="0" err="1" smtClean="0">
                <a:solidFill>
                  <a:srgbClr val="E7EFF2"/>
                </a:solidFill>
                <a:latin typeface="+mn-ea"/>
              </a:rPr>
              <a:t>build.gradle</a:t>
            </a: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endParaRPr lang="en-US" altLang="ko-KR" sz="2400" dirty="0">
              <a:solidFill>
                <a:srgbClr val="E7EFF2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-android'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 smtClean="0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-android-extensions‘</a:t>
            </a:r>
          </a:p>
          <a:p>
            <a:endParaRPr lang="en-US" altLang="ko-KR" dirty="0">
              <a:solidFill>
                <a:srgbClr val="F5ECAC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5ECAC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implementation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"org.jetbrains.kotlin:kotlin-stdlib-jre7:$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r>
              <a:rPr lang="ko-KR" altLang="en-US" sz="800" dirty="0" smtClean="0"/>
              <a:t> 파일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파일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</a:rPr>
              <a:t>일반 </a:t>
            </a:r>
            <a:r>
              <a:rPr lang="ko-KR" altLang="en-US" dirty="0">
                <a:solidFill>
                  <a:srgbClr val="000000"/>
                </a:solidFill>
              </a:rPr>
              <a:t>파일과 클래스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 err="1">
                <a:solidFill>
                  <a:srgbClr val="000000"/>
                </a:solidFill>
              </a:rPr>
              <a:t>코틀린</a:t>
            </a:r>
            <a:r>
              <a:rPr lang="ko-KR" altLang="en-US" dirty="0">
                <a:solidFill>
                  <a:srgbClr val="000000"/>
                </a:solidFill>
              </a:rPr>
              <a:t> 프로그램은 확장자가 </a:t>
            </a:r>
            <a:r>
              <a:rPr lang="en-US" altLang="ko-KR" dirty="0" err="1">
                <a:solidFill>
                  <a:srgbClr val="000000"/>
                </a:solidFill>
              </a:rPr>
              <a:t>kt</a:t>
            </a:r>
            <a:r>
              <a:rPr lang="ko-KR" altLang="en-US" dirty="0">
                <a:solidFill>
                  <a:srgbClr val="000000"/>
                </a:solidFill>
              </a:rPr>
              <a:t>인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파일</a:t>
            </a:r>
            <a:r>
              <a:rPr lang="en-US" altLang="ko-KR" dirty="0">
                <a:solidFill>
                  <a:srgbClr val="000000"/>
                </a:solidFill>
              </a:rPr>
              <a:t>(File)</a:t>
            </a:r>
            <a:r>
              <a:rPr lang="ko-KR" altLang="en-US" dirty="0">
                <a:solidFill>
                  <a:srgbClr val="000000"/>
                </a:solidFill>
              </a:rPr>
              <a:t>과 클래스 파일</a:t>
            </a:r>
            <a:r>
              <a:rPr lang="en-US" altLang="ko-KR" dirty="0">
                <a:solidFill>
                  <a:srgbClr val="000000"/>
                </a:solidFill>
              </a:rPr>
              <a:t>(Class) </a:t>
            </a:r>
            <a:r>
              <a:rPr lang="ko-KR" altLang="en-US" dirty="0">
                <a:solidFill>
                  <a:srgbClr val="000000"/>
                </a:solidFill>
              </a:rPr>
              <a:t>편의상 구분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와 같이 파일 이름과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이름이 같은 경우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인식</a:t>
            </a:r>
            <a:endParaRPr lang="en-US" altLang="ko-KR" dirty="0" smtClean="0"/>
          </a:p>
          <a:p>
            <a:pPr lvl="1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" y="3019727"/>
            <a:ext cx="5848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3655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혹은 </a:t>
            </a:r>
            <a:r>
              <a:rPr lang="en-US" altLang="ko-KR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변수명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endParaRPr lang="en-US" altLang="ko-KR" sz="16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(value)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Assign-once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(variable)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Mutable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추론 지원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 생략 가능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411" y="2433641"/>
            <a:ext cx="849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선언은 최상위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외부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내부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 내부에 선언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최상위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레벨이나 클래스의 멤버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 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예외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lateinit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내부의 지역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필요 없음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변수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“””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으로 멀티라인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스트링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표현 가능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문자열 템플릿으로 사용 가능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22881" y="3239940"/>
            <a:ext cx="3541853" cy="34675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topData2: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en-US" altLang="ko-KR" sz="800" dirty="0" err="1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onst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endParaRPr lang="en-US" altLang="ko-KR" sz="800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</a:t>
            </a:r>
            <a:r>
              <a:rPr lang="en-US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r>
              <a:rPr lang="en-US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10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"aaa"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str2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"bbb"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str5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           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abde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efg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high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trimIndent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objData1: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(localData1)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(localData2)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411" y="42078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변수는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프로퍼티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(property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로 선언한 변수의 </a:t>
            </a:r>
            <a:r>
              <a:rPr lang="ko-KR" altLang="en-US" sz="1200" dirty="0" smtClean="0">
                <a:latin typeface="+mn-ea"/>
              </a:rPr>
              <a:t>초</a:t>
            </a:r>
            <a:r>
              <a:rPr lang="ko-KR" altLang="en-US" sz="1200" dirty="0">
                <a:latin typeface="+mn-ea"/>
              </a:rPr>
              <a:t>기</a:t>
            </a:r>
            <a:r>
              <a:rPr lang="ko-KR" altLang="en-US" sz="1200" dirty="0" smtClean="0">
                <a:latin typeface="+mn-ea"/>
              </a:rPr>
              <a:t>값을 </a:t>
            </a:r>
            <a:r>
              <a:rPr lang="ko-KR" altLang="en-US" sz="1200" dirty="0">
                <a:latin typeface="+mn-ea"/>
              </a:rPr>
              <a:t>변경할 수는 없지만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일반적인 </a:t>
            </a:r>
            <a:r>
              <a:rPr lang="ko-KR" altLang="en-US" sz="1200" dirty="0" smtClean="0">
                <a:latin typeface="+mn-ea"/>
              </a:rPr>
              <a:t>상수변수와 다름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ko-KR" altLang="en-US" sz="1200" dirty="0">
                <a:latin typeface="+mn-ea"/>
              </a:rPr>
              <a:t>라는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이용해 상수 변수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최상위 레벨로 선언할 때만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사용 가능 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985" y="5691789"/>
            <a:ext cx="5121476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35E381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propertyName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&gt;[: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PropertyType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 [=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property_initializer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[&lt;getter&gt;]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[&lt;setter&gt;]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E7EFF2"/>
                </a:solidFill>
                <a:latin typeface="+mn-ea"/>
              </a:rPr>
              <a:t>[]</a:t>
            </a:r>
            <a:r>
              <a:rPr lang="ko-KR" altLang="en-US" sz="1200" b="1" dirty="0">
                <a:solidFill>
                  <a:srgbClr val="E7EFF2"/>
                </a:solidFill>
                <a:latin typeface="+mn-ea"/>
              </a:rPr>
              <a:t>은 생략이 가능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02 ~13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/>
              <a:t>10</a:t>
            </a:r>
            <a:r>
              <a:rPr lang="ko-KR" altLang="en-US" sz="1400" dirty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9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시간씩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프로그래밍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 smtClean="0"/>
              <a:t>새로운 프로그래밍 언어인 </a:t>
            </a:r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배워본다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제작해본다</a:t>
            </a:r>
            <a:r>
              <a:rPr lang="en-US" altLang="ko-KR" sz="1400" dirty="0" smtClean="0"/>
              <a:t>.  </a:t>
            </a:r>
          </a:p>
          <a:p>
            <a:pPr marL="800100" lvl="2" indent="180975"/>
            <a:r>
              <a:rPr lang="ko-KR" altLang="en-US" sz="1000" dirty="0" err="1" smtClean="0"/>
              <a:t>팀별</a:t>
            </a:r>
            <a:r>
              <a:rPr lang="ko-KR" altLang="en-US" sz="1000" dirty="0" smtClean="0"/>
              <a:t> 제작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기존 자바로 제작한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코틀린으로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포팅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강의 예제 가능</a:t>
            </a:r>
            <a:r>
              <a:rPr lang="en-US" altLang="ko-KR" sz="1000" dirty="0" smtClean="0"/>
              <a:t>. </a:t>
            </a:r>
          </a:p>
          <a:p>
            <a:pPr marL="0" indent="180975"/>
            <a:r>
              <a:rPr lang="en-US" altLang="ko-KR" sz="2200" dirty="0" smtClean="0"/>
              <a:t>Prerequisite</a:t>
            </a:r>
          </a:p>
          <a:p>
            <a:pPr marL="400050" lvl="1" indent="180975"/>
            <a:r>
              <a:rPr lang="ko-KR" altLang="en-US" sz="1800" dirty="0" smtClean="0"/>
              <a:t>프로그래밍에 대해 알고 있으면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자바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프로그래밍을 알고 있으면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객체지향 프로그래밍에 대해 이해 하고 있으면 더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함수형 프로그래밍에 대해 이해 하고 있으면</a:t>
            </a:r>
            <a:r>
              <a:rPr lang="en-US" altLang="ko-KR" sz="1800" dirty="0" smtClean="0"/>
              <a:t>…</a:t>
            </a:r>
          </a:p>
          <a:p>
            <a:pPr marL="0" indent="180975"/>
            <a:r>
              <a:rPr lang="ko-KR" altLang="en-US" sz="2200" dirty="0" smtClean="0"/>
              <a:t>평가 </a:t>
            </a:r>
            <a:endParaRPr lang="en-US" altLang="ko-KR" sz="2200" dirty="0" smtClean="0"/>
          </a:p>
          <a:p>
            <a:pPr marL="400050" lvl="1" indent="180975"/>
            <a:r>
              <a:rPr lang="ko-KR" altLang="en-US" sz="1800" dirty="0" smtClean="0"/>
              <a:t>출석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결과보고서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Null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다루기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0010" y="1329994"/>
            <a:ext cx="8514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778" y="2063186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getFirstChar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Char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 err="1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E57523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// text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get </a:t>
            </a:r>
            <a:r>
              <a:rPr lang="ko-KR" altLang="en-US" sz="1000" dirty="0" err="1">
                <a:solidFill>
                  <a:srgbClr val="708091"/>
                </a:solidFill>
                <a:latin typeface="+mn-ea"/>
              </a:rPr>
              <a:t>메서드는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 호출되지 않으며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get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리턴 값도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 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ko-KR" altLang="en-US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778" y="2672697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getTextOf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()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toString</a:t>
            </a:r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()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dirty="0" smtClean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33" y="3281462"/>
            <a:ext cx="8297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!!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간혹 </a:t>
            </a:r>
            <a:r>
              <a:rPr lang="ko-KR" altLang="en-US" sz="1200" dirty="0">
                <a:latin typeface="+mn-ea"/>
              </a:rPr>
              <a:t>변수가 </a:t>
            </a:r>
            <a:r>
              <a:rPr lang="en-US" altLang="ko-KR" sz="1200" dirty="0">
                <a:latin typeface="+mn-ea"/>
              </a:rPr>
              <a:t>null </a:t>
            </a:r>
            <a:r>
              <a:rPr lang="ko-KR" altLang="en-US" sz="1200" dirty="0">
                <a:latin typeface="+mn-ea"/>
              </a:rPr>
              <a:t>값이 아님이 확실한데도 </a:t>
            </a:r>
            <a:r>
              <a:rPr lang="en-US" altLang="ko-KR" sz="1200" dirty="0" err="1">
                <a:latin typeface="+mn-ea"/>
              </a:rPr>
              <a:t>Nullable</a:t>
            </a:r>
            <a:r>
              <a:rPr lang="ko-KR" altLang="en-US" sz="1200" dirty="0">
                <a:latin typeface="+mn-ea"/>
              </a:rPr>
              <a:t>로 선언된 </a:t>
            </a:r>
            <a:r>
              <a:rPr lang="ko-KR" altLang="en-US" sz="1200" dirty="0" smtClean="0">
                <a:latin typeface="+mn-ea"/>
              </a:rPr>
              <a:t>경우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특히 </a:t>
            </a:r>
            <a:r>
              <a:rPr lang="en-US" altLang="ko-KR" sz="1200" dirty="0">
                <a:latin typeface="+mn-ea"/>
              </a:rPr>
              <a:t>Java</a:t>
            </a:r>
            <a:r>
              <a:rPr lang="ko-KR" altLang="en-US" sz="1200" dirty="0">
                <a:latin typeface="+mn-ea"/>
              </a:rPr>
              <a:t>로 정의된 </a:t>
            </a:r>
            <a:r>
              <a:rPr lang="ko-KR" altLang="en-US" sz="1200" dirty="0" err="1">
                <a:latin typeface="+mn-ea"/>
              </a:rPr>
              <a:t>메서드에</a:t>
            </a:r>
            <a:r>
              <a:rPr lang="ko-KR" altLang="en-US" sz="1200" dirty="0">
                <a:latin typeface="+mn-ea"/>
              </a:rPr>
              <a:t> 접근할 때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변수의 </a:t>
            </a:r>
            <a:r>
              <a:rPr lang="ko-KR" altLang="en-US" sz="1200" dirty="0">
                <a:latin typeface="+mn-ea"/>
              </a:rPr>
              <a:t>이름 뒤에 </a:t>
            </a:r>
            <a:r>
              <a:rPr lang="en-US" altLang="ko-KR" sz="1200" dirty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를 붙여 </a:t>
            </a:r>
            <a:r>
              <a:rPr lang="en-US" altLang="ko-KR" sz="1200" b="1" u="sng" dirty="0">
                <a:latin typeface="+mn-ea"/>
              </a:rPr>
              <a:t>Non-Null </a:t>
            </a:r>
            <a:r>
              <a:rPr lang="ko-KR" altLang="en-US" sz="1200" b="1" u="sng" dirty="0">
                <a:latin typeface="+mn-ea"/>
              </a:rPr>
              <a:t>타입으로 강제 </a:t>
            </a:r>
            <a:r>
              <a:rPr lang="ko-KR" altLang="en-US" sz="1200" b="1" u="sng" dirty="0" smtClean="0">
                <a:latin typeface="+mn-ea"/>
              </a:rPr>
              <a:t>캐스팅</a:t>
            </a:r>
            <a:endParaRPr lang="en-US" altLang="ko-KR" sz="1200" b="1" u="sng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로 캐스팅한 변수가 </a:t>
            </a:r>
            <a:r>
              <a:rPr lang="en-US" altLang="ko-KR" sz="1200" dirty="0">
                <a:latin typeface="+mn-ea"/>
              </a:rPr>
              <a:t>null</a:t>
            </a:r>
            <a:r>
              <a:rPr lang="ko-KR" altLang="en-US" sz="1200" dirty="0">
                <a:latin typeface="+mn-ea"/>
              </a:rPr>
              <a:t>이었다면 </a:t>
            </a:r>
            <a:r>
              <a:rPr lang="en-US" altLang="ko-KR" sz="1200" b="1" dirty="0" err="1">
                <a:latin typeface="+mn-ea"/>
              </a:rPr>
              <a:t>NullPointerException</a:t>
            </a:r>
            <a:r>
              <a:rPr lang="ko-KR" altLang="en-US" sz="1200" b="1" dirty="0">
                <a:latin typeface="+mn-ea"/>
              </a:rPr>
              <a:t>이 </a:t>
            </a:r>
            <a:r>
              <a:rPr lang="ko-KR" altLang="en-US" sz="1200" b="1" dirty="0" smtClean="0">
                <a:latin typeface="+mn-ea"/>
              </a:rPr>
              <a:t>발생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778" y="4170815"/>
            <a:ext cx="8396808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ViewGroup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Bundle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View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Non-Null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임이 확실한 상태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 !!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을 붙여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LayoutInflater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로 강제 캐스팅한다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!!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>
                <a:solidFill>
                  <a:srgbClr val="DF4A68"/>
                </a:solidFill>
                <a:latin typeface="+mn-ea"/>
              </a:rPr>
              <a:t>inflate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fragment_statistics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super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5133" y="5078282"/>
            <a:ext cx="8536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엘비스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연산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Kotlin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에는 </a:t>
            </a:r>
            <a:r>
              <a:rPr lang="ko-KR" altLang="en-US" sz="1200" dirty="0" err="1" smtClean="0">
                <a:latin typeface="+mn-ea"/>
              </a:rPr>
              <a:t>삼항연산자가</a:t>
            </a:r>
            <a:r>
              <a:rPr lang="ko-KR" altLang="en-US" sz="1200" dirty="0" smtClean="0">
                <a:latin typeface="+mn-ea"/>
              </a:rPr>
              <a:t> 없다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778" y="5424282"/>
            <a:ext cx="839680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137FB7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Map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만약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param.get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("key")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값이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?: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오른쪽에 있는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"default value"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value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에 대입된다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value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"key"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"default value"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804" y="6132168"/>
            <a:ext cx="8496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이용시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캐스팅이 불가능한 경우는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발생해야 하는 상황에 에러 발생 없이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리턴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lateinit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, lazy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3116" y="2246014"/>
            <a:ext cx="1288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116" y="4118045"/>
            <a:ext cx="622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 smtClean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var 타입만 가능하고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val 타입만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primitive type은 불가능하나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Non-null 타입만 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둘 다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로컬 변수에서는 불가능 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</a:t>
            </a:r>
            <a:r>
              <a:rPr lang="ko-KR" altLang="ko-KR" dirty="0" smtClean="0">
                <a:latin typeface="+mn-ea"/>
              </a:rPr>
              <a:t>가능</a:t>
            </a:r>
            <a:endParaRPr lang="ko-KR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1375976"/>
            <a:ext cx="716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+mn-ea"/>
              </a:rPr>
              <a:t>lateinit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초기화 지연 </a:t>
            </a:r>
            <a:r>
              <a:rPr lang="ko-KR" altLang="en-US" dirty="0" err="1">
                <a:latin typeface="+mn-ea"/>
              </a:rPr>
              <a:t>프로퍼티</a:t>
            </a:r>
            <a:r>
              <a:rPr lang="en-US" altLang="ko-KR" dirty="0">
                <a:latin typeface="+mn-ea"/>
              </a:rPr>
              <a:t>(Late-initialized property)</a:t>
            </a:r>
            <a:endParaRPr lang="en-US" altLang="ko-KR" b="0" i="0" dirty="0">
              <a:effectLst/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6965" y="2246014"/>
            <a:ext cx="5576844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과 마찬가지로 초기화를 지연시킬 때 사용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은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Modifier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는 람다를 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파라미터로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받고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Lazy&lt;T&gt;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 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인스턴스를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반환하는 함수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1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3200" dirty="0"/>
              <a:t>숫자타입</a:t>
            </a:r>
            <a:r>
              <a:rPr lang="ko-KR" altLang="en-US" sz="3200" dirty="0"/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342"/>
              </p:ext>
            </p:extLst>
          </p:nvPr>
        </p:nvGraphicFramePr>
        <p:xfrm>
          <a:off x="364803" y="2192736"/>
          <a:ext cx="2540000" cy="21336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Bit width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f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L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Short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Byte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56542" y="1433318"/>
            <a:ext cx="8554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Double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등은 클래스이며 이 클래스로 타입을 명시하여 선언한 변수는 그 자체로 객체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2" y="4586309"/>
            <a:ext cx="8445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숫자 타입의 클래스들은 모두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타입의 서브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클래스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(Characters)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이 아니다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대한 자동 형 변형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(implicit conversions for number)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제공하지 않는다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ToXXX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변환 함수 사용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숫자 </a:t>
            </a:r>
            <a:r>
              <a:rPr lang="ko-KR" altLang="en-US" dirty="0">
                <a:latin typeface="+mn-ea"/>
              </a:rPr>
              <a:t>타입에 대입되는 데이터에 </a:t>
            </a:r>
            <a:r>
              <a:rPr lang="ko-KR" altLang="en-US" dirty="0" err="1">
                <a:latin typeface="+mn-ea"/>
              </a:rPr>
              <a:t>언더바</a:t>
            </a:r>
            <a:r>
              <a:rPr lang="en-US" altLang="ko-KR" dirty="0">
                <a:latin typeface="+mn-ea"/>
              </a:rPr>
              <a:t>(Underscore)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추가 가능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val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oneMillion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= 1_000_000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dirty="0" smtClean="0"/>
              <a:t>논리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5505" y="1767007"/>
            <a:ext cx="8235298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isTrue1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isTrue3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!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:Char 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str0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Any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3200" dirty="0">
                <a:latin typeface="+mn-ea"/>
                <a:ea typeface="+mn-ea"/>
              </a:rPr>
              <a:t>Unit </a:t>
            </a:r>
            <a:r>
              <a:rPr lang="ko-KR" altLang="en-US" sz="3200" dirty="0">
                <a:latin typeface="+mn-ea"/>
                <a:ea typeface="+mn-ea"/>
              </a:rPr>
              <a:t>과 </a:t>
            </a:r>
            <a:r>
              <a:rPr lang="en-US" altLang="ko-KR" sz="3200" dirty="0">
                <a:latin typeface="+mn-ea"/>
                <a:ea typeface="+mn-ea"/>
              </a:rPr>
              <a:t>Nothing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2" y="1397675"/>
            <a:ext cx="830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클래스의 최상위 클래스가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Any (java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Object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88" y="1716641"/>
            <a:ext cx="7045895" cy="3392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6783" y="5104673"/>
            <a:ext cx="8354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Unit :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기본 리턴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void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Nothing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/>
              <a:t>의미 있는 데이터가 없다는 것을 명시적으로 선언하기 위해 사용하는 </a:t>
            </a:r>
            <a:r>
              <a:rPr lang="ko-KR" altLang="en-US" dirty="0" smtClean="0"/>
              <a:t>타입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return </a:t>
            </a:r>
            <a:r>
              <a:rPr lang="ko-KR" altLang="en-US" dirty="0"/>
              <a:t>타입이나 </a:t>
            </a:r>
            <a:r>
              <a:rPr lang="en-US" altLang="ko-KR" dirty="0"/>
              <a:t>,</a:t>
            </a:r>
            <a:r>
              <a:rPr lang="ko-KR" altLang="en-US" dirty="0" smtClean="0"/>
              <a:t>인자로만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리턴도</a:t>
            </a:r>
            <a:r>
              <a:rPr lang="ko-KR" altLang="en-US" dirty="0" smtClean="0">
                <a:latin typeface="+mn-ea"/>
              </a:rPr>
              <a:t>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호출코드로 복귀도 </a:t>
            </a:r>
            <a:r>
              <a:rPr lang="ko-KR" altLang="en-US" dirty="0" err="1" smtClean="0">
                <a:latin typeface="+mn-ea"/>
              </a:rPr>
              <a:t>없을때</a:t>
            </a:r>
            <a:r>
              <a:rPr lang="ko-KR" altLang="en-US" dirty="0" smtClean="0">
                <a:latin typeface="+mn-ea"/>
              </a:rPr>
              <a:t> 사용 가능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collection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3176"/>
              </p:ext>
            </p:extLst>
          </p:nvPr>
        </p:nvGraphicFramePr>
        <p:xfrm>
          <a:off x="544160" y="1955081"/>
          <a:ext cx="5985420" cy="2133600"/>
        </p:xfrm>
        <a:graphic>
          <a:graphicData uri="http://schemas.openxmlformats.org/drawingml/2006/table">
            <a:tbl>
              <a:tblPr/>
              <a:tblGrid>
                <a:gridCol w="1496355"/>
                <a:gridCol w="1496355"/>
                <a:gridCol w="1496355"/>
                <a:gridCol w="1496355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 </a:t>
                      </a:r>
                      <a:endParaRPr lang="ko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 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5073" y="4414843"/>
            <a:ext cx="821521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Iterator “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hasNext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next()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함수를 이용해 순차적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list1=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listOf</a:t>
            </a:r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&lt;String&gt;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hello"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"list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iterator1=list1.iterator()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while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(iterator1.hasNext()){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(iterator1.next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is , as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358" y="1618091"/>
            <a:ext cx="8482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is  (!is) : java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803" y="2139490"/>
            <a:ext cx="8406000" cy="147793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fun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  <a:latin typeface="+mn-ea"/>
                <a:cs typeface="Courier New" panose="02070309020205020404" pitchFamily="49" charset="0"/>
              </a:rPr>
              <a:t>getStringLength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obj: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Any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?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automatically cast to 'String' int this branch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still of type 'Any'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Type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String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아니라서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을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return 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하게 됩니다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6543" y="3810306"/>
            <a:ext cx="848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as  (as?) :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타입캐스팅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4803" y="4372515"/>
            <a:ext cx="314861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n-NO" altLang="ko-KR" dirty="0">
                <a:solidFill>
                  <a:srgbClr val="D73A49"/>
                </a:solidFill>
                <a:latin typeface="+mn-ea"/>
              </a:rPr>
              <a:t>val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6F42C1"/>
                </a:solidFill>
                <a:latin typeface="+mn-ea"/>
              </a:rPr>
              <a:t>x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: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=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y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4934724"/>
            <a:ext cx="592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D73A49"/>
                </a:solidFill>
                <a:latin typeface="+mn-ea"/>
              </a:rPr>
              <a:t>별칭으로도 사용 </a:t>
            </a:r>
            <a:r>
              <a:rPr lang="en-US" altLang="ko-KR" dirty="0" smtClean="0">
                <a:solidFill>
                  <a:srgbClr val="D73A49"/>
                </a:solidFill>
                <a:latin typeface="+mn-ea"/>
              </a:rPr>
              <a:t>: import</a:t>
            </a:r>
            <a:r>
              <a:rPr lang="en-US" altLang="ko-KR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</a:rPr>
              <a:t>MotorCycle.Engine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engine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6113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매개변수명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매개변수 에는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선언불가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클래스 </a:t>
            </a: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예외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의미있는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반환값이</a:t>
            </a:r>
            <a:r>
              <a:rPr lang="ko-KR" altLang="en-US" sz="1200" dirty="0">
                <a:latin typeface="+mn-ea"/>
              </a:rPr>
              <a:t> 없을 때는 </a:t>
            </a:r>
            <a:r>
              <a:rPr lang="en-US" altLang="ko-KR" sz="1200" dirty="0">
                <a:latin typeface="+mn-ea"/>
              </a:rPr>
              <a:t>Unit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(void) – </a:t>
            </a:r>
            <a:r>
              <a:rPr lang="ko-KR" altLang="en-US" sz="1200" dirty="0" smtClean="0">
                <a:latin typeface="+mn-ea"/>
              </a:rPr>
              <a:t>생략가능</a:t>
            </a:r>
            <a:r>
              <a:rPr lang="en-US" altLang="ko-KR" sz="1200" dirty="0" smtClean="0">
                <a:latin typeface="+mn-ea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탑레벨</a:t>
            </a:r>
            <a:r>
              <a:rPr lang="ko-KR" altLang="en-US" sz="1200" dirty="0" smtClean="0">
                <a:latin typeface="+mn-ea"/>
              </a:rPr>
              <a:t> 함수 선언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함수내에</a:t>
            </a:r>
            <a:r>
              <a:rPr lang="ko-KR" altLang="en-US" sz="1200" dirty="0" smtClean="0">
                <a:latin typeface="+mn-ea"/>
              </a:rPr>
              <a:t> 함수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지역함수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선언 </a:t>
            </a:r>
            <a:r>
              <a:rPr lang="ko-KR" altLang="en-US" sz="1200" dirty="0">
                <a:latin typeface="+mn-ea"/>
              </a:rPr>
              <a:t>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Class </a:t>
            </a:r>
            <a:r>
              <a:rPr lang="ko-KR" altLang="en-US" sz="1200" dirty="0" smtClean="0">
                <a:latin typeface="+mn-ea"/>
              </a:rPr>
              <a:t>안의 멤버 함수 선언 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오버로딩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 인수와 명명된 </a:t>
            </a:r>
            <a:r>
              <a:rPr lang="ko-KR" altLang="en-US" sz="1200" dirty="0" smtClean="0">
                <a:latin typeface="+mn-ea"/>
              </a:rPr>
              <a:t>인수 사용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확장함수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Infix </a:t>
            </a:r>
            <a:r>
              <a:rPr lang="ko-KR" altLang="en-US" sz="1200" dirty="0" smtClean="0">
                <a:latin typeface="+mn-ea"/>
              </a:rPr>
              <a:t>로 중위 </a:t>
            </a:r>
            <a:r>
              <a:rPr lang="ko-KR" altLang="en-US" sz="1200" dirty="0" err="1">
                <a:latin typeface="+mn-ea"/>
              </a:rPr>
              <a:t>표현식을</a:t>
            </a:r>
            <a:r>
              <a:rPr lang="ko-KR" altLang="en-US" sz="1200" dirty="0">
                <a:latin typeface="+mn-ea"/>
              </a:rPr>
              <a:t> 함수 호출에도 사용이 가능 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클래스의 </a:t>
            </a:r>
            <a:r>
              <a:rPr lang="ko-KR" altLang="en-US" sz="1200" dirty="0" err="1">
                <a:latin typeface="+mn-ea"/>
              </a:rPr>
              <a:t>맴버</a:t>
            </a:r>
            <a:r>
              <a:rPr lang="ko-KR" altLang="en-US" sz="1200" dirty="0">
                <a:latin typeface="+mn-ea"/>
              </a:rPr>
              <a:t> 함수로 선언되거나 혹은 클래스의 </a:t>
            </a:r>
            <a:r>
              <a:rPr lang="en-US" altLang="ko-KR" sz="1200" dirty="0">
                <a:latin typeface="+mn-ea"/>
              </a:rPr>
              <a:t>extension </a:t>
            </a:r>
            <a:r>
              <a:rPr lang="ko-KR" altLang="en-US" sz="1200" dirty="0">
                <a:latin typeface="+mn-ea"/>
              </a:rPr>
              <a:t>함수인 </a:t>
            </a:r>
            <a:r>
              <a:rPr lang="ko-KR" altLang="en-US" sz="1200" dirty="0" smtClean="0">
                <a:latin typeface="+mn-ea"/>
              </a:rPr>
              <a:t>경우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하나의 </a:t>
            </a:r>
            <a:r>
              <a:rPr lang="ko-KR" altLang="en-US" sz="1200" dirty="0">
                <a:latin typeface="+mn-ea"/>
              </a:rPr>
              <a:t>매개변수를 가지는 함수의 경우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가변인수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vararg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재귀함수 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Tailrec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꼬리재귀함수 가능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최적화가능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제너릭</a:t>
            </a:r>
            <a:r>
              <a:rPr lang="ko-KR" altLang="en-US" sz="1200" dirty="0" smtClean="0"/>
              <a:t> 함수 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람다 함수 가능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하이 오더 </a:t>
            </a:r>
            <a:r>
              <a:rPr lang="ko-KR" altLang="en-US" sz="1200" dirty="0" err="1" smtClean="0"/>
              <a:t>펑션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고차함수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가능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58" y="3864671"/>
            <a:ext cx="32960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{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900" dirty="0" smtClean="0">
                <a:solidFill>
                  <a:srgbClr val="000080"/>
                </a:solidFill>
                <a:latin typeface="+mn-ea"/>
              </a:rPr>
              <a:t>return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= 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 = a + b</a:t>
            </a:r>
            <a:r>
              <a:rPr lang="en-US" altLang="ko-KR" sz="900" dirty="0">
                <a:latin typeface="+mn-ea"/>
              </a:rPr>
              <a:t>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/>
              <a:t>fun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(name: String = 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kkang</a:t>
            </a:r>
            <a:r>
              <a:rPr lang="en-US" altLang="ko-KR" sz="900" b="1" dirty="0"/>
              <a:t>"</a:t>
            </a:r>
            <a:r>
              <a:rPr lang="en-US" altLang="ko-KR" sz="900" dirty="0"/>
              <a:t>, no: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println</a:t>
            </a:r>
            <a:r>
              <a:rPr lang="en-US" altLang="ko-KR" sz="900" dirty="0"/>
              <a:t>(</a:t>
            </a:r>
            <a:r>
              <a:rPr lang="en-US" altLang="ko-KR" sz="900" b="1" dirty="0"/>
              <a:t>"Hello!!"</a:t>
            </a:r>
            <a:r>
              <a:rPr lang="en-US" altLang="ko-KR" sz="900" dirty="0"/>
              <a:t>+name)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b="1" dirty="0"/>
              <a:t>fun </a:t>
            </a:r>
            <a:r>
              <a:rPr lang="en-US" altLang="ko-KR" sz="900" dirty="0"/>
              <a:t>main(</a:t>
            </a:r>
            <a:r>
              <a:rPr lang="en-US" altLang="ko-KR" sz="900" dirty="0" err="1"/>
              <a:t>args</a:t>
            </a:r>
            <a:r>
              <a:rPr lang="en-US" altLang="ko-KR" sz="900" dirty="0"/>
              <a:t>: Array&lt;String&gt;) {</a:t>
            </a:r>
            <a:br>
              <a:rPr lang="en-US" altLang="ko-KR" sz="900" dirty="0"/>
            </a:br>
            <a:r>
              <a:rPr lang="en-US" altLang="ko-KR" sz="900" dirty="0" smtClean="0"/>
              <a:t>      //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(10)//error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/>
              <a:t>(</a:t>
            </a:r>
            <a:r>
              <a:rPr lang="en-US" altLang="ko-KR" sz="900" b="1" dirty="0"/>
              <a:t>"lee"</a:t>
            </a:r>
            <a:r>
              <a:rPr lang="en-US" altLang="ko-KR" sz="900" dirty="0"/>
              <a:t>, 20)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(no=10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(name</a:t>
            </a:r>
            <a:r>
              <a:rPr lang="en-US" altLang="ko-KR" sz="900" dirty="0"/>
              <a:t>=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kim</a:t>
            </a:r>
            <a:r>
              <a:rPr lang="en-US" altLang="ko-KR" sz="900" b="1" dirty="0"/>
              <a:t>"</a:t>
            </a:r>
            <a:r>
              <a:rPr lang="en-US" altLang="ko-KR" sz="900" dirty="0"/>
              <a:t>, no=10)</a:t>
            </a:r>
            <a:br>
              <a:rPr lang="en-US" altLang="ko-KR" sz="900" dirty="0"/>
            </a:br>
            <a:r>
              <a:rPr lang="en-US" altLang="ko-KR" sz="900" dirty="0"/>
              <a:t>} </a:t>
            </a:r>
            <a:br>
              <a:rPr lang="en-US" altLang="ko-KR" sz="900" dirty="0"/>
            </a:b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if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281052"/>
            <a:ext cx="849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표현식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(expression</a:t>
            </a:r>
            <a:r>
              <a:rPr lang="en-US" altLang="ko-KR" sz="280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800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28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455" y="1861978"/>
            <a:ext cx="846688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5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&lt;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//if - else</a:t>
            </a:r>
            <a:br>
              <a:rPr lang="en-US" altLang="ko-KR" sz="1000" dirty="0">
                <a:solidFill>
                  <a:srgbClr val="808080"/>
                </a:solidFill>
                <a:latin typeface="+mn-ea"/>
              </a:rPr>
            </a:b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}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if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"10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&gt; 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result=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"hello"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"world"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// else </a:t>
            </a:r>
            <a:r>
              <a:rPr lang="ko-KR" altLang="en-US" sz="1000" dirty="0" smtClean="0">
                <a:latin typeface="+mn-ea"/>
              </a:rPr>
              <a:t>문이 꼭 필요함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when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473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when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C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혹은 자바의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구문과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비슷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가능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3" y="1885110"/>
            <a:ext cx="846688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a2=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when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(a2)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1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1"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2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is neither 1 nor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543" y="3668592"/>
            <a:ext cx="41136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문자가능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 is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를 통한 타입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여러 값 조건 표현 가능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 조건 표현 가능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..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다양한 타입에 대한 조건 표현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다양한 기법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3704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반복문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833428"/>
            <a:ext cx="45720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sum: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for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in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..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sum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+=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(sum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1" y="3356838"/>
            <a:ext cx="840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466850"/>
            <a:ext cx="8410575" cy="3924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803" y="55714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, do-while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break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사용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라벨 사용 가능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4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79195"/>
            <a:ext cx="773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코틀린은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연산자가 연산함수로 변경되어 처리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연산자 함수를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overloading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산술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대입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전개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복합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증감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논리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일치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nullcheck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등의 연산자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8" y="2802274"/>
            <a:ext cx="4249683" cy="2817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02" y="2563675"/>
            <a:ext cx="3648747" cy="30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예외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2753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Java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같이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try-catch-finally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표현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Checked exception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없음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예외 강요하지 않음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식으로 사용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마지막 값이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반환값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937" y="2477388"/>
            <a:ext cx="830786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fun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F0C674"/>
                </a:solidFill>
                <a:latin typeface="+mn-ea"/>
              </a:rPr>
              <a:t>readNumber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(reader: </a:t>
            </a:r>
            <a:r>
              <a:rPr lang="en-US" altLang="ko-KR" sz="1000" dirty="0" err="1">
                <a:solidFill>
                  <a:srgbClr val="DE935F"/>
                </a:solidFill>
                <a:latin typeface="+mn-ea"/>
              </a:rPr>
              <a:t>BufferedReader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81A2BE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number =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try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Integer.parseInt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reader.readLine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())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}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catch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(e: </a:t>
            </a:r>
            <a:r>
              <a:rPr lang="en-US" altLang="ko-KR" sz="1000" dirty="0" err="1">
                <a:solidFill>
                  <a:srgbClr val="C5C8C6"/>
                </a:solidFill>
                <a:latin typeface="+mn-ea"/>
              </a:rPr>
              <a:t>NumberFormatException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null</a:t>
            </a:r>
          </a:p>
          <a:p>
            <a:r>
              <a:rPr lang="en-US" altLang="ko-KR" sz="1000" dirty="0">
                <a:solidFill>
                  <a:srgbClr val="CC666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}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#1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Layout / Activity / View / Widget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#2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Intent / Fragment / </a:t>
            </a:r>
            <a:r>
              <a:rPr lang="en-US" altLang="ko-KR" sz="1400" dirty="0" err="1"/>
              <a:t>RecyclerView</a:t>
            </a:r>
            <a:r>
              <a:rPr lang="en-US" altLang="ko-KR" sz="1400" dirty="0"/>
              <a:t> / Adapter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#3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Butterknife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Databind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#4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#4</a:t>
            </a:r>
            <a:endParaRPr lang="ko-KR" altLang="en-US" dirty="0"/>
          </a:p>
          <a:p>
            <a:pPr fontAlgn="base" latinLnBrk="0"/>
            <a:r>
              <a:rPr lang="en-US" altLang="ko-KR" dirty="0"/>
              <a:t>Image / Network / Database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#5</a:t>
            </a:r>
            <a:endParaRPr lang="ko-KR" altLang="en-US" dirty="0"/>
          </a:p>
          <a:p>
            <a:pPr fontAlgn="base" latinLnBrk="0"/>
            <a:r>
              <a:rPr lang="ko-KR" altLang="en-US" dirty="0"/>
              <a:t>위치기반 서비스 </a:t>
            </a:r>
            <a:r>
              <a:rPr lang="en-US" altLang="ko-KR" dirty="0"/>
              <a:t>/ </a:t>
            </a:r>
            <a:r>
              <a:rPr lang="ko-KR" altLang="en-US" dirty="0" err="1"/>
              <a:t>구글</a:t>
            </a:r>
            <a:r>
              <a:rPr lang="ko-KR" altLang="en-US" dirty="0"/>
              <a:t> 지도 연동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/>
              <a:t>#1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일차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 smtClean="0"/>
              <a:t>#2</a:t>
            </a:r>
            <a:endParaRPr lang="ko-KR" altLang="en-US" dirty="0"/>
          </a:p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275"/>
            <a:ext cx="8229600" cy="63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강의자료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>
                <a:hlinkClick r:id="rId2"/>
              </a:rPr>
              <a:t>https</a:t>
            </a:r>
            <a:r>
              <a:rPr lang="en-US" altLang="ko-KR" sz="1400" b="1" dirty="0">
                <a:hlinkClick r:id="rId2"/>
              </a:rPr>
              <a:t>://</a:t>
            </a:r>
            <a:r>
              <a:rPr lang="en-US" altLang="ko-KR" sz="1400" b="1" dirty="0" smtClean="0">
                <a:hlinkClick r:id="rId2"/>
              </a:rPr>
              <a:t>github.com/zoops/2018-kotlin-lecture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err="1" smtClean="0"/>
              <a:t>안드로이드</a:t>
            </a:r>
            <a:r>
              <a:rPr lang="ko-KR" altLang="en-US" sz="1400" b="1" dirty="0" smtClean="0"/>
              <a:t> 스튜디오 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>
                <a:hlinkClick r:id="rId3"/>
              </a:rPr>
              <a:t>https://developer.android.com/studio</a:t>
            </a:r>
            <a:r>
              <a:rPr lang="en-US" altLang="ko-KR" sz="1400" b="1" dirty="0" smtClean="0">
                <a:hlinkClick r:id="rId3"/>
              </a:rPr>
              <a:t>/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smtClean="0"/>
              <a:t>참고자료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공식 홈 </a:t>
            </a:r>
            <a:r>
              <a:rPr lang="en-US" altLang="ko-KR" sz="1400" b="1" dirty="0" smtClean="0"/>
              <a:t>: </a:t>
            </a:r>
            <a:r>
              <a:rPr lang="en-US" altLang="ko-KR" sz="1400" dirty="0">
                <a:hlinkClick r:id="rId4"/>
              </a:rPr>
              <a:t>https://kotlinlang.org/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핵심만 골라 배우는 </a:t>
            </a:r>
            <a:r>
              <a:rPr lang="ko-KR" altLang="en-US" sz="1400" b="1" dirty="0" err="1" smtClean="0"/>
              <a:t>코틀린</a:t>
            </a:r>
            <a:r>
              <a:rPr lang="ko-KR" altLang="en-US" sz="1400" b="1" dirty="0" smtClean="0"/>
              <a:t> 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5"/>
              </a:rPr>
              <a:t>http://</a:t>
            </a:r>
            <a:r>
              <a:rPr lang="en-US" altLang="ko-KR" sz="1400" b="1" dirty="0" smtClean="0">
                <a:hlinkClick r:id="rId5"/>
              </a:rPr>
              <a:t>www.yes24.com/24/goods/58783204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깡샘의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6"/>
              </a:rPr>
              <a:t>http://</a:t>
            </a:r>
            <a:r>
              <a:rPr lang="en-US" altLang="ko-KR" sz="1400" b="1" dirty="0" smtClean="0">
                <a:hlinkClick r:id="rId6"/>
              </a:rPr>
              <a:t>www.yes24.com/24/goods/59017138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. </a:t>
            </a:r>
            <a:r>
              <a:rPr lang="en-US" altLang="ko-KR" sz="1400" dirty="0"/>
              <a:t>HAXM : 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software.intel.com/en-us/articles/intel-hardware-accelerated-execution-manager-intel-haxm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개발환경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726931"/>
            <a:ext cx="840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Intellij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스튜디오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r>
              <a:rPr lang="en-US" altLang="ko-KR" dirty="0"/>
              <a:t>, CLI </a:t>
            </a:r>
            <a:r>
              <a:rPr lang="ko-KR" altLang="en-US" dirty="0"/>
              <a:t>등을 통한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후 사용 가능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Try Online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스튜디오을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로 사용하여 개발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안드로이스</a:t>
            </a:r>
            <a:r>
              <a:rPr lang="ko-KR" altLang="en-US" dirty="0" smtClean="0"/>
              <a:t> 스튜디오 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까지는 별도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부터는 포함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불필요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3.1.3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TargetSdk</a:t>
            </a:r>
            <a:r>
              <a:rPr lang="en-US" altLang="ko-KR" dirty="0"/>
              <a:t> 26(Nougat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MinSdk</a:t>
            </a:r>
            <a:r>
              <a:rPr lang="en-US" altLang="ko-KR" dirty="0" smtClean="0"/>
              <a:t> </a:t>
            </a:r>
            <a:r>
              <a:rPr lang="en-US" altLang="ko-KR" dirty="0"/>
              <a:t>21(Lollipop) 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소개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젯브레인</a:t>
            </a:r>
            <a:r>
              <a:rPr lang="en-US" altLang="ko-KR" sz="1600" dirty="0"/>
              <a:t>(https://www.jetbrains.com/idea/)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그룹에서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2011</a:t>
            </a:r>
            <a:r>
              <a:rPr lang="ko-KR" altLang="en-US" sz="1600" dirty="0"/>
              <a:t>년이었으나 정식 버전은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년에 </a:t>
            </a:r>
            <a:r>
              <a:rPr lang="ko-KR" altLang="en-US" sz="1600" dirty="0" smtClean="0"/>
              <a:t>발표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행사에서 </a:t>
            </a:r>
            <a:r>
              <a:rPr lang="ko-KR" altLang="en-US" sz="1600" dirty="0" err="1"/>
              <a:t>안드로이드의</a:t>
            </a:r>
            <a:r>
              <a:rPr lang="ko-KR" altLang="en-US" sz="1600" dirty="0"/>
              <a:t> 공식 언어로 </a:t>
            </a:r>
            <a:r>
              <a:rPr lang="ko-KR" altLang="en-US" sz="1600" dirty="0" err="1"/>
              <a:t>코틀린을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앞으로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개발의 주 언어가 </a:t>
            </a:r>
            <a:r>
              <a:rPr lang="ko-KR" altLang="en-US" sz="1600" dirty="0" err="1" smtClean="0"/>
              <a:t>될것으로</a:t>
            </a:r>
            <a:r>
              <a:rPr lang="ko-KR" altLang="en-US" sz="1600" dirty="0" smtClean="0"/>
              <a:t> 예상됨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Java8 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Nuga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이상부터 공식 지원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자바의 구독모델 현실화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en-US" altLang="ko-KR" sz="1600" dirty="0"/>
              <a:t>100% </a:t>
            </a:r>
            <a:r>
              <a:rPr lang="ko-KR" altLang="en-US" sz="1600" dirty="0" smtClean="0"/>
              <a:t>호환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백엔드</a:t>
            </a:r>
            <a:r>
              <a:rPr lang="ko-KR" altLang="en-US" sz="1600" dirty="0" smtClean="0"/>
              <a:t> 등 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Intellij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스튜디오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이클립스</a:t>
            </a:r>
            <a:r>
              <a:rPr lang="en-US" altLang="ko-KR" sz="1600" dirty="0"/>
              <a:t>, CLI </a:t>
            </a:r>
            <a:r>
              <a:rPr lang="ko-KR" altLang="en-US" sz="1600" dirty="0"/>
              <a:t>등을 통한 </a:t>
            </a:r>
            <a:r>
              <a:rPr lang="ko-KR" altLang="en-US" sz="1600" dirty="0" smtClean="0"/>
              <a:t>개발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</a:t>
            </a:r>
            <a:r>
              <a:rPr lang="ko-KR" altLang="en-US" sz="1600" dirty="0"/>
              <a:t>언어</a:t>
            </a:r>
            <a:r>
              <a:rPr lang="en-US" altLang="ko-KR" sz="1600" dirty="0"/>
              <a:t>, Lambdas, Extension, Null Safety </a:t>
            </a:r>
            <a:r>
              <a:rPr lang="ko-KR" altLang="en-US" sz="1600" dirty="0"/>
              <a:t>등 최신 언어의 </a:t>
            </a:r>
            <a:r>
              <a:rPr lang="ko-KR" altLang="en-US" sz="1600" dirty="0" err="1"/>
              <a:t>트랜드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안드로이드</a:t>
            </a:r>
            <a:r>
              <a:rPr lang="en-US" altLang="ko-KR" sz="1600" dirty="0" smtClean="0"/>
              <a:t>P </a:t>
            </a:r>
            <a:r>
              <a:rPr lang="ko-KR" altLang="en-US" sz="1600" dirty="0" smtClean="0"/>
              <a:t>부터는 </a:t>
            </a:r>
            <a:r>
              <a:rPr lang="ko-KR" altLang="en-US" sz="1600" dirty="0" err="1" smtClean="0"/>
              <a:t>코틀린</a:t>
            </a:r>
            <a:r>
              <a:rPr lang="ko-KR" altLang="en-US" sz="1600" dirty="0" smtClean="0"/>
              <a:t> 코드에 대한 성능 최적화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 새로운 언어를 </a:t>
            </a:r>
            <a:r>
              <a:rPr lang="ko-KR" altLang="en-US" sz="1600" dirty="0" err="1" smtClean="0"/>
              <a:t>배워야해</a:t>
            </a:r>
            <a:r>
              <a:rPr lang="en-US" altLang="ko-KR" sz="1600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언어의 어려움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syntax </a:t>
            </a:r>
            <a:r>
              <a:rPr lang="en-US" altLang="ko-KR" sz="1600" dirty="0" smtClean="0"/>
              <a:t>sugar </a:t>
            </a:r>
            <a:r>
              <a:rPr lang="ko-KR" altLang="en-US" sz="1600" dirty="0" smtClean="0"/>
              <a:t>만으로도 충분히 의미가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자바와 </a:t>
            </a:r>
            <a:r>
              <a:rPr lang="en-US" altLang="ko-KR" sz="1600" dirty="0" smtClean="0"/>
              <a:t>100% </a:t>
            </a:r>
            <a:r>
              <a:rPr lang="ko-KR" altLang="en-US" sz="1600" dirty="0" smtClean="0"/>
              <a:t>호환되지만 같이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미묘하게 다를 수 있다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455" y="685044"/>
            <a:ext cx="3848986" cy="60924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private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"D02{"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"s1='"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i1="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'}'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boolean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(Object o)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o)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true;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(!(o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instanceof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D02))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false;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d02 = (D02) 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s1)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52099" y="685044"/>
            <a:ext cx="35187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D01(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2441" y="3960463"/>
            <a:ext cx="52221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Menu-&gt;Code-&gt;Convert Java file to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 변환 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일차변환 후 수정</a:t>
            </a:r>
            <a:r>
              <a:rPr lang="en-US" altLang="ko-KR" dirty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Tool-&gt;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-&gt;Show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Bytecode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</a:t>
            </a:r>
            <a:r>
              <a:rPr lang="ko-KR" altLang="en-US" dirty="0" smtClean="0"/>
              <a:t> 바이트코드 볼 수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디컴파일해서</a:t>
            </a:r>
            <a:r>
              <a:rPr lang="ko-KR" altLang="en-US" dirty="0" smtClean="0"/>
              <a:t> 자바로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79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1617</Words>
  <Application>Microsoft Office PowerPoint</Application>
  <PresentationFormat>화면 슬라이드 쇼(4:3)</PresentationFormat>
  <Paragraphs>445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Wingdings</vt:lpstr>
      <vt:lpstr>Arial</vt:lpstr>
      <vt:lpstr>맑은 고딕</vt:lpstr>
      <vt:lpstr>Symbol</vt:lpstr>
      <vt:lpstr>나눔고딕</vt:lpstr>
      <vt:lpstr>굴림체</vt:lpstr>
      <vt:lpstr>맑은 고딕</vt:lpstr>
      <vt:lpstr>Courier New</vt:lpstr>
      <vt:lpstr>Office 테마</vt:lpstr>
      <vt:lpstr>    코틀린을 이용한 안드로이드 프로그래밍 실습 </vt:lpstr>
      <vt:lpstr>강의소개 #1</vt:lpstr>
      <vt:lpstr>강의소개 #2</vt:lpstr>
      <vt:lpstr>강의소개 #3</vt:lpstr>
      <vt:lpstr>강의소개 #4</vt:lpstr>
      <vt:lpstr>PowerPoint 프레젠테이션</vt:lpstr>
      <vt:lpstr>개발환경</vt:lpstr>
      <vt:lpstr>Kotlin 소개</vt:lpstr>
      <vt:lpstr>PowerPoint 프레젠테이션</vt:lpstr>
      <vt:lpstr>Kotlin 특징 – 편리함/간소화</vt:lpstr>
      <vt:lpstr>Kotlin 특징 - 객체지향</vt:lpstr>
      <vt:lpstr>Kotlin 특징 – 함수형</vt:lpstr>
      <vt:lpstr>Kotlin 특징 - 제너릭</vt:lpstr>
      <vt:lpstr>Kotlin – Hello World</vt:lpstr>
      <vt:lpstr>Kotlin Project 생성</vt:lpstr>
      <vt:lpstr>PowerPoint 프레젠테이션</vt:lpstr>
      <vt:lpstr>PowerPoint 프레젠테이션</vt:lpstr>
      <vt:lpstr>Kotlin 파일</vt:lpstr>
      <vt:lpstr>Kotlin - 변수</vt:lpstr>
      <vt:lpstr>Kotlin – Null 다루기</vt:lpstr>
      <vt:lpstr>Kotlin – lateinit , lazy</vt:lpstr>
      <vt:lpstr>Kotlin – 타입 - 숫자타입 </vt:lpstr>
      <vt:lpstr>Kotlin – 타입 – 논리, 문자, 문자열</vt:lpstr>
      <vt:lpstr>Kotlin – 타입 – Any 타입, Unit 과 Nothing  </vt:lpstr>
      <vt:lpstr>Kotlin – 타입 – collection 타입</vt:lpstr>
      <vt:lpstr>Kotlin – 타입 – is , as</vt:lpstr>
      <vt:lpstr>Kotlin - 함수</vt:lpstr>
      <vt:lpstr>Kotlin – if</vt:lpstr>
      <vt:lpstr>Kotlin - when</vt:lpstr>
      <vt:lpstr>Kotlin - 반복</vt:lpstr>
      <vt:lpstr>Kotlin - 반복</vt:lpstr>
      <vt:lpstr>Kotlin - 연산자</vt:lpstr>
      <vt:lpstr>Kotlin - 예외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809</cp:revision>
  <cp:lastPrinted>2015-07-01T03:29:24Z</cp:lastPrinted>
  <dcterms:created xsi:type="dcterms:W3CDTF">2011-08-24T01:05:33Z</dcterms:created>
  <dcterms:modified xsi:type="dcterms:W3CDTF">2018-07-01T17:08:19Z</dcterms:modified>
</cp:coreProperties>
</file>