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85" r:id="rId5"/>
    <p:sldId id="264" r:id="rId6"/>
    <p:sldId id="265" r:id="rId7"/>
    <p:sldId id="270" r:id="rId8"/>
    <p:sldId id="271" r:id="rId9"/>
    <p:sldId id="272" r:id="rId10"/>
    <p:sldId id="286" r:id="rId11"/>
    <p:sldId id="291" r:id="rId12"/>
    <p:sldId id="280" r:id="rId13"/>
    <p:sldId id="290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rc.nist.gov/Projects/Post-Quantum-Cryptography/Round-1-Submission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适用于区块链的基于哈希的</a:t>
            </a:r>
            <a:br>
              <a:rPr lang="en-US" altLang="zh-CN" sz="3200" dirty="0"/>
            </a:br>
            <a:r>
              <a:rPr lang="zh-CN" altLang="en-US" sz="3200" dirty="0"/>
              <a:t>抗量子数字签名算法探究与实现</a:t>
            </a: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38D56C6E-0543-47DD-8772-F39B8A9599EA}"/>
              </a:ext>
            </a:extLst>
          </p:cNvPr>
          <p:cNvSpPr txBox="1">
            <a:spLocks/>
          </p:cNvSpPr>
          <p:nvPr/>
        </p:nvSpPr>
        <p:spPr>
          <a:xfrm>
            <a:off x="1659420" y="5576512"/>
            <a:ext cx="3731315" cy="60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1800" dirty="0"/>
              <a:t>答辩人</a:t>
            </a:r>
            <a:r>
              <a:rPr lang="en-US" altLang="zh-CN" sz="1800" dirty="0"/>
              <a:t>:</a:t>
            </a:r>
            <a:r>
              <a:rPr lang="zh-CN" altLang="en-US" sz="1800" dirty="0"/>
              <a:t>董文韬</a:t>
            </a:r>
            <a:endParaRPr lang="en-US" altLang="zh-CN" sz="18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1800" dirty="0"/>
              <a:t>指导老师</a:t>
            </a:r>
            <a:r>
              <a:rPr lang="en-US" altLang="zh-CN" sz="1800" dirty="0"/>
              <a:t>:</a:t>
            </a:r>
            <a:r>
              <a:rPr lang="zh-CN" altLang="en-US" sz="1800" dirty="0"/>
              <a:t>龙宇</a:t>
            </a:r>
            <a:endParaRPr lang="en-US" altLang="zh-CN" sz="18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1800" dirty="0"/>
              <a:t>答辩日期</a:t>
            </a:r>
            <a:r>
              <a:rPr lang="en-US" altLang="zh-CN" sz="1800" dirty="0"/>
              <a:t>:2018/06/13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6625-406D-4306-BA13-6D572F8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SPHINCS-(</a:t>
            </a:r>
            <a:r>
              <a:rPr lang="zh-CN" altLang="en-US" dirty="0"/>
              <a:t>掩码消除无状态签名方案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22EE5A-3050-4BB5-B4F4-3B242B17D751}"/>
              </a:ext>
            </a:extLst>
          </p:cNvPr>
          <p:cNvSpPr txBox="1"/>
          <p:nvPr/>
        </p:nvSpPr>
        <p:spPr>
          <a:xfrm>
            <a:off x="494025" y="1934817"/>
            <a:ext cx="45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SPHINCS -&gt; SPHINCS- ! ?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8AA9BE5-AA95-4F63-9FC0-EBE5578C77AE}"/>
                  </a:ext>
                </a:extLst>
              </p:cNvPr>
              <p:cNvSpPr txBox="1"/>
              <p:nvPr/>
            </p:nvSpPr>
            <p:spPr>
              <a:xfrm>
                <a:off x="1770535" y="5460924"/>
                <a:ext cx="6318548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1.  </a:t>
                </a:r>
                <a:r>
                  <a:rPr lang="zh-CN" altLang="en-US" sz="2400" dirty="0"/>
                  <a:t>第二原象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？碰撞。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2.  SPHINCS</a:t>
                </a:r>
                <a:r>
                  <a:rPr lang="zh-CN" altLang="en-US" sz="2400" dirty="0"/>
                  <a:t>降低安全假设并不严谨。</a:t>
                </a:r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8AA9BE5-AA95-4F63-9FC0-EBE5578C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35" y="5460924"/>
                <a:ext cx="6318548" cy="1155509"/>
              </a:xfrm>
              <a:prstGeom prst="rect">
                <a:avLst/>
              </a:prstGeom>
              <a:blipFill>
                <a:blip r:embed="rId2"/>
                <a:stretch>
                  <a:fillRect l="-1446" t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B40F6E6-7B55-4CFF-9A42-05A3B345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92" y="2458037"/>
            <a:ext cx="6318548" cy="28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2791-7ABE-4355-B1D1-422C4E79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研究成果介绍和对比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820233-0F06-4326-BC06-8B80583E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91744"/>
              </p:ext>
            </p:extLst>
          </p:nvPr>
        </p:nvGraphicFramePr>
        <p:xfrm>
          <a:off x="693349" y="4255271"/>
          <a:ext cx="7757301" cy="18559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5767">
                  <a:extLst>
                    <a:ext uri="{9D8B030D-6E8A-4147-A177-3AD203B41FA5}">
                      <a16:colId xmlns:a16="http://schemas.microsoft.com/office/drawing/2014/main" val="1456167128"/>
                    </a:ext>
                  </a:extLst>
                </a:gridCol>
                <a:gridCol w="2585767">
                  <a:extLst>
                    <a:ext uri="{9D8B030D-6E8A-4147-A177-3AD203B41FA5}">
                      <a16:colId xmlns:a16="http://schemas.microsoft.com/office/drawing/2014/main" val="168853264"/>
                    </a:ext>
                  </a:extLst>
                </a:gridCol>
                <a:gridCol w="2585767">
                  <a:extLst>
                    <a:ext uri="{9D8B030D-6E8A-4147-A177-3AD203B41FA5}">
                      <a16:colId xmlns:a16="http://schemas.microsoft.com/office/drawing/2014/main" val="4286670213"/>
                    </a:ext>
                  </a:extLst>
                </a:gridCol>
              </a:tblGrid>
              <a:tr h="39270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SPHINCS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SPHINCS-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3320"/>
                  </a:ext>
                </a:extLst>
              </a:tr>
              <a:tr h="39270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437352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437352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20351"/>
                  </a:ext>
                </a:extLst>
              </a:tr>
              <a:tr h="677811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签名：</a:t>
                      </a:r>
                      <a:r>
                        <a:rPr lang="en-US" altLang="zh-CN" dirty="0"/>
                        <a:t>41kb</a:t>
                      </a:r>
                    </a:p>
                    <a:p>
                      <a:r>
                        <a:rPr lang="zh-CN" altLang="en-US" dirty="0"/>
                        <a:t>密钥：</a:t>
                      </a:r>
                      <a:r>
                        <a:rPr lang="en-US" altLang="zh-CN" dirty="0"/>
                        <a:t>1kb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签名：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&lt;=34kb</a:t>
                      </a:r>
                    </a:p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密钥：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&lt;1kb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8412"/>
                  </a:ext>
                </a:extLst>
              </a:tr>
              <a:tr h="392700"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128bit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539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0102D4-B74E-4CED-887A-1C5D6AB7E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10939"/>
              </p:ext>
            </p:extLst>
          </p:nvPr>
        </p:nvGraphicFramePr>
        <p:xfrm>
          <a:off x="693349" y="1929667"/>
          <a:ext cx="7757301" cy="2053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5767">
                  <a:extLst>
                    <a:ext uri="{9D8B030D-6E8A-4147-A177-3AD203B41FA5}">
                      <a16:colId xmlns:a16="http://schemas.microsoft.com/office/drawing/2014/main" val="1195216197"/>
                    </a:ext>
                  </a:extLst>
                </a:gridCol>
                <a:gridCol w="2585767">
                  <a:extLst>
                    <a:ext uri="{9D8B030D-6E8A-4147-A177-3AD203B41FA5}">
                      <a16:colId xmlns:a16="http://schemas.microsoft.com/office/drawing/2014/main" val="3726872480"/>
                    </a:ext>
                  </a:extLst>
                </a:gridCol>
                <a:gridCol w="2585767">
                  <a:extLst>
                    <a:ext uri="{9D8B030D-6E8A-4147-A177-3AD203B41FA5}">
                      <a16:colId xmlns:a16="http://schemas.microsoft.com/office/drawing/2014/main" val="2875449076"/>
                    </a:ext>
                  </a:extLst>
                </a:gridCol>
              </a:tblGrid>
              <a:tr h="309319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TDDSS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87621"/>
                  </a:ext>
                </a:extLst>
              </a:tr>
              <a:tr h="773296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快，组件级去耦合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灵活性佳，去耦合，分布式性能好，动态无限签名。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58201"/>
                  </a:ext>
                </a:extLst>
              </a:tr>
              <a:tr h="773296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灵活性低，签名总量有限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不平衡，慢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8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42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3F6EA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254EF5C-27A7-468A-8E1C-12431DC8B8C8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课题研究背景与意义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004179-7CA5-483F-887F-468993E781D2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已有解决方案及问题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2FB013-DD65-4AEA-BF11-A5B972F713CA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研究成果介绍和对比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4F1337-9F02-47C5-8C40-1A8EBD1F7444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课题未来发展同展望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57A5D-6FB6-44FB-B868-AAA61F96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课题未来发展同展望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CE7367-DCA2-47FF-95E1-3E73A8CE8182}"/>
              </a:ext>
            </a:extLst>
          </p:cNvPr>
          <p:cNvSpPr/>
          <p:nvPr/>
        </p:nvSpPr>
        <p:spPr>
          <a:xfrm>
            <a:off x="3399181" y="4883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2"/>
              </a:rPr>
              <a:t>https://csrc.nist.gov/Projects/Post-Quantum-Cryptography/Round-1-Submissions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D986E99-D0C0-402D-9970-269FF2892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55874"/>
              </p:ext>
            </p:extLst>
          </p:nvPr>
        </p:nvGraphicFramePr>
        <p:xfrm>
          <a:off x="496955" y="2475130"/>
          <a:ext cx="747422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7706">
                  <a:extLst>
                    <a:ext uri="{9D8B030D-6E8A-4147-A177-3AD203B41FA5}">
                      <a16:colId xmlns:a16="http://schemas.microsoft.com/office/drawing/2014/main" val="817554223"/>
                    </a:ext>
                  </a:extLst>
                </a:gridCol>
                <a:gridCol w="5466520">
                  <a:extLst>
                    <a:ext uri="{9D8B030D-6E8A-4147-A177-3AD203B41FA5}">
                      <a16:colId xmlns:a16="http://schemas.microsoft.com/office/drawing/2014/main" val="340301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不足与发展方向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6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密钥与签名大小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更小更实用的签名与密钥对。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3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与区块链的联系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如何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封装该算法，全局参与区块链的使用。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安全性严谨证明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形式化符号化推导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底层组件升级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提高底层组件的普适性与效率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4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Q&amp;A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课题研究背景与意义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cxnSpLocks/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718CB3-385F-4CFD-B386-86E52CED042B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已有解决方案及问题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744EFD-0A74-4BE5-A277-358699D80F17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研究成果介绍和对比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F641A2-9001-4D4C-AF0C-CE626767F676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课题未来发展同展望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课题研究背景与意义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197FFA9-A4A7-44FD-9465-9C810C6287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024" y="1796321"/>
            <a:ext cx="3839436" cy="211490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047443A4-E653-4714-84D0-765CDEBDE3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0541" y="4084770"/>
            <a:ext cx="4055646" cy="1657352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A5FE7CD-C4A7-4D14-A9D3-D4CC46F073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4024" y="4048428"/>
            <a:ext cx="3839436" cy="1768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F8ED3-D7FE-4F9A-A188-AF84C3E46D8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10541" y="1796319"/>
            <a:ext cx="4067581" cy="21149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E409F7-7A44-4681-BB81-8FE5FBE184AE}"/>
              </a:ext>
            </a:extLst>
          </p:cNvPr>
          <p:cNvSpPr txBox="1"/>
          <p:nvPr/>
        </p:nvSpPr>
        <p:spPr>
          <a:xfrm>
            <a:off x="1976632" y="327026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297D8-D9E6-41B0-B89E-1A3011A1361C}"/>
              </a:ext>
            </a:extLst>
          </p:cNvPr>
          <p:cNvSpPr txBox="1"/>
          <p:nvPr/>
        </p:nvSpPr>
        <p:spPr>
          <a:xfrm>
            <a:off x="6385694" y="3244334"/>
            <a:ext cx="9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64A458-F6D4-4DF3-8940-F76F790645F2}"/>
              </a:ext>
            </a:extLst>
          </p:cNvPr>
          <p:cNvSpPr txBox="1"/>
          <p:nvPr/>
        </p:nvSpPr>
        <p:spPr>
          <a:xfrm>
            <a:off x="2070781" y="521182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762840-63C5-452C-AF4C-2B8DC90D8CAE}"/>
              </a:ext>
            </a:extLst>
          </p:cNvPr>
          <p:cNvSpPr txBox="1"/>
          <p:nvPr/>
        </p:nvSpPr>
        <p:spPr>
          <a:xfrm>
            <a:off x="6542153" y="5211821"/>
            <a:ext cx="94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DE58CB-581E-4F37-BF24-1DA2A4AC1D4D}"/>
              </a:ext>
            </a:extLst>
          </p:cNvPr>
          <p:cNvSpPr txBox="1"/>
          <p:nvPr/>
        </p:nvSpPr>
        <p:spPr>
          <a:xfrm>
            <a:off x="3389296" y="6027140"/>
            <a:ext cx="30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数据来源于 </a:t>
            </a:r>
            <a:r>
              <a:rPr lang="en-US" altLang="zh-CN" dirty="0" err="1"/>
              <a:t>PQCrypto</a:t>
            </a:r>
            <a:r>
              <a:rPr lang="zh-CN" altLang="en-US" dirty="0"/>
              <a:t>会议</a:t>
            </a: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BFD127-F53B-42AD-B555-4408746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课题研究背景与意义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091EAD-CFBA-4CAC-8CF4-43BB10EE3053}"/>
              </a:ext>
            </a:extLst>
          </p:cNvPr>
          <p:cNvSpPr txBox="1"/>
          <p:nvPr/>
        </p:nvSpPr>
        <p:spPr>
          <a:xfrm>
            <a:off x="2897687" y="4475922"/>
            <a:ext cx="3564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X+Y&lt;Z ?</a:t>
            </a:r>
            <a:endParaRPr lang="zh-CN" altLang="en-US" sz="6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D3036-E929-4CF9-B21F-ADF7AB35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304814"/>
            <a:ext cx="5219752" cy="15717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C77D87-29D0-4E2E-A20D-B368AC74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1" y="4041526"/>
            <a:ext cx="5219752" cy="17653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926D57-FDEE-4BA6-A8D3-E47DD9CCBB90}"/>
              </a:ext>
            </a:extLst>
          </p:cNvPr>
          <p:cNvSpPr txBox="1"/>
          <p:nvPr/>
        </p:nvSpPr>
        <p:spPr>
          <a:xfrm>
            <a:off x="980661" y="1637541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Bernstein says</a:t>
            </a:r>
            <a:r>
              <a:rPr lang="zh-CN" altLang="en-US" sz="32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843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课题研究背景与意义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F61C237-2880-4138-83D2-47AE4479EE81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已有解决方案及问题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13275C-751A-4BD3-B84E-0763B0FC573E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研究成果介绍和对比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B6CD92-A172-4DAD-9864-C56843462EF7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课题未来发展同展望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B1A58A16-6BE6-4F4F-9072-A8DB5D5907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3064775104"/>
                  </p:ext>
                </p:extLst>
              </p:nvPr>
            </p:nvGraphicFramePr>
            <p:xfrm>
              <a:off x="1040295" y="2970309"/>
              <a:ext cx="7063410" cy="32054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12682">
                      <a:extLst>
                        <a:ext uri="{9D8B030D-6E8A-4147-A177-3AD203B41FA5}">
                          <a16:colId xmlns:a16="http://schemas.microsoft.com/office/drawing/2014/main" val="541768736"/>
                        </a:ext>
                      </a:extLst>
                    </a:gridCol>
                    <a:gridCol w="1412682">
                      <a:extLst>
                        <a:ext uri="{9D8B030D-6E8A-4147-A177-3AD203B41FA5}">
                          <a16:colId xmlns:a16="http://schemas.microsoft.com/office/drawing/2014/main" val="3777223282"/>
                        </a:ext>
                      </a:extLst>
                    </a:gridCol>
                    <a:gridCol w="1621220">
                      <a:extLst>
                        <a:ext uri="{9D8B030D-6E8A-4147-A177-3AD203B41FA5}">
                          <a16:colId xmlns:a16="http://schemas.microsoft.com/office/drawing/2014/main" val="241461325"/>
                        </a:ext>
                      </a:extLst>
                    </a:gridCol>
                    <a:gridCol w="1204144">
                      <a:extLst>
                        <a:ext uri="{9D8B030D-6E8A-4147-A177-3AD203B41FA5}">
                          <a16:colId xmlns:a16="http://schemas.microsoft.com/office/drawing/2014/main" val="3382193135"/>
                        </a:ext>
                      </a:extLst>
                    </a:gridCol>
                    <a:gridCol w="1412682">
                      <a:extLst>
                        <a:ext uri="{9D8B030D-6E8A-4147-A177-3AD203B41FA5}">
                          <a16:colId xmlns:a16="http://schemas.microsoft.com/office/drawing/2014/main" val="3037506186"/>
                        </a:ext>
                      </a:extLst>
                    </a:gridCol>
                  </a:tblGrid>
                  <a:tr h="366341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种类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代表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衍生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优点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缺点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364964"/>
                      </a:ext>
                    </a:extLst>
                  </a:tr>
                  <a:tr h="3663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LOTS/WOTS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WOTS+……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安全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78010"/>
                      </a:ext>
                    </a:extLst>
                  </a:tr>
                  <a:tr h="64109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HORS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HORST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较小，较安全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较不安全，</a:t>
                          </a:r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不够小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678059"/>
                      </a:ext>
                    </a:extLst>
                  </a:tr>
                  <a:tr h="91585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Stateful</a:t>
                          </a:r>
                        </a:p>
                        <a:p>
                          <a:r>
                            <a:rPr lang="en-US" altLang="zh-CN" dirty="0"/>
                            <a:t>MSS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CMSS/GMSS/</a:t>
                          </a:r>
                        </a:p>
                        <a:p>
                          <a:r>
                            <a:rPr lang="en-US" altLang="zh-CN" dirty="0"/>
                            <a:t>XMSS/XMSS/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𝑋𝑀𝑆𝑆</m:t>
                                  </m:r>
                                </m:e>
                                <m:sup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𝑀𝑇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……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更“像”传统意义上的签名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       </a:t>
                          </a:r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367660"/>
                      </a:ext>
                    </a:extLst>
                  </a:tr>
                  <a:tr h="91585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Stateless</a:t>
                          </a:r>
                        </a:p>
                        <a:p>
                          <a:r>
                            <a:rPr lang="en-US" altLang="zh-CN" dirty="0"/>
                            <a:t>MSS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SPHINCS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SPHINCS+/</a:t>
                          </a:r>
                        </a:p>
                        <a:p>
                          <a:r>
                            <a:rPr lang="en-US" altLang="zh-CN" dirty="0"/>
                            <a:t>Gravity SPHINCS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更更“像”传统意义签名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性能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303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B1A58A16-6BE6-4F4F-9072-A8DB5D5907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3064775104"/>
                  </p:ext>
                </p:extLst>
              </p:nvPr>
            </p:nvGraphicFramePr>
            <p:xfrm>
              <a:off x="1040295" y="2970309"/>
              <a:ext cx="7063410" cy="320891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12682">
                      <a:extLst>
                        <a:ext uri="{9D8B030D-6E8A-4147-A177-3AD203B41FA5}">
                          <a16:colId xmlns:a16="http://schemas.microsoft.com/office/drawing/2014/main" val="541768736"/>
                        </a:ext>
                      </a:extLst>
                    </a:gridCol>
                    <a:gridCol w="1412682">
                      <a:extLst>
                        <a:ext uri="{9D8B030D-6E8A-4147-A177-3AD203B41FA5}">
                          <a16:colId xmlns:a16="http://schemas.microsoft.com/office/drawing/2014/main" val="3777223282"/>
                        </a:ext>
                      </a:extLst>
                    </a:gridCol>
                    <a:gridCol w="1621220">
                      <a:extLst>
                        <a:ext uri="{9D8B030D-6E8A-4147-A177-3AD203B41FA5}">
                          <a16:colId xmlns:a16="http://schemas.microsoft.com/office/drawing/2014/main" val="241461325"/>
                        </a:ext>
                      </a:extLst>
                    </a:gridCol>
                    <a:gridCol w="1204144">
                      <a:extLst>
                        <a:ext uri="{9D8B030D-6E8A-4147-A177-3AD203B41FA5}">
                          <a16:colId xmlns:a16="http://schemas.microsoft.com/office/drawing/2014/main" val="3382193135"/>
                        </a:ext>
                      </a:extLst>
                    </a:gridCol>
                    <a:gridCol w="1412682">
                      <a:extLst>
                        <a:ext uri="{9D8B030D-6E8A-4147-A177-3AD203B41FA5}">
                          <a16:colId xmlns:a16="http://schemas.microsoft.com/office/drawing/2014/main" val="3037506186"/>
                        </a:ext>
                      </a:extLst>
                    </a:gridCol>
                  </a:tblGrid>
                  <a:tr h="366341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种类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代表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衍生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优点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缺点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364964"/>
                      </a:ext>
                    </a:extLst>
                  </a:tr>
                  <a:tr h="3663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LOTS/WOTS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WOTS+……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安全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78010"/>
                      </a:ext>
                    </a:extLst>
                  </a:tr>
                  <a:tr h="64109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HORS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HORST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较小，较安全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较不安全，</a:t>
                          </a:r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不够小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678059"/>
                      </a:ext>
                    </a:extLst>
                  </a:tr>
                  <a:tr h="91929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Stateful</a:t>
                          </a:r>
                        </a:p>
                        <a:p>
                          <a:r>
                            <a:rPr lang="en-US" altLang="zh-CN" dirty="0"/>
                            <a:t>MSS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4436" t="-152980" r="-162030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更“像”传统意义上的签名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       </a:t>
                          </a:r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367660"/>
                      </a:ext>
                    </a:extLst>
                  </a:tr>
                  <a:tr h="91585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Stateless</a:t>
                          </a:r>
                        </a:p>
                        <a:p>
                          <a:r>
                            <a:rPr lang="en-US" altLang="zh-CN" dirty="0"/>
                            <a:t>MSS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SPHINCS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SPHINCS+/</a:t>
                          </a:r>
                        </a:p>
                        <a:p>
                          <a:r>
                            <a:rPr lang="en-US" altLang="zh-CN" dirty="0"/>
                            <a:t>Gravity SPHINCS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更更“像”传统意义签名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性能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303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已有解决方案及问题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200F73-BF6D-42CD-97B7-6CB621F6B57E}"/>
              </a:ext>
            </a:extLst>
          </p:cNvPr>
          <p:cNvSpPr txBox="1"/>
          <p:nvPr/>
        </p:nvSpPr>
        <p:spPr>
          <a:xfrm>
            <a:off x="3141961" y="2077720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+mj-ea"/>
                <a:ea typeface="+mj-ea"/>
              </a:rPr>
              <a:t>Why hash</a:t>
            </a:r>
            <a:r>
              <a:rPr lang="zh-CN" altLang="en-US" sz="4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DD38DD5-15B6-4189-B8A1-C9F8F8D6059E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课题研究背景与意义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77306B-A0D1-404D-8E18-0B229B548C10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已有解决方案及问题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D49A08-9930-488C-B423-80C6115F8984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研究成果介绍和对比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2AC919-E7F0-4325-8B50-26B845C8BCF1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课题未来发展同展望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C9F198AD-CDF6-40B8-AB7A-0CB0A5A8A15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11794788"/>
              </p:ext>
            </p:extLst>
          </p:nvPr>
        </p:nvGraphicFramePr>
        <p:xfrm>
          <a:off x="1378125" y="2551760"/>
          <a:ext cx="6603959" cy="30040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8826">
                  <a:extLst>
                    <a:ext uri="{9D8B030D-6E8A-4147-A177-3AD203B41FA5}">
                      <a16:colId xmlns:a16="http://schemas.microsoft.com/office/drawing/2014/main" val="1138463616"/>
                    </a:ext>
                  </a:extLst>
                </a:gridCol>
                <a:gridCol w="1673153">
                  <a:extLst>
                    <a:ext uri="{9D8B030D-6E8A-4147-A177-3AD203B41FA5}">
                      <a16:colId xmlns:a16="http://schemas.microsoft.com/office/drawing/2014/main" val="2600611565"/>
                    </a:ext>
                  </a:extLst>
                </a:gridCol>
                <a:gridCol w="1650990">
                  <a:extLst>
                    <a:ext uri="{9D8B030D-6E8A-4147-A177-3AD203B41FA5}">
                      <a16:colId xmlns:a16="http://schemas.microsoft.com/office/drawing/2014/main" val="1787823004"/>
                    </a:ext>
                  </a:extLst>
                </a:gridCol>
                <a:gridCol w="1650990">
                  <a:extLst>
                    <a:ext uri="{9D8B030D-6E8A-4147-A177-3AD203B41FA5}">
                      <a16:colId xmlns:a16="http://schemas.microsoft.com/office/drawing/2014/main" val="3891414263"/>
                    </a:ext>
                  </a:extLst>
                </a:gridCol>
              </a:tblGrid>
              <a:tr h="483508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可选研究方向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31646"/>
                  </a:ext>
                </a:extLst>
              </a:tr>
              <a:tr h="483508"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修改签名结构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自顶向下树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森林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多层树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有向图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23096"/>
                  </a:ext>
                </a:extLst>
              </a:tr>
              <a:tr h="483508">
                <a:tc>
                  <a:txBody>
                    <a:bodyPr/>
                    <a:lstStyle/>
                    <a:p>
                      <a:r>
                        <a:rPr lang="zh-CN" altLang="en-US" dirty="0"/>
                        <a:t>改进方案效率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路径遍历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签名过程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方案实现效率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56904"/>
                  </a:ext>
                </a:extLst>
              </a:tr>
              <a:tr h="421943">
                <a:tc>
                  <a:txBody>
                    <a:bodyPr/>
                    <a:lstStyle/>
                    <a:p>
                      <a:r>
                        <a:rPr lang="zh-CN" altLang="en-US" dirty="0"/>
                        <a:t>升级底层组件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ChaCha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-&gt; ?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HORS -&gt; 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WOTS -&gt; 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49322"/>
                  </a:ext>
                </a:extLst>
              </a:tr>
              <a:tr h="64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修改安全假设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抗第二原象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抗碰撞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78107"/>
                  </a:ext>
                </a:extLst>
              </a:tr>
              <a:tr h="483508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扩张签名能力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动态无限签名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54327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研究成果介绍和对比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63ACC0-7FAA-4AAB-AA1E-77F995AEA626}"/>
              </a:ext>
            </a:extLst>
          </p:cNvPr>
          <p:cNvSpPr txBox="1"/>
          <p:nvPr/>
        </p:nvSpPr>
        <p:spPr>
          <a:xfrm>
            <a:off x="2203796" y="1697737"/>
            <a:ext cx="4952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Signature==(G,S,V)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BA7E3-F0D9-478C-9140-2A97C3D38763}"/>
              </a:ext>
            </a:extLst>
          </p:cNvPr>
          <p:cNvSpPr txBox="1"/>
          <p:nvPr/>
        </p:nvSpPr>
        <p:spPr>
          <a:xfrm>
            <a:off x="2020956" y="5784088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But CSRC or NIST is so good that 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</p:spPr>
        <p:txBody>
          <a:bodyPr/>
          <a:lstStyle/>
          <a:p>
            <a:r>
              <a:rPr lang="en-US" altLang="zh-CN" dirty="0"/>
              <a:t>TDDSS(</a:t>
            </a:r>
            <a:r>
              <a:rPr lang="zh-CN" altLang="en-US" dirty="0"/>
              <a:t>自顶向下动态签名方案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9643497D-119B-4FB2-B1B1-6C7F68460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0691" y="2276412"/>
            <a:ext cx="3875497" cy="3316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ACF1A1-50B4-4996-B5ED-1DBFC43C66B7}"/>
              </a:ext>
            </a:extLst>
          </p:cNvPr>
          <p:cNvSpPr txBox="1"/>
          <p:nvPr/>
        </p:nvSpPr>
        <p:spPr>
          <a:xfrm>
            <a:off x="1835426" y="1617291"/>
            <a:ext cx="155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MSS</a:t>
            </a:r>
            <a:endParaRPr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13AEBB-C13A-44F7-9E8E-390D3C599324}"/>
              </a:ext>
            </a:extLst>
          </p:cNvPr>
          <p:cNvSpPr txBox="1"/>
          <p:nvPr/>
        </p:nvSpPr>
        <p:spPr>
          <a:xfrm>
            <a:off x="6281532" y="1664411"/>
            <a:ext cx="155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TDDSS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DD5B7E-7AAA-4DE7-8AA8-892C7211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5" y="2276412"/>
            <a:ext cx="3508132" cy="33163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EF7ECD-3713-4ED8-B562-6815A485CDDD}"/>
              </a:ext>
            </a:extLst>
          </p:cNvPr>
          <p:cNvSpPr txBox="1"/>
          <p:nvPr/>
        </p:nvSpPr>
        <p:spPr>
          <a:xfrm>
            <a:off x="6042993" y="5592732"/>
            <a:ext cx="2027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动态，无限，去耦合，分布式，灵活性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7242</TotalTime>
  <Words>513</Words>
  <Application>Microsoft Office PowerPoint</Application>
  <PresentationFormat>全屏显示(4:3)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适用于区块链的基于哈希的 抗量子数字签名算法探究与实现</vt:lpstr>
      <vt:lpstr>目录 Contents</vt:lpstr>
      <vt:lpstr>课题研究背景与意义</vt:lpstr>
      <vt:lpstr>课题研究背景与意义</vt:lpstr>
      <vt:lpstr>目录 Contents</vt:lpstr>
      <vt:lpstr>已有解决方案及问题</vt:lpstr>
      <vt:lpstr>目录 Contents</vt:lpstr>
      <vt:lpstr>研究成果介绍和对比</vt:lpstr>
      <vt:lpstr>TDDSS(自顶向下动态签名方案)</vt:lpstr>
      <vt:lpstr>SPHINCS-(掩码消除无状态签名方案)</vt:lpstr>
      <vt:lpstr>研究成果介绍和对比</vt:lpstr>
      <vt:lpstr>目录 Contents</vt:lpstr>
      <vt:lpstr>课题未来发展同展望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Wynter Donnie</cp:lastModifiedBy>
  <cp:revision>129</cp:revision>
  <dcterms:created xsi:type="dcterms:W3CDTF">2016-04-20T02:59:17Z</dcterms:created>
  <dcterms:modified xsi:type="dcterms:W3CDTF">2018-06-12T03:49:30Z</dcterms:modified>
</cp:coreProperties>
</file>