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24" r:id="rId5"/>
    <p:sldId id="446" r:id="rId6"/>
    <p:sldId id="447" r:id="rId7"/>
    <p:sldId id="411" r:id="rId8"/>
    <p:sldId id="412" r:id="rId9"/>
    <p:sldId id="413" r:id="rId10"/>
    <p:sldId id="414" r:id="rId11"/>
    <p:sldId id="416" r:id="rId12"/>
    <p:sldId id="417" r:id="rId13"/>
    <p:sldId id="418" r:id="rId14"/>
    <p:sldId id="419" r:id="rId15"/>
    <p:sldId id="420" r:id="rId16"/>
    <p:sldId id="470" r:id="rId17"/>
    <p:sldId id="471" r:id="rId18"/>
    <p:sldId id="472" r:id="rId19"/>
    <p:sldId id="473" r:id="rId20"/>
    <p:sldId id="421" r:id="rId21"/>
    <p:sldId id="422" r:id="rId22"/>
    <p:sldId id="423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6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3" Type="http://schemas.openxmlformats.org/officeDocument/2006/relationships/image" Target="../media/image3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image" Target="../media/image12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Relationship Id="rId3" Type="http://schemas.openxmlformats.org/officeDocument/2006/relationships/image" Target="../media/image1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3" Type="http://schemas.openxmlformats.org/officeDocument/2006/relationships/image" Target="../media/image14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image" Target="../media/image15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Relationship Id="rId3" Type="http://schemas.openxmlformats.org/officeDocument/2006/relationships/image" Target="../media/image16.png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Relationship Id="rId3" Type="http://schemas.openxmlformats.org/officeDocument/2006/relationships/image" Target="../media/image17.png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Relationship Id="rId3" Type="http://schemas.openxmlformats.org/officeDocument/2006/relationships/image" Target="../media/image18.png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2.xml"/><Relationship Id="rId3" Type="http://schemas.openxmlformats.org/officeDocument/2006/relationships/image" Target="../media/image19.png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Relationship Id="rId3" Type="http://schemas.openxmlformats.org/officeDocument/2006/relationships/image" Target="../media/image20.png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Relationship Id="rId3" Type="http://schemas.openxmlformats.org/officeDocument/2006/relationships/image" Target="../media/image26.png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Relationship Id="rId3" Type="http://schemas.openxmlformats.org/officeDocument/2006/relationships/image" Target="../media/image27.pn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image" Target="../media/image28.png"/><Relationship Id="rId3" Type="http://schemas.openxmlformats.org/officeDocument/2006/relationships/image" Target="../media/image26.png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image" Target="../media/image29.png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6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9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2.xml"/><Relationship Id="rId3" Type="http://schemas.openxmlformats.org/officeDocument/2006/relationships/image" Target="../media/image26.png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4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5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6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9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</a:t>
            </a:r>
            <a:r>
              <a:rPr lang="en-US" altLang="zh-CN"/>
              <a:t>arch64</a:t>
            </a:r>
            <a:r>
              <a:rPr lang="zh-CN" altLang="en-US"/>
              <a:t>寄存器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50" y="1804670"/>
            <a:ext cx="6634480" cy="4281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20" y="2087245"/>
            <a:ext cx="5681980" cy="2233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29755" y="4478020"/>
            <a:ext cx="4218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设置字节存储方式</a:t>
            </a:r>
            <a:r>
              <a:rPr lang="zh-CN" altLang="en-US"/>
              <a:t>选择大小</a:t>
            </a:r>
            <a:r>
              <a:rPr lang="zh-CN" altLang="en-US"/>
              <a:t>端；</a:t>
            </a:r>
            <a:endParaRPr lang="zh-CN" altLang="en-US"/>
          </a:p>
          <a:p>
            <a:r>
              <a:rPr lang="en-US" altLang="zh-CN"/>
              <a:t>Cache</a:t>
            </a:r>
            <a:r>
              <a:rPr lang="zh-CN" altLang="en-US"/>
              <a:t>是否</a:t>
            </a:r>
            <a:r>
              <a:rPr lang="zh-CN" altLang="en-US"/>
              <a:t>使能；</a:t>
            </a:r>
            <a:endParaRPr lang="zh-CN" altLang="en-US"/>
          </a:p>
          <a:p>
            <a:r>
              <a:rPr lang="en-US" altLang="zh-CN"/>
              <a:t>MMU</a:t>
            </a:r>
            <a:r>
              <a:rPr lang="zh-CN" altLang="en-US"/>
              <a:t>是否</a:t>
            </a:r>
            <a:r>
              <a:rPr lang="zh-CN" altLang="en-US"/>
              <a:t>是能；</a:t>
            </a:r>
            <a:endParaRPr lang="zh-CN" altLang="en-US"/>
          </a:p>
          <a:p>
            <a:r>
              <a:rPr lang="zh-CN" altLang="en-US"/>
              <a:t>是否开启对其检查</a:t>
            </a:r>
            <a:r>
              <a:rPr lang="zh-CN" altLang="en-US"/>
              <a:t>等；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异常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异常可分为同步异常与异步</a:t>
            </a:r>
            <a:r>
              <a:rPr lang="zh-CN" altLang="en-US"/>
              <a:t>异常</a:t>
            </a:r>
            <a:endParaRPr lang="zh-CN" altLang="en-US"/>
          </a:p>
          <a:p>
            <a:r>
              <a:rPr lang="en-US" altLang="zh-CN"/>
              <a:t>EL0</a:t>
            </a:r>
            <a:r>
              <a:rPr lang="zh-CN" altLang="en-US"/>
              <a:t>不可处理异常，异常可以在本异常等级处理或进入更高异常等级进行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zh-CN" altLang="en-US"/>
              <a:t>异常分类</a:t>
            </a:r>
            <a:r>
              <a:rPr lang="zh-CN" altLang="en-US"/>
              <a:t>图</a:t>
            </a:r>
            <a:endParaRPr lang="zh-CN" altLang="en-US"/>
          </a:p>
        </p:txBody>
      </p:sp>
      <p:pic>
        <p:nvPicPr>
          <p:cNvPr id="4" name="图片 3" descr="0-2-exception lev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720" y="3030220"/>
            <a:ext cx="5920105" cy="3219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异常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异常处理</a:t>
            </a:r>
            <a:r>
              <a:rPr lang="zh-CN" altLang="en-US"/>
              <a:t>步骤</a:t>
            </a:r>
            <a:endParaRPr lang="zh-CN" altLang="en-US"/>
          </a:p>
        </p:txBody>
      </p:sp>
      <p:pic>
        <p:nvPicPr>
          <p:cNvPr id="4" name="图片 3" descr="2-1-exceptionhandl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" y="2406650"/>
            <a:ext cx="2831465" cy="37744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0200" y="2277110"/>
            <a:ext cx="5001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异常处理步骤</a:t>
            </a:r>
            <a:r>
              <a:rPr lang="zh-CN" altLang="en-US"/>
              <a:t>描述：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异常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1313180"/>
            <a:ext cx="10968990" cy="4936490"/>
          </a:xfrm>
        </p:spPr>
        <p:txBody>
          <a:bodyPr/>
          <a:p>
            <a:r>
              <a:rPr lang="zh-CN" altLang="en-US"/>
              <a:t>异常向量</a:t>
            </a:r>
            <a:r>
              <a:rPr lang="zh-CN" altLang="en-US"/>
              <a:t>表</a:t>
            </a:r>
            <a:endParaRPr lang="zh-CN" altLang="en-US"/>
          </a:p>
        </p:txBody>
      </p:sp>
      <p:pic>
        <p:nvPicPr>
          <p:cNvPr id="6" name="图片 5" descr="2-3-exception 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" y="1976755"/>
            <a:ext cx="4325620" cy="4593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330315" y="1881505"/>
            <a:ext cx="5083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附上异常向量表的相关</a:t>
            </a:r>
            <a:r>
              <a:rPr lang="zh-CN" altLang="en-US"/>
              <a:t>代码：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早期中断</a:t>
            </a:r>
            <a:r>
              <a:rPr lang="zh-CN" altLang="en-US"/>
              <a:t>处理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65" y="1899920"/>
            <a:ext cx="9260205" cy="4814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GIC(Generic Interrupt Controller)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75" y="2012950"/>
            <a:ext cx="8129270" cy="152971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4"/>
            </p:custDataLst>
          </p:nvPr>
        </p:nvGraphicFramePr>
        <p:xfrm>
          <a:off x="1330960" y="4213860"/>
          <a:ext cx="9084945" cy="1898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685"/>
                <a:gridCol w="1350645"/>
                <a:gridCol w="3396615"/>
              </a:tblGrid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中断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中断</a:t>
                      </a:r>
                      <a:r>
                        <a:rPr lang="zh-CN" altLang="en-US"/>
                        <a:t>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用途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SGI(</a:t>
                      </a:r>
                      <a:r>
                        <a:rPr lang="en-US" altLang="zh-CN" sz="1800">
                          <a:sym typeface="+mn-ea"/>
                        </a:rPr>
                        <a:t>Software Generated Interrupt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0-15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常用于多核之间</a:t>
                      </a:r>
                      <a:r>
                        <a:rPr lang="zh-CN" altLang="en-US"/>
                        <a:t>通信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PPI(Private Peripheral Interrupt)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16-31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处理器私有中断，如</a:t>
                      </a:r>
                      <a:r>
                        <a:rPr lang="en-US" altLang="zh-CN"/>
                        <a:t>CPU</a:t>
                      </a:r>
                      <a:r>
                        <a:rPr lang="zh-CN" altLang="en-US"/>
                        <a:t>本地</a:t>
                      </a:r>
                      <a:r>
                        <a:rPr lang="zh-CN" altLang="en-US"/>
                        <a:t>定时器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SPI(</a:t>
                      </a:r>
                      <a:r>
                        <a:rPr lang="en-US" altLang="zh-CN" sz="1800">
                          <a:sym typeface="+mn-ea"/>
                        </a:rPr>
                        <a:t>Shared Peripheral Interrupt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32-1019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公用外设中断，</a:t>
                      </a:r>
                      <a:r>
                        <a:rPr lang="zh-CN" altLang="en-US"/>
                        <a:t>供外设</a:t>
                      </a:r>
                      <a:r>
                        <a:rPr lang="zh-CN" altLang="en-US"/>
                        <a:t>使用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LPI(Locality-specific Peripheral Interrupt)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8192</a:t>
                      </a:r>
                      <a:r>
                        <a:rPr lang="zh-CN" altLang="en-US"/>
                        <a:t>以上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主要有分发器</a:t>
            </a:r>
            <a:r>
              <a:rPr lang="en-US" altLang="zh-CN"/>
              <a:t>(distributor</a:t>
            </a:r>
            <a:r>
              <a:rPr lang="zh-CN" altLang="en-US"/>
              <a:t>）再分发器</a:t>
            </a:r>
            <a:r>
              <a:rPr lang="en-US" altLang="zh-CN"/>
              <a:t>(redistributor)</a:t>
            </a:r>
            <a:r>
              <a:rPr lang="zh-CN" altLang="en-US"/>
              <a:t>和</a:t>
            </a:r>
            <a:r>
              <a:rPr lang="en-US" altLang="zh-CN"/>
              <a:t>CPU</a:t>
            </a:r>
            <a:r>
              <a:rPr lang="zh-CN" altLang="en-US"/>
              <a:t>接口</a:t>
            </a:r>
            <a:r>
              <a:rPr lang="zh-CN" altLang="en-US"/>
              <a:t>三个硬件</a:t>
            </a:r>
            <a:r>
              <a:rPr lang="zh-CN" altLang="en-US"/>
              <a:t>单元组成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10" y="2195830"/>
            <a:ext cx="10076180" cy="38906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中断</a:t>
            </a:r>
            <a:r>
              <a:rPr lang="zh-CN" altLang="en-US"/>
              <a:t>状态机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" y="2605405"/>
            <a:ext cx="5529580" cy="3514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25005" y="3094990"/>
            <a:ext cx="49752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inactive</a:t>
            </a:r>
            <a:r>
              <a:rPr lang="zh-CN" altLang="en-US"/>
              <a:t>：中断未</a:t>
            </a:r>
            <a:r>
              <a:rPr lang="zh-CN" altLang="en-US"/>
              <a:t>产生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pending</a:t>
            </a:r>
            <a:r>
              <a:rPr lang="zh-CN" altLang="en-US"/>
              <a:t>：</a:t>
            </a:r>
            <a:r>
              <a:rPr lang="en-US" altLang="zh-CN"/>
              <a:t>GIC</a:t>
            </a:r>
            <a:r>
              <a:rPr lang="zh-CN" altLang="en-US"/>
              <a:t>检测到中断</a:t>
            </a:r>
            <a:r>
              <a:rPr lang="zh-CN" altLang="en-US"/>
              <a:t>发生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active and pending</a:t>
            </a:r>
            <a:r>
              <a:rPr lang="zh-CN" altLang="en-US"/>
              <a:t>：中断重新</a:t>
            </a:r>
            <a:r>
              <a:rPr lang="zh-CN" altLang="en-US"/>
              <a:t>产生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active</a:t>
            </a:r>
            <a:r>
              <a:rPr lang="zh-CN" altLang="en-US"/>
              <a:t>：</a:t>
            </a:r>
            <a:r>
              <a:rPr lang="en-US" altLang="zh-CN"/>
              <a:t>PE</a:t>
            </a:r>
            <a:r>
              <a:rPr lang="zh-CN" altLang="en-US"/>
              <a:t>读取并响应</a:t>
            </a:r>
            <a:r>
              <a:rPr lang="zh-CN" altLang="en-US"/>
              <a:t>中断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GIC</a:t>
            </a:r>
            <a:r>
              <a:rPr lang="zh-CN" altLang="en-US"/>
              <a:t>中断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4-1-MM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00" y="2197100"/>
            <a:ext cx="7245350" cy="2044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25600" y="4724400"/>
            <a:ext cx="8794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作用：虚拟地址</a:t>
            </a:r>
            <a:r>
              <a:rPr lang="en-US" altLang="zh-CN"/>
              <a:t>(Virtual Address)</a:t>
            </a:r>
            <a:r>
              <a:rPr lang="zh-CN" altLang="en-US"/>
              <a:t>到物理地址（</a:t>
            </a:r>
            <a:r>
              <a:rPr lang="en-US" altLang="zh-CN"/>
              <a:t>Physical Address</a:t>
            </a:r>
            <a:r>
              <a:rPr lang="zh-CN" altLang="en-US"/>
              <a:t>）的转换，进行内存地址权限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组成：</a:t>
            </a:r>
            <a:r>
              <a:rPr lang="en-US" altLang="zh-CN"/>
              <a:t>TLB(Translation Lookaside Buffer</a:t>
            </a:r>
            <a:r>
              <a:rPr lang="zh-CN" altLang="en-US"/>
              <a:t>）和页表遍历单元</a:t>
            </a:r>
            <a:r>
              <a:rPr lang="en-US" altLang="zh-CN"/>
              <a:t>(Table Walk Unit)</a:t>
            </a:r>
            <a:r>
              <a:rPr lang="zh-CN" altLang="en-US"/>
              <a:t>组成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主要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4-2-V2P地址转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2006600"/>
            <a:ext cx="4594225" cy="4534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2250" y="2330450"/>
            <a:ext cx="4318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虚拟地址的主要作用是进行内存的逻辑隔离（多任务，多进程之间的虚拟地址互不影响）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为编程人员及编译器提供统一的内存视图（程序代码、编译链接均使用虚拟地址），但为了运行时访问到实际的物理地址，就需要进行逻辑地址到物理地址的转换。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按照一定内存粒度进行地址映射，该粒度通常称为一个页，</a:t>
            </a:r>
            <a:r>
              <a:rPr lang="en-US" altLang="zh-CN"/>
              <a:t>armv8</a:t>
            </a:r>
            <a:r>
              <a:rPr lang="zh-CN" altLang="en-US"/>
              <a:t>支持</a:t>
            </a:r>
            <a:r>
              <a:rPr lang="en-US" altLang="zh-CN"/>
              <a:t>4K</a:t>
            </a:r>
            <a:r>
              <a:rPr lang="zh-CN" altLang="en-US"/>
              <a:t>、</a:t>
            </a:r>
            <a:r>
              <a:rPr lang="en-US" altLang="zh-CN"/>
              <a:t>16K</a:t>
            </a:r>
            <a:r>
              <a:rPr lang="zh-CN" altLang="en-US"/>
              <a:t>、</a:t>
            </a:r>
            <a:r>
              <a:rPr lang="en-US" altLang="zh-CN"/>
              <a:t>64K</a:t>
            </a:r>
            <a:r>
              <a:rPr lang="zh-CN" altLang="en-US"/>
              <a:t>三种</a:t>
            </a:r>
            <a:r>
              <a:rPr lang="zh-CN" altLang="en-US"/>
              <a:t>粒度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4-4-V2P页表转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485" y="1708150"/>
            <a:ext cx="6174105" cy="45986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2787650"/>
            <a:ext cx="46037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aarch64</a:t>
            </a:r>
            <a:r>
              <a:rPr lang="zh-CN" altLang="en-US"/>
              <a:t>支持最大地址总线位宽为</a:t>
            </a:r>
            <a:r>
              <a:rPr lang="en-US" altLang="zh-CN"/>
              <a:t>48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按照</a:t>
            </a:r>
            <a:r>
              <a:rPr lang="en-US" altLang="zh-CN"/>
              <a:t>4K</a:t>
            </a:r>
            <a:r>
              <a:rPr lang="zh-CN" altLang="en-US"/>
              <a:t>、</a:t>
            </a:r>
            <a:r>
              <a:rPr lang="en-US" altLang="zh-CN"/>
              <a:t>16K</a:t>
            </a:r>
            <a:r>
              <a:rPr lang="zh-CN" altLang="en-US"/>
              <a:t>、</a:t>
            </a:r>
            <a:r>
              <a:rPr lang="en-US" altLang="zh-CN"/>
              <a:t>64K</a:t>
            </a:r>
            <a:r>
              <a:rPr lang="zh-CN" altLang="en-US"/>
              <a:t>粒度，则需要</a:t>
            </a:r>
            <a:r>
              <a:rPr lang="en-US" altLang="zh-CN"/>
              <a:t>512G</a:t>
            </a:r>
            <a:r>
              <a:rPr lang="zh-CN" altLang="en-US"/>
              <a:t>、</a:t>
            </a:r>
            <a:r>
              <a:rPr lang="en-US" altLang="zh-CN"/>
              <a:t>256G</a:t>
            </a:r>
            <a:r>
              <a:rPr lang="zh-CN" altLang="en-US"/>
              <a:t>和</a:t>
            </a:r>
            <a:r>
              <a:rPr lang="en-US" altLang="zh-CN"/>
              <a:t>64G</a:t>
            </a:r>
            <a:r>
              <a:rPr lang="zh-CN" altLang="en-US"/>
              <a:t>的空间存放完整的映射</a:t>
            </a:r>
            <a:r>
              <a:rPr lang="zh-CN" altLang="en-US"/>
              <a:t>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采用多级表项的方式，只在使用时按需建立</a:t>
            </a:r>
            <a:r>
              <a:rPr lang="zh-CN" altLang="en-US"/>
              <a:t>表项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 descr="4-6-4K-granu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450" y="1803400"/>
            <a:ext cx="5894070" cy="1447800"/>
          </a:xfrm>
          <a:prstGeom prst="rect">
            <a:avLst/>
          </a:prstGeom>
        </p:spPr>
      </p:pic>
      <p:pic>
        <p:nvPicPr>
          <p:cNvPr id="8" name="图片 7" descr="4-7-16K-granu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4905" y="3251200"/>
            <a:ext cx="5936615" cy="1466850"/>
          </a:xfrm>
          <a:prstGeom prst="rect">
            <a:avLst/>
          </a:prstGeom>
        </p:spPr>
      </p:pic>
      <p:pic>
        <p:nvPicPr>
          <p:cNvPr id="9" name="图片 8" descr="4-8-64K-granu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7450" y="4870450"/>
            <a:ext cx="4971415" cy="14916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MMU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6" name="图片 5" descr="4-5-页表属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1797050"/>
            <a:ext cx="5553075" cy="1567180"/>
          </a:xfrm>
          <a:prstGeom prst="rect">
            <a:avLst/>
          </a:prstGeom>
        </p:spPr>
      </p:pic>
      <p:pic>
        <p:nvPicPr>
          <p:cNvPr id="7" name="图片 6" descr="4-9-transTableDescriptor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95" y="3364230"/>
            <a:ext cx="4972050" cy="3276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36050" y="2006600"/>
            <a:ext cx="201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权限管理待补充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6" name="图片 5" descr="5-1-cache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2108200"/>
            <a:ext cx="5695950" cy="37103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10" y="1807845"/>
            <a:ext cx="6939280" cy="4371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18500" y="1987550"/>
            <a:ext cx="276225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cache</a:t>
            </a:r>
            <a:r>
              <a:rPr lang="zh-CN" altLang="en-US"/>
              <a:t>的</a:t>
            </a:r>
            <a:r>
              <a:rPr lang="zh-CN" altLang="en-US"/>
              <a:t>原因：</a:t>
            </a:r>
            <a:endParaRPr lang="zh-CN" altLang="en-US"/>
          </a:p>
          <a:p>
            <a:r>
              <a:rPr lang="en-US" altLang="zh-CN"/>
              <a:t>1）PE访问主存的时间开销太大</a:t>
            </a:r>
            <a:r>
              <a:rPr lang="zh-CN" altLang="en-US"/>
              <a:t>；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2）程序运行中的局部性原理，通常会频繁访问被读写地址附近的数据。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6" name="图片 5" descr="5-1-cache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2338705"/>
            <a:ext cx="5510530" cy="35896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175" y="2435225"/>
            <a:ext cx="6391275" cy="33972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5-2-cache地址查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55" y="1490345"/>
            <a:ext cx="7310755" cy="5010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5-3-writeba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70" y="2774950"/>
            <a:ext cx="5428615" cy="2895600"/>
          </a:xfrm>
          <a:prstGeom prst="rect">
            <a:avLst/>
          </a:prstGeom>
        </p:spPr>
      </p:pic>
      <p:pic>
        <p:nvPicPr>
          <p:cNvPr id="5" name="图片 4" descr="5-3-writethroug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920" y="2543810"/>
            <a:ext cx="4497070" cy="34397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5-5-PO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90" y="2719070"/>
            <a:ext cx="5412740" cy="2565400"/>
          </a:xfrm>
          <a:prstGeom prst="rect">
            <a:avLst/>
          </a:prstGeom>
        </p:spPr>
      </p:pic>
      <p:pic>
        <p:nvPicPr>
          <p:cNvPr id="5" name="图片 4" descr="5-5-POU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695" y="2153920"/>
            <a:ext cx="3996055" cy="38722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0-1-A53Process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1313815"/>
            <a:ext cx="4412615" cy="52685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2242820"/>
            <a:ext cx="5562600" cy="35864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Cache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6" name="图片 5" descr="5-1-cache结构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850" y="2108200"/>
            <a:ext cx="5695950" cy="37103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ARM Cortext-A Series Programmer’s Guide for ARMv8-A</a:t>
            </a:r>
            <a:endParaRPr lang="en-US" altLang="zh-CN"/>
          </a:p>
          <a:p>
            <a:r>
              <a:rPr lang="en-US" altLang="zh-CN"/>
              <a:t>AArch64 Programmer’s Guides GICv3/v4</a:t>
            </a:r>
            <a:endParaRPr lang="en-US" altLang="zh-CN"/>
          </a:p>
          <a:p>
            <a:r>
              <a:rPr lang="en-US" altLang="zh-CN"/>
              <a:t>ARM Architecture Registers ARMv8, for ARMv8-A architecture profile</a:t>
            </a:r>
            <a:endParaRPr lang="en-US" altLang="zh-CN"/>
          </a:p>
          <a:p>
            <a:r>
              <a:rPr lang="en-US" altLang="zh-CN"/>
              <a:t>https://github.com/carloscn/blog</a:t>
            </a:r>
            <a:endParaRPr lang="en-US" altLang="zh-CN"/>
          </a:p>
          <a:p>
            <a:r>
              <a:rPr lang="en-US" altLang="zh-CN"/>
              <a:t>https://blog.csdn.net/shenwanjiang111/article/details/125987291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 descr="0-2-exception lev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85" y="3030220"/>
            <a:ext cx="5920105" cy="32194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025" y="2247265"/>
            <a:ext cx="7366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0.1 ARMv8-A支持两种执行状态：AArch64和AArch32。</a:t>
            </a:r>
            <a:endParaRPr lang="zh-CN" altLang="en-US"/>
          </a:p>
          <a:p>
            <a:r>
              <a:rPr lang="zh-CN" altLang="en-US"/>
              <a:t>Note：执行状态指的处理器运行时的环境，包括寄存器的位宽、支持的指令集、异常模型、内存管理及编程模型等。</a:t>
            </a:r>
            <a:endParaRPr lang="zh-CN" altLang="en-US"/>
          </a:p>
          <a:p>
            <a:r>
              <a:rPr lang="zh-CN" altLang="en-US"/>
              <a:t>AArch64：64位执行状态</a:t>
            </a:r>
            <a:endParaRPr lang="zh-CN" altLang="en-US"/>
          </a:p>
          <a:p>
            <a:r>
              <a:rPr lang="zh-CN" altLang="en-US"/>
              <a:t>(1)提供31个64位的通用寄存器；</a:t>
            </a:r>
            <a:endParaRPr lang="zh-CN" altLang="en-US"/>
          </a:p>
          <a:p>
            <a:r>
              <a:rPr lang="zh-CN" altLang="en-US"/>
              <a:t>(2)提供64位的PC寄存器、栈指针、异常链接寄存器；</a:t>
            </a:r>
            <a:endParaRPr lang="zh-CN" altLang="en-US"/>
          </a:p>
          <a:p>
            <a:r>
              <a:rPr lang="zh-CN" altLang="en-US"/>
              <a:t>(3)使用A64指令集；</a:t>
            </a:r>
            <a:endParaRPr lang="zh-CN" altLang="en-US"/>
          </a:p>
          <a:p>
            <a:r>
              <a:rPr lang="zh-CN" altLang="en-US"/>
              <a:t>(4)使用ARMv8异常模型，支持4个异常等级，即EL0-EL3。</a:t>
            </a:r>
            <a:endParaRPr lang="zh-CN" altLang="en-US"/>
          </a:p>
          <a:p>
            <a:r>
              <a:rPr lang="zh-CN" altLang="en-US"/>
              <a:t>(5)提供64位的内存模型；</a:t>
            </a:r>
            <a:endParaRPr lang="zh-CN" altLang="en-US"/>
          </a:p>
          <a:p>
            <a:r>
              <a:rPr lang="zh-CN" altLang="en-US"/>
              <a:t>AArch32：32位执行状态：</a:t>
            </a:r>
            <a:endParaRPr lang="zh-CN" altLang="en-US"/>
          </a:p>
          <a:p>
            <a:r>
              <a:rPr lang="zh-CN" altLang="en-US"/>
              <a:t>(1)提供13个32位的通用寄存器，另外加上PC指针，栈指针，链接寄存器；</a:t>
            </a:r>
            <a:endParaRPr lang="zh-CN" altLang="en-US"/>
          </a:p>
          <a:p>
            <a:r>
              <a:rPr lang="zh-CN" altLang="en-US"/>
              <a:t>(2)支持两套指令集，包括A32和T32(Thumb指令集)；</a:t>
            </a:r>
            <a:endParaRPr lang="zh-CN" altLang="en-US"/>
          </a:p>
          <a:p>
            <a:r>
              <a:rPr lang="zh-CN" altLang="en-US"/>
              <a:t>(3)支持ARMv7-A异常模型，基于PE模式并映射到ARMv8的异常模型中；</a:t>
            </a:r>
            <a:endParaRPr lang="zh-CN" altLang="en-US"/>
          </a:p>
          <a:p>
            <a:r>
              <a:rPr lang="zh-CN" altLang="en-US"/>
              <a:t>(4)提供32位的内存模型；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490345"/>
            <a:ext cx="6021705" cy="4870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寄存器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通用</a:t>
            </a:r>
            <a:r>
              <a:rPr lang="zh-CN" altLang="en-US"/>
              <a:t>寄存器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988060" y="2204720"/>
          <a:ext cx="140589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X0/W0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X1/W1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X2/W2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X3/W3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X4/W4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X5/W5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X6/W6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X7/W7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X8/W8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X9/W9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2590800" y="2204720"/>
          <a:ext cx="1405890" cy="3823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/>
              </a:tblGrid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X10/W10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X11/W11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X12/W12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X13/W13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X14/W14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X15/W15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X16/W16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X17/W17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X18/W18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X19/W19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4361815" y="1810385"/>
          <a:ext cx="1405890" cy="420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/>
              </a:tblGrid>
              <a:tr h="3943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X20/W20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X21/W21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X22/W22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X23/W23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X24/W24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X25/W25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X26/W26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X27/W27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X28/W28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X29/W29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X30/W30</a:t>
                      </a:r>
                      <a:endParaRPr lang="en-US" altLang="zh-CN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  <a:alpha val="41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45" y="4657090"/>
            <a:ext cx="5005705" cy="14147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732270" y="1965960"/>
            <a:ext cx="4421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通用寄存器的</a:t>
            </a:r>
            <a:r>
              <a:rPr lang="zh-CN" altLang="en-US"/>
              <a:t>作用：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待补充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通用寄存器</a:t>
            </a:r>
            <a:r>
              <a:rPr lang="en-US" altLang="zh-CN"/>
              <a:t> ABI</a:t>
            </a:r>
            <a:endParaRPr lang="en-US" altLang="zh-CN"/>
          </a:p>
        </p:txBody>
      </p:sp>
      <p:pic>
        <p:nvPicPr>
          <p:cNvPr id="4" name="图片 3" descr="1-2-ABIRegis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60" y="2263775"/>
            <a:ext cx="7154545" cy="36976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ARMv8-A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特殊</a:t>
            </a:r>
            <a:r>
              <a:rPr lang="zh-CN" altLang="en-US"/>
              <a:t>寄存器</a:t>
            </a:r>
            <a:endParaRPr lang="zh-CN" altLang="en-US"/>
          </a:p>
        </p:txBody>
      </p:sp>
      <p:pic>
        <p:nvPicPr>
          <p:cNvPr id="5" name="图片 4" descr="1-1-specialRegiste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" y="1888490"/>
            <a:ext cx="6477000" cy="2324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35" y="1101090"/>
            <a:ext cx="3210560" cy="5660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30" y="4975225"/>
            <a:ext cx="7072630" cy="141033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715" y="4771390"/>
            <a:ext cx="75850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7597775" y="1213485"/>
            <a:ext cx="0" cy="3578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590790" y="1207135"/>
            <a:ext cx="3857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TABLE_BEAUTIFY" val="smartTable{e9e63276-dc1f-46ab-bd2f-f046a3440a85}"/>
</p:tagLst>
</file>

<file path=ppt/tags/tag10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</Words>
  <Application>WPS 演示</Application>
  <PresentationFormat>宽屏</PresentationFormat>
  <Paragraphs>273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ARMv8-A介绍</vt:lpstr>
      <vt:lpstr>主要内容</vt:lpstr>
      <vt:lpstr>ARMv8-A简介</vt:lpstr>
      <vt:lpstr>ARMv8-A简介</vt:lpstr>
      <vt:lpstr>ARMv8-A简介</vt:lpstr>
      <vt:lpstr>ARMv8-A简介</vt:lpstr>
      <vt:lpstr>寄存器</vt:lpstr>
      <vt:lpstr>ARMv8-A</vt:lpstr>
      <vt:lpstr>ARMv8-A简介</vt:lpstr>
      <vt:lpstr>Aarch64寄存器</vt:lpstr>
      <vt:lpstr>异常处理</vt:lpstr>
      <vt:lpstr>异常处理</vt:lpstr>
      <vt:lpstr>异常处理</vt:lpstr>
      <vt:lpstr>GIC中断处理</vt:lpstr>
      <vt:lpstr>GIC中断处理</vt:lpstr>
      <vt:lpstr>GIC中断处理</vt:lpstr>
      <vt:lpstr>GIC中断处理</vt:lpstr>
      <vt:lpstr>GIC中断处理</vt:lpstr>
      <vt:lpstr>MMU</vt:lpstr>
      <vt:lpstr>MMU</vt:lpstr>
      <vt:lpstr>MMU</vt:lpstr>
      <vt:lpstr>MMU</vt:lpstr>
      <vt:lpstr>MMU</vt:lpstr>
      <vt:lpstr>Cache</vt:lpstr>
      <vt:lpstr>Cache</vt:lpstr>
      <vt:lpstr>Cache</vt:lpstr>
      <vt:lpstr>Cache</vt:lpstr>
      <vt:lpstr>Cache</vt:lpstr>
      <vt:lpstr>Cache</vt:lpstr>
      <vt:lpstr>Cache</vt:lpstr>
      <vt:lpstr>Cache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dongdong</cp:lastModifiedBy>
  <cp:revision>154</cp:revision>
  <dcterms:created xsi:type="dcterms:W3CDTF">2019-06-19T02:08:00Z</dcterms:created>
  <dcterms:modified xsi:type="dcterms:W3CDTF">2022-09-18T16:54:47Z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2052-11.1.0.10362</vt:lpwstr>
  </property>
  <property fmtid="{D5CDD505-2E9C-101B-9397-08002B2CF9AE}" pid="3" name="ICV">
    <vt:lpwstr>73877E30C4C445C5B1981652AD4B6FFC</vt:lpwstr>
  </property>
</Properties>
</file>