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24" r:id="rId5"/>
    <p:sldId id="446" r:id="rId6"/>
    <p:sldId id="447" r:id="rId7"/>
    <p:sldId id="411" r:id="rId8"/>
    <p:sldId id="412" r:id="rId9"/>
    <p:sldId id="413" r:id="rId10"/>
    <p:sldId id="414" r:id="rId11"/>
    <p:sldId id="416" r:id="rId12"/>
    <p:sldId id="417" r:id="rId13"/>
    <p:sldId id="418" r:id="rId14"/>
    <p:sldId id="419" r:id="rId15"/>
    <p:sldId id="420" r:id="rId16"/>
    <p:sldId id="470" r:id="rId17"/>
    <p:sldId id="471" r:id="rId18"/>
    <p:sldId id="472" r:id="rId19"/>
    <p:sldId id="473" r:id="rId20"/>
    <p:sldId id="421" r:id="rId21"/>
    <p:sldId id="422" r:id="rId22"/>
    <p:sldId id="423" r:id="rId23"/>
    <p:sldId id="425" r:id="rId24"/>
    <p:sldId id="487" r:id="rId25"/>
    <p:sldId id="426" r:id="rId26"/>
    <p:sldId id="428" r:id="rId27"/>
    <p:sldId id="429" r:id="rId28"/>
    <p:sldId id="430" r:id="rId29"/>
    <p:sldId id="431" r:id="rId30"/>
    <p:sldId id="432" r:id="rId31"/>
    <p:sldId id="433" r:id="rId32"/>
    <p:sldId id="4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3" Type="http://schemas.openxmlformats.org/officeDocument/2006/relationships/image" Target="../media/image3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12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1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14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15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image" Target="../media/image16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20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21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22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image" Target="../media/image31.pn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34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6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image" Target="../media/image32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</a:t>
            </a:r>
            <a:r>
              <a:rPr lang="en-US" altLang="zh-CN"/>
              <a:t>arch64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" y="1804670"/>
            <a:ext cx="6634480" cy="4281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20" y="2087245"/>
            <a:ext cx="5681980" cy="2233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4478020"/>
            <a:ext cx="4218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设置字节存储方式</a:t>
            </a:r>
            <a:r>
              <a:rPr lang="zh-CN" altLang="en-US"/>
              <a:t>选择大小</a:t>
            </a:r>
            <a:r>
              <a:rPr lang="zh-CN" altLang="en-US"/>
              <a:t>端；</a:t>
            </a:r>
            <a:endParaRPr lang="zh-CN" altLang="en-US"/>
          </a:p>
          <a:p>
            <a:r>
              <a:rPr lang="en-US" altLang="zh-CN"/>
              <a:t>Cache</a:t>
            </a:r>
            <a:r>
              <a:rPr lang="zh-CN" altLang="en-US"/>
              <a:t>是否</a:t>
            </a:r>
            <a:r>
              <a:rPr lang="zh-CN" altLang="en-US"/>
              <a:t>使能；</a:t>
            </a:r>
            <a:endParaRPr lang="zh-CN" altLang="en-US"/>
          </a:p>
          <a:p>
            <a:r>
              <a:rPr lang="en-US" altLang="zh-CN"/>
              <a:t>MMU</a:t>
            </a:r>
            <a:r>
              <a:rPr lang="zh-CN" altLang="en-US"/>
              <a:t>是否</a:t>
            </a:r>
            <a:r>
              <a:rPr lang="zh-CN" altLang="en-US"/>
              <a:t>是能；</a:t>
            </a:r>
            <a:endParaRPr lang="zh-CN" altLang="en-US"/>
          </a:p>
          <a:p>
            <a:r>
              <a:rPr lang="zh-CN" altLang="en-US"/>
              <a:t>是否开启对其检查</a:t>
            </a:r>
            <a:r>
              <a:rPr lang="zh-CN" altLang="en-US"/>
              <a:t>等；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异常可分为同步异常与异步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en-US" altLang="zh-CN"/>
              <a:t>EL0</a:t>
            </a:r>
            <a:r>
              <a:rPr lang="zh-CN" altLang="en-US"/>
              <a:t>不可处理异常，异常可以在本异常等级处理或进入更高异常等级进行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异常分类</a:t>
            </a:r>
            <a:r>
              <a:rPr lang="zh-CN" altLang="en-US"/>
              <a:t>图</a:t>
            </a:r>
            <a:endParaRPr lang="zh-CN" altLang="en-US"/>
          </a:p>
          <a:p>
            <a:r>
              <a:rPr lang="zh-CN" altLang="en-US"/>
              <a:t>同步异常：地址翻译错误或权限错误、系统</a:t>
            </a:r>
            <a:r>
              <a:rPr lang="zh-CN" altLang="en-US"/>
              <a:t>调用</a:t>
            </a:r>
            <a:endParaRPr lang="zh-CN" altLang="en-US"/>
          </a:p>
          <a:p>
            <a:r>
              <a:rPr lang="zh-CN" altLang="en-US"/>
              <a:t>执行指令错误</a:t>
            </a:r>
            <a:r>
              <a:rPr lang="zh-CN" altLang="en-US"/>
              <a:t>等；</a:t>
            </a:r>
            <a:endParaRPr lang="zh-CN" altLang="en-US"/>
          </a:p>
          <a:p>
            <a:r>
              <a:rPr lang="zh-CN" altLang="en-US"/>
              <a:t>异步异常：</a:t>
            </a:r>
            <a:r>
              <a:rPr lang="en-US" altLang="zh-CN"/>
              <a:t>SError</a:t>
            </a:r>
            <a:r>
              <a:rPr lang="zh-CN" altLang="en-US"/>
              <a:t>、</a:t>
            </a:r>
            <a:r>
              <a:rPr lang="en-US" altLang="zh-CN"/>
              <a:t>FIQ</a:t>
            </a:r>
            <a:r>
              <a:rPr lang="zh-CN" altLang="en-US"/>
              <a:t>、</a:t>
            </a:r>
            <a:r>
              <a:rPr lang="en-US" altLang="zh-CN"/>
              <a:t>IRQ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分类依据：异常出发原因与处理器正在</a:t>
            </a:r>
            <a:endParaRPr lang="zh-CN" altLang="en-US"/>
          </a:p>
          <a:p>
            <a:r>
              <a:rPr lang="zh-CN" altLang="en-US"/>
              <a:t>执行的指令是否</a:t>
            </a:r>
            <a:r>
              <a:rPr lang="zh-CN" altLang="en-US"/>
              <a:t>有关</a:t>
            </a:r>
            <a:endParaRPr lang="zh-CN" altLang="en-US"/>
          </a:p>
        </p:txBody>
      </p:sp>
      <p:pic>
        <p:nvPicPr>
          <p:cNvPr id="4" name="图片 3" descr="0-2-exception lev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25" y="2880360"/>
            <a:ext cx="5920105" cy="3219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异常处理</a:t>
            </a:r>
            <a:r>
              <a:rPr lang="zh-CN" altLang="en-US"/>
              <a:t>步骤</a:t>
            </a:r>
            <a:endParaRPr lang="zh-CN" altLang="en-US"/>
          </a:p>
        </p:txBody>
      </p:sp>
      <p:pic>
        <p:nvPicPr>
          <p:cNvPr id="4" name="图片 3" descr="2-1-exceptionhandl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2052320"/>
            <a:ext cx="3185160" cy="4245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2277110"/>
            <a:ext cx="50018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异常处理步骤</a:t>
            </a:r>
            <a:r>
              <a:rPr lang="zh-CN" altLang="en-US"/>
              <a:t>描述：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保存</a:t>
            </a:r>
            <a:r>
              <a:rPr lang="en-US" altLang="zh-CN"/>
              <a:t>PSTATE</a:t>
            </a:r>
            <a:r>
              <a:rPr lang="zh-CN" altLang="en-US"/>
              <a:t>到</a:t>
            </a:r>
            <a:r>
              <a:rPr lang="en-US" altLang="zh-CN"/>
              <a:t>SPSR_ELn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保存返回地址到</a:t>
            </a:r>
            <a:r>
              <a:rPr lang="en-US" altLang="zh-CN"/>
              <a:t>ELR_ELn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en-US" altLang="zh-CN"/>
              <a:t>3.DAIF</a:t>
            </a:r>
            <a:r>
              <a:rPr lang="zh-CN" altLang="en-US"/>
              <a:t>置为</a:t>
            </a:r>
            <a:r>
              <a:rPr lang="en-US" altLang="zh-CN"/>
              <a:t>1</a:t>
            </a:r>
            <a:r>
              <a:rPr lang="zh-CN" altLang="en-US"/>
              <a:t>，关闭异步</a:t>
            </a:r>
            <a:r>
              <a:rPr lang="zh-CN" altLang="en-US"/>
              <a:t>异常；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若异常为同步异常，将异常原因写入</a:t>
            </a:r>
            <a:r>
              <a:rPr lang="en-US" altLang="zh-CN"/>
              <a:t>ESR_ELn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切换</a:t>
            </a:r>
            <a:r>
              <a:rPr lang="en-US" altLang="zh-CN"/>
              <a:t>SP</a:t>
            </a:r>
            <a:r>
              <a:rPr lang="zh-CN" altLang="en-US"/>
              <a:t>为目标异常等级的</a:t>
            </a:r>
            <a:r>
              <a:rPr lang="en-US" altLang="zh-CN"/>
              <a:t>SP_ELt</a:t>
            </a:r>
            <a:r>
              <a:rPr lang="zh-CN" altLang="en-US"/>
              <a:t>或</a:t>
            </a:r>
            <a:r>
              <a:rPr lang="en-US" altLang="zh-CN"/>
              <a:t>SP_ELh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切换异常等级为目标异常等级，跳转到异常向量表，处理</a:t>
            </a:r>
            <a:r>
              <a:rPr lang="zh-CN" altLang="en-US"/>
              <a:t>异常；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异常</a:t>
            </a:r>
            <a:r>
              <a:rPr lang="zh-CN" altLang="en-US"/>
              <a:t>返回：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从</a:t>
            </a:r>
            <a:r>
              <a:rPr lang="en-US" altLang="zh-CN"/>
              <a:t>ELR_ELn</a:t>
            </a:r>
            <a:r>
              <a:rPr lang="zh-CN" altLang="en-US"/>
              <a:t>恢复</a:t>
            </a:r>
            <a:r>
              <a:rPr lang="en-US" altLang="zh-CN"/>
              <a:t>PC</a:t>
            </a:r>
            <a:r>
              <a:rPr lang="zh-CN" altLang="en-US"/>
              <a:t>指针；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从</a:t>
            </a:r>
            <a:r>
              <a:rPr lang="en-US" altLang="zh-CN"/>
              <a:t>SPSR_ELn</a:t>
            </a:r>
            <a:r>
              <a:rPr lang="zh-CN" altLang="en-US"/>
              <a:t>回复</a:t>
            </a:r>
            <a:r>
              <a:rPr lang="en-US" altLang="zh-CN"/>
              <a:t>PSTATE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p>
            <a:r>
              <a:rPr lang="zh-CN" altLang="en-US"/>
              <a:t>异常向量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6" name="图片 5" descr="2-3-exception 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1976755"/>
            <a:ext cx="4325620" cy="4593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315" y="1881505"/>
            <a:ext cx="508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附上异常向量表的相关</a:t>
            </a:r>
            <a:r>
              <a:rPr lang="zh-CN" altLang="en-US"/>
              <a:t>代码：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早期中断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65" y="1899920"/>
            <a:ext cx="9260205" cy="4814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GIC(Generic Interrupt Controller)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2012950"/>
            <a:ext cx="8129270" cy="152971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792480" y="3920490"/>
          <a:ext cx="9949815" cy="253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070"/>
                <a:gridCol w="1478915"/>
                <a:gridCol w="3719830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SGI(</a:t>
                      </a:r>
                      <a:r>
                        <a:rPr lang="en-US" altLang="zh-CN" sz="1800">
                          <a:sym typeface="+mn-ea"/>
                        </a:rPr>
                        <a:t>Software Generated Interrupt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0-15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常用于多核之间</a:t>
                      </a:r>
                      <a:r>
                        <a:rPr lang="zh-CN" altLang="en-US"/>
                        <a:t>通信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PPI(Private Peripheral Interrupt)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16-31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处理器私有中断，如</a:t>
                      </a: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本地</a:t>
                      </a:r>
                      <a:r>
                        <a:rPr lang="zh-CN" altLang="en-US"/>
                        <a:t>定时器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SPI(</a:t>
                      </a:r>
                      <a:r>
                        <a:rPr lang="en-US" altLang="zh-CN" sz="1800">
                          <a:sym typeface="+mn-ea"/>
                        </a:rPr>
                        <a:t>Shared Peripheral Interrupt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32-1019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公用外设中断，</a:t>
                      </a:r>
                      <a:r>
                        <a:rPr lang="zh-CN" altLang="en-US"/>
                        <a:t>供外设</a:t>
                      </a: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——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1020-1023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特殊中断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LPI(Locality-specific Peripheral Interrupt)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8192</a:t>
                      </a:r>
                      <a:r>
                        <a:rPr lang="zh-CN" altLang="en-US"/>
                        <a:t>以上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基于消息的中断，通过写内存</a:t>
                      </a:r>
                      <a:r>
                        <a:rPr lang="zh-CN" altLang="en-US"/>
                        <a:t>产生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主要有分发器</a:t>
            </a:r>
            <a:r>
              <a:rPr lang="en-US" altLang="zh-CN"/>
              <a:t>(distributor</a:t>
            </a:r>
            <a:r>
              <a:rPr lang="zh-CN" altLang="en-US"/>
              <a:t>）再分发器</a:t>
            </a:r>
            <a:r>
              <a:rPr lang="en-US" altLang="zh-CN"/>
              <a:t>(redistributor)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接口</a:t>
            </a:r>
            <a:r>
              <a:rPr lang="zh-CN" altLang="en-US"/>
              <a:t>三个硬件</a:t>
            </a:r>
            <a:r>
              <a:rPr lang="zh-CN" altLang="en-US"/>
              <a:t>单元组成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" y="2168525"/>
            <a:ext cx="11151235" cy="43059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状态机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10" y="2346325"/>
            <a:ext cx="5529580" cy="3514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993265"/>
            <a:ext cx="5501005" cy="2110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4368800"/>
            <a:ext cx="5791200" cy="19240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1-MM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2197100"/>
            <a:ext cx="7245350" cy="2044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5600" y="4724400"/>
            <a:ext cx="8794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作用：虚拟地址</a:t>
            </a:r>
            <a:r>
              <a:rPr lang="en-US" altLang="zh-CN"/>
              <a:t>(Virtual Address)</a:t>
            </a:r>
            <a:r>
              <a:rPr lang="zh-CN" altLang="en-US"/>
              <a:t>到物理地址（</a:t>
            </a:r>
            <a:r>
              <a:rPr lang="en-US" altLang="zh-CN"/>
              <a:t>Physical Address</a:t>
            </a:r>
            <a:r>
              <a:rPr lang="zh-CN" altLang="en-US"/>
              <a:t>）的转换，进行内存地址权限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组成：</a:t>
            </a:r>
            <a:r>
              <a:rPr lang="en-US" altLang="zh-CN"/>
              <a:t>TLB(Translation Lookaside Buffer</a:t>
            </a:r>
            <a:r>
              <a:rPr lang="zh-CN" altLang="en-US"/>
              <a:t>）和页表遍历单元</a:t>
            </a:r>
            <a:r>
              <a:rPr lang="en-US" altLang="zh-CN"/>
              <a:t>(Table Walk Unit)</a:t>
            </a:r>
            <a:r>
              <a:rPr lang="zh-CN" altLang="en-US"/>
              <a:t>组成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2-V2P地址转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006600"/>
            <a:ext cx="4594225" cy="4534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2250" y="2330450"/>
            <a:ext cx="4318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虚拟地址的主要作用是进行内存的逻辑隔离（多任务，多进程之间的虚拟地址互不影响）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为编程人员及编译器提供统一的内存视图（程序代码、编译链接均使用虚拟地址），但为了运行时访问到实际的物理地址，就需要进行逻辑地址到物理地址的转换。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按照一定内存粒度进行地址映射，该粒度通常称为一个页，</a:t>
            </a:r>
            <a:r>
              <a:rPr lang="en-US" altLang="zh-CN"/>
              <a:t>armv8</a:t>
            </a:r>
            <a:r>
              <a:rPr lang="zh-CN" altLang="en-US"/>
              <a:t>支持</a:t>
            </a:r>
            <a:r>
              <a:rPr lang="en-US" altLang="zh-CN"/>
              <a:t>4K</a:t>
            </a:r>
            <a:r>
              <a:rPr lang="zh-CN" altLang="en-US"/>
              <a:t>、</a:t>
            </a:r>
            <a:r>
              <a:rPr lang="en-US" altLang="zh-CN"/>
              <a:t>16K</a:t>
            </a:r>
            <a:r>
              <a:rPr lang="zh-CN" altLang="en-US"/>
              <a:t>、</a:t>
            </a:r>
            <a:r>
              <a:rPr lang="en-US" altLang="zh-CN"/>
              <a:t>64K</a:t>
            </a:r>
            <a:r>
              <a:rPr lang="zh-CN" altLang="en-US"/>
              <a:t>三种</a:t>
            </a:r>
            <a:r>
              <a:rPr lang="zh-CN" altLang="en-US"/>
              <a:t>粒度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4-V2P页表转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85" y="1708150"/>
            <a:ext cx="6174105" cy="459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2787650"/>
            <a:ext cx="4603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aarch64</a:t>
            </a:r>
            <a:r>
              <a:rPr lang="zh-CN" altLang="en-US"/>
              <a:t>支持最大地址总线位宽为</a:t>
            </a:r>
            <a:r>
              <a:rPr lang="en-US" altLang="zh-CN"/>
              <a:t>48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按照</a:t>
            </a:r>
            <a:r>
              <a:rPr lang="en-US" altLang="zh-CN"/>
              <a:t>4K</a:t>
            </a:r>
            <a:r>
              <a:rPr lang="zh-CN" altLang="en-US"/>
              <a:t>、</a:t>
            </a:r>
            <a:r>
              <a:rPr lang="en-US" altLang="zh-CN"/>
              <a:t>16K</a:t>
            </a:r>
            <a:r>
              <a:rPr lang="zh-CN" altLang="en-US"/>
              <a:t>、</a:t>
            </a:r>
            <a:r>
              <a:rPr lang="en-US" altLang="zh-CN"/>
              <a:t>64K</a:t>
            </a:r>
            <a:r>
              <a:rPr lang="zh-CN" altLang="en-US"/>
              <a:t>粒度，则需要</a:t>
            </a:r>
            <a:r>
              <a:rPr lang="en-US" altLang="zh-CN"/>
              <a:t>512G</a:t>
            </a:r>
            <a:r>
              <a:rPr lang="zh-CN" altLang="en-US"/>
              <a:t>、</a:t>
            </a:r>
            <a:r>
              <a:rPr lang="en-US" altLang="zh-CN"/>
              <a:t>256G</a:t>
            </a:r>
            <a:r>
              <a:rPr lang="zh-CN" altLang="en-US"/>
              <a:t>和</a:t>
            </a:r>
            <a:r>
              <a:rPr lang="en-US" altLang="zh-CN"/>
              <a:t>64G</a:t>
            </a:r>
            <a:r>
              <a:rPr lang="zh-CN" altLang="en-US"/>
              <a:t>的空间存放完整的映射</a:t>
            </a:r>
            <a:r>
              <a:rPr lang="zh-CN" altLang="en-US"/>
              <a:t>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采用多级表项的方式，只在使用时按需建立</a:t>
            </a:r>
            <a:r>
              <a:rPr lang="zh-CN" altLang="en-US"/>
              <a:t>表项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7" name="图片 6" descr="4-6-4K-granu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803400"/>
            <a:ext cx="5894070" cy="1447800"/>
          </a:xfrm>
          <a:prstGeom prst="rect">
            <a:avLst/>
          </a:prstGeom>
        </p:spPr>
      </p:pic>
      <p:pic>
        <p:nvPicPr>
          <p:cNvPr id="8" name="图片 7" descr="4-7-16K-granu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905" y="3251200"/>
            <a:ext cx="5936615" cy="1466850"/>
          </a:xfrm>
          <a:prstGeom prst="rect">
            <a:avLst/>
          </a:prstGeom>
        </p:spPr>
      </p:pic>
      <p:pic>
        <p:nvPicPr>
          <p:cNvPr id="9" name="图片 8" descr="4-8-64K-granu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450" y="4870450"/>
            <a:ext cx="4971415" cy="14916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页表描述符分为</a:t>
            </a:r>
            <a:r>
              <a:rPr lang="zh-CN" altLang="en-US"/>
              <a:t>三种：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块类型，索引大块</a:t>
            </a:r>
            <a:r>
              <a:rPr lang="zh-CN" altLang="en-US"/>
              <a:t>内存；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页表类型，索引下一级</a:t>
            </a:r>
            <a:r>
              <a:rPr lang="zh-CN" altLang="en-US"/>
              <a:t>页表；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无效</a:t>
            </a:r>
            <a:r>
              <a:rPr lang="zh-CN" altLang="en-US"/>
              <a:t>类型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页表和块的属性可标记其索引的</a:t>
            </a:r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的相关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6" name="图片 5" descr="4-5-页表属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65" y="1313815"/>
            <a:ext cx="6421120" cy="1812290"/>
          </a:xfrm>
          <a:prstGeom prst="rect">
            <a:avLst/>
          </a:prstGeom>
        </p:spPr>
      </p:pic>
      <p:pic>
        <p:nvPicPr>
          <p:cNvPr id="7" name="图片 6" descr="4-9-transTableDescriptor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10" y="3126105"/>
            <a:ext cx="5561330" cy="36652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313815"/>
            <a:ext cx="8058785" cy="2052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" y="4173220"/>
            <a:ext cx="5257800" cy="1533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780" y="4249420"/>
            <a:ext cx="6605905" cy="1800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1807845"/>
            <a:ext cx="6939280" cy="437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18500" y="1987550"/>
            <a:ext cx="27622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zh-CN" altLang="en-US"/>
              <a:t>原因：</a:t>
            </a:r>
            <a:endParaRPr lang="zh-CN" altLang="en-US"/>
          </a:p>
          <a:p>
            <a:r>
              <a:rPr lang="en-US" altLang="zh-CN"/>
              <a:t>1）PE访问主存的时间开销太大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2）程序运行中的局部性原理，通常会频繁访问被读写地址附近的数据。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5-1-cache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338705"/>
            <a:ext cx="5510530" cy="3589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75" y="2435225"/>
            <a:ext cx="6391275" cy="3397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2-cache地址查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55" y="1490345"/>
            <a:ext cx="7418705" cy="50844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3-writeba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2774950"/>
            <a:ext cx="5428615" cy="2895600"/>
          </a:xfrm>
          <a:prstGeom prst="rect">
            <a:avLst/>
          </a:prstGeom>
        </p:spPr>
      </p:pic>
      <p:pic>
        <p:nvPicPr>
          <p:cNvPr id="5" name="图片 4" descr="5-3-writethroug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20" y="2543810"/>
            <a:ext cx="4497070" cy="34397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5-PO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0" y="2719070"/>
            <a:ext cx="5412740" cy="2565400"/>
          </a:xfrm>
          <a:prstGeom prst="rect">
            <a:avLst/>
          </a:prstGeom>
        </p:spPr>
      </p:pic>
      <p:pic>
        <p:nvPicPr>
          <p:cNvPr id="5" name="图片 4" descr="5-5-P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95" y="2153920"/>
            <a:ext cx="3996055" cy="3872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0-1-A53Proces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313815"/>
            <a:ext cx="4412615" cy="5268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2242820"/>
            <a:ext cx="5562600" cy="3586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缓存一致性关注同一个数据在多个高速缓存和内存中的一致性</a:t>
            </a:r>
            <a:r>
              <a:rPr lang="zh-CN" altLang="en-US"/>
              <a:t>问题；</a:t>
            </a:r>
            <a:endParaRPr lang="zh-CN" altLang="en-US"/>
          </a:p>
          <a:p>
            <a:r>
              <a:rPr lang="zh-CN" altLang="en-US"/>
              <a:t>分类：多核间缓存一致性，系统间缓存</a:t>
            </a:r>
            <a:r>
              <a:rPr lang="zh-CN" altLang="en-US"/>
              <a:t>一致性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5-1-cache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960370"/>
            <a:ext cx="5695950" cy="3710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ARM Cortext-A Series Programmer’s Guide for ARMv8-A</a:t>
            </a:r>
            <a:endParaRPr lang="en-US" altLang="zh-CN"/>
          </a:p>
          <a:p>
            <a:r>
              <a:rPr lang="en-US" altLang="zh-CN"/>
              <a:t>AArch64 Programmer’s Guides GICv3/v4</a:t>
            </a:r>
            <a:endParaRPr lang="en-US" altLang="zh-CN"/>
          </a:p>
          <a:p>
            <a:r>
              <a:rPr lang="en-US" altLang="zh-CN"/>
              <a:t>ARM Architecture Registers ARMv8, for ARMv8-A architecture profile</a:t>
            </a:r>
            <a:endParaRPr lang="en-US" altLang="zh-CN"/>
          </a:p>
          <a:p>
            <a:r>
              <a:rPr lang="en-US" altLang="zh-CN"/>
              <a:t>https://github.com/carloscn/blog</a:t>
            </a:r>
            <a:endParaRPr lang="en-US" altLang="zh-CN"/>
          </a:p>
          <a:p>
            <a:r>
              <a:rPr lang="en-US" altLang="zh-CN"/>
              <a:t>https://blog.csdn.net/shenwanjiang111/article/details/125987291</a:t>
            </a:r>
            <a:endParaRPr lang="en-US" altLang="zh-CN"/>
          </a:p>
          <a:p>
            <a:r>
              <a:rPr lang="en-US" altLang="zh-CN"/>
              <a:t>https://blog.csdn.net/dai_xiangjun/article/details/120138732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0-2-exception lev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3030220"/>
            <a:ext cx="5920105" cy="3219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025" y="2247265"/>
            <a:ext cx="736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0.1 ARMv8-A支持两种执行状态：AArch64和AArch32。</a:t>
            </a:r>
            <a:endParaRPr lang="zh-CN" altLang="en-US"/>
          </a:p>
          <a:p>
            <a:r>
              <a:rPr lang="zh-CN" altLang="en-US"/>
              <a:t>Note：执行状态指的处理器运行时的环境，包括寄存器的位宽、支持的指令集、异常模型、内存管理及编程模型等。</a:t>
            </a:r>
            <a:endParaRPr lang="zh-CN" altLang="en-US"/>
          </a:p>
          <a:p>
            <a:r>
              <a:rPr lang="zh-CN" altLang="en-US"/>
              <a:t>AArch64：64位执行状态</a:t>
            </a:r>
            <a:endParaRPr lang="zh-CN" altLang="en-US"/>
          </a:p>
          <a:p>
            <a:r>
              <a:rPr lang="zh-CN" altLang="en-US"/>
              <a:t>(1)提供31个64位的通用寄存器；</a:t>
            </a:r>
            <a:endParaRPr lang="zh-CN" altLang="en-US"/>
          </a:p>
          <a:p>
            <a:r>
              <a:rPr lang="zh-CN" altLang="en-US"/>
              <a:t>(2)提供64位的PC寄存器、栈指针、异常链接寄存器；</a:t>
            </a:r>
            <a:endParaRPr lang="zh-CN" altLang="en-US"/>
          </a:p>
          <a:p>
            <a:r>
              <a:rPr lang="zh-CN" altLang="en-US"/>
              <a:t>(3)使用A64指令集；</a:t>
            </a:r>
            <a:endParaRPr lang="zh-CN" altLang="en-US"/>
          </a:p>
          <a:p>
            <a:r>
              <a:rPr lang="zh-CN" altLang="en-US"/>
              <a:t>(4)使用ARMv8异常模型，支持4个异常等级，即EL0-EL3。</a:t>
            </a:r>
            <a:endParaRPr lang="zh-CN" altLang="en-US"/>
          </a:p>
          <a:p>
            <a:r>
              <a:rPr lang="zh-CN" altLang="en-US"/>
              <a:t>(5)提供64位的内存模型；</a:t>
            </a:r>
            <a:endParaRPr lang="zh-CN" altLang="en-US"/>
          </a:p>
          <a:p>
            <a:r>
              <a:rPr lang="zh-CN" altLang="en-US"/>
              <a:t>AArch32：32位执行状态：</a:t>
            </a:r>
            <a:endParaRPr lang="zh-CN" altLang="en-US"/>
          </a:p>
          <a:p>
            <a:r>
              <a:rPr lang="zh-CN" altLang="en-US"/>
              <a:t>(1)提供13个32位的通用寄存器，另外加上PC指针，栈指针，链接寄存器；</a:t>
            </a:r>
            <a:endParaRPr lang="zh-CN" altLang="en-US"/>
          </a:p>
          <a:p>
            <a:r>
              <a:rPr lang="zh-CN" altLang="en-US"/>
              <a:t>(2)支持两套指令集，包括A32和T32(Thumb指令集)；</a:t>
            </a:r>
            <a:endParaRPr lang="zh-CN" altLang="en-US"/>
          </a:p>
          <a:p>
            <a:r>
              <a:rPr lang="zh-CN" altLang="en-US"/>
              <a:t>(3)支持ARMv7-A异常模型，基于PE模式并映射到ARMv8的异常模型中；</a:t>
            </a:r>
            <a:endParaRPr lang="zh-CN" altLang="en-US"/>
          </a:p>
          <a:p>
            <a:r>
              <a:rPr lang="zh-CN" altLang="en-US"/>
              <a:t>(4)提供32位的内存模型；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90345"/>
            <a:ext cx="6021705" cy="4870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通用</a:t>
            </a:r>
            <a:r>
              <a:rPr lang="zh-CN" altLang="en-US"/>
              <a:t>寄存器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88060" y="2204720"/>
          <a:ext cx="140589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X0/W0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X1/W1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X2/W2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X3/W3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X4/W4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X5/W5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X6/W6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X7/W7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X8/W8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X9/W9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590800" y="2204720"/>
          <a:ext cx="1405890" cy="38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X10/W10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X11/W11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X12/W12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X13/W13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X14/W14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X15/W15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X16/W16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X17/W17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X18/W18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X19/W19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361815" y="1810385"/>
          <a:ext cx="1405890" cy="420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X20/W20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X21/W21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X22/W22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X23/W23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X24/W24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X25/W25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X26/W26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X27/W27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X28/W28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X29/W29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X30/W30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45" y="4657090"/>
            <a:ext cx="5005705" cy="1414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2270" y="1965960"/>
            <a:ext cx="4421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通用寄存器的</a:t>
            </a:r>
            <a:r>
              <a:rPr lang="zh-CN" altLang="en-US"/>
              <a:t>作用：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参数寄存器，传递函数参数或</a:t>
            </a:r>
            <a:r>
              <a:rPr lang="zh-CN" altLang="en-US">
                <a:solidFill>
                  <a:srgbClr val="FF0000"/>
                </a:solidFill>
              </a:rPr>
              <a:t>返回值；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函数调用时临时</a:t>
            </a:r>
            <a:r>
              <a:rPr lang="zh-CN" altLang="en-US">
                <a:solidFill>
                  <a:srgbClr val="FF0000"/>
                </a:solidFill>
              </a:rPr>
              <a:t>使用；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特殊用途寄存器，函数调用返回保存、栈帧地址保存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通用寄存器</a:t>
            </a:r>
            <a:r>
              <a:rPr lang="en-US" altLang="zh-CN"/>
              <a:t> ABI</a:t>
            </a:r>
            <a:endParaRPr lang="en-US" altLang="zh-CN"/>
          </a:p>
        </p:txBody>
      </p:sp>
      <p:pic>
        <p:nvPicPr>
          <p:cNvPr id="4" name="图片 3" descr="1-2-ABIReg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834515"/>
            <a:ext cx="8949055" cy="4625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特殊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5" name="图片 4" descr="1-1-specialRegiste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" y="1888490"/>
            <a:ext cx="647700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35" y="1101090"/>
            <a:ext cx="3210560" cy="5660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" y="4975225"/>
            <a:ext cx="7072630" cy="141033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715" y="4771390"/>
            <a:ext cx="7585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97775" y="1213485"/>
            <a:ext cx="0" cy="357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90790" y="1207135"/>
            <a:ext cx="3857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TABLE_BEAUTIFY" val="smartTable{e9e63276-dc1f-46ab-bd2f-f046a3440a85}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WPS 演示</Application>
  <PresentationFormat>宽屏</PresentationFormat>
  <Paragraphs>304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ARMv8-A介绍</vt:lpstr>
      <vt:lpstr>主要内容</vt:lpstr>
      <vt:lpstr>ARMv8-A简介</vt:lpstr>
      <vt:lpstr>ARMv8-A简介</vt:lpstr>
      <vt:lpstr>ARMv8-A简介</vt:lpstr>
      <vt:lpstr>ARMv8-A简介</vt:lpstr>
      <vt:lpstr>寄存器</vt:lpstr>
      <vt:lpstr>ARMv8-A</vt:lpstr>
      <vt:lpstr>ARMv8-A简介</vt:lpstr>
      <vt:lpstr>Aarch64寄存器</vt:lpstr>
      <vt:lpstr>异常处理</vt:lpstr>
      <vt:lpstr>异常处理</vt:lpstr>
      <vt:lpstr>异常处理</vt:lpstr>
      <vt:lpstr>GIC中断处理</vt:lpstr>
      <vt:lpstr>GIC中断处理</vt:lpstr>
      <vt:lpstr>GIC中断处理</vt:lpstr>
      <vt:lpstr>GIC中断处理</vt:lpstr>
      <vt:lpstr>GIC中断处理</vt:lpstr>
      <vt:lpstr>MMU</vt:lpstr>
      <vt:lpstr>MMU</vt:lpstr>
      <vt:lpstr>MMU</vt:lpstr>
      <vt:lpstr>MMU</vt:lpstr>
      <vt:lpstr>MMU</vt:lpstr>
      <vt:lpstr>MMU</vt:lpstr>
      <vt:lpstr>Cache</vt:lpstr>
      <vt:lpstr>Cache</vt:lpstr>
      <vt:lpstr>Cache</vt:lpstr>
      <vt:lpstr>Cache</vt:lpstr>
      <vt:lpstr>Cache</vt:lpstr>
      <vt:lpstr>Cache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dongdong</cp:lastModifiedBy>
  <cp:revision>156</cp:revision>
  <dcterms:created xsi:type="dcterms:W3CDTF">2019-06-19T02:08:00Z</dcterms:created>
  <dcterms:modified xsi:type="dcterms:W3CDTF">2022-09-19T18:58:50Z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2052-11.1.0.10362</vt:lpwstr>
  </property>
  <property fmtid="{D5CDD505-2E9C-101B-9397-08002B2CF9AE}" pid="3" name="ICV">
    <vt:lpwstr>73877E30C4C445C5B1981652AD4B6FFC</vt:lpwstr>
  </property>
</Properties>
</file>