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75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1" y="0"/>
            <a:ext cx="9359900" cy="371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-14817" y="3716338"/>
            <a:ext cx="12206817" cy="227012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00477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  <p:pic>
        <p:nvPicPr>
          <p:cNvPr id="6" name="Picture 23" descr="00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4163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267200" y="1524000"/>
            <a:ext cx="7721600" cy="1143000"/>
          </a:xfrm>
        </p:spPr>
        <p:txBody>
          <a:bodyPr/>
          <a:lstStyle>
            <a:lvl1pPr algn="ctr">
              <a:defRPr sz="5800">
                <a:effectLst/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2457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2667000"/>
            <a:ext cx="6968067" cy="762000"/>
          </a:xfrm>
        </p:spPr>
        <p:txBody>
          <a:bodyPr/>
          <a:lstStyle>
            <a:lvl1pPr marL="0" indent="0" algn="ctr">
              <a:buFontTx/>
              <a:buNone/>
              <a:defRPr sz="2900">
                <a:solidFill>
                  <a:srgbClr val="0522B5"/>
                </a:solidFill>
                <a:latin typeface="-봄IIM" pitchFamily="18" charset="-127"/>
                <a:ea typeface="-봄IIM" pitchFamily="18" charset="-127"/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477000"/>
            <a:ext cx="2540000" cy="304800"/>
          </a:xfrm>
        </p:spPr>
        <p:txBody>
          <a:bodyPr/>
          <a:lstStyle>
            <a:lvl1pPr>
              <a:defRPr>
                <a:solidFill>
                  <a:srgbClr val="D2FEDC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77000"/>
            <a:ext cx="3860800" cy="304800"/>
          </a:xfrm>
        </p:spPr>
        <p:txBody>
          <a:bodyPr/>
          <a:lstStyle>
            <a:lvl1pPr>
              <a:defRPr>
                <a:solidFill>
                  <a:srgbClr val="D2FEDC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477000"/>
            <a:ext cx="2540000" cy="304800"/>
          </a:xfrm>
        </p:spPr>
        <p:txBody>
          <a:bodyPr/>
          <a:lstStyle>
            <a:lvl1pPr>
              <a:defRPr>
                <a:solidFill>
                  <a:srgbClr val="D2FEDC"/>
                </a:solidFill>
              </a:defRPr>
            </a:lvl1pPr>
          </a:lstStyle>
          <a:p>
            <a:pPr>
              <a:defRPr/>
            </a:pPr>
            <a:fld id="{2B0CE6B1-F280-46A1-84D4-9FC1A92F0A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099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2E5BB-52D2-41E2-8EEB-2FA542502B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990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88400" y="304800"/>
            <a:ext cx="24892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20800" y="304800"/>
            <a:ext cx="72644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89DC5-1E7A-4987-ACDB-82BFEF8B0E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0994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1" y="0"/>
            <a:ext cx="9359900" cy="371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-14817" y="3716338"/>
            <a:ext cx="12206817" cy="227012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00477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  <p:pic>
        <p:nvPicPr>
          <p:cNvPr id="6" name="Picture 23" descr="00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4163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267200" y="1524000"/>
            <a:ext cx="7721600" cy="1143000"/>
          </a:xfrm>
        </p:spPr>
        <p:txBody>
          <a:bodyPr/>
          <a:lstStyle>
            <a:lvl1pPr algn="ctr">
              <a:defRPr sz="5800">
                <a:effectLst/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2457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2667000"/>
            <a:ext cx="6968067" cy="762000"/>
          </a:xfrm>
        </p:spPr>
        <p:txBody>
          <a:bodyPr/>
          <a:lstStyle>
            <a:lvl1pPr marL="0" indent="0" algn="ctr">
              <a:buFontTx/>
              <a:buNone/>
              <a:defRPr sz="2900">
                <a:solidFill>
                  <a:srgbClr val="0522B5"/>
                </a:solidFill>
                <a:latin typeface="-봄IIM" pitchFamily="18" charset="-127"/>
                <a:ea typeface="-봄IIM" pitchFamily="18" charset="-127"/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477000"/>
            <a:ext cx="2540000" cy="304800"/>
          </a:xfrm>
        </p:spPr>
        <p:txBody>
          <a:bodyPr/>
          <a:lstStyle>
            <a:lvl1pPr>
              <a:defRPr>
                <a:solidFill>
                  <a:srgbClr val="D2FEDC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77000"/>
            <a:ext cx="3860800" cy="304800"/>
          </a:xfrm>
        </p:spPr>
        <p:txBody>
          <a:bodyPr/>
          <a:lstStyle>
            <a:lvl1pPr>
              <a:defRPr>
                <a:solidFill>
                  <a:srgbClr val="D2FEDC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477000"/>
            <a:ext cx="2540000" cy="304800"/>
          </a:xfrm>
        </p:spPr>
        <p:txBody>
          <a:bodyPr/>
          <a:lstStyle>
            <a:lvl1pPr>
              <a:defRPr>
                <a:solidFill>
                  <a:srgbClr val="D2FEDC"/>
                </a:solidFill>
              </a:defRPr>
            </a:lvl1pPr>
          </a:lstStyle>
          <a:p>
            <a:pPr>
              <a:defRPr/>
            </a:pPr>
            <a:fld id="{2B0CE6B1-F280-46A1-84D4-9FC1A92F0A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1269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ECEAB-33F9-4544-BB29-8CE03117420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1708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59C5D-C6AB-4A60-A93D-25304D71B4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028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20800" y="1447800"/>
            <a:ext cx="4876800" cy="4876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0800" y="1447800"/>
            <a:ext cx="4876800" cy="4876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39E30-7DD7-4878-87C7-9DBC0F3FEF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9739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9F888-173C-4C48-B96A-64003621A8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7558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EDB17-3AA7-4DDC-A417-7290A605259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1115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D30AA-2974-44F1-B1EE-08EE6E03069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16021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073D-3E69-4E65-8C48-7845B8BC78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419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ECEAB-33F9-4544-BB29-8CE03117420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1311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E342B-F6CB-48DB-AB98-DB0AACFA0E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7494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2E5BB-52D2-41E2-8EEB-2FA542502B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65431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88400" y="304800"/>
            <a:ext cx="24892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20800" y="304800"/>
            <a:ext cx="72644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89DC5-1E7A-4987-ACDB-82BFEF8B0E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99946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1" y="0"/>
            <a:ext cx="9359900" cy="371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-14817" y="3716338"/>
            <a:ext cx="12206817" cy="227012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00477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  <p:pic>
        <p:nvPicPr>
          <p:cNvPr id="6" name="Picture 23" descr="00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4163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267200" y="1524000"/>
            <a:ext cx="7721600" cy="1143000"/>
          </a:xfrm>
        </p:spPr>
        <p:txBody>
          <a:bodyPr/>
          <a:lstStyle>
            <a:lvl1pPr algn="ctr">
              <a:defRPr sz="5800">
                <a:effectLst/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2457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470400" y="2667000"/>
            <a:ext cx="6968067" cy="762000"/>
          </a:xfrm>
        </p:spPr>
        <p:txBody>
          <a:bodyPr/>
          <a:lstStyle>
            <a:lvl1pPr marL="0" indent="0" algn="ctr">
              <a:buFontTx/>
              <a:buNone/>
              <a:defRPr sz="2900">
                <a:solidFill>
                  <a:srgbClr val="0522B5"/>
                </a:solidFill>
                <a:latin typeface="-봄IIM" pitchFamily="18" charset="-127"/>
                <a:ea typeface="-봄IIM" pitchFamily="18" charset="-127"/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477000"/>
            <a:ext cx="2540000" cy="304800"/>
          </a:xfrm>
        </p:spPr>
        <p:txBody>
          <a:bodyPr/>
          <a:lstStyle>
            <a:lvl1pPr>
              <a:defRPr>
                <a:solidFill>
                  <a:srgbClr val="D2FEDC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77000"/>
            <a:ext cx="3860800" cy="304800"/>
          </a:xfrm>
        </p:spPr>
        <p:txBody>
          <a:bodyPr/>
          <a:lstStyle>
            <a:lvl1pPr>
              <a:defRPr>
                <a:solidFill>
                  <a:srgbClr val="D2FEDC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477000"/>
            <a:ext cx="2540000" cy="304800"/>
          </a:xfrm>
        </p:spPr>
        <p:txBody>
          <a:bodyPr/>
          <a:lstStyle>
            <a:lvl1pPr>
              <a:defRPr>
                <a:solidFill>
                  <a:srgbClr val="D2FEDC"/>
                </a:solidFill>
              </a:defRPr>
            </a:lvl1pPr>
          </a:lstStyle>
          <a:p>
            <a:pPr>
              <a:defRPr/>
            </a:pPr>
            <a:fld id="{6B4A34C1-814A-44B4-A027-734D5D9554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75697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A035C-1140-4641-A525-6C4C113E9B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61335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51D4D-99F4-461C-B849-24B45399C4B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30020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20800" y="1447800"/>
            <a:ext cx="4876800" cy="4876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0800" y="1447800"/>
            <a:ext cx="4876800" cy="4876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680D4-1E8E-418B-B2C2-529A3AE522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1307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B8B05-69BC-48AA-B691-5CC8706998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35244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379E0-7774-4CE3-80EE-BF90CE71919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0722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1DCC1-94C6-460D-9432-5A8B3A862D8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704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59C5D-C6AB-4A60-A93D-25304D71B4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69026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3B69B-3A35-4BA4-A18E-3A071E5E172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89407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B7E7C-C7C4-41CD-9C2E-050A6D5A84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42545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9989E-9ED1-44D2-99A8-738928BA98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21494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88400" y="304800"/>
            <a:ext cx="2489200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20800" y="304800"/>
            <a:ext cx="7264400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3B1AB-7A6A-422B-89AF-A1AD53D18A1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127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20800" y="1447800"/>
            <a:ext cx="4876800" cy="4876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0800" y="1447800"/>
            <a:ext cx="4876800" cy="4876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39E30-7DD7-4878-87C7-9DBC0F3FEF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306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9F888-173C-4C48-B96A-64003621A8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469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EDB17-3AA7-4DDC-A417-7290A605259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908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D30AA-2974-44F1-B1EE-08EE6E03069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947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073D-3E69-4E65-8C48-7845B8BC78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076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E342B-F6CB-48DB-AB98-DB0AACFA0E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09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header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474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304800"/>
            <a:ext cx="9652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0800" y="1447800"/>
            <a:ext cx="9956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4474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89517" y="6465888"/>
            <a:ext cx="25400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solidFill>
                  <a:srgbClr val="F3D5F7"/>
                </a:solidFill>
                <a:latin typeface="-봄IIM" pitchFamily="18" charset="-127"/>
                <a:ea typeface="-봄IIM" pitchFamily="18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/>
          </a:p>
        </p:txBody>
      </p:sp>
      <p:sp>
        <p:nvSpPr>
          <p:cNvPr id="24474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40717" y="6465888"/>
            <a:ext cx="38608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solidFill>
                  <a:srgbClr val="F3D5F7"/>
                </a:solidFill>
                <a:latin typeface="-봄IIM" pitchFamily="18" charset="-127"/>
                <a:ea typeface="-봄IIM" pitchFamily="18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/>
          </a:p>
        </p:txBody>
      </p:sp>
      <p:sp>
        <p:nvSpPr>
          <p:cNvPr id="24474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2717" y="6465888"/>
            <a:ext cx="25400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solidFill>
                  <a:srgbClr val="F3D5F7"/>
                </a:solidFill>
                <a:latin typeface="-봄IIM" pitchFamily="18" charset="-127"/>
                <a:ea typeface="-봄IIM" pitchFamily="18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170AEB-A6C5-4825-814A-E5F5BB3FC03C}" type="slidenum">
              <a:rPr kumimoji="1" lang="en-US" altLang="ko-K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/>
          </a:p>
        </p:txBody>
      </p:sp>
      <p:sp>
        <p:nvSpPr>
          <p:cNvPr id="1032" name="Rectangle 14"/>
          <p:cNvSpPr>
            <a:spLocks noChangeArrowheads="1"/>
          </p:cNvSpPr>
          <p:nvPr userDrawn="1"/>
        </p:nvSpPr>
        <p:spPr bwMode="auto">
          <a:xfrm>
            <a:off x="-14817" y="1125538"/>
            <a:ext cx="12206817" cy="227012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00477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  <p:pic>
        <p:nvPicPr>
          <p:cNvPr id="1033" name="Picture 15" descr="background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1" y="1"/>
            <a:ext cx="7861300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54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000" kern="12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rgbClr val="E1FFFE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 kern="1200">
          <a:solidFill>
            <a:srgbClr val="E1FFFE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kern="1200">
          <a:solidFill>
            <a:srgbClr val="E1FFFE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 kern="1200">
          <a:solidFill>
            <a:srgbClr val="E1FFFE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 kern="1200">
          <a:solidFill>
            <a:srgbClr val="E1FFF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header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474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304800"/>
            <a:ext cx="9652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0800" y="1447800"/>
            <a:ext cx="9956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4474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89517" y="6465888"/>
            <a:ext cx="25400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solidFill>
                  <a:srgbClr val="F3D5F7"/>
                </a:solidFill>
                <a:latin typeface="-봄IIM" pitchFamily="18" charset="-127"/>
                <a:ea typeface="-봄IIM" pitchFamily="18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/>
          </a:p>
        </p:txBody>
      </p:sp>
      <p:sp>
        <p:nvSpPr>
          <p:cNvPr id="24474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40717" y="6465888"/>
            <a:ext cx="38608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solidFill>
                  <a:srgbClr val="F3D5F7"/>
                </a:solidFill>
                <a:latin typeface="-봄IIM" pitchFamily="18" charset="-127"/>
                <a:ea typeface="-봄IIM" pitchFamily="18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/>
          </a:p>
        </p:txBody>
      </p:sp>
      <p:sp>
        <p:nvSpPr>
          <p:cNvPr id="24474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2717" y="6465888"/>
            <a:ext cx="25400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solidFill>
                  <a:srgbClr val="F3D5F7"/>
                </a:solidFill>
                <a:latin typeface="-봄IIM" pitchFamily="18" charset="-127"/>
                <a:ea typeface="-봄IIM" pitchFamily="18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170AEB-A6C5-4825-814A-E5F5BB3FC03C}" type="slidenum">
              <a:rPr kumimoji="1" lang="en-US" altLang="ko-K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/>
          </a:p>
        </p:txBody>
      </p:sp>
      <p:sp>
        <p:nvSpPr>
          <p:cNvPr id="1032" name="Rectangle 14"/>
          <p:cNvSpPr>
            <a:spLocks noChangeArrowheads="1"/>
          </p:cNvSpPr>
          <p:nvPr userDrawn="1"/>
        </p:nvSpPr>
        <p:spPr bwMode="auto">
          <a:xfrm>
            <a:off x="-14817" y="1125538"/>
            <a:ext cx="12206817" cy="227012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00477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  <p:pic>
        <p:nvPicPr>
          <p:cNvPr id="1033" name="Picture 15" descr="background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1" y="1"/>
            <a:ext cx="7861300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80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000" kern="12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rgbClr val="E1FFFE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 kern="1200">
          <a:solidFill>
            <a:srgbClr val="E1FFFE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kern="1200">
          <a:solidFill>
            <a:srgbClr val="E1FFFE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 kern="1200">
          <a:solidFill>
            <a:srgbClr val="E1FFFE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 kern="1200">
          <a:solidFill>
            <a:srgbClr val="E1FFF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header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474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304800"/>
            <a:ext cx="9652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0800" y="1447800"/>
            <a:ext cx="9956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4474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89517" y="6465888"/>
            <a:ext cx="25400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solidFill>
                  <a:srgbClr val="F3D5F7"/>
                </a:solidFill>
                <a:latin typeface="-봄IIM" pitchFamily="18" charset="-127"/>
                <a:ea typeface="-봄IIM" pitchFamily="18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/>
          </a:p>
        </p:txBody>
      </p:sp>
      <p:sp>
        <p:nvSpPr>
          <p:cNvPr id="24474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40717" y="6465888"/>
            <a:ext cx="38608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solidFill>
                  <a:srgbClr val="F3D5F7"/>
                </a:solidFill>
                <a:latin typeface="-봄IIM" pitchFamily="18" charset="-127"/>
                <a:ea typeface="-봄IIM" pitchFamily="18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/>
          </a:p>
        </p:txBody>
      </p:sp>
      <p:sp>
        <p:nvSpPr>
          <p:cNvPr id="24474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2717" y="6465888"/>
            <a:ext cx="2540000" cy="31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solidFill>
                  <a:srgbClr val="F3D5F7"/>
                </a:solidFill>
                <a:latin typeface="-봄IIM" pitchFamily="18" charset="-127"/>
                <a:ea typeface="-봄IIM" pitchFamily="18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FAC280-72EF-49B2-81B1-B02123997767}" type="slidenum">
              <a:rPr kumimoji="1" lang="en-US" altLang="ko-K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/>
          </a:p>
        </p:txBody>
      </p:sp>
      <p:sp>
        <p:nvSpPr>
          <p:cNvPr id="1032" name="Rectangle 14"/>
          <p:cNvSpPr>
            <a:spLocks noChangeArrowheads="1"/>
          </p:cNvSpPr>
          <p:nvPr userDrawn="1"/>
        </p:nvSpPr>
        <p:spPr bwMode="auto">
          <a:xfrm>
            <a:off x="-14817" y="1125538"/>
            <a:ext cx="12206817" cy="227012"/>
          </a:xfrm>
          <a:prstGeom prst="rect">
            <a:avLst/>
          </a:prstGeom>
          <a:gradFill rotWithShape="1">
            <a:gsLst>
              <a:gs pos="0">
                <a:srgbClr val="0099FF"/>
              </a:gs>
              <a:gs pos="100000">
                <a:srgbClr val="00477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  <p:pic>
        <p:nvPicPr>
          <p:cNvPr id="1033" name="Picture 15" descr="background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1" y="1"/>
            <a:ext cx="7861300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449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000" kern="12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000">
          <a:solidFill>
            <a:srgbClr val="0522B5"/>
          </a:solidFill>
          <a:effectLst>
            <a:outerShdw blurRad="38100" dist="38100" dir="2700000" algn="tl">
              <a:srgbClr val="C0C0C0"/>
            </a:outerShdw>
          </a:effectLst>
          <a:latin typeface="-봄IIB" pitchFamily="18" charset="-127"/>
          <a:ea typeface="-봄IIB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rgbClr val="E1FFFE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 kern="1200">
          <a:solidFill>
            <a:srgbClr val="E1FFFE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kern="1200">
          <a:solidFill>
            <a:srgbClr val="E1FFFE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 kern="1200">
          <a:solidFill>
            <a:srgbClr val="E1FFFE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 kern="1200">
          <a:solidFill>
            <a:srgbClr val="E1FFF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83113" y="1844675"/>
            <a:ext cx="5791200" cy="1143000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菲涅尔圆孔衍射仿真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3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菲涅尔圆孔衍射</a:t>
            </a:r>
            <a:r>
              <a:rPr lang="zh-CN" altLang="en-US" sz="2800" dirty="0" smtClean="0"/>
              <a:t>仿真</a:t>
            </a:r>
            <a:r>
              <a:rPr lang="en-US" altLang="zh-CN" sz="2800" dirty="0" smtClean="0"/>
              <a:t>——MATLAB</a:t>
            </a:r>
            <a:r>
              <a:rPr lang="zh-CN" altLang="en-US" sz="2800" dirty="0" smtClean="0"/>
              <a:t>程序设计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545910" y="1392642"/>
            <a:ext cx="54045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step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350;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lamda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500e-6; </a:t>
            </a:r>
            <a:r>
              <a:rPr lang="en-US" altLang="zh-CN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波长</a:t>
            </a:r>
            <a:endParaRPr lang="en-US" altLang="zh-CN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k = 2*pi/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lamda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z = 12.5;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观测距离</a:t>
            </a:r>
            <a:endParaRPr lang="en-US" altLang="zh-CN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确定衍射屏</a:t>
            </a:r>
            <a:endParaRPr lang="en-US" altLang="zh-CN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N = 500;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zh-CN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衍射屏像素点数</a:t>
            </a:r>
            <a:endParaRPr lang="en-US" altLang="zh-CN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0.25;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圆孔半径</a:t>
            </a:r>
            <a:endParaRPr lang="en-US" altLang="zh-CN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zeros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(N, N);</a:t>
            </a:r>
          </a:p>
          <a:p>
            <a:r>
              <a:rPr lang="pt-BR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[m, n] = meshgrid(linspace(-N/step, N/step, N));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D = (m.^2+n.^2).^(1/2);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find(D &lt;= r);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I(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 = 1; 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圆孔处透射系数为</a:t>
            </a:r>
            <a:r>
              <a:rPr lang="en-US" altLang="zh-CN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1</a:t>
            </a:r>
            <a:endParaRPr lang="en-US" altLang="zh-CN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pl-PL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q = exp(j*k*(m.^2+n.^2)/2/z);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subplot(2,2,1); </a:t>
            </a:r>
            <a:r>
              <a:rPr lang="en-US" altLang="zh-CN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绘制衍射屏</a:t>
            </a:r>
            <a:endParaRPr lang="en-US" altLang="zh-CN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(I);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50424" y="1378994"/>
            <a:ext cx="56774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L =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500;M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500; </a:t>
            </a:r>
            <a:r>
              <a:rPr lang="en-US" altLang="zh-CN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接收屏像素点数</a:t>
            </a:r>
            <a:endParaRPr lang="en-US" altLang="zh-CN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[x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, y]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meshgrid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linspace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(-L/step, L/step, M));</a:t>
            </a:r>
          </a:p>
          <a:p>
            <a:r>
              <a:rPr lang="pl-PL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h = exp(j*k*z)*exp((j*k*(x.^2+y.^2))/(2*z))/(j*lamda*z);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fftshift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(fft2(I.*q));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G = h.*B; </a:t>
            </a:r>
            <a:endParaRPr lang="en-US" altLang="zh-CN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abs(G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      </a:t>
            </a:r>
            <a:r>
              <a:rPr lang="en-US" altLang="zh-CN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取绝对值计算光场强度</a:t>
            </a:r>
            <a:endParaRPr lang="en-US" altLang="zh-CN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subplot(2,2,2);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imagesc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(C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altLang="zh-CN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绘制衍射图像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axis </a:t>
            </a:r>
            <a:r>
              <a:rPr lang="en-US" altLang="zh-CN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image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;colormap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(hot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subplot(2,2,3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);mesh(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x,y,abs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(G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r>
              <a:rPr lang="en-US" altLang="zh-CN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光强分布三维图</a:t>
            </a:r>
            <a:endParaRPr lang="en-US" altLang="zh-CN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subplot(2,2,4);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= C(251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,:); </a:t>
            </a:r>
            <a:r>
              <a:rPr lang="en-US" altLang="zh-CN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取剖面处的光场强度数据</a:t>
            </a:r>
            <a:endParaRPr lang="en-US" altLang="zh-CN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d = d/max(d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altLang="zh-CN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归一化处理</a:t>
            </a:r>
            <a:r>
              <a:rPr lang="en-US" altLang="zh-CN" dirty="0">
                <a:solidFill>
                  <a:srgbClr val="228B22"/>
                </a:solidFill>
                <a:latin typeface="Courier New" panose="02070309020205020404" pitchFamily="49" charset="0"/>
              </a:rPr>
              <a:t> 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plot(d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   </a:t>
            </a:r>
            <a:r>
              <a:rPr lang="en-US" altLang="zh-CN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zh-CN" altLang="en-US" dirty="0">
                <a:solidFill>
                  <a:srgbClr val="228B22"/>
                </a:solidFill>
                <a:latin typeface="Courier New" panose="02070309020205020404" pitchFamily="49" charset="0"/>
              </a:rPr>
              <a:t>绘制衍射图像中心剖面处的光场强度</a:t>
            </a:r>
            <a:endParaRPr lang="en-US" altLang="zh-CN" dirty="0">
              <a:solidFill>
                <a:srgbClr val="228B22"/>
              </a:solidFill>
              <a:latin typeface="Courier New" panose="02070309020205020404" pitchFamily="49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647768"/>
              </p:ext>
            </p:extLst>
          </p:nvPr>
        </p:nvGraphicFramePr>
        <p:xfrm>
          <a:off x="1738287" y="6116107"/>
          <a:ext cx="7952158" cy="735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4533840" imgH="419040" progId="Equation.DSMT4">
                  <p:embed/>
                </p:oleObj>
              </mc:Choice>
              <mc:Fallback>
                <p:oleObj name="Equation" r:id="rId3" imgW="45338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8287" y="6116107"/>
                        <a:ext cx="7952158" cy="735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5950424" y="2238238"/>
            <a:ext cx="5786651" cy="1310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51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菲涅尔圆孔衍射仿真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效果图</a:t>
            </a:r>
            <a:endParaRPr lang="zh-CN" altLang="en-US" sz="28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341" y="1438507"/>
            <a:ext cx="6070578" cy="52665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20800" y="2462999"/>
            <a:ext cx="1228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衍射屏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9287299" y="2522012"/>
            <a:ext cx="1480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衍射图像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887105" y="5106537"/>
            <a:ext cx="1661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衍射区域光场强度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9287299" y="5106537"/>
            <a:ext cx="1835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中心剖线处光场强度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6254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菲涅尔圆孔衍射仿真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不同</a:t>
            </a:r>
            <a:r>
              <a:rPr lang="en-US" altLang="zh-CN" sz="2800" dirty="0" smtClean="0"/>
              <a:t>F</a:t>
            </a:r>
            <a:r>
              <a:rPr lang="zh-CN" altLang="en-US" sz="2800" dirty="0" smtClean="0"/>
              <a:t>下的衍射图像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751" y="4431350"/>
            <a:ext cx="2868049" cy="23619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31" y="1788448"/>
            <a:ext cx="2794989" cy="253997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30" y="4431351"/>
            <a:ext cx="2794989" cy="236199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4966" y="1788448"/>
            <a:ext cx="2722850" cy="253997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4965" y="4431350"/>
            <a:ext cx="2722850" cy="236199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4751" y="1788448"/>
            <a:ext cx="2868049" cy="253997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73715" y="1453326"/>
            <a:ext cx="191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F=20    z=6.25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928694" y="1410551"/>
            <a:ext cx="215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F=15    z=9.375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726912" y="1401735"/>
            <a:ext cx="188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F=10    z=12.5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3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菲涅尔圆孔衍射仿真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不同</a:t>
            </a:r>
            <a:r>
              <a:rPr lang="en-US" altLang="zh-CN" sz="2800" dirty="0" smtClean="0"/>
              <a:t>F</a:t>
            </a:r>
            <a:r>
              <a:rPr lang="zh-CN" altLang="en-US" sz="2800" dirty="0" smtClean="0"/>
              <a:t>下的衍射图像</a:t>
            </a:r>
            <a:endParaRPr lang="zh-CN" altLang="en-US" sz="2800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10" y="1852508"/>
            <a:ext cx="2664868" cy="253934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09" y="4440822"/>
            <a:ext cx="2664869" cy="236141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4"/>
          <a:srcRect r="6159"/>
          <a:stretch/>
        </p:blipFill>
        <p:spPr>
          <a:xfrm>
            <a:off x="4432574" y="1852508"/>
            <a:ext cx="2662406" cy="253934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2573" y="4440822"/>
            <a:ext cx="2738501" cy="236141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9103" y="1852508"/>
            <a:ext cx="2741688" cy="2539349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9103" y="4440822"/>
            <a:ext cx="2741688" cy="2361414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1448899" y="1492394"/>
            <a:ext cx="149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F=5    z=25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022990" y="1483176"/>
            <a:ext cx="174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F=2.5    z=50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8726015" y="1483176"/>
            <a:ext cx="164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F=1    z=125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1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菲涅尔圆孔衍射仿真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不同</a:t>
            </a:r>
            <a:r>
              <a:rPr lang="en-US" altLang="zh-CN" sz="2800" dirty="0" smtClean="0"/>
              <a:t>F</a:t>
            </a:r>
            <a:r>
              <a:rPr lang="zh-CN" altLang="en-US" sz="2800" dirty="0" smtClean="0"/>
              <a:t>下的中心点处光场强度</a:t>
            </a:r>
            <a:endParaRPr lang="zh-CN" altLang="en-US" sz="28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22" y="1524667"/>
            <a:ext cx="10552381" cy="5333333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 bwMode="auto">
          <a:xfrm>
            <a:off x="9280478" y="1774209"/>
            <a:ext cx="0" cy="46129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5172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菲涅尔圆孔衍射仿真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不同</a:t>
            </a:r>
            <a:r>
              <a:rPr lang="en-US" altLang="zh-CN" sz="2800" dirty="0" smtClean="0"/>
              <a:t>F</a:t>
            </a:r>
            <a:r>
              <a:rPr lang="zh-CN" altLang="en-US" sz="2800" dirty="0" smtClean="0"/>
              <a:t>下的中心点处光场强度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79" y="1441873"/>
            <a:ext cx="10447619" cy="5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菲涅尔圆孔衍射仿真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不同</a:t>
            </a:r>
            <a:r>
              <a:rPr lang="en-US" altLang="zh-CN" sz="2800" dirty="0" smtClean="0"/>
              <a:t>F</a:t>
            </a:r>
            <a:r>
              <a:rPr lang="zh-CN" altLang="en-US" sz="2800" dirty="0" smtClean="0"/>
              <a:t>下的中心点处光场强度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47" y="1486512"/>
            <a:ext cx="10007706" cy="524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7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5025" y="3141664"/>
            <a:ext cx="3134200" cy="828675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zh-CN" altLang="en-US" sz="6600" dirty="0" smtClean="0">
                <a:solidFill>
                  <a:srgbClr val="FF0000"/>
                </a:solidFill>
              </a:rPr>
              <a:t>谢  谢</a:t>
            </a:r>
            <a:endParaRPr lang="zh-CN" alt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7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109">
  <a:themeElements>
    <a:clrScheme name="B109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109">
      <a:majorFont>
        <a:latin typeface="-봄IIB"/>
        <a:ea typeface="-봄IIB"/>
        <a:cs typeface=""/>
      </a:majorFont>
      <a:minorFont>
        <a:latin typeface="-봄IIL"/>
        <a:ea typeface="-봄II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</a:defRPr>
        </a:defPPr>
      </a:lstStyle>
    </a:lnDef>
  </a:objectDefaults>
  <a:extraClrSchemeLst>
    <a:extraClrScheme>
      <a:clrScheme name="B109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109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09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09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0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0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0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109">
  <a:themeElements>
    <a:clrScheme name="B109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109">
      <a:majorFont>
        <a:latin typeface="-봄IIB"/>
        <a:ea typeface="-봄IIB"/>
        <a:cs typeface=""/>
      </a:majorFont>
      <a:minorFont>
        <a:latin typeface="-봄IIL"/>
        <a:ea typeface="-봄II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</a:defRPr>
        </a:defPPr>
      </a:lstStyle>
    </a:lnDef>
  </a:objectDefaults>
  <a:extraClrSchemeLst>
    <a:extraClrScheme>
      <a:clrScheme name="B109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109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09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09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0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0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0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B109">
  <a:themeElements>
    <a:clrScheme name="B109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109">
      <a:majorFont>
        <a:latin typeface="-봄IIB"/>
        <a:ea typeface="-봄IIB"/>
        <a:cs typeface=""/>
      </a:majorFont>
      <a:minorFont>
        <a:latin typeface="-봄IIL"/>
        <a:ea typeface="-봄II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34" charset="-127"/>
            <a:ea typeface="굴림" pitchFamily="34" charset="-127"/>
          </a:defRPr>
        </a:defPPr>
      </a:lstStyle>
    </a:lnDef>
  </a:objectDefaults>
  <a:extraClrSchemeLst>
    <a:extraClrScheme>
      <a:clrScheme name="B109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109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09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09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0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0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10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345</Words>
  <Application>Microsoft Office PowerPoint</Application>
  <PresentationFormat>宽屏</PresentationFormat>
  <Paragraphs>46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굴림</vt:lpstr>
      <vt:lpstr>-봄IIB</vt:lpstr>
      <vt:lpstr>-봄IIL</vt:lpstr>
      <vt:lpstr>-봄IIM</vt:lpstr>
      <vt:lpstr>Arial</vt:lpstr>
      <vt:lpstr>Courier New</vt:lpstr>
      <vt:lpstr>B109</vt:lpstr>
      <vt:lpstr>1_B109</vt:lpstr>
      <vt:lpstr>2_B109</vt:lpstr>
      <vt:lpstr>Equation</vt:lpstr>
      <vt:lpstr>菲涅尔圆孔衍射仿真</vt:lpstr>
      <vt:lpstr>菲涅尔圆孔衍射仿真——MATLAB程序设计</vt:lpstr>
      <vt:lpstr>菲涅尔圆孔衍射仿真——效果图</vt:lpstr>
      <vt:lpstr>菲涅尔圆孔衍射仿真——不同F下的衍射图像</vt:lpstr>
      <vt:lpstr>菲涅尔圆孔衍射仿真——不同F下的衍射图像</vt:lpstr>
      <vt:lpstr>菲涅尔圆孔衍射仿真——不同F下的中心点处光场强度</vt:lpstr>
      <vt:lpstr>菲涅尔圆孔衍射仿真——不同F下的中心点处光场强度</vt:lpstr>
      <vt:lpstr>菲涅尔圆孔衍射仿真——不同F下的中心点处光场强度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16</cp:revision>
  <dcterms:created xsi:type="dcterms:W3CDTF">2018-12-09T16:10:51Z</dcterms:created>
  <dcterms:modified xsi:type="dcterms:W3CDTF">2018-12-11T12:09:02Z</dcterms:modified>
</cp:coreProperties>
</file>