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90" r:id="rId21"/>
    <p:sldId id="279" r:id="rId22"/>
    <p:sldId id="280" r:id="rId23"/>
    <p:sldId id="281" r:id="rId24"/>
    <p:sldId id="29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092" autoAdjust="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C183F-2035-4DE6-97E3-AF19E363E0B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505E0-0D60-4193-B1F8-B40C2A53EC3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Servlet</a:t>
            </a:r>
            <a:r>
              <a:rPr lang="zh-CN" altLang="en-US"/>
              <a:t>配置参数只被该</a:t>
            </a:r>
            <a:r>
              <a:rPr lang="en-US" altLang="zh-CN"/>
              <a:t>Servlet</a:t>
            </a:r>
            <a:r>
              <a:rPr lang="zh-CN" altLang="en-US"/>
              <a:t>访问，而</a:t>
            </a:r>
            <a:r>
              <a:rPr lang="en-US" altLang="zh-CN"/>
              <a:t>WEB</a:t>
            </a:r>
            <a:r>
              <a:rPr lang="zh-CN" altLang="en-US"/>
              <a:t>应用程序的参数（为整个程序配置的参数）可以被所有的</a:t>
            </a:r>
            <a:r>
              <a:rPr lang="en-US" altLang="zh-CN"/>
              <a:t>Servlet</a:t>
            </a:r>
            <a:r>
              <a:rPr lang="zh-CN" altLang="en-US"/>
              <a:t>去访问。</a:t>
            </a:r>
          </a:p>
          <a:p>
            <a:r>
              <a:rPr lang="zh-CN" altLang="en-US"/>
              <a:t>讲</a:t>
            </a:r>
            <a:r>
              <a:rPr lang="en-US" altLang="zh-CN"/>
              <a:t>Servlet</a:t>
            </a:r>
            <a:r>
              <a:rPr lang="zh-CN" altLang="en-US"/>
              <a:t>的初始化参数时给大家看</a:t>
            </a:r>
            <a:r>
              <a:rPr lang="en-US" altLang="zh-CN"/>
              <a:t>Struts</a:t>
            </a:r>
            <a:r>
              <a:rPr lang="zh-CN" altLang="en-US"/>
              <a:t>的配置，讲</a:t>
            </a:r>
            <a:r>
              <a:rPr lang="en-US" altLang="zh-CN"/>
              <a:t>Context</a:t>
            </a:r>
            <a:r>
              <a:rPr lang="zh-CN" altLang="en-US"/>
              <a:t>的配置参数时，给大家看</a:t>
            </a:r>
            <a:r>
              <a:rPr lang="en-US" altLang="zh-CN"/>
              <a:t>Spring</a:t>
            </a:r>
            <a:r>
              <a:rPr lang="zh-CN" altLang="en-US"/>
              <a:t>的配置。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10013C-B738-4838-806A-8D98D3E417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06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79512" y="2276872"/>
            <a:ext cx="8712968" cy="1470025"/>
          </a:xfrm>
        </p:spPr>
        <p:txBody>
          <a:bodyPr>
            <a:normAutofit/>
          </a:bodyPr>
          <a:lstStyle/>
          <a:p>
            <a:r>
              <a:rPr lang="en-US" altLang="zh-CN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JavaWEB</a:t>
            </a:r>
            <a:r>
              <a:rPr lang="en-US" altLang="zh-CN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-Servlet(1)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692696"/>
            <a:ext cx="8229600" cy="857256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启动分析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119843" y="1999042"/>
            <a:ext cx="2881313" cy="63094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判断 “</a:t>
            </a: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catalina_home” </a:t>
            </a: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环境变量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是否为空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43" y="1848230"/>
            <a:ext cx="5616575" cy="3097212"/>
          </a:xfrm>
          <a:prstGeom prst="rect">
            <a:avLst/>
          </a:prstGeom>
          <a:noFill/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713318" y="2299080"/>
            <a:ext cx="1309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878543" y="3667505"/>
            <a:ext cx="5762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878543" y="4386642"/>
            <a:ext cx="2881313" cy="63094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判断当前目录下是否存在 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bin\catalina.bat </a:t>
            </a: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88943" y="5251830"/>
            <a:ext cx="84248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</a:pP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结论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 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执行 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startup.bat 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，实际上执行的是 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catalina.bat </a:t>
            </a:r>
          </a:p>
        </p:txBody>
      </p:sp>
    </p:spTree>
    <p:extLst>
      <p:ext uri="{BB962C8B-B14F-4D97-AF65-F5344CB8AC3E}">
        <p14:creationId xmlns:p14="http://schemas.microsoft.com/office/powerpoint/2010/main" val="51019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692696"/>
            <a:ext cx="8229600" cy="857256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启动分析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3394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若想在任意目录下都能启动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，则需设置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CATALINA_HOME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环境变量</a:t>
            </a: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直接执行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catalina.bat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时需要带上命令行参数</a:t>
            </a:r>
          </a:p>
          <a:p>
            <a:endParaRPr lang="zh-CN" altLang="en-US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常用的参数是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start,</a:t>
            </a:r>
            <a:r>
              <a:rPr lang="en-US" altLang="zh-CN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run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stop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05552"/>
            <a:ext cx="6048375" cy="1962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095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480" y="720070"/>
            <a:ext cx="8229600" cy="857256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的管理程序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07359"/>
            <a:ext cx="8286808" cy="288288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提供了一个管理程序：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manager,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用于部署到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服务器中的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</a:t>
            </a: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要访问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manager web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应用程序，需要添加具有管理员权限的账号，编辑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tomcat-users.xml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文件，添加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manager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角色，设置用户名和密码</a:t>
            </a: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496593"/>
            <a:ext cx="6408737" cy="1236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551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66" y="721780"/>
            <a:ext cx="8229600" cy="857256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程序结构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34438"/>
            <a:ext cx="8280920" cy="4214842"/>
          </a:xfrm>
        </p:spPr>
        <p:txBody>
          <a:bodyPr>
            <a:normAutofit/>
          </a:bodyPr>
          <a:lstStyle/>
          <a:p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应用程序是由一组 </a:t>
            </a:r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页面，类，以及其它的资源组成的运行在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服务器上的完整的应用程序，以一种结构化的有层次的目录形式存在</a:t>
            </a:r>
          </a:p>
          <a:p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组成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应用程序的这些文件要部署在相应的目录层次中，根目录代表整个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应用程序的”根”</a:t>
            </a:r>
          </a:p>
          <a:p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通常将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应用程序的目录放在 </a:t>
            </a:r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webapps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目录下，在 </a:t>
            </a:r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webapps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目录下的每一个子目录都是一个独立的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应用程序，子目录的名字就是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应用程序的名字，也就是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应用程序的“根”。用户通过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应用程序的”根”来访问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应用程序中的资源 </a:t>
            </a:r>
          </a:p>
        </p:txBody>
      </p:sp>
    </p:spTree>
    <p:extLst>
      <p:ext uri="{BB962C8B-B14F-4D97-AF65-F5344CB8AC3E}">
        <p14:creationId xmlns:p14="http://schemas.microsoft.com/office/powerpoint/2010/main" val="2342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694494"/>
            <a:ext cx="8229600" cy="857256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程序结构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07153"/>
            <a:ext cx="8059797" cy="71438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规范中定义了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应用程序的目录层次：</a:t>
            </a:r>
          </a:p>
        </p:txBody>
      </p:sp>
      <p:pic>
        <p:nvPicPr>
          <p:cNvPr id="7884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4093" y="2564408"/>
            <a:ext cx="3186113" cy="3744912"/>
          </a:xfrm>
          <a:prstGeom prst="rect">
            <a:avLst/>
          </a:prstGeom>
          <a:noFill/>
        </p:spPr>
      </p:pic>
      <p:sp>
        <p:nvSpPr>
          <p:cNvPr id="788488" name="Line 8"/>
          <p:cNvSpPr>
            <a:spLocks noChangeShapeType="1"/>
          </p:cNvSpPr>
          <p:nvPr/>
        </p:nvSpPr>
        <p:spPr bwMode="auto">
          <a:xfrm>
            <a:off x="4103718" y="263584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8486" name="Text Box 6"/>
          <p:cNvSpPr txBox="1">
            <a:spLocks noChangeArrowheads="1"/>
          </p:cNvSpPr>
          <p:nvPr/>
        </p:nvSpPr>
        <p:spPr bwMode="auto">
          <a:xfrm>
            <a:off x="5616606" y="2492970"/>
            <a:ext cx="3384550" cy="63094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应用程序的根目录，属于此</a:t>
            </a: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用程序的所有文件都存放在这个目录下</a:t>
            </a:r>
          </a:p>
        </p:txBody>
      </p:sp>
      <p:sp>
        <p:nvSpPr>
          <p:cNvPr id="788490" name="Line 10"/>
          <p:cNvSpPr>
            <a:spLocks noChangeShapeType="1"/>
          </p:cNvSpPr>
          <p:nvPr/>
        </p:nvSpPr>
        <p:spPr bwMode="auto">
          <a:xfrm flipH="1">
            <a:off x="2520981" y="285174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8491" name="Text Box 11"/>
          <p:cNvSpPr txBox="1">
            <a:spLocks noChangeArrowheads="1"/>
          </p:cNvSpPr>
          <p:nvPr/>
        </p:nvSpPr>
        <p:spPr bwMode="auto">
          <a:xfrm>
            <a:off x="287368" y="2564408"/>
            <a:ext cx="2160588" cy="63094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存放</a:t>
            </a: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应用程序的部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署描述符文件</a:t>
            </a: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</a:t>
            </a:r>
          </a:p>
        </p:txBody>
      </p:sp>
      <p:sp>
        <p:nvSpPr>
          <p:cNvPr id="788492" name="Text Box 12"/>
          <p:cNvSpPr txBox="1">
            <a:spLocks noChangeArrowheads="1"/>
          </p:cNvSpPr>
          <p:nvPr/>
        </p:nvSpPr>
        <p:spPr bwMode="auto">
          <a:xfrm>
            <a:off x="287368" y="3356570"/>
            <a:ext cx="2160588" cy="63094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存放</a:t>
            </a: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和其他有用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的类文件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 flipH="1">
            <a:off x="2520981" y="3140670"/>
            <a:ext cx="12239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8494" name="Text Box 14"/>
          <p:cNvSpPr txBox="1">
            <a:spLocks noChangeArrowheads="1"/>
          </p:cNvSpPr>
          <p:nvPr/>
        </p:nvSpPr>
        <p:spPr bwMode="auto">
          <a:xfrm>
            <a:off x="5616606" y="5301258"/>
            <a:ext cx="3384550" cy="954107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存放</a:t>
            </a: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应用程序需要用到的</a:t>
            </a: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JAR</a:t>
            </a: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件，这些</a:t>
            </a: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JAR</a:t>
            </a: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文件中可以包含</a:t>
            </a: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Bean</a:t>
            </a: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和其他有用的类文件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4392643" y="4293195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8496" name="Line 16"/>
          <p:cNvSpPr>
            <a:spLocks noChangeShapeType="1"/>
          </p:cNvSpPr>
          <p:nvPr/>
        </p:nvSpPr>
        <p:spPr bwMode="auto">
          <a:xfrm>
            <a:off x="7200931" y="429319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360393" y="5372695"/>
            <a:ext cx="2160588" cy="954107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</a:t>
            </a: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文件包含</a:t>
            </a:r>
            <a:r>
              <a:rPr lang="en-US" altLang="zh-CN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应用程序的配置和部署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信息</a:t>
            </a:r>
          </a:p>
        </p:txBody>
      </p:sp>
      <p:sp>
        <p:nvSpPr>
          <p:cNvPr id="788498" name="Line 18"/>
          <p:cNvSpPr>
            <a:spLocks noChangeShapeType="1"/>
          </p:cNvSpPr>
          <p:nvPr/>
        </p:nvSpPr>
        <p:spPr bwMode="auto">
          <a:xfrm flipH="1">
            <a:off x="2663856" y="594895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771544"/>
            <a:ext cx="8229600" cy="857256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2060848"/>
            <a:ext cx="8215370" cy="4214841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几点说明：</a:t>
            </a: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WEB-INF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目录下的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classes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lib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目录都可以存放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的类文件，在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容器运行时，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应用程序的类加载器将首先加载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classes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目录下的，其次才是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lib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目录下的类。如果这两个目录下存在同名的类，起作用的将是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classes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目录下的类 </a:t>
            </a: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WEB-INF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是一个特殊的目录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所有字母都要大写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。这个目录并不属于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应用程序可以访问的上下文路径的一部分，对客户端来说，这个目录是不可见的。但该目录下的内容对于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代码是可见的  </a:t>
            </a:r>
          </a:p>
          <a:p>
            <a:pPr lvl="1"/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0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71544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配置任意目录下的</a:t>
            </a:r>
            <a:r>
              <a:rPr lang="en-US" altLang="zh-CN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4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 </a:t>
            </a:r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700808"/>
            <a:ext cx="8143932" cy="3570287"/>
          </a:xfrm>
        </p:spPr>
        <p:txBody>
          <a:bodyPr/>
          <a:lstStyle/>
          <a:p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服务器中可以配置虚拟目录，而</a:t>
            </a:r>
            <a:r>
              <a:rPr lang="zh-CN" altLang="en-US" sz="25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虚拟目录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所对应的真实目录可以在任何路径下。</a:t>
            </a:r>
          </a:p>
          <a:p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服务器中，主要在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XML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配置文件中通过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&lt;Context&gt;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元素的设置来完成的。一个</a:t>
            </a:r>
            <a:r>
              <a:rPr lang="en-US" altLang="zh-CN" sz="25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&lt;Context&gt;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元素就表示一个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应用程序，运行在特定的虚拟主机中。 </a:t>
            </a:r>
          </a:p>
          <a:p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&lt;Context&gt;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元素是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&lt;Host&gt;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元素的子元素，可以在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conf\server.xml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文件中设置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元素。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3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76969"/>
            <a:ext cx="7696200" cy="1439863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&lt;Context&gt;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元素的常用属性 </a:t>
            </a:r>
          </a:p>
        </p:txBody>
      </p:sp>
      <p:pic>
        <p:nvPicPr>
          <p:cNvPr id="791655" name="Picture 1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944688"/>
            <a:ext cx="8713787" cy="344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48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69269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配置任意目录下的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 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575004"/>
            <a:ext cx="8569325" cy="4799013"/>
          </a:xfrm>
        </p:spPr>
        <p:txBody>
          <a:bodyPr/>
          <a:lstStyle/>
          <a:p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&lt;Context&gt;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元素是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&lt;Host&gt;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元素的子元素，可以在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conf\server.xml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文件中设置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元素。</a:t>
            </a:r>
          </a:p>
          <a:p>
            <a:endParaRPr lang="zh-CN" altLang="en-US" sz="25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docBase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属性指定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应用程序的真实路径。将属性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reloadable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设置为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true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在运行时会自动监测</a:t>
            </a:r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类的改动，如果发现有类被更新，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服务器将自动重新加载该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应用程序。这样，在开发时，就不需要频繁重启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了</a:t>
            </a:r>
            <a:r>
              <a:rPr lang="zh-CN" altLang="en-US" sz="2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pic>
        <p:nvPicPr>
          <p:cNvPr id="792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78292"/>
            <a:ext cx="6481762" cy="151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053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配置任意目录下的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 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79" y="1717880"/>
            <a:ext cx="8424863" cy="49514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还可以在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目录下依次创建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Catalina\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localhost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目录，然后在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localhost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目录下为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这个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应用程序建立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test.xml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文件，编辑这个文件输入以下内容 </a:t>
            </a:r>
          </a:p>
          <a:p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5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开始，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不建议直接在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server.xml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文件中配置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&lt;Context&gt;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，因为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server.xml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文件作为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的主要配置文件，一旦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启动后，将不会再读取这个文件，因此无法在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服务器启动时发布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应用程序。如果在其他地方配置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&lt;Context&gt;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元素，那么在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运行时，也可以发布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应用程序。</a:t>
            </a:r>
          </a:p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5.5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开始，在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\conf\Catalina\</a:t>
            </a:r>
            <a:r>
              <a:rPr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localhost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目录下创建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XML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配置文件来配置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应用程序，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将以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XML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文件的文件名将作为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应用程序的上下文路径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，而不理会在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&lt;Context&gt;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元素的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path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属性中指定的上下文路径是什么。由于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5.5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之后的版本是以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XML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配置文件的文件名作为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应用程序的上下文路径的，因此在配置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&lt;Context&gt;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元素时，可以不使用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path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属性。</a:t>
            </a:r>
            <a:r>
              <a:rPr lang="zh-CN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</p:txBody>
      </p:sp>
      <p:pic>
        <p:nvPicPr>
          <p:cNvPr id="795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192" y="2667205"/>
            <a:ext cx="7273925" cy="274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89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857256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内容概要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1488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JavaWEB</a:t>
            </a:r>
            <a:r>
              <a:rPr 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概述</a:t>
            </a:r>
            <a:endParaRPr lang="en-US" altLang="zh-CN" sz="2400" dirty="0" smtClean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利用 </a:t>
            </a:r>
            <a:r>
              <a:rPr 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Eclipse </a:t>
            </a:r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搭建 </a:t>
            </a:r>
            <a:r>
              <a:rPr lang="en-US" sz="2400" dirty="0" err="1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JavaWEB</a:t>
            </a:r>
            <a:r>
              <a:rPr 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运行环境</a:t>
            </a:r>
            <a:endParaRPr lang="en-US" altLang="zh-CN" sz="2400" dirty="0" smtClean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2400" dirty="0" err="1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endParaRPr lang="en-US" altLang="zh-CN" sz="2400" dirty="0" smtClean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描述文件中配置 </a:t>
            </a:r>
            <a:r>
              <a:rPr lang="en-US" sz="2400" dirty="0" err="1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endParaRPr lang="en-US" sz="2400" dirty="0" smtClean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2400" dirty="0" err="1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生命周期</a:t>
            </a:r>
            <a:endParaRPr lang="en-US" altLang="zh-CN" sz="2400" dirty="0" smtClean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2400" dirty="0" err="1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</a:t>
            </a:r>
            <a:r>
              <a:rPr 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endParaRPr lang="en-US" altLang="zh-CN" sz="2400" dirty="0" smtClean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sz="2400" dirty="0" err="1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endParaRPr lang="en-US" altLang="zh-CN" sz="2400" dirty="0" smtClean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配置并获取当前 </a:t>
            </a:r>
            <a:r>
              <a:rPr lang="en-US" sz="2400" dirty="0" err="1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的初始化参数</a:t>
            </a:r>
            <a:endParaRPr lang="en-US" altLang="zh-CN" sz="2400" dirty="0" smtClean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配置并获取当前 </a:t>
            </a:r>
            <a:r>
              <a:rPr 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400" dirty="0" smtClean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应用的初始化参数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6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93077"/>
            <a:ext cx="6178633" cy="210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417617" y="1052736"/>
            <a:ext cx="187923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71723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373184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http://localhost:8989/</a:t>
            </a:r>
            <a:r>
              <a:rPr lang="en-US" altLang="zh-CN" sz="2400" b="1" dirty="0">
                <a:solidFill>
                  <a:srgbClr val="FF0000"/>
                </a:solidFill>
              </a:rPr>
              <a:t>helloworld2</a:t>
            </a:r>
            <a:r>
              <a:rPr lang="en-US" altLang="zh-CN" sz="2400" dirty="0"/>
              <a:t>/hello.jsp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1525805" y="2797848"/>
            <a:ext cx="104341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569223" y="3197394"/>
            <a:ext cx="1714745" cy="66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29589" y="5351918"/>
            <a:ext cx="71502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745" y="3176249"/>
            <a:ext cx="2828975" cy="132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箭头连接符 9"/>
          <p:cNvCxnSpPr>
            <a:endCxn id="1028" idx="1"/>
          </p:cNvCxnSpPr>
          <p:nvPr/>
        </p:nvCxnSpPr>
        <p:spPr>
          <a:xfrm flipV="1">
            <a:off x="6012160" y="3838182"/>
            <a:ext cx="593585" cy="1449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0851" y="5913396"/>
            <a:ext cx="691276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r</a:t>
            </a:r>
            <a:r>
              <a:rPr lang="en-US" altLang="zh-CN" sz="1600" dirty="0" smtClean="0"/>
              <a:t>eloadable</a:t>
            </a:r>
            <a:r>
              <a:rPr lang="zh-CN" altLang="en-US" sz="1600" dirty="0" smtClean="0"/>
              <a:t>：当修改了 </a:t>
            </a:r>
            <a:r>
              <a:rPr lang="en-US" altLang="zh-CN" sz="1600" dirty="0" err="1" smtClean="0"/>
              <a:t>docBase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下的 </a:t>
            </a:r>
            <a:r>
              <a:rPr lang="en-US" altLang="zh-CN" sz="1600" dirty="0" smtClean="0"/>
              <a:t>classes </a:t>
            </a:r>
            <a:r>
              <a:rPr lang="zh-CN" altLang="en-US" sz="1600" dirty="0" smtClean="0"/>
              <a:t>目录下的 </a:t>
            </a:r>
            <a:r>
              <a:rPr lang="en-US" altLang="zh-CN" sz="1600" dirty="0" smtClean="0"/>
              <a:t>class </a:t>
            </a:r>
            <a:r>
              <a:rPr lang="zh-CN" altLang="en-US" sz="1600" dirty="0" smtClean="0"/>
              <a:t>文件时， </a:t>
            </a:r>
            <a:r>
              <a:rPr lang="en-US" altLang="zh-CN" sz="1600" dirty="0" smtClean="0"/>
              <a:t>tomcat </a:t>
            </a:r>
            <a:r>
              <a:rPr lang="zh-CN" altLang="en-US" sz="1600" dirty="0" smtClean="0"/>
              <a:t>服务器是否会重新加载 </a:t>
            </a:r>
            <a:r>
              <a:rPr lang="en-US" altLang="zh-CN" sz="1600" dirty="0" smtClean="0"/>
              <a:t>WEB </a:t>
            </a:r>
            <a:r>
              <a:rPr lang="zh-CN" altLang="en-US" sz="1600" dirty="0" smtClean="0"/>
              <a:t>应用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04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8962"/>
            <a:ext cx="7772400" cy="1143000"/>
          </a:xfrm>
        </p:spPr>
        <p:txBody>
          <a:bodyPr/>
          <a:lstStyle/>
          <a:p>
            <a:r>
              <a:rPr lang="en-US" altLang="zh-CN" b="1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简介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004" y="1714488"/>
            <a:ext cx="820896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en-US" altLang="zh-CN" sz="27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是和平台无关的服务器端组件，它运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行在</a:t>
            </a:r>
            <a:r>
              <a:rPr lang="en-US" altLang="zh-CN" sz="27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容器中。</a:t>
            </a:r>
            <a:r>
              <a:rPr lang="en-US" altLang="zh-CN" sz="27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7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容器负责</a:t>
            </a:r>
            <a:r>
              <a:rPr lang="en-US" altLang="zh-CN" sz="27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7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7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客户的通信以及调用</a:t>
            </a:r>
            <a:r>
              <a:rPr lang="en-US" altLang="zh-CN" sz="27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7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的方法</a:t>
            </a:r>
            <a:r>
              <a:rPr lang="zh-CN" altLang="en-US" sz="2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7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和客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户的通信采用“请求</a:t>
            </a:r>
            <a:r>
              <a:rPr lang="en-US" altLang="zh-CN" sz="2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zh-CN" altLang="en-US" sz="2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响应”的模式。</a:t>
            </a:r>
          </a:p>
          <a:p>
            <a:pPr>
              <a:lnSpc>
                <a:spcPct val="90000"/>
              </a:lnSpc>
            </a:pPr>
            <a:r>
              <a:rPr lang="en-US" altLang="zh-CN" sz="27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可完成如下功能：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创建并返回基于客户请求的</a:t>
            </a:r>
            <a:r>
              <a:rPr lang="zh-CN" altLang="en-US" sz="22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动态</a:t>
            </a:r>
            <a:r>
              <a:rPr lang="en-US" altLang="zh-CN" sz="22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22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创建可嵌入到现有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页面中的部分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页面（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片段）。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与其它服务器资源（如数据库或基于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的应用程序）进行通信。</a:t>
            </a:r>
          </a:p>
        </p:txBody>
      </p:sp>
    </p:spTree>
    <p:extLst>
      <p:ext uri="{BB962C8B-B14F-4D97-AF65-F5344CB8AC3E}">
        <p14:creationId xmlns:p14="http://schemas.microsoft.com/office/powerpoint/2010/main" val="26058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558962"/>
            <a:ext cx="7772400" cy="1143000"/>
          </a:xfrm>
        </p:spPr>
        <p:txBody>
          <a:bodyPr/>
          <a:lstStyle/>
          <a:p>
            <a:r>
              <a:rPr lang="en-US" altLang="zh-CN" sz="3200" b="1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3200" b="1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容器响应客户请求的过程</a:t>
            </a:r>
          </a:p>
        </p:txBody>
      </p:sp>
      <p:pic>
        <p:nvPicPr>
          <p:cNvPr id="527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133600"/>
            <a:ext cx="8281988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90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7772" y="558954"/>
            <a:ext cx="7772400" cy="1143000"/>
          </a:xfrm>
        </p:spPr>
        <p:txBody>
          <a:bodyPr/>
          <a:lstStyle/>
          <a:p>
            <a:r>
              <a:rPr lang="en-US" altLang="zh-CN" b="1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ServletAPI</a:t>
            </a:r>
            <a:endParaRPr lang="en-US" altLang="zh-CN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34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977" y="1714488"/>
            <a:ext cx="7488237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50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3" y="2204864"/>
            <a:ext cx="725480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0632"/>
            <a:ext cx="2235651" cy="9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004048" y="1124744"/>
            <a:ext cx="363443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187061" y="2564904"/>
            <a:ext cx="136337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8842" y="3658471"/>
            <a:ext cx="136337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4107" y="5574431"/>
            <a:ext cx="483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http://localhost:8989/day_29/</a:t>
            </a:r>
            <a:r>
              <a:rPr lang="en-US" altLang="zh-CN" sz="2400" b="1" dirty="0">
                <a:solidFill>
                  <a:srgbClr val="0000FF"/>
                </a:solidFill>
              </a:rPr>
              <a:t>hello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8842" y="476533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hello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3" name="直接箭头连接符 12"/>
          <p:cNvCxnSpPr>
            <a:endCxn id="11" idx="0"/>
          </p:cNvCxnSpPr>
          <p:nvPr/>
        </p:nvCxnSpPr>
        <p:spPr>
          <a:xfrm>
            <a:off x="2627784" y="4149080"/>
            <a:ext cx="81118" cy="616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  <a:endCxn id="9" idx="0"/>
          </p:cNvCxnSpPr>
          <p:nvPr/>
        </p:nvCxnSpPr>
        <p:spPr>
          <a:xfrm>
            <a:off x="2708902" y="5227003"/>
            <a:ext cx="1854251" cy="347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692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2002" y="695588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36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容器响应客户请求的过程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6339"/>
            <a:ext cx="8497887" cy="4098925"/>
          </a:xfrm>
        </p:spPr>
        <p:txBody>
          <a:bodyPr/>
          <a:lstStyle/>
          <a:p>
            <a:pPr marL="590550" indent="-590550">
              <a:lnSpc>
                <a:spcPct val="90000"/>
              </a:lnSpc>
              <a:spcAft>
                <a:spcPct val="20000"/>
              </a:spcAft>
              <a:buSzTx/>
              <a:buFont typeface="Wingdings" pitchFamily="2" charset="2"/>
              <a:buAutoNum type="circleNumDbPlain"/>
            </a:pP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引擎检查是否已经装载并创建了该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的实例对象。如果是，则直接执行第④步，否则，执行第②步。</a:t>
            </a:r>
          </a:p>
          <a:p>
            <a:pPr marL="590550" indent="-590550">
              <a:lnSpc>
                <a:spcPct val="90000"/>
              </a:lnSpc>
              <a:spcAft>
                <a:spcPct val="20000"/>
              </a:spcAft>
              <a:buSzTx/>
              <a:buFont typeface="Wingdings" pitchFamily="2" charset="2"/>
              <a:buAutoNum type="circleNumDbPlain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装载并创建该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的一个实例对象：调用该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的构造器 </a:t>
            </a:r>
          </a:p>
          <a:p>
            <a:pPr marL="590550" indent="-590550">
              <a:lnSpc>
                <a:spcPct val="90000"/>
              </a:lnSpc>
              <a:spcAft>
                <a:spcPct val="20000"/>
              </a:spcAft>
              <a:buSzTx/>
              <a:buFont typeface="Wingdings" pitchFamily="2" charset="2"/>
              <a:buAutoNum type="circleNumDbPlain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实例对象的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init()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</a:t>
            </a:r>
          </a:p>
          <a:p>
            <a:pPr marL="590550" indent="-590550">
              <a:lnSpc>
                <a:spcPct val="90000"/>
              </a:lnSpc>
              <a:spcAft>
                <a:spcPct val="20000"/>
              </a:spcAft>
              <a:buSzTx/>
              <a:buFont typeface="Wingdings" pitchFamily="2" charset="2"/>
              <a:buAutoNum type="circleNumDbPlain"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创建一个用于封装请求的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ServletRequest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对象和一个代表响应消息的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ServletResponse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对象，然后调用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service()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方法并将请求和响应对象作为参数传递进去。</a:t>
            </a:r>
          </a:p>
          <a:p>
            <a:pPr marL="590550" indent="-590550">
              <a:lnSpc>
                <a:spcPct val="90000"/>
              </a:lnSpc>
              <a:spcAft>
                <a:spcPct val="20000"/>
              </a:spcAft>
              <a:buSzTx/>
              <a:buFont typeface="Wingdings" pitchFamily="2" charset="2"/>
              <a:buAutoNum type="circleNumDbPlain"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应用程序被停止或重新启动之前，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引擎将卸载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，并在卸载之前调用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destroy()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0168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8" y="718930"/>
            <a:ext cx="8229600" cy="857256"/>
          </a:xfrm>
        </p:spPr>
        <p:txBody>
          <a:bodyPr/>
          <a:lstStyle/>
          <a:p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的注册与运行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0176"/>
            <a:ext cx="8229600" cy="3829064"/>
          </a:xfrm>
        </p:spPr>
        <p:txBody>
          <a:bodyPr>
            <a:noAutofit/>
          </a:bodyPr>
          <a:lstStyle/>
          <a:p>
            <a:pPr marL="355600" indent="-355600">
              <a:spcAft>
                <a:spcPct val="20000"/>
              </a:spcAft>
            </a:pP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程序必须通过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容器来启动运行，并且储存目录有特殊要求，通需要存储在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&lt;WEB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应用程序目录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&gt;\WEB-INF\classes\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目录中。 </a:t>
            </a:r>
          </a:p>
          <a:p>
            <a:pPr marL="355600" indent="-355600">
              <a:spcAft>
                <a:spcPct val="20000"/>
              </a:spcAft>
            </a:pP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程序必须在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文件中进行注册和映射其访问路径，才可以被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引擎加载和被外界访问。</a:t>
            </a:r>
          </a:p>
          <a:p>
            <a:pPr marL="355600" indent="-355600">
              <a:spcAft>
                <a:spcPct val="20000"/>
              </a:spcAft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元素用于注册一个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，它包含有两个主要的子元素：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-class&gt;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，分别用于设置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的注册名称和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的完整类名。 </a:t>
            </a:r>
          </a:p>
          <a:p>
            <a:pPr marL="355600" indent="-355600">
              <a:spcAft>
                <a:spcPct val="20000"/>
              </a:spcAft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-mapping&gt;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元素用于映射一个已注册的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的一个对外访问路径，它包含有两个子元素：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-pattern&gt;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，分别用于指定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的注册名称和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的对外访问路径。</a:t>
            </a:r>
          </a:p>
          <a:p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5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726340"/>
            <a:ext cx="8229600" cy="857256"/>
          </a:xfrm>
        </p:spPr>
        <p:txBody>
          <a:bodyPr/>
          <a:lstStyle/>
          <a:p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映射的细节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96122"/>
            <a:ext cx="8358246" cy="2614618"/>
          </a:xfrm>
        </p:spPr>
        <p:txBody>
          <a:bodyPr>
            <a:normAutofit/>
          </a:bodyPr>
          <a:lstStyle/>
          <a:p>
            <a:pPr marL="355600" indent="-355600">
              <a:spcAft>
                <a:spcPct val="20000"/>
              </a:spcAft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同一个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可以被映射到多个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上，即多个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-mapping&gt;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元素的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子元素的设置值可以是同一个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的注册名。 </a:t>
            </a:r>
          </a:p>
          <a:p>
            <a:pPr marL="355600" indent="-355600">
              <a:spcAft>
                <a:spcPct val="20000"/>
              </a:spcAft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映射到的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中也可以使用*通配符，但是只能有两种固定的格式：一种格式是“*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扩展名”，另一种格式是以正斜杠（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）开头并以“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/*”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结尾。</a:t>
            </a:r>
          </a:p>
          <a:p>
            <a:endParaRPr lang="zh-CN" altLang="en-US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348" y="4167890"/>
            <a:ext cx="485778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indent="-355600"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-mapping&gt;</a:t>
            </a:r>
          </a:p>
          <a:p>
            <a:pPr marL="355600" indent="-355600"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&lt;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AnyName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</a:p>
          <a:p>
            <a:pPr marL="355600" indent="-355600"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-pattern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&gt;*.do&lt;/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-pattern&gt;</a:t>
            </a:r>
          </a:p>
          <a:p>
            <a:pPr marL="355600" indent="-355600"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-mapping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pPr marL="355600" indent="-355600" algn="l">
              <a:lnSpc>
                <a:spcPct val="80000"/>
              </a:lnSpc>
              <a:buFont typeface="Wingdings" pitchFamily="2" charset="2"/>
              <a:buNone/>
            </a:pPr>
            <a:endParaRPr lang="en-US" altLang="zh-CN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55600" lvl="0" indent="-3556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-mapping&gt;</a:t>
            </a:r>
          </a:p>
          <a:p>
            <a:pPr marL="355600" lvl="0" indent="-3556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&lt;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AnyName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</a:p>
          <a:p>
            <a:pPr marL="355600" lvl="0" indent="-3556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&lt;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-pattern&gt;/action/*&lt;/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-pattern&gt;</a:t>
            </a:r>
          </a:p>
          <a:p>
            <a:pPr marL="355600" lvl="0" indent="-3556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-mapping&gt;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26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3042" y="724630"/>
            <a:ext cx="8229600" cy="857256"/>
          </a:xfrm>
        </p:spPr>
        <p:txBody>
          <a:bodyPr/>
          <a:lstStyle/>
          <a:p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783357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在有些情况下可能需要访问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容器或借助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容器访问外部的资源，所以，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Serlvet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引擎需要将表示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容器的对象传递给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。另外，在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文件中为某个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设置的友好名称和初始化参数等信息也需要传递给该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引擎将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代表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容器的对象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的配置参数信息一并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封装到一个称为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的对象中，并在初始化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实例对象时传递给该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接口则用于定义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对象需要对外提供的方法，以便在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程序中可以调用这些方法来获取有关信息。</a:t>
            </a:r>
          </a:p>
          <a:p>
            <a:pPr>
              <a:spcAft>
                <a:spcPct val="20000"/>
              </a:spcAft>
            </a:pP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引擎调用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的实例对象的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init(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config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方法将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对象传递给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Servlet.getServletConfig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方法必须返回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init(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config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方法传递进来的这个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对象的引用。</a:t>
            </a:r>
          </a:p>
          <a:p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2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3" y="558962"/>
            <a:ext cx="7920037" cy="1143000"/>
          </a:xfrm>
        </p:spPr>
        <p:txBody>
          <a:bodyPr/>
          <a:lstStyle/>
          <a:p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接口的方法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2074863"/>
            <a:ext cx="7416800" cy="306863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getInitParameterNames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getInitParameter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getServletName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getServletContext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3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8229600" cy="857256"/>
          </a:xfrm>
        </p:spPr>
        <p:txBody>
          <a:bodyPr/>
          <a:lstStyle/>
          <a:p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JavaWeb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应用的概念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6469"/>
            <a:ext cx="8229600" cy="37576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Sun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规范中，对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Web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应用作了这样定义：“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Web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应用由一组</a:t>
            </a:r>
            <a:r>
              <a:rPr lang="en-US" altLang="zh-CN" sz="24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页、类、以及其它可以被绑定的资源构成。它可以在各种供应商提供的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规范的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中运行。”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Web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应用中可以包含如下内容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实用类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静态文档如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、图片等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描述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应用的信息（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0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2" y="546428"/>
            <a:ext cx="7920038" cy="1143000"/>
          </a:xfrm>
        </p:spPr>
        <p:txBody>
          <a:bodyPr/>
          <a:lstStyle/>
          <a:p>
            <a:r>
              <a:rPr lang="en-US" altLang="zh-CN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84784"/>
            <a:ext cx="8501122" cy="5301208"/>
          </a:xfrm>
        </p:spPr>
        <p:txBody>
          <a:bodyPr>
            <a:noAutofit/>
          </a:bodyPr>
          <a:lstStyle/>
          <a:p>
            <a:pPr marL="355600" indent="-355600"/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引擎为</a:t>
            </a:r>
            <a:r>
              <a:rPr lang="zh-CN" altLang="en-US" sz="22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每个</a:t>
            </a:r>
            <a:r>
              <a:rPr lang="en-US" altLang="zh-CN" sz="22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2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都创建一个对应的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对象，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对象被包含在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对象中，调用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ServletConfig.getServletContext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方法可以返回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对象的引用。</a:t>
            </a:r>
          </a:p>
          <a:p>
            <a:pPr marL="355600" indent="-355600"/>
            <a:r>
              <a:rPr lang="zh-CN" altLang="en-US" sz="22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由于一个</a:t>
            </a:r>
            <a:r>
              <a:rPr lang="en-US" altLang="zh-CN" sz="22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2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应用程序中的所有</a:t>
            </a:r>
            <a:r>
              <a:rPr lang="en-US" altLang="zh-CN" sz="220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2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都共享同一个</a:t>
            </a:r>
            <a:r>
              <a:rPr lang="en-US" altLang="zh-CN" sz="220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zh-CN" altLang="en-US" sz="22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，所以，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对象被称之为 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 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对象（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应用程序对象）。  </a:t>
            </a:r>
          </a:p>
          <a:p>
            <a:pPr marL="355600" indent="-355600"/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功能：</a:t>
            </a:r>
          </a:p>
          <a:p>
            <a:pPr marL="820738" lvl="1"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1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获取</a:t>
            </a:r>
            <a:r>
              <a:rPr lang="en-US" altLang="zh-CN" sz="1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1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应用程序的初始化参数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marL="820738" lvl="1"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记录日志 </a:t>
            </a:r>
          </a:p>
          <a:p>
            <a:pPr marL="820738" lvl="1"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</a:t>
            </a:r>
            <a:r>
              <a:rPr lang="zh-CN" altLang="en-US" sz="1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域范围的属性 </a:t>
            </a:r>
          </a:p>
          <a:p>
            <a:pPr marL="820738" lvl="1"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访问资源文件 </a:t>
            </a:r>
          </a:p>
          <a:p>
            <a:pPr marL="820738" lvl="1"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1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获取虚拟路径所映射的本地路径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marL="820738" lvl="1"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应用程序之间的访问 </a:t>
            </a:r>
          </a:p>
          <a:p>
            <a:pPr marL="820738" lvl="1"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的其他方法 </a:t>
            </a:r>
          </a:p>
          <a:p>
            <a:pPr marL="355600" indent="-355600"/>
            <a:endParaRPr lang="en-US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6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3" y="558954"/>
            <a:ext cx="7920037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获取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应用程序的初始化参数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668480"/>
            <a:ext cx="8286808" cy="4784856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应用程序设置初始化参数的好处在于不需要修改</a:t>
            </a:r>
            <a:r>
              <a:rPr lang="en-US" altLang="zh-CN" sz="2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源程序，就可以改变一些参数信息。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ServletContext.getInitParameterNames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方法用于返回一个包含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的所有初始化参数名称的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Enumeration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集合对象，</a:t>
            </a:r>
            <a:r>
              <a:rPr lang="en-US" altLang="zh-CN" sz="2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ServletContext.getInitParameter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方法用于返回某个指定名称的初始化参数值。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文件的根元素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&lt;web-app&gt;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中增加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&lt;context-</a:t>
            </a:r>
            <a:r>
              <a:rPr lang="en-US" altLang="zh-CN" sz="24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子元素，如下所示：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&lt;context-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&lt;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companyName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&lt;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-value&gt;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lampbrother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-value&gt;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&lt;/context-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2619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71544"/>
            <a:ext cx="8229600" cy="857256"/>
          </a:xfrm>
        </p:spPr>
        <p:txBody>
          <a:bodyPr/>
          <a:lstStyle/>
          <a:p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获取</a:t>
            </a:r>
            <a:r>
              <a:rPr lang="zh-CN" altLang="en-US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虚拟路径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所映射的本地路径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855654"/>
            <a:ext cx="8215370" cy="1357322"/>
          </a:xfrm>
        </p:spPr>
        <p:txBody>
          <a:bodyPr/>
          <a:lstStyle/>
          <a:p>
            <a:r>
              <a:rPr lang="en-US" altLang="zh-CN" sz="2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getRealPath</a:t>
            </a:r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 path)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用于返回某个虚拟路径所映射的本地文件系统路径</a:t>
            </a:r>
          </a:p>
          <a:p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886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532" y="692696"/>
            <a:ext cx="8229600" cy="857256"/>
          </a:xfrm>
        </p:spPr>
        <p:txBody>
          <a:bodyPr/>
          <a:lstStyle/>
          <a:p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Servelt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 </a:t>
            </a:r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282" y="3357944"/>
            <a:ext cx="1584325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浏览器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90770" y="1991106"/>
            <a:ext cx="4249737" cy="39592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35232" y="2133981"/>
            <a:ext cx="2232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b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08257" y="2710244"/>
            <a:ext cx="1873250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79470" y="2775331"/>
            <a:ext cx="143986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</a:t>
            </a:r>
            <a:r>
              <a:rPr lang="zh-CN" altLang="en-US" sz="16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735232" y="4294569"/>
            <a:ext cx="2016125" cy="1512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41595" y="4408869"/>
            <a:ext cx="12239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静态页面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679795" y="5304219"/>
            <a:ext cx="433387" cy="3587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3895695" y="5088319"/>
            <a:ext cx="433387" cy="3587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4111595" y="4799394"/>
            <a:ext cx="433387" cy="3587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3319432" y="5088319"/>
            <a:ext cx="433388" cy="3587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975195" y="4296156"/>
            <a:ext cx="1657350" cy="1511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967257" y="4388231"/>
            <a:ext cx="17795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 </a:t>
            </a:r>
            <a:r>
              <a:rPr lang="zh-CN" altLang="en-US" b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5111720" y="5256594"/>
            <a:ext cx="1079500" cy="431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5335557" y="4870831"/>
            <a:ext cx="1079500" cy="431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3582957" y="3218244"/>
            <a:ext cx="215900" cy="936625"/>
          </a:xfrm>
          <a:prstGeom prst="upDownArrow">
            <a:avLst>
              <a:gd name="adj1" fmla="val 50000"/>
              <a:gd name="adj2" fmla="val 867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4824382" y="2854706"/>
            <a:ext cx="1150938" cy="144463"/>
          </a:xfrm>
          <a:prstGeom prst="leftArrow">
            <a:avLst>
              <a:gd name="adj1" fmla="val 50000"/>
              <a:gd name="adj2" fmla="val 1991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AutoShape 26"/>
          <p:cNvSpPr>
            <a:spLocks noChangeArrowheads="1"/>
          </p:cNvSpPr>
          <p:nvPr/>
        </p:nvSpPr>
        <p:spPr bwMode="auto">
          <a:xfrm>
            <a:off x="5891182" y="2888044"/>
            <a:ext cx="144463" cy="1223962"/>
          </a:xfrm>
          <a:prstGeom prst="downArrow">
            <a:avLst>
              <a:gd name="adj1" fmla="val 50000"/>
              <a:gd name="adj2" fmla="val 2118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7775545" y="4477131"/>
            <a:ext cx="1116012" cy="1223963"/>
          </a:xfrm>
          <a:prstGeom prst="can">
            <a:avLst>
              <a:gd name="adj" fmla="val 2741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数据库</a:t>
            </a:r>
          </a:p>
        </p:txBody>
      </p:sp>
      <p:sp>
        <p:nvSpPr>
          <p:cNvPr id="23" name="AutoShape 28"/>
          <p:cNvSpPr>
            <a:spLocks noChangeArrowheads="1"/>
          </p:cNvSpPr>
          <p:nvPr/>
        </p:nvSpPr>
        <p:spPr bwMode="auto">
          <a:xfrm>
            <a:off x="6945282" y="4942269"/>
            <a:ext cx="758825" cy="288925"/>
          </a:xfrm>
          <a:prstGeom prst="leftRightArrow">
            <a:avLst>
              <a:gd name="adj1" fmla="val 50000"/>
              <a:gd name="adj2" fmla="val 5252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 rot="20080819">
            <a:off x="1798607" y="3286506"/>
            <a:ext cx="1008063" cy="144463"/>
          </a:xfrm>
          <a:prstGeom prst="leftRightArrow">
            <a:avLst>
              <a:gd name="adj1" fmla="val 50000"/>
              <a:gd name="adj2" fmla="val 13956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1871632" y="3621469"/>
            <a:ext cx="143986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</a:t>
            </a:r>
            <a:r>
              <a:rPr lang="zh-CN" altLang="en-US" sz="16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相应</a:t>
            </a:r>
          </a:p>
        </p:txBody>
      </p:sp>
    </p:spTree>
    <p:extLst>
      <p:ext uri="{BB962C8B-B14F-4D97-AF65-F5344CB8AC3E}">
        <p14:creationId xmlns:p14="http://schemas.microsoft.com/office/powerpoint/2010/main" val="670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480" y="718929"/>
            <a:ext cx="8229600" cy="857256"/>
          </a:xfrm>
        </p:spPr>
        <p:txBody>
          <a:bodyPr/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容器的概念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0176"/>
            <a:ext cx="8229600" cy="38290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容器为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JavaWeb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应用提供</a:t>
            </a:r>
            <a:r>
              <a:rPr lang="zh-CN" altLang="en-US" sz="27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运行时环境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，它负责管理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的生命周期，以及管理它们的共享数据。</a:t>
            </a:r>
          </a:p>
          <a:p>
            <a:pPr>
              <a:lnSpc>
                <a:spcPct val="90000"/>
              </a:lnSpc>
            </a:pP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容器也称为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JavaWeb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应用容器，或者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/JSP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容器。</a:t>
            </a:r>
          </a:p>
          <a:p>
            <a:pPr>
              <a:lnSpc>
                <a:spcPct val="90000"/>
              </a:lnSpc>
            </a:pP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目前最流行的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容器软件括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Resin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J2EE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服务器（如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Weblogic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）中也提供了内置的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</a:t>
            </a: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692696"/>
            <a:ext cx="8229600" cy="857256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简介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4509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是一个免费的开放源代码的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容器，它是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Apache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软件基金会的一个顶级项目，由 </a:t>
            </a:r>
            <a:r>
              <a:rPr lang="en-US" altLang="zh-CN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Apache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Sun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和其他一些公司及个人共同开发而成。由于有了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的参与与支持，最新的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规范总是能在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中的到体现。</a:t>
            </a: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0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699536"/>
            <a:ext cx="8229600" cy="857256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的目录结构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4461"/>
            <a:ext cx="8229600" cy="614354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的目录层次结构</a:t>
            </a: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412665"/>
            <a:ext cx="2736850" cy="2541588"/>
          </a:xfrm>
          <a:prstGeom prst="rect">
            <a:avLst/>
          </a:prstGeom>
          <a:noFill/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92275" y="2557128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0" y="2353928"/>
            <a:ext cx="4321175" cy="36933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存放启动和关闭 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的脚本文件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695450" y="2773028"/>
            <a:ext cx="280511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584700" y="2773028"/>
            <a:ext cx="4356100" cy="36933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存放 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服务器的各种配置文件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547813" y="2988928"/>
            <a:ext cx="29527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72000" y="3204828"/>
            <a:ext cx="4356100" cy="784830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存放 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服务器和所有 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程序需要访问的 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jar 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619250" y="3277853"/>
            <a:ext cx="2881313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84700" y="4141453"/>
            <a:ext cx="3227388" cy="36933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存放 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的日志文件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619250" y="3493753"/>
            <a:ext cx="288131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572000" y="4644690"/>
            <a:ext cx="4392613" cy="36933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存放 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运行时产生的临时文件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042988" y="5220953"/>
            <a:ext cx="7921625" cy="36933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当发布 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应用程序时，通常把 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应用程序的目录及文件放到这个目录下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39750" y="3684253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39750" y="368742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527050" y="549717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38125" y="3889040"/>
            <a:ext cx="7207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50825" y="587024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250825" y="388904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035050" y="5725778"/>
            <a:ext cx="7921625" cy="36933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 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生成的 </a:t>
            </a:r>
            <a:r>
              <a:rPr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 </a:t>
            </a:r>
            <a:r>
              <a:rPr lang="zh-CN" altLang="en-US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源文件和字节码文件放到这个目录下</a:t>
            </a:r>
          </a:p>
        </p:txBody>
      </p:sp>
    </p:spTree>
    <p:extLst>
      <p:ext uri="{BB962C8B-B14F-4D97-AF65-F5344CB8AC3E}">
        <p14:creationId xmlns:p14="http://schemas.microsoft.com/office/powerpoint/2010/main" val="32127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699536"/>
            <a:ext cx="8229600" cy="857256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68218"/>
            <a:ext cx="8229600" cy="132873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java_home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jre_home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双击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startup.bat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在地址栏中输入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http://localhost:8080/</a:t>
            </a: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071810"/>
            <a:ext cx="8437563" cy="3238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68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723453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关闭 </a:t>
            </a:r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&amp; 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 </a:t>
            </a:r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的端口号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42" y="1648112"/>
            <a:ext cx="8229600" cy="238282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双击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shutdown.bat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文件关闭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</a:t>
            </a: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Tomcat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默认的端口号：</a:t>
            </a:r>
          </a:p>
          <a:p>
            <a:pPr lvl="1"/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打开 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目录下的 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server.xml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</a:t>
            </a:r>
          </a:p>
          <a:p>
            <a:pPr lvl="1"/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修改端口号</a:t>
            </a: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58" y="4030935"/>
            <a:ext cx="4679950" cy="2638425"/>
          </a:xfrm>
          <a:prstGeom prst="rect">
            <a:avLst/>
          </a:prstGeom>
          <a:noFill/>
        </p:spPr>
      </p:pic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436820" y="5059635"/>
            <a:ext cx="719138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86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2206</Words>
  <Application>Microsoft Office PowerPoint</Application>
  <PresentationFormat>全屏显示(4:3)</PresentationFormat>
  <Paragraphs>189</Paragraphs>
  <Slides>33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JavaWEB-Servlet(1)</vt:lpstr>
      <vt:lpstr>内容概要</vt:lpstr>
      <vt:lpstr>JavaWeb应用的概念</vt:lpstr>
      <vt:lpstr>Servelt 与 Servlet 容器</vt:lpstr>
      <vt:lpstr>Servlet容器的概念</vt:lpstr>
      <vt:lpstr>Tomcat 简介</vt:lpstr>
      <vt:lpstr>Tomcat 的目录结构</vt:lpstr>
      <vt:lpstr>运行 Tomcat</vt:lpstr>
      <vt:lpstr>关闭 Tomcat &amp; 配置 Tomcat 的端口号</vt:lpstr>
      <vt:lpstr>Tomcat 启动分析1</vt:lpstr>
      <vt:lpstr>Tomcat 启动分析2</vt:lpstr>
      <vt:lpstr>Tomcat 的管理程序</vt:lpstr>
      <vt:lpstr>Web 程序结构1</vt:lpstr>
      <vt:lpstr>Web 程序结构2</vt:lpstr>
      <vt:lpstr>Web 程序结构</vt:lpstr>
      <vt:lpstr>配置任意目录下的Web应用程序  </vt:lpstr>
      <vt:lpstr>&lt;Context&gt;元素的常用属性 </vt:lpstr>
      <vt:lpstr>配置任意目录下的Web应用程序 2</vt:lpstr>
      <vt:lpstr>配置任意目录下的Web应用程序 3</vt:lpstr>
      <vt:lpstr>PowerPoint 演示文稿</vt:lpstr>
      <vt:lpstr>Servlet 简介</vt:lpstr>
      <vt:lpstr>Servlet容器响应客户请求的过程</vt:lpstr>
      <vt:lpstr>ServletAPI</vt:lpstr>
      <vt:lpstr>PowerPoint 演示文稿</vt:lpstr>
      <vt:lpstr>Servlet容器响应客户请求的过程</vt:lpstr>
      <vt:lpstr>Servlet的注册与运行 </vt:lpstr>
      <vt:lpstr>Servlet映射的细节 </vt:lpstr>
      <vt:lpstr>ServletConfig 接口 </vt:lpstr>
      <vt:lpstr>ServletConfig接口的方法</vt:lpstr>
      <vt:lpstr>ServletContext接口 </vt:lpstr>
      <vt:lpstr>获取WEB应用程序的初始化参数 </vt:lpstr>
      <vt:lpstr>获取虚拟路径所映射的本地路径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Think Pad</cp:lastModifiedBy>
  <cp:revision>34</cp:revision>
  <dcterms:created xsi:type="dcterms:W3CDTF">2013-03-04T07:19:04Z</dcterms:created>
  <dcterms:modified xsi:type="dcterms:W3CDTF">2013-07-10T06:44:13Z</dcterms:modified>
</cp:coreProperties>
</file>