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60"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0092" autoAdjust="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2013/7/28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2013/7/28</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2013/7/28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2013/7/28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2013/7/28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2013/7/28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5" name="标题 1"/>
          <p:cNvSpPr>
            <a:spLocks noGrp="1"/>
          </p:cNvSpPr>
          <p:nvPr>
            <p:ph type="ctrTitle"/>
          </p:nvPr>
        </p:nvSpPr>
        <p:spPr>
          <a:xfrm>
            <a:off x="107504" y="2276872"/>
            <a:ext cx="9036496" cy="1470025"/>
          </a:xfrm>
        </p:spPr>
        <p:txBody>
          <a:bodyPr>
            <a:normAutofit/>
          </a:bodyPr>
          <a:lstStyle/>
          <a:p>
            <a:r>
              <a:rPr lang="en-US" altLang="zh-CN" sz="60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JavaWEB</a:t>
            </a:r>
            <a:r>
              <a:rPr lang="en-US" altLang="zh-CN" sz="6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-Servlet</a:t>
            </a:r>
            <a:r>
              <a:rPr lang="zh-CN" altLang="en-US" sz="6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监听器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2880"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attributeAdded</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方法</a:t>
            </a:r>
          </a:p>
        </p:txBody>
      </p:sp>
      <p:sp>
        <p:nvSpPr>
          <p:cNvPr id="12291" name="Rectangle 3"/>
          <p:cNvSpPr>
            <a:spLocks noGrp="1" noChangeArrowheads="1"/>
          </p:cNvSpPr>
          <p:nvPr>
            <p:ph type="body" idx="1"/>
          </p:nvPr>
        </p:nvSpPr>
        <p:spPr>
          <a:xfrm>
            <a:off x="539552" y="1700808"/>
            <a:ext cx="8280920" cy="4098925"/>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当向被监听器对象中增加一个属性时，</a:t>
            </a:r>
            <a:r>
              <a:rPr lang="en-US" altLang="zh-CN" sz="2800" dirty="0" smtClean="0">
                <a:latin typeface="Arial Unicode MS" pitchFamily="34" charset="-122"/>
                <a:ea typeface="Arial Unicode MS" pitchFamily="34" charset="-122"/>
                <a:cs typeface="Arial Unicode MS" pitchFamily="34" charset="-122"/>
              </a:rPr>
              <a:t>web</a:t>
            </a:r>
            <a:r>
              <a:rPr lang="zh-CN" altLang="en-US" sz="2800" dirty="0" smtClean="0">
                <a:latin typeface="Arial Unicode MS" pitchFamily="34" charset="-122"/>
                <a:ea typeface="Arial Unicode MS" pitchFamily="34" charset="-122"/>
                <a:cs typeface="Arial Unicode MS" pitchFamily="34" charset="-122"/>
              </a:rPr>
              <a:t>容器就调用事件监听器的 </a:t>
            </a:r>
            <a:r>
              <a:rPr lang="en-US" altLang="zh-CN" sz="2800" dirty="0" err="1" smtClean="0">
                <a:latin typeface="Arial Unicode MS" pitchFamily="34" charset="-122"/>
                <a:ea typeface="Arial Unicode MS" pitchFamily="34" charset="-122"/>
                <a:cs typeface="Arial Unicode MS" pitchFamily="34" charset="-122"/>
              </a:rPr>
              <a:t>attributeAdded</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方法进行相应，这个方法接受一个事件类型的参数，监听器可以通过这个参数来获得正在增加属性的域对象和被保存到域中的属性对象</a:t>
            </a:r>
          </a:p>
          <a:p>
            <a:pPr eaLnBrk="1" hangingPunct="1"/>
            <a:r>
              <a:rPr lang="zh-CN" altLang="en-US" sz="2800" dirty="0" smtClean="0">
                <a:latin typeface="Arial Unicode MS" pitchFamily="34" charset="-122"/>
                <a:ea typeface="Arial Unicode MS" pitchFamily="34" charset="-122"/>
                <a:cs typeface="Arial Unicode MS" pitchFamily="34" charset="-122"/>
              </a:rPr>
              <a:t>各个域属性监听器中的完整语法定义为：</a:t>
            </a:r>
          </a:p>
          <a:p>
            <a:pPr lvl="1" eaLnBrk="1" hangingPunct="1"/>
            <a:r>
              <a:rPr lang="en-US" altLang="zh-CN" sz="2000" b="1" dirty="0" smtClean="0">
                <a:latin typeface="Arial Unicode MS" pitchFamily="34" charset="-122"/>
                <a:ea typeface="Arial Unicode MS" pitchFamily="34" charset="-122"/>
                <a:cs typeface="Arial Unicode MS" pitchFamily="34" charset="-122"/>
              </a:rPr>
              <a:t>public void </a:t>
            </a:r>
            <a:r>
              <a:rPr lang="en-US" altLang="zh-CN" sz="2000" b="1" dirty="0" err="1" smtClean="0">
                <a:latin typeface="Arial Unicode MS" pitchFamily="34" charset="-122"/>
                <a:ea typeface="Arial Unicode MS" pitchFamily="34" charset="-122"/>
                <a:cs typeface="Arial Unicode MS" pitchFamily="34" charset="-122"/>
              </a:rPr>
              <a:t>attributeAdded</a:t>
            </a:r>
            <a:r>
              <a:rPr lang="en-US" altLang="zh-CN" sz="2000" b="1" dirty="0" smtClean="0">
                <a:latin typeface="Arial Unicode MS" pitchFamily="34" charset="-122"/>
                <a:ea typeface="Arial Unicode MS" pitchFamily="34" charset="-122"/>
                <a:cs typeface="Arial Unicode MS" pitchFamily="34" charset="-122"/>
              </a:rPr>
              <a:t>(</a:t>
            </a:r>
            <a:r>
              <a:rPr lang="en-US" altLang="zh-CN" sz="2000" b="1" dirty="0" err="1" smtClean="0">
                <a:latin typeface="Arial Unicode MS" pitchFamily="34" charset="-122"/>
                <a:ea typeface="Arial Unicode MS" pitchFamily="34" charset="-122"/>
                <a:cs typeface="Arial Unicode MS" pitchFamily="34" charset="-122"/>
              </a:rPr>
              <a:t>ServletContextAttributeEvent</a:t>
            </a:r>
            <a:r>
              <a:rPr lang="en-US" altLang="zh-CN" sz="2000" b="1" dirty="0" smtClean="0">
                <a:latin typeface="Arial Unicode MS" pitchFamily="34" charset="-122"/>
                <a:ea typeface="Arial Unicode MS" pitchFamily="34" charset="-122"/>
                <a:cs typeface="Arial Unicode MS" pitchFamily="34" charset="-122"/>
              </a:rPr>
              <a:t> </a:t>
            </a:r>
            <a:r>
              <a:rPr lang="en-US" altLang="zh-CN" sz="2000" b="1" dirty="0" err="1" smtClean="0">
                <a:latin typeface="Arial Unicode MS" pitchFamily="34" charset="-122"/>
                <a:ea typeface="Arial Unicode MS" pitchFamily="34" charset="-122"/>
                <a:cs typeface="Arial Unicode MS" pitchFamily="34" charset="-122"/>
              </a:rPr>
              <a:t>scae</a:t>
            </a:r>
            <a:r>
              <a:rPr lang="en-US" altLang="zh-CN" sz="2000" b="1"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en-US" altLang="zh-CN" sz="2000" b="1" dirty="0" smtClean="0">
                <a:latin typeface="Arial Unicode MS" pitchFamily="34" charset="-122"/>
                <a:ea typeface="Arial Unicode MS" pitchFamily="34" charset="-122"/>
                <a:cs typeface="Arial Unicode MS" pitchFamily="34" charset="-122"/>
              </a:rPr>
              <a:t>public void </a:t>
            </a:r>
            <a:r>
              <a:rPr lang="en-US" altLang="zh-CN" sz="2000" b="1" dirty="0" err="1" smtClean="0">
                <a:latin typeface="Arial Unicode MS" pitchFamily="34" charset="-122"/>
                <a:ea typeface="Arial Unicode MS" pitchFamily="34" charset="-122"/>
                <a:cs typeface="Arial Unicode MS" pitchFamily="34" charset="-122"/>
              </a:rPr>
              <a:t>attributeReplaced</a:t>
            </a:r>
            <a:r>
              <a:rPr lang="en-US" altLang="zh-CN" sz="2000" b="1" dirty="0" smtClean="0">
                <a:latin typeface="Arial Unicode MS" pitchFamily="34" charset="-122"/>
                <a:ea typeface="Arial Unicode MS" pitchFamily="34" charset="-122"/>
                <a:cs typeface="Arial Unicode MS" pitchFamily="34" charset="-122"/>
              </a:rPr>
              <a:t>(</a:t>
            </a:r>
            <a:r>
              <a:rPr lang="en-US" altLang="zh-CN" sz="2000" b="1" dirty="0" err="1" smtClean="0">
                <a:latin typeface="Arial Unicode MS" pitchFamily="34" charset="-122"/>
                <a:ea typeface="Arial Unicode MS" pitchFamily="34" charset="-122"/>
                <a:cs typeface="Arial Unicode MS" pitchFamily="34" charset="-122"/>
              </a:rPr>
              <a:t>HttpSessionBindingEvent</a:t>
            </a:r>
            <a:r>
              <a:rPr lang="en-US" altLang="zh-CN" sz="2000" dirty="0" smtClean="0">
                <a:latin typeface="Arial Unicode MS" pitchFamily="34" charset="-122"/>
                <a:ea typeface="Arial Unicode MS" pitchFamily="34" charset="-122"/>
                <a:cs typeface="Arial Unicode MS" pitchFamily="34" charset="-122"/>
              </a:rPr>
              <a:t> </a:t>
            </a:r>
            <a:r>
              <a:rPr lang="en-US" altLang="zh-CN" sz="2000" b="1" dirty="0" smtClean="0">
                <a:latin typeface="Arial Unicode MS" pitchFamily="34" charset="-122"/>
                <a:ea typeface="Arial Unicode MS" pitchFamily="34" charset="-122"/>
                <a:cs typeface="Arial Unicode MS" pitchFamily="34" charset="-122"/>
              </a:rPr>
              <a:t> </a:t>
            </a:r>
            <a:r>
              <a:rPr lang="en-US" altLang="zh-CN" sz="2000" b="1" dirty="0" err="1" smtClean="0">
                <a:latin typeface="Arial Unicode MS" pitchFamily="34" charset="-122"/>
                <a:ea typeface="Arial Unicode MS" pitchFamily="34" charset="-122"/>
                <a:cs typeface="Arial Unicode MS" pitchFamily="34" charset="-122"/>
              </a:rPr>
              <a:t>hsbe</a:t>
            </a:r>
            <a:r>
              <a:rPr lang="en-US" altLang="zh-CN" sz="2000" b="1"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en-US" altLang="zh-CN" sz="2000" b="1" dirty="0" smtClean="0">
                <a:latin typeface="Arial Unicode MS" pitchFamily="34" charset="-122"/>
                <a:ea typeface="Arial Unicode MS" pitchFamily="34" charset="-122"/>
                <a:cs typeface="Arial Unicode MS" pitchFamily="34" charset="-122"/>
              </a:rPr>
              <a:t>public void </a:t>
            </a:r>
            <a:r>
              <a:rPr lang="en-US" altLang="zh-CN" sz="2000" b="1" dirty="0" err="1" smtClean="0">
                <a:latin typeface="Arial Unicode MS" pitchFamily="34" charset="-122"/>
                <a:ea typeface="Arial Unicode MS" pitchFamily="34" charset="-122"/>
                <a:cs typeface="Arial Unicode MS" pitchFamily="34" charset="-122"/>
              </a:rPr>
              <a:t>attributeRmoved</a:t>
            </a:r>
            <a:r>
              <a:rPr lang="en-US" altLang="zh-CN" sz="2000" b="1" dirty="0" smtClean="0">
                <a:latin typeface="Arial Unicode MS" pitchFamily="34" charset="-122"/>
                <a:ea typeface="Arial Unicode MS" pitchFamily="34" charset="-122"/>
                <a:cs typeface="Arial Unicode MS" pitchFamily="34" charset="-122"/>
              </a:rPr>
              <a:t>(</a:t>
            </a:r>
            <a:r>
              <a:rPr lang="en-US" altLang="zh-CN" sz="2000" b="1" dirty="0" err="1" smtClean="0">
                <a:latin typeface="Arial Unicode MS" pitchFamily="34" charset="-122"/>
                <a:ea typeface="Arial Unicode MS" pitchFamily="34" charset="-122"/>
                <a:cs typeface="Arial Unicode MS" pitchFamily="34" charset="-122"/>
              </a:rPr>
              <a:t>ServletRequestAttributeEvent</a:t>
            </a:r>
            <a:r>
              <a:rPr lang="en-US" altLang="zh-CN" sz="2000" b="1" dirty="0" smtClean="0">
                <a:latin typeface="Arial Unicode MS" pitchFamily="34" charset="-122"/>
                <a:ea typeface="Arial Unicode MS" pitchFamily="34" charset="-122"/>
                <a:cs typeface="Arial Unicode MS" pitchFamily="34" charset="-122"/>
              </a:rPr>
              <a:t> </a:t>
            </a:r>
            <a:r>
              <a:rPr lang="en-US" altLang="zh-CN" sz="2000" b="1" dirty="0" err="1" smtClean="0">
                <a:latin typeface="Arial Unicode MS" pitchFamily="34" charset="-122"/>
                <a:ea typeface="Arial Unicode MS" pitchFamily="34" charset="-122"/>
                <a:cs typeface="Arial Unicode MS" pitchFamily="34" charset="-122"/>
              </a:rPr>
              <a:t>srae</a:t>
            </a:r>
            <a:r>
              <a:rPr lang="en-US" altLang="zh-CN" sz="2000" b="1"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731345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1043608" y="692696"/>
            <a:ext cx="8229600" cy="857256"/>
          </a:xfrm>
          <a:noFill/>
        </p:spPr>
        <p:txBody>
          <a:bodyPr/>
          <a:lstStyle/>
          <a:p>
            <a:pPr eaLnBrk="1" hangingPunct="1"/>
            <a:r>
              <a:rPr lang="en-US" altLang="zh-CN" dirty="0" err="1" smtClean="0"/>
              <a:t>attributeRemoved</a:t>
            </a:r>
            <a:r>
              <a:rPr lang="en-US" altLang="zh-CN" dirty="0" smtClean="0"/>
              <a:t> </a:t>
            </a:r>
            <a:r>
              <a:rPr lang="zh-CN" altLang="en-US" dirty="0" smtClean="0"/>
              <a:t>方法</a:t>
            </a:r>
          </a:p>
        </p:txBody>
      </p:sp>
      <p:sp>
        <p:nvSpPr>
          <p:cNvPr id="13315" name="Rectangle 5"/>
          <p:cNvSpPr>
            <a:spLocks noGrp="1" noChangeArrowheads="1"/>
          </p:cNvSpPr>
          <p:nvPr>
            <p:ph type="body" idx="1"/>
          </p:nvPr>
        </p:nvSpPr>
        <p:spPr>
          <a:xfrm>
            <a:off x="395536" y="1714488"/>
            <a:ext cx="8391306" cy="4098925"/>
          </a:xfrm>
          <a:noFill/>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当删除被监听对象中的一个属性时，</a:t>
            </a:r>
            <a:r>
              <a:rPr lang="en-US" altLang="zh-CN" sz="2800" dirty="0" smtClean="0">
                <a:latin typeface="Arial Unicode MS" pitchFamily="34" charset="-122"/>
                <a:ea typeface="Arial Unicode MS" pitchFamily="34" charset="-122"/>
                <a:cs typeface="Arial Unicode MS" pitchFamily="34" charset="-122"/>
              </a:rPr>
              <a:t>web </a:t>
            </a:r>
            <a:r>
              <a:rPr lang="zh-CN" altLang="en-US" sz="2800" dirty="0" smtClean="0">
                <a:latin typeface="Arial Unicode MS" pitchFamily="34" charset="-122"/>
                <a:ea typeface="Arial Unicode MS" pitchFamily="34" charset="-122"/>
                <a:cs typeface="Arial Unicode MS" pitchFamily="34" charset="-122"/>
              </a:rPr>
              <a:t>容器调用事件监听器的这个方法进行相应</a:t>
            </a:r>
          </a:p>
          <a:p>
            <a:pPr eaLnBrk="1" hangingPunct="1"/>
            <a:r>
              <a:rPr lang="zh-CN" altLang="en-US" sz="2800" dirty="0" smtClean="0">
                <a:latin typeface="Arial Unicode MS" pitchFamily="34" charset="-122"/>
                <a:ea typeface="Arial Unicode MS" pitchFamily="34" charset="-122"/>
                <a:cs typeface="Arial Unicode MS" pitchFamily="34" charset="-122"/>
              </a:rPr>
              <a:t>各个域属性监听器中的完整语法定义为：</a:t>
            </a:r>
          </a:p>
          <a:p>
            <a:pPr lvl="1" eaLnBrk="1" hangingPunct="1"/>
            <a:r>
              <a:rPr lang="en-US" altLang="zh-CN" sz="2000" b="1" dirty="0" smtClean="0">
                <a:latin typeface="Arial Unicode MS" pitchFamily="34" charset="-122"/>
                <a:ea typeface="Arial Unicode MS" pitchFamily="34" charset="-122"/>
                <a:cs typeface="Arial Unicode MS" pitchFamily="34" charset="-122"/>
              </a:rPr>
              <a:t>public void </a:t>
            </a:r>
            <a:r>
              <a:rPr lang="en-US" altLang="zh-CN" sz="2000" b="1" dirty="0" err="1" smtClean="0">
                <a:latin typeface="Arial Unicode MS" pitchFamily="34" charset="-122"/>
                <a:ea typeface="Arial Unicode MS" pitchFamily="34" charset="-122"/>
                <a:cs typeface="Arial Unicode MS" pitchFamily="34" charset="-122"/>
              </a:rPr>
              <a:t>attributeRemoved</a:t>
            </a:r>
            <a:r>
              <a:rPr lang="en-US" altLang="zh-CN" sz="2000" b="1" dirty="0" smtClean="0">
                <a:latin typeface="Arial Unicode MS" pitchFamily="34" charset="-122"/>
                <a:ea typeface="Arial Unicode MS" pitchFamily="34" charset="-122"/>
                <a:cs typeface="Arial Unicode MS" pitchFamily="34" charset="-122"/>
              </a:rPr>
              <a:t>(</a:t>
            </a:r>
            <a:r>
              <a:rPr lang="en-US" altLang="zh-CN" sz="2000" b="1" dirty="0" err="1" smtClean="0">
                <a:latin typeface="Arial Unicode MS" pitchFamily="34" charset="-122"/>
                <a:ea typeface="Arial Unicode MS" pitchFamily="34" charset="-122"/>
                <a:cs typeface="Arial Unicode MS" pitchFamily="34" charset="-122"/>
              </a:rPr>
              <a:t>ServletContextAttributeEvent</a:t>
            </a:r>
            <a:r>
              <a:rPr lang="en-US" altLang="zh-CN" sz="2000" b="1" dirty="0" smtClean="0">
                <a:latin typeface="Arial Unicode MS" pitchFamily="34" charset="-122"/>
                <a:ea typeface="Arial Unicode MS" pitchFamily="34" charset="-122"/>
                <a:cs typeface="Arial Unicode MS" pitchFamily="34" charset="-122"/>
              </a:rPr>
              <a:t> </a:t>
            </a:r>
            <a:r>
              <a:rPr lang="en-US" altLang="zh-CN" sz="2000" b="1" dirty="0" err="1" smtClean="0">
                <a:latin typeface="Arial Unicode MS" pitchFamily="34" charset="-122"/>
                <a:ea typeface="Arial Unicode MS" pitchFamily="34" charset="-122"/>
                <a:cs typeface="Arial Unicode MS" pitchFamily="34" charset="-122"/>
              </a:rPr>
              <a:t>scae</a:t>
            </a:r>
            <a:r>
              <a:rPr lang="en-US" altLang="zh-CN" sz="2000" b="1"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en-US" altLang="zh-CN" sz="2000" b="1" dirty="0" smtClean="0">
                <a:latin typeface="Arial Unicode MS" pitchFamily="34" charset="-122"/>
                <a:ea typeface="Arial Unicode MS" pitchFamily="34" charset="-122"/>
                <a:cs typeface="Arial Unicode MS" pitchFamily="34" charset="-122"/>
              </a:rPr>
              <a:t>public void </a:t>
            </a:r>
            <a:r>
              <a:rPr lang="en-US" altLang="zh-CN" sz="2000" b="1" dirty="0" err="1" smtClean="0">
                <a:latin typeface="Arial Unicode MS" pitchFamily="34" charset="-122"/>
                <a:ea typeface="Arial Unicode MS" pitchFamily="34" charset="-122"/>
                <a:cs typeface="Arial Unicode MS" pitchFamily="34" charset="-122"/>
              </a:rPr>
              <a:t>attributeRemoved</a:t>
            </a:r>
            <a:r>
              <a:rPr lang="en-US" altLang="zh-CN" sz="2000" b="1" dirty="0" smtClean="0">
                <a:latin typeface="Arial Unicode MS" pitchFamily="34" charset="-122"/>
                <a:ea typeface="Arial Unicode MS" pitchFamily="34" charset="-122"/>
                <a:cs typeface="Arial Unicode MS" pitchFamily="34" charset="-122"/>
              </a:rPr>
              <a:t> (</a:t>
            </a:r>
            <a:r>
              <a:rPr lang="en-US" altLang="zh-CN" sz="2000" b="1" dirty="0" err="1" smtClean="0">
                <a:latin typeface="Arial Unicode MS" pitchFamily="34" charset="-122"/>
                <a:ea typeface="Arial Unicode MS" pitchFamily="34" charset="-122"/>
                <a:cs typeface="Arial Unicode MS" pitchFamily="34" charset="-122"/>
              </a:rPr>
              <a:t>HttpSessionBindingEvent</a:t>
            </a:r>
            <a:r>
              <a:rPr lang="en-US" altLang="zh-CN" sz="2000" dirty="0" smtClean="0">
                <a:latin typeface="Arial Unicode MS" pitchFamily="34" charset="-122"/>
                <a:ea typeface="Arial Unicode MS" pitchFamily="34" charset="-122"/>
                <a:cs typeface="Arial Unicode MS" pitchFamily="34" charset="-122"/>
              </a:rPr>
              <a:t> </a:t>
            </a:r>
            <a:r>
              <a:rPr lang="en-US" altLang="zh-CN" sz="2000" b="1" dirty="0" smtClean="0">
                <a:latin typeface="Arial Unicode MS" pitchFamily="34" charset="-122"/>
                <a:ea typeface="Arial Unicode MS" pitchFamily="34" charset="-122"/>
                <a:cs typeface="Arial Unicode MS" pitchFamily="34" charset="-122"/>
              </a:rPr>
              <a:t> </a:t>
            </a:r>
            <a:r>
              <a:rPr lang="en-US" altLang="zh-CN" sz="2000" b="1" dirty="0" err="1" smtClean="0">
                <a:latin typeface="Arial Unicode MS" pitchFamily="34" charset="-122"/>
                <a:ea typeface="Arial Unicode MS" pitchFamily="34" charset="-122"/>
                <a:cs typeface="Arial Unicode MS" pitchFamily="34" charset="-122"/>
              </a:rPr>
              <a:t>hsbe</a:t>
            </a:r>
            <a:r>
              <a:rPr lang="en-US" altLang="zh-CN" sz="2000" b="1"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en-US" altLang="zh-CN" sz="2000" b="1" dirty="0" smtClean="0">
                <a:latin typeface="Arial Unicode MS" pitchFamily="34" charset="-122"/>
                <a:ea typeface="Arial Unicode MS" pitchFamily="34" charset="-122"/>
                <a:cs typeface="Arial Unicode MS" pitchFamily="34" charset="-122"/>
              </a:rPr>
              <a:t>public void </a:t>
            </a:r>
            <a:r>
              <a:rPr lang="en-US" altLang="zh-CN" sz="2000" b="1" dirty="0" err="1" smtClean="0">
                <a:latin typeface="Arial Unicode MS" pitchFamily="34" charset="-122"/>
                <a:ea typeface="Arial Unicode MS" pitchFamily="34" charset="-122"/>
                <a:cs typeface="Arial Unicode MS" pitchFamily="34" charset="-122"/>
              </a:rPr>
              <a:t>attributeRemoved</a:t>
            </a:r>
            <a:r>
              <a:rPr lang="en-US" altLang="zh-CN" sz="2000" b="1" dirty="0" smtClean="0">
                <a:latin typeface="Arial Unicode MS" pitchFamily="34" charset="-122"/>
                <a:ea typeface="Arial Unicode MS" pitchFamily="34" charset="-122"/>
                <a:cs typeface="Arial Unicode MS" pitchFamily="34" charset="-122"/>
              </a:rPr>
              <a:t> (</a:t>
            </a:r>
            <a:r>
              <a:rPr lang="en-US" altLang="zh-CN" sz="2000" b="1" dirty="0" err="1" smtClean="0">
                <a:latin typeface="Arial Unicode MS" pitchFamily="34" charset="-122"/>
                <a:ea typeface="Arial Unicode MS" pitchFamily="34" charset="-122"/>
                <a:cs typeface="Arial Unicode MS" pitchFamily="34" charset="-122"/>
              </a:rPr>
              <a:t>ServletRequestAttributeEvent</a:t>
            </a:r>
            <a:r>
              <a:rPr lang="en-US" altLang="zh-CN" sz="2000" b="1" dirty="0" smtClean="0">
                <a:latin typeface="Arial Unicode MS" pitchFamily="34" charset="-122"/>
                <a:ea typeface="Arial Unicode MS" pitchFamily="34" charset="-122"/>
                <a:cs typeface="Arial Unicode MS" pitchFamily="34" charset="-122"/>
              </a:rPr>
              <a:t> </a:t>
            </a:r>
            <a:r>
              <a:rPr lang="en-US" altLang="zh-CN" sz="2000" b="1" dirty="0" err="1" smtClean="0">
                <a:latin typeface="Arial Unicode MS" pitchFamily="34" charset="-122"/>
                <a:ea typeface="Arial Unicode MS" pitchFamily="34" charset="-122"/>
                <a:cs typeface="Arial Unicode MS" pitchFamily="34" charset="-122"/>
              </a:rPr>
              <a:t>srae</a:t>
            </a:r>
            <a:r>
              <a:rPr lang="en-US" altLang="zh-CN" sz="2000" b="1"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00620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827584" y="692696"/>
            <a:ext cx="8229600" cy="857256"/>
          </a:xfrm>
          <a:noFill/>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attributeReplaced</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方法</a:t>
            </a:r>
          </a:p>
        </p:txBody>
      </p:sp>
      <p:sp>
        <p:nvSpPr>
          <p:cNvPr id="14339" name="Rectangle 5"/>
          <p:cNvSpPr>
            <a:spLocks noGrp="1" noChangeArrowheads="1"/>
          </p:cNvSpPr>
          <p:nvPr>
            <p:ph type="body" idx="1"/>
          </p:nvPr>
        </p:nvSpPr>
        <p:spPr>
          <a:xfrm>
            <a:off x="435004" y="1785926"/>
            <a:ext cx="8351838" cy="4098925"/>
          </a:xfrm>
          <a:noFill/>
        </p:spPr>
        <p:txBody>
          <a:bodyPr/>
          <a:lstStyle/>
          <a:p>
            <a:pPr eaLnBrk="1" hangingPunct="1"/>
            <a:r>
              <a:rPr lang="zh-CN" altLang="en-US" sz="2700" dirty="0" smtClean="0">
                <a:latin typeface="Arial Unicode MS" pitchFamily="34" charset="-122"/>
                <a:ea typeface="Arial Unicode MS" pitchFamily="34" charset="-122"/>
                <a:cs typeface="Arial Unicode MS" pitchFamily="34" charset="-122"/>
              </a:rPr>
              <a:t>当监听器的域对象中的某个属性被替换时，</a:t>
            </a:r>
            <a:r>
              <a:rPr lang="en-US" altLang="zh-CN" sz="2700" dirty="0" smtClean="0">
                <a:latin typeface="Arial Unicode MS" pitchFamily="34" charset="-122"/>
                <a:ea typeface="Arial Unicode MS" pitchFamily="34" charset="-122"/>
                <a:cs typeface="Arial Unicode MS" pitchFamily="34" charset="-122"/>
              </a:rPr>
              <a:t>web</a:t>
            </a:r>
            <a:r>
              <a:rPr lang="zh-CN" altLang="en-US" sz="2700" dirty="0" smtClean="0">
                <a:latin typeface="Arial Unicode MS" pitchFamily="34" charset="-122"/>
                <a:ea typeface="Arial Unicode MS" pitchFamily="34" charset="-122"/>
                <a:cs typeface="Arial Unicode MS" pitchFamily="34" charset="-122"/>
              </a:rPr>
              <a:t>容器调用事件监听器的这个方法进行相应</a:t>
            </a:r>
          </a:p>
          <a:p>
            <a:pPr eaLnBrk="1" hangingPunct="1"/>
            <a:r>
              <a:rPr lang="zh-CN" altLang="en-US" sz="2700" dirty="0" smtClean="0">
                <a:latin typeface="Arial Unicode MS" pitchFamily="34" charset="-122"/>
                <a:ea typeface="Arial Unicode MS" pitchFamily="34" charset="-122"/>
                <a:cs typeface="Arial Unicode MS" pitchFamily="34" charset="-122"/>
              </a:rPr>
              <a:t>各个域属性监听器中的完整语法定义为：</a:t>
            </a:r>
          </a:p>
          <a:p>
            <a:pPr lvl="1" eaLnBrk="1" hangingPunct="1"/>
            <a:r>
              <a:rPr lang="en-US" altLang="zh-CN" sz="1800" b="1" dirty="0" smtClean="0">
                <a:latin typeface="Arial Unicode MS" pitchFamily="34" charset="-122"/>
                <a:ea typeface="Arial Unicode MS" pitchFamily="34" charset="-122"/>
                <a:cs typeface="Arial Unicode MS" pitchFamily="34" charset="-122"/>
              </a:rPr>
              <a:t>public void </a:t>
            </a:r>
            <a:r>
              <a:rPr lang="en-US" altLang="zh-CN" sz="1800" b="1" dirty="0" err="1" smtClean="0">
                <a:latin typeface="Arial Unicode MS" pitchFamily="34" charset="-122"/>
                <a:ea typeface="Arial Unicode MS" pitchFamily="34" charset="-122"/>
                <a:cs typeface="Arial Unicode MS" pitchFamily="34" charset="-122"/>
              </a:rPr>
              <a:t>attributeReplaced</a:t>
            </a:r>
            <a:r>
              <a:rPr lang="en-US" altLang="zh-CN" sz="1800" b="1" dirty="0" smtClean="0">
                <a:latin typeface="Arial Unicode MS" pitchFamily="34" charset="-122"/>
                <a:ea typeface="Arial Unicode MS" pitchFamily="34" charset="-122"/>
                <a:cs typeface="Arial Unicode MS" pitchFamily="34" charset="-122"/>
              </a:rPr>
              <a:t>(</a:t>
            </a:r>
            <a:r>
              <a:rPr lang="en-US" altLang="zh-CN" sz="1800" b="1" dirty="0" err="1" smtClean="0">
                <a:latin typeface="Arial Unicode MS" pitchFamily="34" charset="-122"/>
                <a:ea typeface="Arial Unicode MS" pitchFamily="34" charset="-122"/>
                <a:cs typeface="Arial Unicode MS" pitchFamily="34" charset="-122"/>
              </a:rPr>
              <a:t>ServletContextAttributeEvent</a:t>
            </a:r>
            <a:r>
              <a:rPr lang="en-US" altLang="zh-CN" sz="1800" b="1" dirty="0" smtClean="0">
                <a:latin typeface="Arial Unicode MS" pitchFamily="34" charset="-122"/>
                <a:ea typeface="Arial Unicode MS" pitchFamily="34" charset="-122"/>
                <a:cs typeface="Arial Unicode MS" pitchFamily="34" charset="-122"/>
              </a:rPr>
              <a:t> </a:t>
            </a:r>
            <a:r>
              <a:rPr lang="en-US" altLang="zh-CN" sz="1800" b="1" dirty="0" err="1" smtClean="0">
                <a:latin typeface="Arial Unicode MS" pitchFamily="34" charset="-122"/>
                <a:ea typeface="Arial Unicode MS" pitchFamily="34" charset="-122"/>
                <a:cs typeface="Arial Unicode MS" pitchFamily="34" charset="-122"/>
              </a:rPr>
              <a:t>scae</a:t>
            </a:r>
            <a:r>
              <a:rPr lang="en-US" altLang="zh-CN" sz="1800" b="1"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a:t>
            </a:r>
          </a:p>
          <a:p>
            <a:pPr lvl="1" eaLnBrk="1" hangingPunct="1"/>
            <a:r>
              <a:rPr lang="en-US" altLang="zh-CN" sz="1800" b="1" dirty="0" smtClean="0">
                <a:latin typeface="Arial Unicode MS" pitchFamily="34" charset="-122"/>
                <a:ea typeface="Arial Unicode MS" pitchFamily="34" charset="-122"/>
                <a:cs typeface="Arial Unicode MS" pitchFamily="34" charset="-122"/>
              </a:rPr>
              <a:t>public void </a:t>
            </a:r>
            <a:r>
              <a:rPr lang="en-US" altLang="zh-CN" sz="1800" b="1" dirty="0" err="1" smtClean="0">
                <a:latin typeface="Arial Unicode MS" pitchFamily="34" charset="-122"/>
                <a:ea typeface="Arial Unicode MS" pitchFamily="34" charset="-122"/>
                <a:cs typeface="Arial Unicode MS" pitchFamily="34" charset="-122"/>
              </a:rPr>
              <a:t>attributeReplaced</a:t>
            </a:r>
            <a:r>
              <a:rPr lang="en-US" altLang="zh-CN" sz="1800" b="1" dirty="0" smtClean="0">
                <a:latin typeface="Arial Unicode MS" pitchFamily="34" charset="-122"/>
                <a:ea typeface="Arial Unicode MS" pitchFamily="34" charset="-122"/>
                <a:cs typeface="Arial Unicode MS" pitchFamily="34" charset="-122"/>
              </a:rPr>
              <a:t> (</a:t>
            </a:r>
            <a:r>
              <a:rPr lang="en-US" altLang="zh-CN" sz="1800" b="1" dirty="0" err="1" smtClean="0">
                <a:latin typeface="Arial Unicode MS" pitchFamily="34" charset="-122"/>
                <a:ea typeface="Arial Unicode MS" pitchFamily="34" charset="-122"/>
                <a:cs typeface="Arial Unicode MS" pitchFamily="34" charset="-122"/>
              </a:rPr>
              <a:t>HttpSessionBindingEvent</a:t>
            </a:r>
            <a:r>
              <a:rPr lang="en-US" altLang="zh-CN" sz="1800" dirty="0" smtClean="0">
                <a:latin typeface="Arial Unicode MS" pitchFamily="34" charset="-122"/>
                <a:ea typeface="Arial Unicode MS" pitchFamily="34" charset="-122"/>
                <a:cs typeface="Arial Unicode MS" pitchFamily="34" charset="-122"/>
              </a:rPr>
              <a:t> </a:t>
            </a:r>
            <a:r>
              <a:rPr lang="en-US" altLang="zh-CN" sz="1800" b="1" dirty="0" smtClean="0">
                <a:latin typeface="Arial Unicode MS" pitchFamily="34" charset="-122"/>
                <a:ea typeface="Arial Unicode MS" pitchFamily="34" charset="-122"/>
                <a:cs typeface="Arial Unicode MS" pitchFamily="34" charset="-122"/>
              </a:rPr>
              <a:t> </a:t>
            </a:r>
            <a:r>
              <a:rPr lang="en-US" altLang="zh-CN" sz="1800" b="1" dirty="0" err="1" smtClean="0">
                <a:latin typeface="Arial Unicode MS" pitchFamily="34" charset="-122"/>
                <a:ea typeface="Arial Unicode MS" pitchFamily="34" charset="-122"/>
                <a:cs typeface="Arial Unicode MS" pitchFamily="34" charset="-122"/>
              </a:rPr>
              <a:t>hsbe</a:t>
            </a:r>
            <a:r>
              <a:rPr lang="en-US" altLang="zh-CN" sz="1800" b="1"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a:t>
            </a:r>
          </a:p>
          <a:p>
            <a:pPr lvl="1" eaLnBrk="1" hangingPunct="1"/>
            <a:r>
              <a:rPr lang="en-US" altLang="zh-CN" sz="1800" b="1" dirty="0" smtClean="0">
                <a:latin typeface="Arial Unicode MS" pitchFamily="34" charset="-122"/>
                <a:ea typeface="Arial Unicode MS" pitchFamily="34" charset="-122"/>
                <a:cs typeface="Arial Unicode MS" pitchFamily="34" charset="-122"/>
              </a:rPr>
              <a:t>public void </a:t>
            </a:r>
            <a:r>
              <a:rPr lang="en-US" altLang="zh-CN" sz="1800" b="1" dirty="0" err="1" smtClean="0">
                <a:latin typeface="Arial Unicode MS" pitchFamily="34" charset="-122"/>
                <a:ea typeface="Arial Unicode MS" pitchFamily="34" charset="-122"/>
                <a:cs typeface="Arial Unicode MS" pitchFamily="34" charset="-122"/>
              </a:rPr>
              <a:t>attributeReplaced</a:t>
            </a:r>
            <a:r>
              <a:rPr lang="en-US" altLang="zh-CN" sz="1800" b="1" dirty="0" smtClean="0">
                <a:latin typeface="Arial Unicode MS" pitchFamily="34" charset="-122"/>
                <a:ea typeface="Arial Unicode MS" pitchFamily="34" charset="-122"/>
                <a:cs typeface="Arial Unicode MS" pitchFamily="34" charset="-122"/>
              </a:rPr>
              <a:t> (</a:t>
            </a:r>
            <a:r>
              <a:rPr lang="en-US" altLang="zh-CN" sz="1800" b="1" dirty="0" err="1" smtClean="0">
                <a:latin typeface="Arial Unicode MS" pitchFamily="34" charset="-122"/>
                <a:ea typeface="Arial Unicode MS" pitchFamily="34" charset="-122"/>
                <a:cs typeface="Arial Unicode MS" pitchFamily="34" charset="-122"/>
              </a:rPr>
              <a:t>ServletRequestAttributeEvent</a:t>
            </a:r>
            <a:r>
              <a:rPr lang="en-US" altLang="zh-CN" sz="1800" b="1" dirty="0" smtClean="0">
                <a:latin typeface="Arial Unicode MS" pitchFamily="34" charset="-122"/>
                <a:ea typeface="Arial Unicode MS" pitchFamily="34" charset="-122"/>
                <a:cs typeface="Arial Unicode MS" pitchFamily="34" charset="-122"/>
              </a:rPr>
              <a:t> </a:t>
            </a:r>
            <a:r>
              <a:rPr lang="en-US" altLang="zh-CN" sz="1800" b="1" dirty="0" err="1" smtClean="0">
                <a:latin typeface="Arial Unicode MS" pitchFamily="34" charset="-122"/>
                <a:ea typeface="Arial Unicode MS" pitchFamily="34" charset="-122"/>
                <a:cs typeface="Arial Unicode MS" pitchFamily="34" charset="-122"/>
              </a:rPr>
              <a:t>srae</a:t>
            </a:r>
            <a:r>
              <a:rPr lang="en-US" altLang="zh-CN" sz="1800" b="1"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873616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90872"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感知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绑定的事件监听器</a:t>
            </a:r>
          </a:p>
        </p:txBody>
      </p:sp>
      <p:sp>
        <p:nvSpPr>
          <p:cNvPr id="15363" name="Rectangle 3"/>
          <p:cNvSpPr>
            <a:spLocks noGrp="1" noChangeArrowheads="1"/>
          </p:cNvSpPr>
          <p:nvPr>
            <p:ph type="body" idx="1"/>
          </p:nvPr>
        </p:nvSpPr>
        <p:spPr>
          <a:xfrm>
            <a:off x="539552" y="1700808"/>
            <a:ext cx="8136904" cy="4214812"/>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保存在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域中的对象可以有多种状态：绑定到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中；从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域中解除绑定；随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对象</a:t>
            </a:r>
            <a:r>
              <a:rPr lang="zh-CN" altLang="en-US" sz="2400" b="1" dirty="0" smtClean="0">
                <a:solidFill>
                  <a:srgbClr val="FF0000"/>
                </a:solidFill>
                <a:latin typeface="Arial Unicode MS" pitchFamily="34" charset="-122"/>
                <a:ea typeface="Arial Unicode MS" pitchFamily="34" charset="-122"/>
                <a:cs typeface="Arial Unicode MS" pitchFamily="34" charset="-122"/>
              </a:rPr>
              <a:t>持久化</a:t>
            </a:r>
            <a:r>
              <a:rPr lang="zh-CN" altLang="en-US" sz="2400" dirty="0" smtClean="0">
                <a:latin typeface="Arial Unicode MS" pitchFamily="34" charset="-122"/>
                <a:ea typeface="Arial Unicode MS" pitchFamily="34" charset="-122"/>
                <a:cs typeface="Arial Unicode MS" pitchFamily="34" charset="-122"/>
              </a:rPr>
              <a:t>到一个存储设备中；随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对象从一个存储设备中</a:t>
            </a:r>
            <a:r>
              <a:rPr lang="zh-CN" altLang="en-US" sz="2400" b="1" dirty="0" smtClean="0">
                <a:solidFill>
                  <a:srgbClr val="FF0000"/>
                </a:solidFill>
                <a:latin typeface="Arial Unicode MS" pitchFamily="34" charset="-122"/>
                <a:ea typeface="Arial Unicode MS" pitchFamily="34" charset="-122"/>
                <a:cs typeface="Arial Unicode MS" pitchFamily="34" charset="-122"/>
              </a:rPr>
              <a:t>恢复</a:t>
            </a:r>
          </a:p>
          <a:p>
            <a:pPr eaLnBrk="1" hangingPunct="1"/>
            <a:r>
              <a:rPr lang="en-US" altLang="zh-CN" sz="2400" dirty="0" err="1" smtClean="0">
                <a:latin typeface="Arial Unicode MS" pitchFamily="34" charset="-122"/>
                <a:ea typeface="Arial Unicode MS" pitchFamily="34" charset="-122"/>
                <a:cs typeface="Arial Unicode MS" pitchFamily="34" charset="-122"/>
              </a:rPr>
              <a:t>Servlet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规范中定义了两个特殊的监听器接口来</a:t>
            </a:r>
            <a:r>
              <a:rPr lang="zh-CN" altLang="en-US" sz="2400" b="1" dirty="0" smtClean="0">
                <a:solidFill>
                  <a:srgbClr val="0000FF"/>
                </a:solidFill>
                <a:latin typeface="Arial Unicode MS" pitchFamily="34" charset="-122"/>
                <a:ea typeface="Arial Unicode MS" pitchFamily="34" charset="-122"/>
                <a:cs typeface="Arial Unicode MS" pitchFamily="34" charset="-122"/>
              </a:rPr>
              <a:t>帮助 </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JavaBean</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对象</a:t>
            </a:r>
            <a:r>
              <a:rPr lang="zh-CN" altLang="en-US" sz="2400" b="1" dirty="0" smtClean="0">
                <a:solidFill>
                  <a:srgbClr val="0000FF"/>
                </a:solidFill>
                <a:latin typeface="Arial Unicode MS" pitchFamily="34" charset="-122"/>
                <a:ea typeface="Arial Unicode MS" pitchFamily="34" charset="-122"/>
                <a:cs typeface="Arial Unicode MS" pitchFamily="34" charset="-122"/>
              </a:rPr>
              <a:t>了解自己在 </a:t>
            </a:r>
            <a:r>
              <a:rPr lang="en-US" altLang="zh-CN" sz="24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400" b="1" dirty="0" smtClean="0">
                <a:solidFill>
                  <a:srgbClr val="0000FF"/>
                </a:solidFill>
                <a:latin typeface="Arial Unicode MS" pitchFamily="34" charset="-122"/>
                <a:ea typeface="Arial Unicode MS" pitchFamily="34" charset="-122"/>
                <a:cs typeface="Arial Unicode MS" pitchFamily="34" charset="-122"/>
              </a:rPr>
              <a:t>域中的这些状态</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HttpSessionBindingListener</a:t>
            </a:r>
            <a:r>
              <a:rPr lang="zh-CN" altLang="en-US" sz="2400" dirty="0" smtClean="0">
                <a:latin typeface="Arial Unicode MS" pitchFamily="34" charset="-122"/>
                <a:ea typeface="Arial Unicode MS" pitchFamily="34" charset="-122"/>
                <a:cs typeface="Arial Unicode MS" pitchFamily="34" charset="-122"/>
              </a:rPr>
              <a:t>接口和</a:t>
            </a:r>
            <a:r>
              <a:rPr lang="en-US" altLang="zh-CN" sz="2400" dirty="0" err="1" smtClean="0">
                <a:latin typeface="Arial Unicode MS" pitchFamily="34" charset="-122"/>
                <a:ea typeface="Arial Unicode MS" pitchFamily="34" charset="-122"/>
                <a:cs typeface="Arial Unicode MS" pitchFamily="34" charset="-122"/>
              </a:rPr>
              <a:t>HttpSessionActivationListener</a:t>
            </a:r>
            <a:r>
              <a:rPr lang="zh-CN" altLang="en-US" sz="2400" dirty="0" smtClean="0">
                <a:latin typeface="Arial Unicode MS" pitchFamily="34" charset="-122"/>
                <a:ea typeface="Arial Unicode MS" pitchFamily="34" charset="-122"/>
                <a:cs typeface="Arial Unicode MS" pitchFamily="34" charset="-122"/>
              </a:rPr>
              <a:t>接口 ，实现这两个接口的类</a:t>
            </a:r>
            <a:r>
              <a:rPr lang="zh-CN" altLang="en-US" sz="2400" b="1" dirty="0" smtClean="0">
                <a:solidFill>
                  <a:srgbClr val="0000FF"/>
                </a:solidFill>
                <a:latin typeface="Arial Unicode MS" pitchFamily="34" charset="-122"/>
                <a:ea typeface="Arial Unicode MS" pitchFamily="34" charset="-122"/>
                <a:cs typeface="Arial Unicode MS" pitchFamily="34" charset="-122"/>
              </a:rPr>
              <a:t>不需要 </a:t>
            </a:r>
            <a:r>
              <a:rPr lang="en-US" altLang="zh-CN" sz="2400" b="1" dirty="0" smtClean="0">
                <a:solidFill>
                  <a:srgbClr val="0000FF"/>
                </a:solidFill>
                <a:latin typeface="Arial Unicode MS" pitchFamily="34" charset="-122"/>
                <a:ea typeface="Arial Unicode MS" pitchFamily="34" charset="-122"/>
                <a:cs typeface="Arial Unicode MS" pitchFamily="34" charset="-122"/>
              </a:rPr>
              <a:t>web.xml </a:t>
            </a:r>
            <a:r>
              <a:rPr lang="zh-CN" altLang="en-US" sz="2400" b="1" dirty="0" smtClean="0">
                <a:solidFill>
                  <a:srgbClr val="0000FF"/>
                </a:solidFill>
                <a:latin typeface="Arial Unicode MS" pitchFamily="34" charset="-122"/>
                <a:ea typeface="Arial Unicode MS" pitchFamily="34" charset="-122"/>
                <a:cs typeface="Arial Unicode MS" pitchFamily="34" charset="-122"/>
              </a:rPr>
              <a:t>文件中进行注册</a:t>
            </a:r>
          </a:p>
        </p:txBody>
      </p:sp>
    </p:spTree>
    <p:extLst>
      <p:ext uri="{BB962C8B-B14F-4D97-AF65-F5344CB8AC3E}">
        <p14:creationId xmlns:p14="http://schemas.microsoft.com/office/powerpoint/2010/main" val="195013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a:xfrm>
            <a:off x="578882" y="548680"/>
            <a:ext cx="8241590" cy="1439863"/>
          </a:xfrm>
          <a:noFill/>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HttpSessionBindingListener</a:t>
            </a:r>
            <a:r>
              <a:rPr lang="zh-CN" altLang="en-US" dirty="0" smtClean="0">
                <a:latin typeface="Arial Unicode MS" pitchFamily="34" charset="-122"/>
                <a:ea typeface="Arial Unicode MS" pitchFamily="34" charset="-122"/>
                <a:cs typeface="Arial Unicode MS" pitchFamily="34" charset="-122"/>
              </a:rPr>
              <a:t>接口</a:t>
            </a:r>
          </a:p>
        </p:txBody>
      </p:sp>
      <p:sp>
        <p:nvSpPr>
          <p:cNvPr id="16387" name="Rectangle 6"/>
          <p:cNvSpPr>
            <a:spLocks noGrp="1" noChangeArrowheads="1"/>
          </p:cNvSpPr>
          <p:nvPr>
            <p:ph type="body" idx="1"/>
          </p:nvPr>
        </p:nvSpPr>
        <p:spPr>
          <a:xfrm>
            <a:off x="467544" y="1844824"/>
            <a:ext cx="8229600" cy="4525963"/>
          </a:xfrm>
          <a:noFill/>
        </p:spPr>
        <p:txBody>
          <a:bodyPr/>
          <a:lstStyle/>
          <a:p>
            <a:pPr eaLnBrk="1" hangingPunct="1"/>
            <a:r>
              <a:rPr lang="zh-CN" altLang="en-US" sz="2500" dirty="0" smtClean="0">
                <a:latin typeface="Arial Unicode MS" pitchFamily="34" charset="-122"/>
                <a:ea typeface="Arial Unicode MS" pitchFamily="34" charset="-122"/>
                <a:cs typeface="Arial Unicode MS" pitchFamily="34" charset="-122"/>
              </a:rPr>
              <a:t>实现了</a:t>
            </a:r>
            <a:r>
              <a:rPr lang="en-US" altLang="zh-CN" sz="2500" dirty="0" err="1" smtClean="0">
                <a:latin typeface="Arial Unicode MS" pitchFamily="34" charset="-122"/>
                <a:ea typeface="Arial Unicode MS" pitchFamily="34" charset="-122"/>
                <a:cs typeface="Arial Unicode MS" pitchFamily="34" charset="-122"/>
              </a:rPr>
              <a:t>HttpSessionBindingListener</a:t>
            </a:r>
            <a:r>
              <a:rPr lang="zh-CN" altLang="en-US" sz="2500" dirty="0" smtClean="0">
                <a:latin typeface="Arial Unicode MS" pitchFamily="34" charset="-122"/>
                <a:ea typeface="Arial Unicode MS" pitchFamily="34" charset="-122"/>
                <a:cs typeface="Arial Unicode MS" pitchFamily="34" charset="-122"/>
              </a:rPr>
              <a:t>接口的 </a:t>
            </a:r>
            <a:r>
              <a:rPr lang="en-US" altLang="zh-CN" sz="2500" dirty="0" err="1" smtClean="0">
                <a:latin typeface="Arial Unicode MS" pitchFamily="34" charset="-122"/>
                <a:ea typeface="Arial Unicode MS" pitchFamily="34" charset="-122"/>
                <a:cs typeface="Arial Unicode MS" pitchFamily="34" charset="-122"/>
              </a:rPr>
              <a:t>JavaBean</a:t>
            </a:r>
            <a:r>
              <a:rPr lang="en-US" altLang="zh-CN" sz="2500" dirty="0" smtClean="0">
                <a:latin typeface="Arial Unicode MS" pitchFamily="34" charset="-122"/>
                <a:ea typeface="Arial Unicode MS" pitchFamily="34" charset="-122"/>
                <a:cs typeface="Arial Unicode MS" pitchFamily="34" charset="-122"/>
              </a:rPr>
              <a:t> </a:t>
            </a:r>
            <a:r>
              <a:rPr lang="zh-CN" altLang="en-US" sz="2500" dirty="0" smtClean="0">
                <a:latin typeface="Arial Unicode MS" pitchFamily="34" charset="-122"/>
                <a:ea typeface="Arial Unicode MS" pitchFamily="34" charset="-122"/>
                <a:cs typeface="Arial Unicode MS" pitchFamily="34" charset="-122"/>
              </a:rPr>
              <a:t>对象可以感知自己被绑定到 </a:t>
            </a:r>
            <a:r>
              <a:rPr lang="en-US" altLang="zh-CN" sz="2500" dirty="0" smtClean="0">
                <a:latin typeface="Arial Unicode MS" pitchFamily="34" charset="-122"/>
                <a:ea typeface="Arial Unicode MS" pitchFamily="34" charset="-122"/>
                <a:cs typeface="Arial Unicode MS" pitchFamily="34" charset="-122"/>
              </a:rPr>
              <a:t>Session </a:t>
            </a:r>
            <a:r>
              <a:rPr lang="zh-CN" altLang="en-US" sz="2500" dirty="0" smtClean="0">
                <a:latin typeface="Arial Unicode MS" pitchFamily="34" charset="-122"/>
                <a:ea typeface="Arial Unicode MS" pitchFamily="34" charset="-122"/>
                <a:cs typeface="Arial Unicode MS" pitchFamily="34" charset="-122"/>
              </a:rPr>
              <a:t>中和从 </a:t>
            </a:r>
            <a:r>
              <a:rPr lang="en-US" altLang="zh-CN" sz="2500" dirty="0" smtClean="0">
                <a:latin typeface="Arial Unicode MS" pitchFamily="34" charset="-122"/>
                <a:ea typeface="Arial Unicode MS" pitchFamily="34" charset="-122"/>
                <a:cs typeface="Arial Unicode MS" pitchFamily="34" charset="-122"/>
              </a:rPr>
              <a:t>Session </a:t>
            </a:r>
            <a:r>
              <a:rPr lang="zh-CN" altLang="en-US" sz="2500" dirty="0" smtClean="0">
                <a:latin typeface="Arial Unicode MS" pitchFamily="34" charset="-122"/>
                <a:ea typeface="Arial Unicode MS" pitchFamily="34" charset="-122"/>
                <a:cs typeface="Arial Unicode MS" pitchFamily="34" charset="-122"/>
              </a:rPr>
              <a:t>中删除的事件</a:t>
            </a:r>
          </a:p>
          <a:p>
            <a:pPr eaLnBrk="1" hangingPunct="1"/>
            <a:r>
              <a:rPr lang="zh-CN" altLang="en-US" sz="2500" dirty="0" smtClean="0">
                <a:latin typeface="Arial Unicode MS" pitchFamily="34" charset="-122"/>
                <a:ea typeface="Arial Unicode MS" pitchFamily="34" charset="-122"/>
                <a:cs typeface="Arial Unicode MS" pitchFamily="34" charset="-122"/>
              </a:rPr>
              <a:t>当对象被绑定到 </a:t>
            </a:r>
            <a:r>
              <a:rPr lang="en-US" altLang="zh-CN" sz="2500" dirty="0" err="1" smtClean="0">
                <a:latin typeface="Arial Unicode MS" pitchFamily="34" charset="-122"/>
                <a:ea typeface="Arial Unicode MS" pitchFamily="34" charset="-122"/>
                <a:cs typeface="Arial Unicode MS" pitchFamily="34" charset="-122"/>
              </a:rPr>
              <a:t>HttpSession</a:t>
            </a:r>
            <a:r>
              <a:rPr lang="en-US" altLang="zh-CN" sz="2500" dirty="0" smtClean="0">
                <a:latin typeface="Arial Unicode MS" pitchFamily="34" charset="-122"/>
                <a:ea typeface="Arial Unicode MS" pitchFamily="34" charset="-122"/>
                <a:cs typeface="Arial Unicode MS" pitchFamily="34" charset="-122"/>
              </a:rPr>
              <a:t> </a:t>
            </a:r>
            <a:r>
              <a:rPr lang="zh-CN" altLang="en-US" sz="2500" dirty="0" smtClean="0">
                <a:latin typeface="Arial Unicode MS" pitchFamily="34" charset="-122"/>
                <a:ea typeface="Arial Unicode MS" pitchFamily="34" charset="-122"/>
                <a:cs typeface="Arial Unicode MS" pitchFamily="34" charset="-122"/>
              </a:rPr>
              <a:t>对象中时，</a:t>
            </a:r>
            <a:r>
              <a:rPr lang="en-US" altLang="zh-CN" sz="2500" dirty="0" smtClean="0">
                <a:latin typeface="Arial Unicode MS" pitchFamily="34" charset="-122"/>
                <a:ea typeface="Arial Unicode MS" pitchFamily="34" charset="-122"/>
                <a:cs typeface="Arial Unicode MS" pitchFamily="34" charset="-122"/>
              </a:rPr>
              <a:t>web </a:t>
            </a:r>
            <a:r>
              <a:rPr lang="zh-CN" altLang="en-US" sz="2500" dirty="0" smtClean="0">
                <a:latin typeface="Arial Unicode MS" pitchFamily="34" charset="-122"/>
                <a:ea typeface="Arial Unicode MS" pitchFamily="34" charset="-122"/>
                <a:cs typeface="Arial Unicode MS" pitchFamily="34" charset="-122"/>
              </a:rPr>
              <a:t>服务器调用该对象的  </a:t>
            </a:r>
            <a:r>
              <a:rPr lang="en-US" altLang="zh-CN" sz="1800" b="1" dirty="0" smtClean="0">
                <a:latin typeface="Arial Unicode MS" pitchFamily="34" charset="-122"/>
                <a:ea typeface="Arial Unicode MS" pitchFamily="34" charset="-122"/>
                <a:cs typeface="Arial Unicode MS" pitchFamily="34" charset="-122"/>
              </a:rPr>
              <a:t>void </a:t>
            </a:r>
            <a:r>
              <a:rPr lang="en-US" altLang="zh-CN" sz="1800" b="1" dirty="0" err="1" smtClean="0">
                <a:latin typeface="Arial Unicode MS" pitchFamily="34" charset="-122"/>
                <a:ea typeface="Arial Unicode MS" pitchFamily="34" charset="-122"/>
                <a:cs typeface="Arial Unicode MS" pitchFamily="34" charset="-122"/>
              </a:rPr>
              <a:t>valueBound</a:t>
            </a:r>
            <a:r>
              <a:rPr lang="en-US" altLang="zh-CN" sz="1800" b="1" dirty="0" smtClean="0">
                <a:latin typeface="Arial Unicode MS" pitchFamily="34" charset="-122"/>
                <a:ea typeface="Arial Unicode MS" pitchFamily="34" charset="-122"/>
                <a:cs typeface="Arial Unicode MS" pitchFamily="34" charset="-122"/>
              </a:rPr>
              <a:t>(</a:t>
            </a:r>
            <a:r>
              <a:rPr lang="en-US" altLang="zh-CN" sz="1800" b="1" dirty="0" err="1" smtClean="0">
                <a:latin typeface="Arial Unicode MS" pitchFamily="34" charset="-122"/>
                <a:ea typeface="Arial Unicode MS" pitchFamily="34" charset="-122"/>
                <a:cs typeface="Arial Unicode MS" pitchFamily="34" charset="-122"/>
              </a:rPr>
              <a:t>HttpSessionBindingEvent</a:t>
            </a:r>
            <a:r>
              <a:rPr lang="en-US" altLang="zh-CN" sz="1800" b="1" dirty="0" smtClean="0">
                <a:latin typeface="Arial Unicode MS" pitchFamily="34" charset="-122"/>
                <a:ea typeface="Arial Unicode MS" pitchFamily="34" charset="-122"/>
                <a:cs typeface="Arial Unicode MS" pitchFamily="34" charset="-122"/>
              </a:rPr>
              <a:t> event)</a:t>
            </a:r>
            <a:r>
              <a:rPr lang="en-US" altLang="zh-CN" sz="2500" b="1" dirty="0" smtClean="0">
                <a:latin typeface="Arial Unicode MS" pitchFamily="34" charset="-122"/>
                <a:ea typeface="Arial Unicode MS" pitchFamily="34" charset="-122"/>
                <a:cs typeface="Arial Unicode MS" pitchFamily="34" charset="-122"/>
              </a:rPr>
              <a:t> </a:t>
            </a:r>
            <a:r>
              <a:rPr lang="zh-CN" altLang="en-US" sz="2500" dirty="0" smtClean="0">
                <a:latin typeface="Arial Unicode MS" pitchFamily="34" charset="-122"/>
                <a:ea typeface="Arial Unicode MS" pitchFamily="34" charset="-122"/>
                <a:cs typeface="Arial Unicode MS" pitchFamily="34" charset="-122"/>
              </a:rPr>
              <a:t>方法</a:t>
            </a:r>
          </a:p>
          <a:p>
            <a:pPr eaLnBrk="1" hangingPunct="1"/>
            <a:r>
              <a:rPr lang="zh-CN" altLang="en-US" sz="2500" dirty="0" smtClean="0">
                <a:latin typeface="Arial Unicode MS" pitchFamily="34" charset="-122"/>
                <a:ea typeface="Arial Unicode MS" pitchFamily="34" charset="-122"/>
                <a:cs typeface="Arial Unicode MS" pitchFamily="34" charset="-122"/>
              </a:rPr>
              <a:t>当对象从 </a:t>
            </a:r>
            <a:r>
              <a:rPr lang="en-US" altLang="zh-CN" sz="2500" dirty="0" err="1" smtClean="0">
                <a:latin typeface="Arial Unicode MS" pitchFamily="34" charset="-122"/>
                <a:ea typeface="Arial Unicode MS" pitchFamily="34" charset="-122"/>
                <a:cs typeface="Arial Unicode MS" pitchFamily="34" charset="-122"/>
              </a:rPr>
              <a:t>HttpSession</a:t>
            </a:r>
            <a:r>
              <a:rPr lang="en-US" altLang="zh-CN" sz="2500" dirty="0" smtClean="0">
                <a:latin typeface="Arial Unicode MS" pitchFamily="34" charset="-122"/>
                <a:ea typeface="Arial Unicode MS" pitchFamily="34" charset="-122"/>
                <a:cs typeface="Arial Unicode MS" pitchFamily="34" charset="-122"/>
              </a:rPr>
              <a:t> </a:t>
            </a:r>
            <a:r>
              <a:rPr lang="zh-CN" altLang="en-US" sz="2500" dirty="0" smtClean="0">
                <a:latin typeface="Arial Unicode MS" pitchFamily="34" charset="-122"/>
                <a:ea typeface="Arial Unicode MS" pitchFamily="34" charset="-122"/>
                <a:cs typeface="Arial Unicode MS" pitchFamily="34" charset="-122"/>
              </a:rPr>
              <a:t>对象中解除绑定时，</a:t>
            </a:r>
            <a:r>
              <a:rPr lang="en-US" altLang="zh-CN" sz="2500" dirty="0" smtClean="0">
                <a:latin typeface="Arial Unicode MS" pitchFamily="34" charset="-122"/>
                <a:ea typeface="Arial Unicode MS" pitchFamily="34" charset="-122"/>
                <a:cs typeface="Arial Unicode MS" pitchFamily="34" charset="-122"/>
              </a:rPr>
              <a:t>web </a:t>
            </a:r>
            <a:r>
              <a:rPr lang="zh-CN" altLang="en-US" sz="2500" dirty="0" smtClean="0">
                <a:latin typeface="Arial Unicode MS" pitchFamily="34" charset="-122"/>
                <a:ea typeface="Arial Unicode MS" pitchFamily="34" charset="-122"/>
                <a:cs typeface="Arial Unicode MS" pitchFamily="34" charset="-122"/>
              </a:rPr>
              <a:t>服务器调用该对象的 </a:t>
            </a:r>
            <a:r>
              <a:rPr lang="en-US" altLang="zh-CN" sz="1800" b="1" dirty="0" smtClean="0">
                <a:latin typeface="Arial Unicode MS" pitchFamily="34" charset="-122"/>
                <a:ea typeface="Arial Unicode MS" pitchFamily="34" charset="-122"/>
                <a:cs typeface="Arial Unicode MS" pitchFamily="34" charset="-122"/>
              </a:rPr>
              <a:t>void </a:t>
            </a:r>
            <a:r>
              <a:rPr lang="en-US" altLang="zh-CN" sz="1800" b="1" dirty="0" err="1" smtClean="0">
                <a:latin typeface="Arial Unicode MS" pitchFamily="34" charset="-122"/>
                <a:ea typeface="Arial Unicode MS" pitchFamily="34" charset="-122"/>
                <a:cs typeface="Arial Unicode MS" pitchFamily="34" charset="-122"/>
              </a:rPr>
              <a:t>valueUnbound</a:t>
            </a:r>
            <a:r>
              <a:rPr lang="en-US" altLang="zh-CN" sz="1800" b="1" dirty="0" smtClean="0">
                <a:latin typeface="Arial Unicode MS" pitchFamily="34" charset="-122"/>
                <a:ea typeface="Arial Unicode MS" pitchFamily="34" charset="-122"/>
                <a:cs typeface="Arial Unicode MS" pitchFamily="34" charset="-122"/>
              </a:rPr>
              <a:t>(</a:t>
            </a:r>
            <a:r>
              <a:rPr lang="en-US" altLang="zh-CN" sz="1800" b="1" dirty="0" err="1" smtClean="0">
                <a:latin typeface="Arial Unicode MS" pitchFamily="34" charset="-122"/>
                <a:ea typeface="Arial Unicode MS" pitchFamily="34" charset="-122"/>
                <a:cs typeface="Arial Unicode MS" pitchFamily="34" charset="-122"/>
              </a:rPr>
              <a:t>HttpSessionBindingEvent</a:t>
            </a:r>
            <a:r>
              <a:rPr lang="en-US" altLang="zh-CN" sz="1800" b="1" dirty="0" smtClean="0">
                <a:latin typeface="Arial Unicode MS" pitchFamily="34" charset="-122"/>
                <a:ea typeface="Arial Unicode MS" pitchFamily="34" charset="-122"/>
                <a:cs typeface="Arial Unicode MS" pitchFamily="34" charset="-122"/>
              </a:rPr>
              <a:t> event)</a:t>
            </a:r>
            <a:r>
              <a:rPr lang="zh-CN" altLang="en-US" sz="2500" dirty="0" smtClean="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920846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27584"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典型应用：</a:t>
            </a:r>
          </a:p>
        </p:txBody>
      </p:sp>
      <p:sp>
        <p:nvSpPr>
          <p:cNvPr id="17411" name="Rectangle 3"/>
          <p:cNvSpPr>
            <a:spLocks noGrp="1" noChangeArrowheads="1"/>
          </p:cNvSpPr>
          <p:nvPr>
            <p:ph type="body" idx="1"/>
          </p:nvPr>
        </p:nvSpPr>
        <p:spPr>
          <a:xfrm>
            <a:off x="611188" y="1916113"/>
            <a:ext cx="7993062" cy="865187"/>
          </a:xfrm>
        </p:spPr>
        <p:txBody>
          <a:bodyPr/>
          <a:lstStyle/>
          <a:p>
            <a:pPr eaLnBrk="1" hangingPunct="1"/>
            <a:r>
              <a:rPr lang="zh-CN" altLang="en-US" sz="2800" smtClean="0">
                <a:latin typeface="Arial Unicode MS" pitchFamily="34" charset="-122"/>
                <a:ea typeface="Arial Unicode MS" pitchFamily="34" charset="-122"/>
                <a:cs typeface="Arial Unicode MS" pitchFamily="34" charset="-122"/>
              </a:rPr>
              <a:t>统计当前在线人数列表</a:t>
            </a:r>
          </a:p>
        </p:txBody>
      </p:sp>
    </p:spTree>
    <p:extLst>
      <p:ext uri="{BB962C8B-B14F-4D97-AF65-F5344CB8AC3E}">
        <p14:creationId xmlns:p14="http://schemas.microsoft.com/office/powerpoint/2010/main" val="417044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6240" y="404664"/>
            <a:ext cx="7696200" cy="1439863"/>
          </a:xfrm>
        </p:spPr>
        <p:txBody>
          <a:bodyPr>
            <a:normAutofit/>
          </a:bodyPr>
          <a:lstStyle/>
          <a:p>
            <a:pPr eaLnBrk="1" hangingPunct="1"/>
            <a:r>
              <a:rPr lang="en-US" altLang="zh-CN" sz="2800" dirty="0" err="1" smtClean="0">
                <a:latin typeface="Arial Unicode MS" pitchFamily="34" charset="-122"/>
                <a:ea typeface="Arial Unicode MS" pitchFamily="34" charset="-122"/>
                <a:cs typeface="Arial Unicode MS" pitchFamily="34" charset="-122"/>
              </a:rPr>
              <a:t>HttpSessionActivationListener</a:t>
            </a:r>
            <a:r>
              <a:rPr lang="zh-CN" altLang="en-US" sz="3600" dirty="0" smtClean="0">
                <a:latin typeface="Arial Unicode MS" pitchFamily="34" charset="-122"/>
                <a:ea typeface="Arial Unicode MS" pitchFamily="34" charset="-122"/>
                <a:cs typeface="Arial Unicode MS" pitchFamily="34" charset="-122"/>
              </a:rPr>
              <a:t>接口</a:t>
            </a:r>
          </a:p>
        </p:txBody>
      </p:sp>
      <p:sp>
        <p:nvSpPr>
          <p:cNvPr id="18435" name="Rectangle 3"/>
          <p:cNvSpPr>
            <a:spLocks noGrp="1" noChangeArrowheads="1"/>
          </p:cNvSpPr>
          <p:nvPr>
            <p:ph type="body" idx="1"/>
          </p:nvPr>
        </p:nvSpPr>
        <p:spPr>
          <a:xfrm>
            <a:off x="467544" y="1772816"/>
            <a:ext cx="8352928" cy="40989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实现了</a:t>
            </a:r>
            <a:r>
              <a:rPr lang="en-US" altLang="zh-CN" sz="2400" dirty="0" err="1" smtClean="0">
                <a:latin typeface="Arial Unicode MS" pitchFamily="34" charset="-122"/>
                <a:ea typeface="Arial Unicode MS" pitchFamily="34" charset="-122"/>
                <a:cs typeface="Arial Unicode MS" pitchFamily="34" charset="-122"/>
              </a:rPr>
              <a:t>HttpSessionBindingListener</a:t>
            </a:r>
            <a:r>
              <a:rPr lang="zh-CN" altLang="en-US" sz="2400" dirty="0" smtClean="0">
                <a:latin typeface="Arial Unicode MS" pitchFamily="34" charset="-122"/>
                <a:ea typeface="Arial Unicode MS" pitchFamily="34" charset="-122"/>
                <a:cs typeface="Arial Unicode MS" pitchFamily="34" charset="-122"/>
              </a:rPr>
              <a:t>接口的 </a:t>
            </a:r>
            <a:r>
              <a:rPr lang="en-US" altLang="zh-CN" sz="2400" dirty="0" err="1" smtClean="0">
                <a:latin typeface="Arial Unicode MS" pitchFamily="34" charset="-122"/>
                <a:ea typeface="Arial Unicode MS" pitchFamily="34" charset="-122"/>
                <a:cs typeface="Arial Unicode MS" pitchFamily="34" charset="-122"/>
              </a:rPr>
              <a:t>JavaBean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对象可以感知自己被活化和钝化的事件</a:t>
            </a:r>
          </a:p>
          <a:p>
            <a:pPr eaLnBrk="1" hangingPunct="1"/>
            <a:r>
              <a:rPr lang="zh-CN" altLang="en-US" sz="2400" dirty="0" smtClean="0">
                <a:latin typeface="Arial Unicode MS" pitchFamily="34" charset="-122"/>
                <a:ea typeface="Arial Unicode MS" pitchFamily="34" charset="-122"/>
                <a:cs typeface="Arial Unicode MS" pitchFamily="34" charset="-122"/>
              </a:rPr>
              <a:t>当绑定到 </a:t>
            </a:r>
            <a:r>
              <a:rPr lang="en-US" altLang="zh-CN" sz="2400" dirty="0" err="1" smtClean="0">
                <a:latin typeface="Arial Unicode MS" pitchFamily="34" charset="-122"/>
                <a:ea typeface="Arial Unicode MS" pitchFamily="34" charset="-122"/>
                <a:cs typeface="Arial Unicode MS" pitchFamily="34" charset="-122"/>
              </a:rPr>
              <a:t>HttpSession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对象中的对象将要随 </a:t>
            </a:r>
            <a:r>
              <a:rPr lang="en-US" altLang="zh-CN" sz="2400" dirty="0" err="1" smtClean="0">
                <a:latin typeface="Arial Unicode MS" pitchFamily="34" charset="-122"/>
                <a:ea typeface="Arial Unicode MS" pitchFamily="34" charset="-122"/>
                <a:cs typeface="Arial Unicode MS" pitchFamily="34" charset="-122"/>
              </a:rPr>
              <a:t>HttpSession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对象被钝化之前，</a:t>
            </a:r>
            <a:r>
              <a:rPr lang="en-US" altLang="zh-CN" sz="2400" dirty="0" smtClean="0">
                <a:latin typeface="Arial Unicode MS" pitchFamily="34" charset="-122"/>
                <a:ea typeface="Arial Unicode MS" pitchFamily="34" charset="-122"/>
                <a:cs typeface="Arial Unicode MS" pitchFamily="34" charset="-122"/>
              </a:rPr>
              <a:t>web </a:t>
            </a:r>
            <a:r>
              <a:rPr lang="zh-CN" altLang="en-US" sz="2400" dirty="0" smtClean="0">
                <a:latin typeface="Arial Unicode MS" pitchFamily="34" charset="-122"/>
                <a:ea typeface="Arial Unicode MS" pitchFamily="34" charset="-122"/>
                <a:cs typeface="Arial Unicode MS" pitchFamily="34" charset="-122"/>
              </a:rPr>
              <a:t>服务器调用该对象的</a:t>
            </a:r>
            <a:r>
              <a:rPr lang="zh-CN" altLang="en-US" dirty="0" smtClean="0">
                <a:latin typeface="Arial Unicode MS" pitchFamily="34" charset="-122"/>
                <a:ea typeface="Arial Unicode MS" pitchFamily="34" charset="-122"/>
                <a:cs typeface="Arial Unicode MS" pitchFamily="34" charset="-122"/>
              </a:rPr>
              <a:t>  </a:t>
            </a:r>
            <a:r>
              <a:rPr lang="en-US" altLang="zh-CN" sz="1800" b="1" dirty="0" smtClean="0">
                <a:latin typeface="Arial Unicode MS" pitchFamily="34" charset="-122"/>
                <a:ea typeface="Arial Unicode MS" pitchFamily="34" charset="-122"/>
                <a:cs typeface="Arial Unicode MS" pitchFamily="34" charset="-122"/>
              </a:rPr>
              <a:t>void </a:t>
            </a:r>
            <a:r>
              <a:rPr lang="en-US" altLang="zh-CN" sz="1800" b="1" dirty="0" err="1" smtClean="0">
                <a:latin typeface="Arial Unicode MS" pitchFamily="34" charset="-122"/>
                <a:ea typeface="Arial Unicode MS" pitchFamily="34" charset="-122"/>
                <a:cs typeface="Arial Unicode MS" pitchFamily="34" charset="-122"/>
              </a:rPr>
              <a:t>sessionWillPassivate</a:t>
            </a:r>
            <a:r>
              <a:rPr lang="en-US" altLang="zh-CN" sz="1800" b="1" dirty="0" smtClean="0">
                <a:latin typeface="Arial Unicode MS" pitchFamily="34" charset="-122"/>
                <a:ea typeface="Arial Unicode MS" pitchFamily="34" charset="-122"/>
                <a:cs typeface="Arial Unicode MS" pitchFamily="34" charset="-122"/>
              </a:rPr>
              <a:t>(</a:t>
            </a:r>
            <a:r>
              <a:rPr lang="en-US" altLang="zh-CN" sz="1800" b="1" dirty="0" err="1" smtClean="0">
                <a:latin typeface="Arial Unicode MS" pitchFamily="34" charset="-122"/>
                <a:ea typeface="Arial Unicode MS" pitchFamily="34" charset="-122"/>
                <a:cs typeface="Arial Unicode MS" pitchFamily="34" charset="-122"/>
              </a:rPr>
              <a:t>HttpSessionBindingEvent</a:t>
            </a:r>
            <a:r>
              <a:rPr lang="en-US" altLang="zh-CN" sz="1800" b="1" dirty="0" smtClean="0">
                <a:latin typeface="Arial Unicode MS" pitchFamily="34" charset="-122"/>
                <a:ea typeface="Arial Unicode MS" pitchFamily="34" charset="-122"/>
                <a:cs typeface="Arial Unicode MS" pitchFamily="34" charset="-122"/>
              </a:rPr>
              <a:t> event)</a:t>
            </a:r>
            <a:r>
              <a:rPr lang="en-US" altLang="zh-CN" sz="2500" b="1"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a:t>
            </a:r>
          </a:p>
          <a:p>
            <a:pPr eaLnBrk="1" hangingPunct="1"/>
            <a:r>
              <a:rPr lang="zh-CN" altLang="en-US" sz="2400" dirty="0" smtClean="0">
                <a:latin typeface="Arial Unicode MS" pitchFamily="34" charset="-122"/>
                <a:ea typeface="Arial Unicode MS" pitchFamily="34" charset="-122"/>
                <a:cs typeface="Arial Unicode MS" pitchFamily="34" charset="-122"/>
              </a:rPr>
              <a:t>当绑定到 </a:t>
            </a:r>
            <a:r>
              <a:rPr lang="en-US" altLang="zh-CN" sz="2400" dirty="0" err="1" smtClean="0">
                <a:latin typeface="Arial Unicode MS" pitchFamily="34" charset="-122"/>
                <a:ea typeface="Arial Unicode MS" pitchFamily="34" charset="-122"/>
                <a:cs typeface="Arial Unicode MS" pitchFamily="34" charset="-122"/>
              </a:rPr>
              <a:t>HttpSession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对象中的对象将要随 </a:t>
            </a:r>
            <a:r>
              <a:rPr lang="en-US" altLang="zh-CN" sz="2400" dirty="0" err="1" smtClean="0">
                <a:latin typeface="Arial Unicode MS" pitchFamily="34" charset="-122"/>
                <a:ea typeface="Arial Unicode MS" pitchFamily="34" charset="-122"/>
                <a:cs typeface="Arial Unicode MS" pitchFamily="34" charset="-122"/>
              </a:rPr>
              <a:t>HttpSession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对象被活化之后，</a:t>
            </a:r>
            <a:r>
              <a:rPr lang="en-US" altLang="zh-CN" sz="2400" dirty="0" smtClean="0">
                <a:latin typeface="Arial Unicode MS" pitchFamily="34" charset="-122"/>
                <a:ea typeface="Arial Unicode MS" pitchFamily="34" charset="-122"/>
                <a:cs typeface="Arial Unicode MS" pitchFamily="34" charset="-122"/>
              </a:rPr>
              <a:t>web </a:t>
            </a:r>
            <a:r>
              <a:rPr lang="zh-CN" altLang="en-US" sz="2400" dirty="0" smtClean="0">
                <a:latin typeface="Arial Unicode MS" pitchFamily="34" charset="-122"/>
                <a:ea typeface="Arial Unicode MS" pitchFamily="34" charset="-122"/>
                <a:cs typeface="Arial Unicode MS" pitchFamily="34" charset="-122"/>
              </a:rPr>
              <a:t>服务器调用该对象的</a:t>
            </a:r>
            <a:r>
              <a:rPr lang="zh-CN" altLang="en-US" dirty="0" smtClean="0">
                <a:latin typeface="Arial Unicode MS" pitchFamily="34" charset="-122"/>
                <a:ea typeface="Arial Unicode MS" pitchFamily="34" charset="-122"/>
                <a:cs typeface="Arial Unicode MS" pitchFamily="34" charset="-122"/>
              </a:rPr>
              <a:t> </a:t>
            </a:r>
            <a:r>
              <a:rPr lang="en-US" altLang="zh-CN" sz="1800" b="1" dirty="0" smtClean="0">
                <a:latin typeface="Arial Unicode MS" pitchFamily="34" charset="-122"/>
                <a:ea typeface="Arial Unicode MS" pitchFamily="34" charset="-122"/>
                <a:cs typeface="Arial Unicode MS" pitchFamily="34" charset="-122"/>
              </a:rPr>
              <a:t>void </a:t>
            </a:r>
            <a:r>
              <a:rPr lang="en-US" altLang="zh-CN" sz="1800" b="1" dirty="0" err="1" smtClean="0">
                <a:latin typeface="Arial Unicode MS" pitchFamily="34" charset="-122"/>
                <a:ea typeface="Arial Unicode MS" pitchFamily="34" charset="-122"/>
                <a:cs typeface="Arial Unicode MS" pitchFamily="34" charset="-122"/>
              </a:rPr>
              <a:t>sessionDidActive</a:t>
            </a:r>
            <a:r>
              <a:rPr lang="en-US" altLang="zh-CN" sz="1800" b="1" dirty="0" smtClean="0">
                <a:latin typeface="Arial Unicode MS" pitchFamily="34" charset="-122"/>
                <a:ea typeface="Arial Unicode MS" pitchFamily="34" charset="-122"/>
                <a:cs typeface="Arial Unicode MS" pitchFamily="34" charset="-122"/>
              </a:rPr>
              <a:t>(</a:t>
            </a:r>
            <a:r>
              <a:rPr lang="en-US" altLang="zh-CN" sz="1800" b="1" dirty="0" err="1" smtClean="0">
                <a:latin typeface="Arial Unicode MS" pitchFamily="34" charset="-122"/>
                <a:ea typeface="Arial Unicode MS" pitchFamily="34" charset="-122"/>
                <a:cs typeface="Arial Unicode MS" pitchFamily="34" charset="-122"/>
              </a:rPr>
              <a:t>HttpSessionBindingEvent</a:t>
            </a:r>
            <a:r>
              <a:rPr lang="en-US" altLang="zh-CN" sz="1800" b="1" dirty="0" smtClean="0">
                <a:latin typeface="Arial Unicode MS" pitchFamily="34" charset="-122"/>
                <a:ea typeface="Arial Unicode MS" pitchFamily="34" charset="-122"/>
                <a:cs typeface="Arial Unicode MS" pitchFamily="34" charset="-122"/>
              </a:rPr>
              <a:t> event</a:t>
            </a:r>
            <a:r>
              <a:rPr lang="en-US" altLang="zh-CN" sz="2500" b="1"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30026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34888"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简介</a:t>
            </a:r>
          </a:p>
        </p:txBody>
      </p:sp>
      <p:sp>
        <p:nvSpPr>
          <p:cNvPr id="4099" name="Rectangle 3"/>
          <p:cNvSpPr>
            <a:spLocks noGrp="1" noChangeArrowheads="1"/>
          </p:cNvSpPr>
          <p:nvPr>
            <p:ph type="body" idx="1"/>
          </p:nvPr>
        </p:nvSpPr>
        <p:spPr>
          <a:xfrm>
            <a:off x="500034" y="1667172"/>
            <a:ext cx="8215370" cy="3201988"/>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监听器：专门用于对其他对象身上发生</a:t>
            </a:r>
            <a:r>
              <a:rPr lang="zh-CN" altLang="en-US" sz="2400" b="1" dirty="0" smtClean="0">
                <a:solidFill>
                  <a:srgbClr val="FF0000"/>
                </a:solidFill>
                <a:latin typeface="Arial Unicode MS" pitchFamily="34" charset="-122"/>
                <a:ea typeface="Arial Unicode MS" pitchFamily="34" charset="-122"/>
                <a:cs typeface="Arial Unicode MS" pitchFamily="34" charset="-122"/>
              </a:rPr>
              <a:t>的事件或状态改变</a:t>
            </a:r>
            <a:r>
              <a:rPr lang="zh-CN" altLang="en-US" sz="2400" dirty="0" smtClean="0">
                <a:latin typeface="Arial Unicode MS" pitchFamily="34" charset="-122"/>
                <a:ea typeface="Arial Unicode MS" pitchFamily="34" charset="-122"/>
                <a:cs typeface="Arial Unicode MS" pitchFamily="34" charset="-122"/>
              </a:rPr>
              <a:t>进行监听和相应处理的对象，当被监视的对象发生情况时，立即采取相应的行动。</a:t>
            </a:r>
          </a:p>
          <a:p>
            <a:pPr eaLnBrk="1" hangingPunct="1"/>
            <a:r>
              <a:rPr lang="en-US" altLang="zh-CN" sz="2400" dirty="0" err="1" smtClean="0">
                <a:latin typeface="Arial Unicode MS" pitchFamily="34" charset="-122"/>
                <a:ea typeface="Arial Unicode MS" pitchFamily="34" charset="-122"/>
                <a:cs typeface="Arial Unicode MS" pitchFamily="34" charset="-122"/>
              </a:rPr>
              <a:t>Servlet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监听器：</a:t>
            </a:r>
            <a:r>
              <a:rPr lang="en-US" altLang="zh-CN" sz="2400" dirty="0" err="1" smtClean="0">
                <a:latin typeface="Arial Unicode MS" pitchFamily="34" charset="-122"/>
                <a:ea typeface="Arial Unicode MS" pitchFamily="34" charset="-122"/>
                <a:cs typeface="Arial Unicode MS" pitchFamily="34" charset="-122"/>
              </a:rPr>
              <a:t>Servlet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规范中定义的一种特殊类，它用于监听 </a:t>
            </a:r>
            <a:r>
              <a:rPr lang="en-US" altLang="zh-CN" sz="2400" dirty="0" smtClean="0">
                <a:latin typeface="Arial Unicode MS" pitchFamily="34" charset="-122"/>
                <a:ea typeface="Arial Unicode MS" pitchFamily="34" charset="-122"/>
                <a:cs typeface="Arial Unicode MS" pitchFamily="34" charset="-122"/>
              </a:rPr>
              <a:t>web </a:t>
            </a:r>
            <a:r>
              <a:rPr lang="zh-CN" altLang="en-US" sz="2400" dirty="0" smtClean="0">
                <a:latin typeface="Arial Unicode MS" pitchFamily="34" charset="-122"/>
                <a:ea typeface="Arial Unicode MS" pitchFamily="34" charset="-122"/>
                <a:cs typeface="Arial Unicode MS" pitchFamily="34" charset="-122"/>
              </a:rPr>
              <a:t>应用程序中的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ServletContext</a:t>
            </a:r>
            <a:r>
              <a:rPr lang="en-US" altLang="zh-CN" sz="2400" dirty="0" smtClean="0">
                <a:latin typeface="Arial Unicode MS" pitchFamily="34" charset="-122"/>
                <a:ea typeface="Arial Unicode MS" pitchFamily="34" charset="-122"/>
                <a:cs typeface="Arial Unicode MS" pitchFamily="34" charset="-122"/>
              </a:rPr>
              <a:t>,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HttpSession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和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ServletRequest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等域对象的创建与销毁事件，以及监听这些域对象中的属性发生修改的事件。</a:t>
            </a:r>
          </a:p>
        </p:txBody>
      </p:sp>
    </p:spTree>
    <p:extLst>
      <p:ext uri="{BB962C8B-B14F-4D97-AF65-F5344CB8AC3E}">
        <p14:creationId xmlns:p14="http://schemas.microsoft.com/office/powerpoint/2010/main" val="90788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43608"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Servlet</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监听器的分类</a:t>
            </a:r>
          </a:p>
        </p:txBody>
      </p:sp>
      <p:sp>
        <p:nvSpPr>
          <p:cNvPr id="5123" name="Rectangle 3"/>
          <p:cNvSpPr>
            <a:spLocks noGrp="1" noChangeArrowheads="1"/>
          </p:cNvSpPr>
          <p:nvPr>
            <p:ph type="body" idx="1"/>
          </p:nvPr>
        </p:nvSpPr>
        <p:spPr>
          <a:xfrm>
            <a:off x="428596" y="1777915"/>
            <a:ext cx="8286808" cy="3071834"/>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按监听的事件类型 </a:t>
            </a:r>
            <a:r>
              <a:rPr lang="en-US" altLang="zh-CN" sz="2800" dirty="0" err="1" smtClean="0">
                <a:latin typeface="Arial Unicode MS" pitchFamily="34" charset="-122"/>
                <a:ea typeface="Arial Unicode MS" pitchFamily="34" charset="-122"/>
                <a:cs typeface="Arial Unicode MS" pitchFamily="34" charset="-122"/>
              </a:rPr>
              <a:t>Servlet</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监听器可分为如下三种类型：</a:t>
            </a:r>
          </a:p>
          <a:p>
            <a:pPr lvl="1" eaLnBrk="1" hangingPunct="1"/>
            <a:r>
              <a:rPr lang="zh-CN" altLang="en-US" sz="2400" dirty="0" smtClean="0">
                <a:latin typeface="Arial Unicode MS" pitchFamily="34" charset="-122"/>
                <a:ea typeface="Arial Unicode MS" pitchFamily="34" charset="-122"/>
                <a:cs typeface="Arial Unicode MS" pitchFamily="34" charset="-122"/>
              </a:rPr>
              <a:t>监听域对象自身的创建和销毁的事件监听器</a:t>
            </a:r>
          </a:p>
          <a:p>
            <a:pPr lvl="1" eaLnBrk="1" hangingPunct="1"/>
            <a:r>
              <a:rPr lang="zh-CN" altLang="en-US" sz="2400" dirty="0" smtClean="0">
                <a:latin typeface="Arial Unicode MS" pitchFamily="34" charset="-122"/>
                <a:ea typeface="Arial Unicode MS" pitchFamily="34" charset="-122"/>
                <a:cs typeface="Arial Unicode MS" pitchFamily="34" charset="-122"/>
              </a:rPr>
              <a:t>监听域对象中的属性的增加和删除的事件监听器</a:t>
            </a:r>
          </a:p>
          <a:p>
            <a:pPr lvl="1" eaLnBrk="1" hangingPunct="1"/>
            <a:r>
              <a:rPr lang="zh-CN" altLang="en-US" sz="2400" dirty="0" smtClean="0">
                <a:latin typeface="Arial Unicode MS" pitchFamily="34" charset="-122"/>
                <a:ea typeface="Arial Unicode MS" pitchFamily="34" charset="-122"/>
                <a:cs typeface="Arial Unicode MS" pitchFamily="34" charset="-122"/>
              </a:rPr>
              <a:t>监听绑定到 </a:t>
            </a:r>
            <a:r>
              <a:rPr lang="en-US" altLang="zh-CN" sz="2400" dirty="0" err="1" smtClean="0">
                <a:latin typeface="Arial Unicode MS" pitchFamily="34" charset="-122"/>
                <a:ea typeface="Arial Unicode MS" pitchFamily="34" charset="-122"/>
                <a:cs typeface="Arial Unicode MS" pitchFamily="34" charset="-122"/>
              </a:rPr>
              <a:t>HttpSession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域中的某个对象的状态的事件监听器</a:t>
            </a:r>
          </a:p>
        </p:txBody>
      </p:sp>
    </p:spTree>
    <p:extLst>
      <p:ext uri="{BB962C8B-B14F-4D97-AF65-F5344CB8AC3E}">
        <p14:creationId xmlns:p14="http://schemas.microsoft.com/office/powerpoint/2010/main" val="212915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编写 </a:t>
            </a:r>
            <a:r>
              <a:rPr lang="en-US" altLang="zh-CN" dirty="0" err="1" smtClean="0">
                <a:latin typeface="Arial Unicode MS" pitchFamily="34" charset="-122"/>
                <a:ea typeface="Arial Unicode MS" pitchFamily="34" charset="-122"/>
                <a:cs typeface="Arial Unicode MS" pitchFamily="34" charset="-122"/>
              </a:rPr>
              <a:t>Servlet</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监听器</a:t>
            </a:r>
          </a:p>
        </p:txBody>
      </p:sp>
      <p:sp>
        <p:nvSpPr>
          <p:cNvPr id="6147" name="Rectangle 3"/>
          <p:cNvSpPr>
            <a:spLocks noGrp="1" noChangeArrowheads="1"/>
          </p:cNvSpPr>
          <p:nvPr>
            <p:ph type="body" idx="1"/>
          </p:nvPr>
        </p:nvSpPr>
        <p:spPr>
          <a:xfrm>
            <a:off x="428596" y="1668130"/>
            <a:ext cx="8429684" cy="4929222"/>
          </a:xfrm>
        </p:spPr>
        <p:txBody>
          <a:bodyPr>
            <a:normAutofit/>
          </a:bodyPr>
          <a:lstStyle/>
          <a:p>
            <a:pPr eaLnBrk="1" hangingPunct="1"/>
            <a:r>
              <a:rPr lang="en-US" altLang="zh-CN" sz="2000" b="1" dirty="0" err="1" smtClean="0">
                <a:solidFill>
                  <a:srgbClr val="0000FF"/>
                </a:solidFill>
                <a:latin typeface="Arial Unicode MS" pitchFamily="34" charset="-122"/>
                <a:ea typeface="Arial Unicode MS" pitchFamily="34" charset="-122"/>
                <a:cs typeface="Arial Unicode MS" pitchFamily="34" charset="-122"/>
              </a:rPr>
              <a:t>Servlet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规范为每种事件监听器都定义了相应的接口，开发人员编写的事件监听器程序只需实现这些接口</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服务器根据用户编写的事件监听器所实现的接口把它注册到相应的被监听对象上</a:t>
            </a:r>
          </a:p>
          <a:p>
            <a:pPr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一些</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Servlet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事件监听器需要在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应用程序的 </a:t>
            </a:r>
            <a:r>
              <a:rPr lang="en-US" altLang="zh-CN" sz="2000" dirty="0" smtClean="0">
                <a:latin typeface="Arial Unicode MS" pitchFamily="34" charset="-122"/>
                <a:ea typeface="Arial Unicode MS" pitchFamily="34" charset="-122"/>
                <a:cs typeface="Arial Unicode MS" pitchFamily="34" charset="-122"/>
              </a:rPr>
              <a:t>web.xml </a:t>
            </a:r>
            <a:r>
              <a:rPr lang="zh-CN" altLang="en-US" sz="2000" dirty="0" smtClean="0">
                <a:latin typeface="Arial Unicode MS" pitchFamily="34" charset="-122"/>
                <a:ea typeface="Arial Unicode MS" pitchFamily="34" charset="-122"/>
                <a:cs typeface="Arial Unicode MS" pitchFamily="34" charset="-122"/>
              </a:rPr>
              <a:t>文件中进行注册，</a:t>
            </a:r>
            <a:r>
              <a:rPr lang="zh-CN" altLang="en-US" sz="2000" b="1" dirty="0" smtClean="0">
                <a:solidFill>
                  <a:srgbClr val="0000FF"/>
                </a:solidFill>
                <a:latin typeface="Arial Unicode MS" pitchFamily="34" charset="-122"/>
                <a:ea typeface="Arial Unicode MS" pitchFamily="34" charset="-122"/>
                <a:cs typeface="Arial Unicode MS" pitchFamily="34" charset="-122"/>
              </a:rPr>
              <a:t>一个 </a:t>
            </a:r>
            <a:r>
              <a:rPr lang="en-US" altLang="zh-CN" sz="2000" b="1" dirty="0" smtClean="0">
                <a:solidFill>
                  <a:srgbClr val="0000FF"/>
                </a:solidFill>
                <a:latin typeface="Arial Unicode MS" pitchFamily="34" charset="-122"/>
                <a:ea typeface="Arial Unicode MS" pitchFamily="34" charset="-122"/>
                <a:cs typeface="Arial Unicode MS" pitchFamily="34" charset="-122"/>
              </a:rPr>
              <a:t>web.xml </a:t>
            </a:r>
            <a:r>
              <a:rPr lang="zh-CN" altLang="en-US" sz="2000" b="1" dirty="0" smtClean="0">
                <a:solidFill>
                  <a:srgbClr val="0000FF"/>
                </a:solidFill>
                <a:latin typeface="Arial Unicode MS" pitchFamily="34" charset="-122"/>
                <a:ea typeface="Arial Unicode MS" pitchFamily="34" charset="-122"/>
                <a:cs typeface="Arial Unicode MS" pitchFamily="34" charset="-122"/>
              </a:rPr>
              <a:t>文件中可以注册多个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Servlet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事件监听器，</a:t>
            </a:r>
            <a:r>
              <a:rPr lang="en-US" altLang="zh-CN" sz="2000" b="1" dirty="0" smtClean="0">
                <a:solidFill>
                  <a:srgbClr val="0000FF"/>
                </a:solidFill>
                <a:latin typeface="Arial Unicode MS" pitchFamily="34" charset="-122"/>
                <a:ea typeface="Arial Unicode MS" pitchFamily="34" charset="-122"/>
                <a:cs typeface="Arial Unicode MS" pitchFamily="34" charset="-122"/>
              </a:rPr>
              <a:t>web </a:t>
            </a:r>
            <a:r>
              <a:rPr lang="zh-CN" altLang="en-US" sz="2000" b="1" dirty="0" smtClean="0">
                <a:solidFill>
                  <a:srgbClr val="0000FF"/>
                </a:solidFill>
                <a:latin typeface="Arial Unicode MS" pitchFamily="34" charset="-122"/>
                <a:ea typeface="Arial Unicode MS" pitchFamily="34" charset="-122"/>
                <a:cs typeface="Arial Unicode MS" pitchFamily="34" charset="-122"/>
              </a:rPr>
              <a:t>服务器按照它们在 </a:t>
            </a:r>
            <a:r>
              <a:rPr lang="en-US" altLang="zh-CN" sz="2000" b="1" dirty="0" smtClean="0">
                <a:solidFill>
                  <a:srgbClr val="0000FF"/>
                </a:solidFill>
                <a:latin typeface="Arial Unicode MS" pitchFamily="34" charset="-122"/>
                <a:ea typeface="Arial Unicode MS" pitchFamily="34" charset="-122"/>
                <a:cs typeface="Arial Unicode MS" pitchFamily="34" charset="-122"/>
              </a:rPr>
              <a:t>web.xml </a:t>
            </a:r>
            <a:r>
              <a:rPr lang="zh-CN" altLang="en-US" sz="2000" b="1" dirty="0" smtClean="0">
                <a:solidFill>
                  <a:srgbClr val="0000FF"/>
                </a:solidFill>
                <a:latin typeface="Arial Unicode MS" pitchFamily="34" charset="-122"/>
                <a:ea typeface="Arial Unicode MS" pitchFamily="34" charset="-122"/>
                <a:cs typeface="Arial Unicode MS" pitchFamily="34" charset="-122"/>
              </a:rPr>
              <a:t>文件中的注册顺序来加载和注册这些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Serlvet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事件监听器</a:t>
            </a:r>
            <a:r>
              <a:rPr lang="zh-CN" altLang="en-US" sz="2000" dirty="0" smtClean="0">
                <a:latin typeface="Arial Unicode MS" pitchFamily="34" charset="-122"/>
                <a:ea typeface="Arial Unicode MS" pitchFamily="34" charset="-122"/>
                <a:cs typeface="Arial Unicode MS" pitchFamily="34" charset="-122"/>
              </a:rPr>
              <a:t>。</a:t>
            </a:r>
          </a:p>
          <a:p>
            <a:pPr eaLnBrk="1" hangingPunct="1"/>
            <a:r>
              <a:rPr lang="en-US" altLang="zh-CN" sz="2000" dirty="0" err="1" smtClean="0">
                <a:latin typeface="Arial Unicode MS" pitchFamily="34" charset="-122"/>
                <a:ea typeface="Arial Unicode MS" pitchFamily="34" charset="-122"/>
                <a:cs typeface="Arial Unicode MS" pitchFamily="34" charset="-122"/>
              </a:rPr>
              <a:t>Serlvet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事件监听器的注册和调用过程都是由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容器自动完成的，当发生被监听的对象被创建，修改或销毁事件时，</a:t>
            </a:r>
            <a:r>
              <a:rPr lang="en-US" altLang="zh-CN" sz="2000" dirty="0" smtClean="0">
                <a:latin typeface="Arial Unicode MS" pitchFamily="34" charset="-122"/>
                <a:ea typeface="Arial Unicode MS" pitchFamily="34" charset="-122"/>
                <a:cs typeface="Arial Unicode MS" pitchFamily="34" charset="-122"/>
              </a:rPr>
              <a:t>web</a:t>
            </a:r>
            <a:r>
              <a:rPr lang="zh-CN" altLang="en-US" sz="2000" dirty="0" smtClean="0">
                <a:latin typeface="Arial Unicode MS" pitchFamily="34" charset="-122"/>
                <a:ea typeface="Arial Unicode MS" pitchFamily="34" charset="-122"/>
                <a:cs typeface="Arial Unicode MS" pitchFamily="34" charset="-122"/>
              </a:rPr>
              <a:t>容器将调用与之相关的 </a:t>
            </a:r>
            <a:r>
              <a:rPr lang="en-US" altLang="zh-CN" sz="2000" dirty="0" err="1" smtClean="0">
                <a:latin typeface="Arial Unicode MS" pitchFamily="34" charset="-122"/>
                <a:ea typeface="Arial Unicode MS" pitchFamily="34" charset="-122"/>
                <a:cs typeface="Arial Unicode MS" pitchFamily="34" charset="-122"/>
              </a:rPr>
              <a:t>Servlet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事件监听器对象的相关方法，开发人员在在这些方法中编写的事件处理代码即被执行</a:t>
            </a:r>
          </a:p>
          <a:p>
            <a:pPr eaLnBrk="1" hangingPunct="1"/>
            <a:r>
              <a:rPr lang="zh-CN" altLang="en-US" sz="2000" dirty="0" smtClean="0">
                <a:latin typeface="Arial Unicode MS" pitchFamily="34" charset="-122"/>
                <a:ea typeface="Arial Unicode MS" pitchFamily="34" charset="-122"/>
                <a:cs typeface="Arial Unicode MS" pitchFamily="34" charset="-122"/>
              </a:rPr>
              <a:t>由于</a:t>
            </a:r>
            <a:r>
              <a:rPr lang="zh-CN" altLang="en-US" sz="2000" b="1" dirty="0" smtClean="0">
                <a:solidFill>
                  <a:srgbClr val="0000FF"/>
                </a:solidFill>
                <a:latin typeface="Arial Unicode MS" pitchFamily="34" charset="-122"/>
                <a:ea typeface="Arial Unicode MS" pitchFamily="34" charset="-122"/>
                <a:cs typeface="Arial Unicode MS" pitchFamily="34" charset="-122"/>
              </a:rPr>
              <a:t>一个 </a:t>
            </a:r>
            <a:r>
              <a:rPr lang="en-US" altLang="zh-CN" sz="2000" b="1" dirty="0" smtClean="0">
                <a:solidFill>
                  <a:srgbClr val="0000FF"/>
                </a:solidFill>
                <a:latin typeface="Arial Unicode MS" pitchFamily="34" charset="-122"/>
                <a:ea typeface="Arial Unicode MS" pitchFamily="34" charset="-122"/>
                <a:cs typeface="Arial Unicode MS" pitchFamily="34" charset="-122"/>
              </a:rPr>
              <a:t>web </a:t>
            </a:r>
            <a:r>
              <a:rPr lang="zh-CN" altLang="en-US" sz="2000" b="1" dirty="0" smtClean="0">
                <a:solidFill>
                  <a:srgbClr val="0000FF"/>
                </a:solidFill>
                <a:latin typeface="Arial Unicode MS" pitchFamily="34" charset="-122"/>
                <a:ea typeface="Arial Unicode MS" pitchFamily="34" charset="-122"/>
                <a:cs typeface="Arial Unicode MS" pitchFamily="34" charset="-122"/>
              </a:rPr>
              <a:t>应用程序只会为每个事件监听器创建一个对象</a:t>
            </a:r>
            <a:r>
              <a:rPr lang="zh-CN" altLang="en-US" sz="2000" dirty="0" smtClean="0">
                <a:latin typeface="Arial Unicode MS" pitchFamily="34" charset="-122"/>
                <a:ea typeface="Arial Unicode MS" pitchFamily="34" charset="-122"/>
                <a:cs typeface="Arial Unicode MS" pitchFamily="34" charset="-122"/>
              </a:rPr>
              <a:t>，有可能出现多个线程同时调用同一个事件监听器对象的情况，所以，在编写事件监听器类时，应考虑多线程安全的问题</a:t>
            </a:r>
          </a:p>
        </p:txBody>
      </p:sp>
    </p:spTree>
    <p:extLst>
      <p:ext uri="{BB962C8B-B14F-4D97-AF65-F5344CB8AC3E}">
        <p14:creationId xmlns:p14="http://schemas.microsoft.com/office/powerpoint/2010/main" val="80952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7584"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监听域对象的创建和销毁</a:t>
            </a:r>
          </a:p>
        </p:txBody>
      </p:sp>
      <p:sp>
        <p:nvSpPr>
          <p:cNvPr id="7171" name="Rectangle 3"/>
          <p:cNvSpPr>
            <a:spLocks noGrp="1" noChangeArrowheads="1"/>
          </p:cNvSpPr>
          <p:nvPr>
            <p:ph type="body" idx="1"/>
          </p:nvPr>
        </p:nvSpPr>
        <p:spPr>
          <a:xfrm>
            <a:off x="785786" y="1706476"/>
            <a:ext cx="7696200" cy="1741487"/>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域对象创建和销毁的事件监听器就是用来监听 </a:t>
            </a:r>
            <a:r>
              <a:rPr lang="en-US" altLang="zh-CN" sz="2400" dirty="0" err="1" smtClean="0">
                <a:latin typeface="Arial Unicode MS" pitchFamily="34" charset="-122"/>
                <a:ea typeface="Arial Unicode MS" pitchFamily="34" charset="-122"/>
                <a:cs typeface="Arial Unicode MS" pitchFamily="34" charset="-122"/>
              </a:rPr>
              <a:t>ServletContext</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HttpSession</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HttpServletRequest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这三个对象的创建和销毁事件的监听器。</a:t>
            </a:r>
          </a:p>
          <a:p>
            <a:pPr eaLnBrk="1" hangingPunct="1"/>
            <a:r>
              <a:rPr lang="zh-CN" altLang="en-US" sz="2400" dirty="0" smtClean="0">
                <a:latin typeface="Arial Unicode MS" pitchFamily="34" charset="-122"/>
                <a:ea typeface="Arial Unicode MS" pitchFamily="34" charset="-122"/>
                <a:cs typeface="Arial Unicode MS" pitchFamily="34" charset="-122"/>
              </a:rPr>
              <a:t>域对象的创建和销毁时机</a:t>
            </a:r>
          </a:p>
        </p:txBody>
      </p:sp>
      <p:pic>
        <p:nvPicPr>
          <p:cNvPr id="7172" name="Picture 4"/>
          <p:cNvPicPr>
            <a:picLocks noChangeAspect="1" noChangeArrowheads="1"/>
          </p:cNvPicPr>
          <p:nvPr/>
        </p:nvPicPr>
        <p:blipFill>
          <a:blip r:embed="rId2"/>
          <a:srcRect/>
          <a:stretch>
            <a:fillRect/>
          </a:stretch>
        </p:blipFill>
        <p:spPr bwMode="auto">
          <a:xfrm>
            <a:off x="928662" y="3563864"/>
            <a:ext cx="7345363" cy="169545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359596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552"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ServletContextListener</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接口</a:t>
            </a:r>
          </a:p>
        </p:txBody>
      </p:sp>
      <p:sp>
        <p:nvSpPr>
          <p:cNvPr id="8195" name="Rectangle 3"/>
          <p:cNvSpPr>
            <a:spLocks noGrp="1" noChangeArrowheads="1"/>
          </p:cNvSpPr>
          <p:nvPr>
            <p:ph type="body" idx="1"/>
          </p:nvPr>
        </p:nvSpPr>
        <p:spPr>
          <a:xfrm>
            <a:off x="467544" y="1772816"/>
            <a:ext cx="8280400" cy="4098925"/>
          </a:xfrm>
        </p:spPr>
        <p:txBody>
          <a:bodyPr/>
          <a:lstStyle/>
          <a:p>
            <a:pPr eaLnBrk="1" hangingPunct="1"/>
            <a:r>
              <a:rPr lang="en-US" altLang="zh-CN" sz="2400" b="1" dirty="0" err="1" smtClean="0">
                <a:solidFill>
                  <a:srgbClr val="FF0000"/>
                </a:solidFill>
                <a:latin typeface="Arial Unicode MS" pitchFamily="34" charset="-122"/>
                <a:ea typeface="Arial Unicode MS" pitchFamily="34" charset="-122"/>
                <a:cs typeface="Arial Unicode MS" pitchFamily="34" charset="-122"/>
              </a:rPr>
              <a:t>ServletContextListener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接口用于监听 </a:t>
            </a:r>
            <a:r>
              <a:rPr lang="en-US" altLang="zh-CN" sz="2400" dirty="0" err="1" smtClean="0">
                <a:latin typeface="Arial Unicode MS" pitchFamily="34" charset="-122"/>
                <a:ea typeface="Arial Unicode MS" pitchFamily="34" charset="-122"/>
                <a:cs typeface="Arial Unicode MS" pitchFamily="34" charset="-122"/>
              </a:rPr>
              <a:t>ServletContext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对象的创建和销毁事件。</a:t>
            </a:r>
          </a:p>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err="1" smtClean="0">
                <a:latin typeface="Arial Unicode MS" pitchFamily="34" charset="-122"/>
                <a:ea typeface="Arial Unicode MS" pitchFamily="34" charset="-122"/>
                <a:cs typeface="Arial Unicode MS" pitchFamily="34" charset="-122"/>
              </a:rPr>
              <a:t>ServletContext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对象被创建时，激发</a:t>
            </a:r>
            <a:r>
              <a:rPr lang="en-US" altLang="zh-CN" sz="2400" dirty="0" err="1" smtClean="0">
                <a:latin typeface="Arial Unicode MS" pitchFamily="34" charset="-122"/>
                <a:ea typeface="Arial Unicode MS" pitchFamily="34" charset="-122"/>
                <a:cs typeface="Arial Unicode MS" pitchFamily="34" charset="-122"/>
              </a:rPr>
              <a:t>contextInitialized</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ServletContextEvent</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sce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方法</a:t>
            </a:r>
          </a:p>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err="1" smtClean="0">
                <a:latin typeface="Arial Unicode MS" pitchFamily="34" charset="-122"/>
                <a:ea typeface="Arial Unicode MS" pitchFamily="34" charset="-122"/>
                <a:cs typeface="Arial Unicode MS" pitchFamily="34" charset="-122"/>
              </a:rPr>
              <a:t>ServletContext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对象被销毁时，激发</a:t>
            </a:r>
            <a:r>
              <a:rPr lang="en-US" altLang="zh-CN" sz="2400" dirty="0" err="1" smtClean="0">
                <a:latin typeface="Arial Unicode MS" pitchFamily="34" charset="-122"/>
                <a:ea typeface="Arial Unicode MS" pitchFamily="34" charset="-122"/>
                <a:cs typeface="Arial Unicode MS" pitchFamily="34" charset="-122"/>
              </a:rPr>
              <a:t>contextDestroyed</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ServletContextEvent</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sce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214578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HttpSessionListener</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接口</a:t>
            </a:r>
          </a:p>
        </p:txBody>
      </p:sp>
      <p:sp>
        <p:nvSpPr>
          <p:cNvPr id="9219" name="Rectangle 3"/>
          <p:cNvSpPr>
            <a:spLocks noGrp="1" noChangeArrowheads="1"/>
          </p:cNvSpPr>
          <p:nvPr>
            <p:ph type="body" idx="1"/>
          </p:nvPr>
        </p:nvSpPr>
        <p:spPr>
          <a:xfrm>
            <a:off x="457200" y="1735064"/>
            <a:ext cx="8229600" cy="4525963"/>
          </a:xfrm>
        </p:spPr>
        <p:txBody>
          <a:bodyPr/>
          <a:lstStyle/>
          <a:p>
            <a:pPr eaLnBrk="1" hangingPunct="1"/>
            <a:r>
              <a:rPr lang="en-US" altLang="zh-CN" sz="2400" dirty="0" err="1" smtClean="0">
                <a:latin typeface="Arial Unicode MS" pitchFamily="34" charset="-122"/>
                <a:ea typeface="Arial Unicode MS" pitchFamily="34" charset="-122"/>
                <a:cs typeface="Arial Unicode MS" pitchFamily="34" charset="-122"/>
              </a:rPr>
              <a:t>HttpSessionListener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接口用于监听</a:t>
            </a:r>
            <a:r>
              <a:rPr lang="en-US" altLang="zh-CN" sz="2400" dirty="0" err="1" smtClean="0">
                <a:latin typeface="Arial Unicode MS" pitchFamily="34" charset="-122"/>
                <a:ea typeface="Arial Unicode MS" pitchFamily="34" charset="-122"/>
                <a:cs typeface="Arial Unicode MS" pitchFamily="34" charset="-122"/>
              </a:rPr>
              <a:t>HttpSession</a:t>
            </a:r>
            <a:r>
              <a:rPr lang="zh-CN" altLang="en-US" sz="2400" dirty="0" smtClean="0">
                <a:latin typeface="Arial Unicode MS" pitchFamily="34" charset="-122"/>
                <a:ea typeface="Arial Unicode MS" pitchFamily="34" charset="-122"/>
                <a:cs typeface="Arial Unicode MS" pitchFamily="34" charset="-122"/>
              </a:rPr>
              <a:t>对象的创建和销毁</a:t>
            </a:r>
          </a:p>
          <a:p>
            <a:pPr eaLnBrk="1" hangingPunct="1"/>
            <a:r>
              <a:rPr lang="zh-CN" altLang="en-US" sz="2400" dirty="0" smtClean="0">
                <a:latin typeface="Arial Unicode MS" pitchFamily="34" charset="-122"/>
                <a:ea typeface="Arial Unicode MS" pitchFamily="34" charset="-122"/>
                <a:cs typeface="Arial Unicode MS" pitchFamily="34" charset="-122"/>
              </a:rPr>
              <a:t>创建一个</a:t>
            </a:r>
            <a:r>
              <a:rPr lang="en-US" altLang="zh-CN" sz="2400" dirty="0" smtClean="0">
                <a:latin typeface="Arial Unicode MS" pitchFamily="34" charset="-122"/>
                <a:ea typeface="Arial Unicode MS" pitchFamily="34" charset="-122"/>
                <a:cs typeface="Arial Unicode MS" pitchFamily="34" charset="-122"/>
              </a:rPr>
              <a:t>Session</a:t>
            </a:r>
            <a:r>
              <a:rPr lang="zh-CN" altLang="en-US" sz="2400" dirty="0" smtClean="0">
                <a:latin typeface="Arial Unicode MS" pitchFamily="34" charset="-122"/>
                <a:ea typeface="Arial Unicode MS" pitchFamily="34" charset="-122"/>
                <a:cs typeface="Arial Unicode MS" pitchFamily="34" charset="-122"/>
              </a:rPr>
              <a:t>时，激发</a:t>
            </a:r>
            <a:r>
              <a:rPr lang="en-US" altLang="zh-CN" sz="2400" dirty="0" err="1" smtClean="0">
                <a:latin typeface="Arial Unicode MS" pitchFamily="34" charset="-122"/>
                <a:ea typeface="Arial Unicode MS" pitchFamily="34" charset="-122"/>
                <a:cs typeface="Arial Unicode MS" pitchFamily="34" charset="-122"/>
              </a:rPr>
              <a:t>sessionCreated</a:t>
            </a:r>
            <a:endParaRPr lang="en-US" altLang="zh-CN" sz="2400" dirty="0" smtClean="0">
              <a:latin typeface="Arial Unicode MS" pitchFamily="34" charset="-122"/>
              <a:ea typeface="Arial Unicode MS" pitchFamily="34" charset="-122"/>
              <a:cs typeface="Arial Unicode MS" pitchFamily="34" charset="-122"/>
            </a:endParaRPr>
          </a:p>
          <a:p>
            <a:pPr eaLnBrk="1" hangingPunct="1">
              <a:buFont typeface="Wingdings" pitchFamily="2" charset="2"/>
              <a:buNone/>
            </a:pP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HttpSessionEvent</a:t>
            </a:r>
            <a:r>
              <a:rPr lang="en-US" altLang="zh-CN" sz="2400" dirty="0" smtClean="0">
                <a:latin typeface="Arial Unicode MS" pitchFamily="34" charset="-122"/>
                <a:ea typeface="Arial Unicode MS" pitchFamily="34" charset="-122"/>
                <a:cs typeface="Arial Unicode MS" pitchFamily="34" charset="-122"/>
              </a:rPr>
              <a:t> se) </a:t>
            </a:r>
            <a:r>
              <a:rPr lang="zh-CN" altLang="en-US" sz="2400" dirty="0" smtClean="0">
                <a:latin typeface="Arial Unicode MS" pitchFamily="34" charset="-122"/>
                <a:ea typeface="Arial Unicode MS" pitchFamily="34" charset="-122"/>
                <a:cs typeface="Arial Unicode MS" pitchFamily="34" charset="-122"/>
              </a:rPr>
              <a:t>方法</a:t>
            </a:r>
          </a:p>
          <a:p>
            <a:pPr eaLnBrk="1" hangingPunct="1"/>
            <a:r>
              <a:rPr lang="zh-CN" altLang="en-US" sz="2400" dirty="0" smtClean="0">
                <a:latin typeface="Arial Unicode MS" pitchFamily="34" charset="-122"/>
                <a:ea typeface="Arial Unicode MS" pitchFamily="34" charset="-122"/>
                <a:cs typeface="Arial Unicode MS" pitchFamily="34" charset="-122"/>
              </a:rPr>
              <a:t>销毁一个</a:t>
            </a:r>
            <a:r>
              <a:rPr lang="en-US" altLang="zh-CN" sz="2400" dirty="0" smtClean="0">
                <a:latin typeface="Arial Unicode MS" pitchFamily="34" charset="-122"/>
                <a:ea typeface="Arial Unicode MS" pitchFamily="34" charset="-122"/>
                <a:cs typeface="Arial Unicode MS" pitchFamily="34" charset="-122"/>
              </a:rPr>
              <a:t>Session</a:t>
            </a:r>
            <a:r>
              <a:rPr lang="zh-CN" altLang="en-US" sz="2400" dirty="0" smtClean="0">
                <a:latin typeface="Arial Unicode MS" pitchFamily="34" charset="-122"/>
                <a:ea typeface="Arial Unicode MS" pitchFamily="34" charset="-122"/>
                <a:cs typeface="Arial Unicode MS" pitchFamily="34" charset="-122"/>
              </a:rPr>
              <a:t>时，激发</a:t>
            </a:r>
            <a:r>
              <a:rPr lang="en-US" altLang="zh-CN" sz="2400" dirty="0" err="1" smtClean="0">
                <a:latin typeface="Arial Unicode MS" pitchFamily="34" charset="-122"/>
                <a:ea typeface="Arial Unicode MS" pitchFamily="34" charset="-122"/>
                <a:cs typeface="Arial Unicode MS" pitchFamily="34" charset="-122"/>
              </a:rPr>
              <a:t>sessionDestroyed</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HttpSessionEvent</a:t>
            </a:r>
            <a:r>
              <a:rPr lang="en-US" altLang="zh-CN" sz="2400" dirty="0" smtClean="0">
                <a:latin typeface="Arial Unicode MS" pitchFamily="34" charset="-122"/>
                <a:ea typeface="Arial Unicode MS" pitchFamily="34" charset="-122"/>
                <a:cs typeface="Arial Unicode MS" pitchFamily="34" charset="-122"/>
              </a:rPr>
              <a:t> se) </a:t>
            </a:r>
            <a:r>
              <a:rPr lang="zh-CN" altLang="en-US" sz="2400" dirty="0" smtClean="0">
                <a:latin typeface="Arial Unicode MS" pitchFamily="34" charset="-122"/>
                <a:ea typeface="Arial Unicode MS" pitchFamily="34" charset="-122"/>
                <a:cs typeface="Arial Unicode MS" pitchFamily="34" charset="-122"/>
              </a:rPr>
              <a:t>方法。 </a:t>
            </a:r>
          </a:p>
        </p:txBody>
      </p:sp>
    </p:spTree>
    <p:extLst>
      <p:ext uri="{BB962C8B-B14F-4D97-AF65-F5344CB8AC3E}">
        <p14:creationId xmlns:p14="http://schemas.microsoft.com/office/powerpoint/2010/main" val="2795252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34888" y="692696"/>
            <a:ext cx="8229600" cy="857256"/>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ServletRequestListener</a:t>
            </a:r>
            <a:r>
              <a:rPr lang="zh-CN" altLang="en-US" dirty="0" smtClean="0">
                <a:latin typeface="Arial Unicode MS" pitchFamily="34" charset="-122"/>
                <a:ea typeface="Arial Unicode MS" pitchFamily="34" charset="-122"/>
                <a:cs typeface="Arial Unicode MS" pitchFamily="34" charset="-122"/>
              </a:rPr>
              <a:t>接口 </a:t>
            </a:r>
          </a:p>
        </p:txBody>
      </p:sp>
      <p:sp>
        <p:nvSpPr>
          <p:cNvPr id="10243" name="Rectangle 3"/>
          <p:cNvSpPr>
            <a:spLocks noGrp="1" noChangeArrowheads="1"/>
          </p:cNvSpPr>
          <p:nvPr>
            <p:ph type="body" idx="1"/>
          </p:nvPr>
        </p:nvSpPr>
        <p:spPr>
          <a:xfrm>
            <a:off x="683568" y="1844824"/>
            <a:ext cx="8064896" cy="4098925"/>
          </a:xfrm>
        </p:spPr>
        <p:txBody>
          <a:bodyPr/>
          <a:lstStyle/>
          <a:p>
            <a:pPr eaLnBrk="1" hangingPunct="1"/>
            <a:r>
              <a:rPr lang="en-US" altLang="zh-CN" sz="2400" dirty="0" err="1" smtClean="0"/>
              <a:t>ServletRequestListener</a:t>
            </a:r>
            <a:r>
              <a:rPr lang="en-US" altLang="zh-CN" sz="2400" dirty="0" smtClean="0"/>
              <a:t> </a:t>
            </a:r>
            <a:r>
              <a:rPr lang="zh-CN" altLang="en-US" sz="2400" dirty="0" smtClean="0"/>
              <a:t>接口用于监听</a:t>
            </a:r>
            <a:r>
              <a:rPr lang="en-US" altLang="zh-CN" sz="2400" dirty="0" err="1" smtClean="0"/>
              <a:t>ServletRequest</a:t>
            </a:r>
            <a:r>
              <a:rPr lang="en-US" altLang="zh-CN" sz="2400" dirty="0" smtClean="0"/>
              <a:t> </a:t>
            </a:r>
            <a:r>
              <a:rPr lang="zh-CN" altLang="en-US" sz="2400" dirty="0" smtClean="0"/>
              <a:t>对象的创建和销毁</a:t>
            </a:r>
          </a:p>
          <a:p>
            <a:pPr eaLnBrk="1" hangingPunct="1"/>
            <a:r>
              <a:rPr lang="zh-CN" altLang="en-US" sz="2400" dirty="0" smtClean="0"/>
              <a:t>创建一个</a:t>
            </a:r>
            <a:r>
              <a:rPr lang="en-US" altLang="zh-CN" sz="2400" dirty="0" err="1" smtClean="0"/>
              <a:t>ServletRequest</a:t>
            </a:r>
            <a:r>
              <a:rPr lang="en-US" altLang="zh-CN" sz="2400" dirty="0" smtClean="0"/>
              <a:t> </a:t>
            </a:r>
            <a:r>
              <a:rPr lang="zh-CN" altLang="en-US" sz="2400" dirty="0" smtClean="0"/>
              <a:t>对象时，激发</a:t>
            </a:r>
            <a:r>
              <a:rPr lang="en-US" altLang="zh-CN" sz="2400" dirty="0" err="1" smtClean="0"/>
              <a:t>requestInitialized</a:t>
            </a:r>
            <a:r>
              <a:rPr lang="en-US" altLang="zh-CN" sz="2400" dirty="0" smtClean="0"/>
              <a:t>(</a:t>
            </a:r>
            <a:r>
              <a:rPr lang="en-US" altLang="zh-CN" sz="2400" dirty="0" err="1" smtClean="0"/>
              <a:t>ServletRequestEvent</a:t>
            </a:r>
            <a:r>
              <a:rPr lang="en-US" altLang="zh-CN" sz="2400" dirty="0" smtClean="0"/>
              <a:t> </a:t>
            </a:r>
            <a:r>
              <a:rPr lang="en-US" altLang="zh-CN" sz="2400" dirty="0" err="1" smtClean="0"/>
              <a:t>sre</a:t>
            </a:r>
            <a:r>
              <a:rPr lang="en-US" altLang="zh-CN" sz="2400" dirty="0" smtClean="0"/>
              <a:t>)</a:t>
            </a:r>
            <a:r>
              <a:rPr lang="zh-CN" altLang="en-US" sz="2400" dirty="0" smtClean="0"/>
              <a:t>方法</a:t>
            </a:r>
          </a:p>
          <a:p>
            <a:pPr eaLnBrk="1" hangingPunct="1"/>
            <a:r>
              <a:rPr lang="zh-CN" altLang="en-US" sz="2400" dirty="0" smtClean="0"/>
              <a:t>销毁一个</a:t>
            </a:r>
            <a:r>
              <a:rPr lang="en-US" altLang="zh-CN" sz="2400" dirty="0" smtClean="0"/>
              <a:t>Session</a:t>
            </a:r>
            <a:r>
              <a:rPr lang="zh-CN" altLang="en-US" sz="2400" dirty="0" smtClean="0"/>
              <a:t>时，激发</a:t>
            </a:r>
            <a:r>
              <a:rPr lang="en-US" altLang="zh-CN" sz="2400" dirty="0" err="1" smtClean="0"/>
              <a:t>requestDestroyed</a:t>
            </a:r>
            <a:r>
              <a:rPr lang="en-US" altLang="zh-CN" sz="2400" dirty="0" smtClean="0"/>
              <a:t>(</a:t>
            </a:r>
            <a:r>
              <a:rPr lang="en-US" altLang="zh-CN" sz="2400" dirty="0" err="1" smtClean="0"/>
              <a:t>ServletRequestEvent</a:t>
            </a:r>
            <a:r>
              <a:rPr lang="en-US" altLang="zh-CN" sz="2400" dirty="0" smtClean="0"/>
              <a:t> </a:t>
            </a:r>
            <a:r>
              <a:rPr lang="en-US" altLang="zh-CN" sz="2400" dirty="0" err="1" smtClean="0"/>
              <a:t>sre</a:t>
            </a:r>
            <a:r>
              <a:rPr lang="en-US" altLang="zh-CN" sz="2400" dirty="0" smtClean="0"/>
              <a:t>)</a:t>
            </a:r>
            <a:r>
              <a:rPr lang="zh-CN" altLang="en-US" sz="2400" dirty="0" smtClean="0"/>
              <a:t>方法。</a:t>
            </a:r>
          </a:p>
        </p:txBody>
      </p:sp>
    </p:spTree>
    <p:extLst>
      <p:ext uri="{BB962C8B-B14F-4D97-AF65-F5344CB8AC3E}">
        <p14:creationId xmlns:p14="http://schemas.microsoft.com/office/powerpoint/2010/main" val="941332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3568" y="692696"/>
            <a:ext cx="8229600" cy="857256"/>
          </a:xfrm>
        </p:spPr>
        <p:txBody>
          <a:bodyPr>
            <a:normAutofit fontScale="90000"/>
          </a:bodyPr>
          <a:lstStyle/>
          <a:p>
            <a:pPr eaLnBrk="1" hangingPunct="1"/>
            <a:r>
              <a:rPr lang="zh-CN" altLang="en-US" dirty="0" smtClean="0">
                <a:latin typeface="Arial Unicode MS" pitchFamily="34" charset="-122"/>
                <a:ea typeface="Arial Unicode MS" pitchFamily="34" charset="-122"/>
                <a:cs typeface="Arial Unicode MS" pitchFamily="34" charset="-122"/>
              </a:rPr>
              <a:t>域对象中属性的变更的事件监听器</a:t>
            </a:r>
          </a:p>
        </p:txBody>
      </p:sp>
      <p:sp>
        <p:nvSpPr>
          <p:cNvPr id="11267" name="Rectangle 3"/>
          <p:cNvSpPr>
            <a:spLocks noGrp="1" noChangeArrowheads="1"/>
          </p:cNvSpPr>
          <p:nvPr>
            <p:ph type="body" idx="1"/>
          </p:nvPr>
        </p:nvSpPr>
        <p:spPr>
          <a:xfrm>
            <a:off x="755576" y="1700808"/>
            <a:ext cx="7929618" cy="40989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域对象中属性的变更的事件监听器就是用来监听 </a:t>
            </a:r>
            <a:r>
              <a:rPr lang="en-US" altLang="zh-CN" sz="2400" dirty="0" err="1" smtClean="0">
                <a:latin typeface="Arial Unicode MS" pitchFamily="34" charset="-122"/>
                <a:ea typeface="Arial Unicode MS" pitchFamily="34" charset="-122"/>
                <a:cs typeface="Arial Unicode MS" pitchFamily="34" charset="-122"/>
              </a:rPr>
              <a:t>ServletContext</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HttpSession</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HttpServletRequest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这三个对象中的属性变更信息事件的监听器。</a:t>
            </a:r>
          </a:p>
          <a:p>
            <a:pPr eaLnBrk="1" hangingPunct="1"/>
            <a:r>
              <a:rPr lang="zh-CN" altLang="en-US" sz="2400" dirty="0" smtClean="0">
                <a:latin typeface="Arial Unicode MS" pitchFamily="34" charset="-122"/>
                <a:ea typeface="Arial Unicode MS" pitchFamily="34" charset="-122"/>
                <a:cs typeface="Arial Unicode MS" pitchFamily="34" charset="-122"/>
              </a:rPr>
              <a:t>这三个监听器接口分别是</a:t>
            </a:r>
            <a:r>
              <a:rPr lang="en-US" altLang="zh-CN" sz="2400" dirty="0" err="1" smtClean="0">
                <a:latin typeface="Arial Unicode MS" pitchFamily="34" charset="-122"/>
                <a:ea typeface="Arial Unicode MS" pitchFamily="34" charset="-122"/>
                <a:cs typeface="Arial Unicode MS" pitchFamily="34" charset="-122"/>
              </a:rPr>
              <a:t>ServletContextAttributeListener</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HttpSessionAttributeListener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和</a:t>
            </a:r>
            <a:r>
              <a:rPr lang="en-US" altLang="zh-CN" sz="2400" dirty="0" err="1" smtClean="0">
                <a:latin typeface="Arial Unicode MS" pitchFamily="34" charset="-122"/>
                <a:ea typeface="Arial Unicode MS" pitchFamily="34" charset="-122"/>
                <a:cs typeface="Arial Unicode MS" pitchFamily="34" charset="-122"/>
              </a:rPr>
              <a:t>ServletRequestAttributeListener</a:t>
            </a:r>
            <a:r>
              <a:rPr lang="zh-CN" altLang="en-US" sz="2400" dirty="0" smtClean="0">
                <a:latin typeface="Arial Unicode MS" pitchFamily="34" charset="-122"/>
                <a:ea typeface="Arial Unicode MS" pitchFamily="34" charset="-122"/>
                <a:cs typeface="Arial Unicode MS" pitchFamily="34" charset="-122"/>
              </a:rPr>
              <a:t>，这三个接口中都定义了三个方法来处理被监听对象中的属性的增加，删除和替换的事件，同一个事件在这三个接口中对应的方法名称完全相同，只是接受的参数类型不同 </a:t>
            </a:r>
          </a:p>
        </p:txBody>
      </p:sp>
    </p:spTree>
    <p:extLst>
      <p:ext uri="{BB962C8B-B14F-4D97-AF65-F5344CB8AC3E}">
        <p14:creationId xmlns:p14="http://schemas.microsoft.com/office/powerpoint/2010/main" val="177328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1051</Words>
  <Application>Microsoft Office PowerPoint</Application>
  <PresentationFormat>全屏显示(4:3)</PresentationFormat>
  <Paragraphs>66</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JavaWEB-Servlet监听器</vt:lpstr>
      <vt:lpstr>简介</vt:lpstr>
      <vt:lpstr>Servlet 监听器的分类</vt:lpstr>
      <vt:lpstr>编写 Servlet 监听器</vt:lpstr>
      <vt:lpstr>监听域对象的创建和销毁</vt:lpstr>
      <vt:lpstr>ServletContextListener 接口</vt:lpstr>
      <vt:lpstr>HttpSessionListener 接口</vt:lpstr>
      <vt:lpstr>ServletRequestListener接口 </vt:lpstr>
      <vt:lpstr>域对象中属性的变更的事件监听器</vt:lpstr>
      <vt:lpstr>attributeAdded 方法</vt:lpstr>
      <vt:lpstr>attributeRemoved 方法</vt:lpstr>
      <vt:lpstr>attributeReplaced 方法</vt:lpstr>
      <vt:lpstr>感知 Session 绑定的事件监听器</vt:lpstr>
      <vt:lpstr>HttpSessionBindingListener接口</vt:lpstr>
      <vt:lpstr>典型应用：</vt:lpstr>
      <vt:lpstr>HttpSessionActivationListener接口</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27</cp:revision>
  <dcterms:created xsi:type="dcterms:W3CDTF">2013-03-04T07:19:04Z</dcterms:created>
  <dcterms:modified xsi:type="dcterms:W3CDTF">2013-07-28T13:42:07Z</dcterms:modified>
</cp:coreProperties>
</file>