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0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50092" autoAdjust="0"/>
  </p:normalViewPr>
  <p:slideViewPr>
    <p:cSldViewPr>
      <p:cViewPr varScale="1">
        <p:scale>
          <a:sx n="71" d="100"/>
          <a:sy n="71" d="100"/>
        </p:scale>
        <p:origin x="-13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71FD-8420-4899-BF84-E316838BC28C}" type="datetimeFigureOut">
              <a:rPr lang="zh-CN" altLang="en-US" smtClean="0"/>
              <a:t>2013/7/9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0C2-015F-4620-ABCB-A0B36952A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782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85306-80E6-4960-AFD0-CFA0BBF19A9D}" type="datetimeFigureOut">
              <a:rPr lang="zh-CN" altLang="en-US" smtClean="0"/>
              <a:t>2013/7/9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0B4E-3909-4A33-A460-3E537D343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032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0" y="5572116"/>
            <a:ext cx="6072230" cy="1285884"/>
          </a:xfrm>
        </p:spPr>
        <p:txBody>
          <a:bodyPr>
            <a:noAutofit/>
          </a:bodyPr>
          <a:lstStyle/>
          <a:p>
            <a:pPr algn="l"/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讲师：佟刚</a:t>
            </a:r>
            <a:endParaRPr lang="en-US" altLang="zh-CN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新浪微博：尚硅谷</a:t>
            </a:r>
            <a:r>
              <a:rPr lang="en-US" altLang="zh-CN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佟刚</a:t>
            </a:r>
            <a:endParaRPr lang="en-US" altLang="zh-CN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323528" y="2276872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 sz="7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文件的上传下载</a:t>
            </a:r>
            <a:endParaRPr lang="zh-CN" altLang="en-US" sz="7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950912" y="714585"/>
            <a:ext cx="8229600" cy="857256"/>
          </a:xfrm>
        </p:spPr>
        <p:txBody>
          <a:bodyPr/>
          <a:lstStyle/>
          <a:p>
            <a:r>
              <a:rPr lang="zh-CN" altLang="en-US" sz="3200" b="1" i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基于表单的文件上传</a:t>
            </a:r>
          </a:p>
        </p:txBody>
      </p:sp>
      <p:sp>
        <p:nvSpPr>
          <p:cNvPr id="68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728365"/>
            <a:ext cx="8352928" cy="2087563"/>
          </a:xfrm>
        </p:spPr>
        <p:txBody>
          <a:bodyPr/>
          <a:lstStyle/>
          <a:p>
            <a:r>
              <a:rPr lang="zh-CN" altLang="en-US" sz="2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如果在表单中使用表单元素 </a:t>
            </a:r>
            <a:r>
              <a:rPr lang="en-US" altLang="zh-CN" sz="25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&lt;input type=“file” /&gt;</a:t>
            </a:r>
            <a:r>
              <a:rPr lang="zh-CN" altLang="en-US" sz="2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，浏览器在解析表单时，会自动生成一个输入框和一个按钮，输入框可供用户填写本地文件的文件名和路径名，按钮可以让浏览器打开一个文件选择框供用户选择文件：</a:t>
            </a:r>
          </a:p>
        </p:txBody>
      </p:sp>
      <p:pic>
        <p:nvPicPr>
          <p:cNvPr id="6819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7586" y="3825453"/>
            <a:ext cx="5616575" cy="1681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68198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7586" y="5722515"/>
            <a:ext cx="6265862" cy="6588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85263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699536"/>
            <a:ext cx="8229600" cy="857256"/>
          </a:xfrm>
        </p:spPr>
        <p:txBody>
          <a:bodyPr/>
          <a:lstStyle/>
          <a:p>
            <a:r>
              <a:rPr lang="en-US" altLang="zh-CN" sz="3200" b="1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Enctype</a:t>
            </a:r>
            <a:r>
              <a:rPr lang="en-US" altLang="zh-CN" sz="32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32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属性</a:t>
            </a:r>
          </a:p>
        </p:txBody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34" y="1643050"/>
            <a:ext cx="8072494" cy="4786346"/>
          </a:xfrm>
        </p:spPr>
        <p:txBody>
          <a:bodyPr>
            <a:normAutofit/>
          </a:bodyPr>
          <a:lstStyle/>
          <a:p>
            <a:r>
              <a:rPr lang="zh-CN" altLang="en-US" sz="25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当表单需要上传文件时，需指定表单 </a:t>
            </a:r>
            <a:r>
              <a:rPr lang="en-US" altLang="zh-CN" sz="2500" b="1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enctype</a:t>
            </a:r>
            <a:r>
              <a:rPr lang="en-US" altLang="zh-CN" sz="25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5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的值为 </a:t>
            </a:r>
            <a:r>
              <a:rPr lang="en-US" altLang="zh-CN" sz="26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multipart/form-data</a:t>
            </a:r>
            <a:endParaRPr lang="en-US" altLang="zh-CN" sz="2500" b="1" dirty="0">
              <a:solidFill>
                <a:srgbClr val="0000FF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zh-CN" altLang="en-US" sz="2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在 </a:t>
            </a:r>
            <a:r>
              <a:rPr lang="en-US" altLang="zh-CN" sz="2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form </a:t>
            </a:r>
            <a:r>
              <a:rPr lang="zh-CN" altLang="en-US" sz="2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元素的语法中，</a:t>
            </a:r>
            <a:r>
              <a:rPr lang="en-US" altLang="zh-CN" sz="26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enctype</a:t>
            </a:r>
            <a:r>
              <a:rPr lang="en-US" altLang="zh-CN" sz="2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属性指定将数据发送到服务器时浏览器使用的编码类型。</a:t>
            </a:r>
            <a:r>
              <a:rPr lang="zh-CN" altLang="en-US" sz="27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</a:p>
          <a:p>
            <a:r>
              <a:rPr lang="en-US" altLang="zh-CN" sz="2500" b="1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enctype</a:t>
            </a:r>
            <a:r>
              <a:rPr lang="en-US" altLang="zh-CN" sz="2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属性取值</a:t>
            </a:r>
            <a:r>
              <a:rPr lang="en-US" altLang="zh-CN" sz="2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: </a:t>
            </a:r>
          </a:p>
          <a:p>
            <a:pPr lvl="1"/>
            <a:r>
              <a:rPr lang="en-US" altLang="zh-CN" sz="2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application/x-www-form-</a:t>
            </a:r>
            <a:r>
              <a:rPr lang="en-US" altLang="zh-CN" sz="21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urlencoded</a:t>
            </a:r>
            <a:r>
              <a:rPr lang="zh-CN" altLang="en-US" sz="2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：表单 </a:t>
            </a:r>
            <a:r>
              <a:rPr lang="en-US" altLang="zh-CN" sz="21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enctype</a:t>
            </a:r>
            <a:r>
              <a:rPr lang="en-US" altLang="zh-CN" sz="2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属性的默认值。这种编码方案使用有限的字符集，当使用了非字母和数字时，必须用”</a:t>
            </a:r>
            <a:r>
              <a:rPr lang="en-US" altLang="zh-CN" sz="2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%HH”</a:t>
            </a:r>
            <a:r>
              <a:rPr lang="zh-CN" altLang="en-US" sz="2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代替</a:t>
            </a:r>
            <a:r>
              <a:rPr lang="en-US" altLang="zh-CN" sz="2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(H </a:t>
            </a:r>
            <a:r>
              <a:rPr lang="zh-CN" altLang="en-US" sz="2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代表十六进制数字</a:t>
            </a:r>
            <a:r>
              <a:rPr lang="en-US" altLang="zh-CN" sz="2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</a:t>
            </a:r>
            <a:r>
              <a:rPr lang="zh-CN" altLang="en-US" sz="2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。对于大容量的二进制数据或包含非 </a:t>
            </a:r>
            <a:r>
              <a:rPr lang="en-US" altLang="zh-CN" sz="2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ASCII </a:t>
            </a:r>
            <a:r>
              <a:rPr lang="zh-CN" altLang="en-US" sz="2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字符的文本来说，这种编码不能满足要求。</a:t>
            </a:r>
          </a:p>
          <a:p>
            <a:pPr lvl="1"/>
            <a:r>
              <a:rPr lang="en-US" altLang="zh-CN" sz="2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multipart/form-data</a:t>
            </a:r>
            <a:r>
              <a:rPr lang="zh-CN" altLang="en-US" sz="2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</a:t>
            </a:r>
            <a:r>
              <a:rPr lang="en-US" altLang="zh-CN" sz="2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form </a:t>
            </a:r>
            <a:r>
              <a:rPr lang="zh-CN" altLang="en-US" sz="2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设定了</a:t>
            </a:r>
            <a:r>
              <a:rPr lang="en-US" altLang="zh-CN" sz="21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enctype</a:t>
            </a:r>
            <a:r>
              <a:rPr lang="en-US" altLang="zh-CN" sz="2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=“multipart/form-data”</a:t>
            </a:r>
            <a:r>
              <a:rPr lang="zh-CN" altLang="en-US" sz="2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属性后，表示表单以二进制传输数据 </a:t>
            </a:r>
          </a:p>
        </p:txBody>
      </p:sp>
    </p:spTree>
    <p:extLst>
      <p:ext uri="{BB962C8B-B14F-4D97-AF65-F5344CB8AC3E}">
        <p14:creationId xmlns:p14="http://schemas.microsoft.com/office/powerpoint/2010/main" val="1828894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8229600" cy="857256"/>
          </a:xfrm>
        </p:spPr>
        <p:txBody>
          <a:bodyPr/>
          <a:lstStyle/>
          <a:p>
            <a:r>
              <a:rPr lang="en-US" altLang="zh-CN" sz="32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Commons-</a:t>
            </a:r>
            <a:r>
              <a:rPr lang="en-US" altLang="zh-CN" sz="3200" b="1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fileupload</a:t>
            </a:r>
            <a:r>
              <a:rPr lang="en-US" altLang="zh-CN" sz="32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32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组件</a:t>
            </a:r>
          </a:p>
        </p:txBody>
      </p:sp>
      <p:sp>
        <p:nvSpPr>
          <p:cNvPr id="68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10" y="1850355"/>
            <a:ext cx="7929618" cy="4098925"/>
          </a:xfrm>
        </p:spPr>
        <p:txBody>
          <a:bodyPr/>
          <a:lstStyle/>
          <a:p>
            <a:r>
              <a:rPr lang="en-US" altLang="zh-CN" sz="2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Commons-</a:t>
            </a:r>
            <a:r>
              <a:rPr lang="en-US" altLang="zh-CN" sz="25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fileupload</a:t>
            </a:r>
            <a:r>
              <a:rPr lang="en-US" altLang="zh-CN" sz="2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组件是 </a:t>
            </a:r>
            <a:r>
              <a:rPr lang="en-US" altLang="zh-CN" sz="25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Apache</a:t>
            </a:r>
            <a:r>
              <a:rPr lang="en-US" altLang="zh-CN" sz="2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开源代码组织用来处理表单文件上传的一个子项目，该组件性能优异，可以支持任意大小的文件的上传</a:t>
            </a:r>
          </a:p>
          <a:p>
            <a:r>
              <a:rPr lang="en-US" altLang="zh-CN" sz="2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Commons-</a:t>
            </a:r>
            <a:r>
              <a:rPr lang="en-US" altLang="zh-CN" sz="25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fileupload</a:t>
            </a:r>
            <a:r>
              <a:rPr lang="en-US" altLang="zh-CN" sz="2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组件从 </a:t>
            </a:r>
            <a:r>
              <a:rPr lang="en-US" altLang="zh-CN" sz="2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1.1 </a:t>
            </a:r>
            <a:r>
              <a:rPr lang="zh-CN" altLang="en-US" sz="2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版本开始依赖 </a:t>
            </a:r>
            <a:r>
              <a:rPr lang="en-US" altLang="zh-CN" sz="2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Apache </a:t>
            </a:r>
            <a:r>
              <a:rPr lang="zh-CN" altLang="en-US" sz="2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的另一个项目：</a:t>
            </a:r>
            <a:r>
              <a:rPr lang="en-US" altLang="zh-CN" sz="25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commons-</a:t>
            </a:r>
            <a:r>
              <a:rPr lang="en-US" altLang="zh-CN" sz="2500" b="1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io</a:t>
            </a:r>
            <a:endParaRPr lang="en-US" altLang="zh-CN" sz="2500" b="1" dirty="0">
              <a:solidFill>
                <a:srgbClr val="0000FF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941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404664"/>
            <a:ext cx="7920037" cy="1439863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Commons-</a:t>
            </a:r>
            <a:r>
              <a:rPr lang="en-US" altLang="zh-CN" sz="2800" b="1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fileupload</a:t>
            </a:r>
            <a:r>
              <a:rPr lang="en-US" altLang="zh-CN" sz="2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组件上传的</a:t>
            </a:r>
            <a:r>
              <a:rPr lang="zh-CN" altLang="en-US" sz="32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基本原理</a:t>
            </a:r>
            <a:r>
              <a:rPr lang="zh-CN" altLang="en-US" sz="3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72" y="1772816"/>
            <a:ext cx="8072494" cy="4098925"/>
          </a:xfrm>
        </p:spPr>
        <p:txBody>
          <a:bodyPr/>
          <a:lstStyle/>
          <a:p>
            <a:r>
              <a:rPr lang="en-US" altLang="zh-CN" sz="25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FileUpload</a:t>
            </a:r>
            <a:r>
              <a:rPr lang="zh-CN" altLang="en-US" sz="2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组件将页面提交的所有元素</a:t>
            </a:r>
            <a:r>
              <a:rPr lang="en-US" altLang="zh-CN" sz="2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zh-CN" altLang="en-US" sz="2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普通</a:t>
            </a:r>
            <a:r>
              <a:rPr lang="en-US" altLang="zh-CN" sz="2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form</a:t>
            </a:r>
            <a:r>
              <a:rPr lang="zh-CN" altLang="en-US" sz="2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表单域，如</a:t>
            </a:r>
            <a:r>
              <a:rPr lang="en-US" altLang="zh-CN" sz="2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text</a:t>
            </a:r>
            <a:r>
              <a:rPr lang="zh-CN" altLang="en-US" sz="2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和文件域</a:t>
            </a:r>
            <a:r>
              <a:rPr lang="en-US" altLang="zh-CN" sz="2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file)</a:t>
            </a:r>
            <a:r>
              <a:rPr lang="zh-CN" altLang="en-US" sz="2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都看作一样的</a:t>
            </a:r>
            <a:r>
              <a:rPr lang="en-US" altLang="zh-CN" sz="25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FileItem</a:t>
            </a:r>
            <a:r>
              <a:rPr lang="zh-CN" altLang="en-US" sz="2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，这样上传页面提交的 </a:t>
            </a:r>
            <a:r>
              <a:rPr lang="en-US" altLang="zh-CN" sz="2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request</a:t>
            </a:r>
            <a:r>
              <a:rPr lang="zh-CN" altLang="en-US" sz="2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请求也就是一个</a:t>
            </a:r>
            <a:r>
              <a:rPr lang="en-US" altLang="zh-CN" sz="25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FileItem</a:t>
            </a:r>
            <a:r>
              <a:rPr lang="zh-CN" altLang="en-US" sz="2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的有序组合，</a:t>
            </a:r>
            <a:r>
              <a:rPr lang="en-US" altLang="zh-CN" sz="25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FileUpload</a:t>
            </a:r>
            <a:r>
              <a:rPr lang="zh-CN" altLang="en-US" sz="2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组件可以解析该</a:t>
            </a:r>
            <a:r>
              <a:rPr lang="en-US" altLang="zh-CN" sz="2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request</a:t>
            </a:r>
            <a:r>
              <a:rPr lang="zh-CN" altLang="en-US" sz="2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，并返回一个一个的</a:t>
            </a:r>
            <a:r>
              <a:rPr lang="en-US" altLang="zh-CN" sz="25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FileItem</a:t>
            </a:r>
            <a:r>
              <a:rPr lang="zh-CN" altLang="en-US" sz="2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。而对每一个</a:t>
            </a:r>
            <a:r>
              <a:rPr lang="en-US" altLang="zh-CN" sz="25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FileItem</a:t>
            </a:r>
            <a:r>
              <a:rPr lang="zh-CN" altLang="en-US" sz="2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</a:t>
            </a:r>
            <a:r>
              <a:rPr lang="en-US" altLang="zh-CN" sz="25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FileUpload</a:t>
            </a:r>
            <a:r>
              <a:rPr lang="zh-CN" altLang="en-US" sz="2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组件可以判断出它是普通</a:t>
            </a:r>
            <a:r>
              <a:rPr lang="en-US" altLang="zh-CN" sz="2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form</a:t>
            </a:r>
            <a:r>
              <a:rPr lang="zh-CN" altLang="en-US" sz="2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表单域还是文件</a:t>
            </a:r>
            <a:r>
              <a:rPr lang="en-US" altLang="zh-CN" sz="2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file</a:t>
            </a:r>
            <a:r>
              <a:rPr lang="zh-CN" altLang="en-US" sz="2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域，从而根据不同的类型，采取不同的操作－－如果是表单域，就读出其值，如果是文件域，就保存文件到服务器硬盘上或者内存中。 </a:t>
            </a:r>
          </a:p>
        </p:txBody>
      </p:sp>
    </p:spTree>
    <p:extLst>
      <p:ext uri="{BB962C8B-B14F-4D97-AF65-F5344CB8AC3E}">
        <p14:creationId xmlns:p14="http://schemas.microsoft.com/office/powerpoint/2010/main" val="2500863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771544"/>
            <a:ext cx="8229600" cy="857256"/>
          </a:xfrm>
        </p:spPr>
        <p:txBody>
          <a:bodyPr/>
          <a:lstStyle/>
          <a:p>
            <a:r>
              <a:rPr lang="en-US" altLang="zh-CN" sz="3200" b="1" i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Commons-</a:t>
            </a:r>
            <a:r>
              <a:rPr lang="en-US" altLang="zh-CN" sz="3200" b="1" i="1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fileupload</a:t>
            </a:r>
            <a:r>
              <a:rPr lang="en-US" altLang="zh-CN" sz="3200" b="1" i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3200" b="1" i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组件</a:t>
            </a:r>
            <a:r>
              <a:rPr lang="en-US" altLang="zh-CN" sz="3200" b="1" i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API</a:t>
            </a:r>
          </a:p>
        </p:txBody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643050"/>
            <a:ext cx="7696200" cy="4773613"/>
          </a:xfrm>
        </p:spPr>
        <p:txBody>
          <a:bodyPr>
            <a:normAutofit fontScale="92500"/>
          </a:bodyPr>
          <a:lstStyle/>
          <a:p>
            <a:r>
              <a:rPr lang="zh-CN" altLang="en-US" sz="2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在 </a:t>
            </a:r>
            <a:r>
              <a:rPr lang="en-US" altLang="zh-CN" sz="2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Commons-</a:t>
            </a:r>
            <a:r>
              <a:rPr lang="en-US" altLang="zh-CN" sz="21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fileupload</a:t>
            </a:r>
            <a:r>
              <a:rPr lang="en-US" altLang="zh-CN" sz="2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组件中，主要用到以下三个接口和类：</a:t>
            </a:r>
          </a:p>
          <a:p>
            <a:endParaRPr lang="zh-CN" altLang="en-US" sz="21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zh-CN" altLang="en-US" sz="21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zh-CN" altLang="en-US" sz="21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zh-CN" altLang="en-US" sz="21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1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ServletFileUpload</a:t>
            </a:r>
            <a:r>
              <a:rPr lang="en-US" altLang="zh-CN" sz="2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负责处理上传的文件数据，并将每部分的数据封装成一到 </a:t>
            </a:r>
            <a:r>
              <a:rPr lang="en-US" altLang="zh-CN" sz="21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FileItem</a:t>
            </a:r>
            <a:r>
              <a:rPr lang="en-US" altLang="zh-CN" sz="2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对象中。</a:t>
            </a:r>
          </a:p>
          <a:p>
            <a:r>
              <a:rPr lang="en-US" altLang="zh-CN" sz="21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DiskFileItemFactory</a:t>
            </a:r>
            <a:r>
              <a:rPr lang="en-US" altLang="zh-CN" sz="2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是创建 </a:t>
            </a:r>
            <a:r>
              <a:rPr lang="en-US" altLang="zh-CN" sz="21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FileItem</a:t>
            </a:r>
            <a:r>
              <a:rPr lang="en-US" altLang="zh-CN" sz="2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对象的工厂，在这个工厂类中可以配置内存缓冲区大小和存放临时文件的目录。</a:t>
            </a:r>
          </a:p>
          <a:p>
            <a:r>
              <a:rPr lang="en-US" altLang="zh-CN" sz="21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ServletFileUpload</a:t>
            </a:r>
            <a:r>
              <a:rPr lang="en-US" altLang="zh-CN" sz="2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在接收上传文件数据时，会将内容保存到内存缓存区中，如果文件内容超过了 </a:t>
            </a:r>
            <a:r>
              <a:rPr lang="en-US" altLang="zh-CN" sz="21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DiskFileItemFactory</a:t>
            </a:r>
            <a:r>
              <a:rPr lang="en-US" altLang="zh-CN" sz="2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指定的缓冲区的大小，那么文件将被保存到磁盘上，存储为 </a:t>
            </a:r>
            <a:r>
              <a:rPr lang="en-US" altLang="zh-CN" sz="21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DiskFileItemFactory</a:t>
            </a:r>
            <a:r>
              <a:rPr lang="en-US" altLang="zh-CN" sz="2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指定目录中的临时文件。等文件数据都接收完毕后，</a:t>
            </a:r>
            <a:r>
              <a:rPr lang="en-US" altLang="zh-CN" sz="21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ServletUpload</a:t>
            </a:r>
            <a:r>
              <a:rPr lang="en-US" altLang="zh-CN" sz="2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在从文件中将数据写入到上传文件目录下的文件中</a:t>
            </a:r>
          </a:p>
        </p:txBody>
      </p:sp>
      <p:pic>
        <p:nvPicPr>
          <p:cNvPr id="68506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7450" y="2168513"/>
            <a:ext cx="7129463" cy="86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46474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590872" y="692696"/>
            <a:ext cx="8229600" cy="857256"/>
          </a:xfrm>
        </p:spPr>
        <p:txBody>
          <a:bodyPr/>
          <a:lstStyle/>
          <a:p>
            <a:r>
              <a:rPr lang="zh-CN" altLang="en-US" sz="3200" b="1" i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文件的下载</a:t>
            </a:r>
          </a:p>
        </p:txBody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556792"/>
            <a:ext cx="8352928" cy="4098925"/>
          </a:xfrm>
        </p:spPr>
        <p:txBody>
          <a:bodyPr/>
          <a:lstStyle/>
          <a:p>
            <a:r>
              <a:rPr lang="zh-CN" altLang="en-US" sz="2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情景：在一些网络系统中，需要隐藏下载文件的真实地址，或者下载的文件需要一个程序来动态的确定后在传送给客户端</a:t>
            </a:r>
          </a:p>
          <a:p>
            <a:r>
              <a:rPr lang="zh-CN" altLang="en-US" sz="25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方案：利用程序编码实现下载</a:t>
            </a:r>
          </a:p>
          <a:p>
            <a:pPr lvl="1"/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可以增加安全访问控制，只对经过授权认证的用户提供下载</a:t>
            </a:r>
          </a:p>
          <a:p>
            <a:pPr lvl="1"/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可以从任意位置提供下载的数据</a:t>
            </a:r>
          </a:p>
        </p:txBody>
      </p:sp>
    </p:spTree>
    <p:extLst>
      <p:ext uri="{BB962C8B-B14F-4D97-AF65-F5344CB8AC3E}">
        <p14:creationId xmlns:p14="http://schemas.microsoft.com/office/powerpoint/2010/main" val="3975330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90872" y="692696"/>
            <a:ext cx="8229600" cy="857256"/>
          </a:xfrm>
        </p:spPr>
        <p:txBody>
          <a:bodyPr/>
          <a:lstStyle/>
          <a:p>
            <a:r>
              <a:rPr lang="zh-CN" altLang="en-US" sz="3200" b="1" i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文件的下载</a:t>
            </a:r>
          </a:p>
        </p:txBody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628800"/>
            <a:ext cx="7992888" cy="3457575"/>
          </a:xfrm>
        </p:spPr>
        <p:txBody>
          <a:bodyPr/>
          <a:lstStyle/>
          <a:p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利用程序实现下载需要设置 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个报头：</a:t>
            </a:r>
          </a:p>
          <a:p>
            <a:pPr lvl="1"/>
            <a:r>
              <a:rPr lang="en-US" altLang="zh-CN" sz="18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Web </a:t>
            </a:r>
            <a:r>
              <a:rPr lang="zh-CN" altLang="en-US" sz="18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服务器需要告诉浏览器其所输出的内容的类型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不是普通的文本文件或 </a:t>
            </a:r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HTML 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文件，</a:t>
            </a:r>
            <a:r>
              <a:rPr lang="zh-CN" altLang="en-US" sz="18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而是一个要保存到本地的下载文件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。设置</a:t>
            </a:r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Content-Type 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的值为：</a:t>
            </a:r>
            <a:r>
              <a:rPr lang="en-US" altLang="zh-CN" sz="18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application/x-</a:t>
            </a:r>
            <a:r>
              <a:rPr lang="en-US" altLang="zh-CN" sz="1800" b="1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msdownload</a:t>
            </a:r>
            <a:endParaRPr lang="en-US" altLang="zh-CN" sz="1800" b="1" dirty="0">
              <a:solidFill>
                <a:srgbClr val="0000FF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en-US" altLang="zh-CN" sz="18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Web </a:t>
            </a:r>
            <a:r>
              <a:rPr lang="zh-CN" altLang="en-US" sz="18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服务器希望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浏览器不直接处理相应的</a:t>
            </a:r>
            <a:r>
              <a:rPr lang="zh-CN" altLang="en-US" sz="18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实体内容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，而是</a:t>
            </a:r>
            <a:r>
              <a:rPr lang="zh-CN" altLang="en-US" sz="18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由用户选择将相应的实体内容保存到一个文件中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，这</a:t>
            </a:r>
            <a:r>
              <a:rPr lang="zh-CN" altLang="en-US" sz="18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需要设置 </a:t>
            </a:r>
            <a:r>
              <a:rPr lang="en-US" altLang="zh-CN" sz="18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Content-Disposition </a:t>
            </a:r>
            <a:r>
              <a:rPr lang="zh-CN" altLang="en-US" sz="18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报头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。该报头指定了接收程序处理数据内容的方式，在 </a:t>
            </a:r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HTTP 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应用中</a:t>
            </a:r>
            <a:r>
              <a:rPr lang="zh-CN" altLang="en-US" sz="18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只有 </a:t>
            </a:r>
            <a:r>
              <a:rPr lang="en-US" altLang="zh-CN" sz="18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attachment </a:t>
            </a:r>
            <a:r>
              <a:rPr lang="zh-CN" altLang="en-US" sz="18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是标准方式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</a:t>
            </a:r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attachment 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表示要求用户干预。在 </a:t>
            </a:r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attachment 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后面还可以指定 </a:t>
            </a:r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filename 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参数，该参数是服务器建议</a:t>
            </a:r>
            <a:r>
              <a:rPr lang="zh-CN" altLang="en-US" sz="18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浏览器将实体内容保存到文件中的文件名称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。在设置 </a:t>
            </a:r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Content-</a:t>
            </a:r>
            <a:r>
              <a:rPr lang="en-US" altLang="zh-CN" sz="18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Dispostion</a:t>
            </a:r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之前一定要指定 </a:t>
            </a:r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Content-Type.	</a:t>
            </a:r>
          </a:p>
          <a:p>
            <a:pPr lvl="1"/>
            <a:endParaRPr lang="en-US" altLang="zh-CN" sz="18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68813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0363" y="5162464"/>
            <a:ext cx="8388350" cy="6635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9111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692696"/>
            <a:ext cx="8229600" cy="857256"/>
          </a:xfrm>
        </p:spPr>
        <p:txBody>
          <a:bodyPr/>
          <a:lstStyle/>
          <a:p>
            <a:r>
              <a:rPr lang="zh-CN" altLang="en-US" sz="3200" b="1" i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文件的下载</a:t>
            </a:r>
          </a:p>
        </p:txBody>
      </p:sp>
      <p:sp>
        <p:nvSpPr>
          <p:cNvPr id="68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1349"/>
            <a:ext cx="8229600" cy="4525963"/>
          </a:xfrm>
        </p:spPr>
        <p:txBody>
          <a:bodyPr/>
          <a:lstStyle/>
          <a:p>
            <a:r>
              <a:rPr lang="zh-CN" altLang="en-US" sz="2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因为要下载的文件可以是各种类型的文件，所以要将文件传送给客户端，其相应内容应该被当做二进制来处理，所以应该</a:t>
            </a:r>
            <a:r>
              <a:rPr lang="zh-CN" altLang="en-US" sz="2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调用                                             </a:t>
            </a:r>
            <a:r>
              <a:rPr lang="zh-CN" altLang="en-US" sz="2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方法返回 </a:t>
            </a:r>
            <a:r>
              <a:rPr lang="en-US" altLang="zh-CN" sz="26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ServeltOutputStream</a:t>
            </a:r>
            <a:r>
              <a:rPr lang="en-US" altLang="zh-CN" sz="2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对象来向客户端写入文件内容。                        </a:t>
            </a:r>
          </a:p>
        </p:txBody>
      </p:sp>
      <p:pic>
        <p:nvPicPr>
          <p:cNvPr id="68915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30656" y="2611455"/>
            <a:ext cx="3313112" cy="314325"/>
          </a:xfrm>
          <a:prstGeom prst="rect">
            <a:avLst/>
          </a:prstGeom>
          <a:noFill/>
        </p:spPr>
      </p:pic>
      <p:pic>
        <p:nvPicPr>
          <p:cNvPr id="68915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60710" y="3933056"/>
            <a:ext cx="5184775" cy="16319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62681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785</Words>
  <Application>Microsoft Office PowerPoint</Application>
  <PresentationFormat>全屏显示(4:3)</PresentationFormat>
  <Paragraphs>36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文件的上传下载</vt:lpstr>
      <vt:lpstr>基于表单的文件上传</vt:lpstr>
      <vt:lpstr>Enctype 属性</vt:lpstr>
      <vt:lpstr>Commons-fileupload 组件</vt:lpstr>
      <vt:lpstr>Commons-fileupload 组件上传的基本原理 </vt:lpstr>
      <vt:lpstr>Commons-fileupload 组件API</vt:lpstr>
      <vt:lpstr>文件的下载</vt:lpstr>
      <vt:lpstr>文件的下载</vt:lpstr>
      <vt:lpstr>文件的下载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Think Pad</cp:lastModifiedBy>
  <cp:revision>25</cp:revision>
  <dcterms:created xsi:type="dcterms:W3CDTF">2013-03-04T07:19:04Z</dcterms:created>
  <dcterms:modified xsi:type="dcterms:W3CDTF">2013-07-09T05:54:57Z</dcterms:modified>
</cp:coreProperties>
</file>