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88" r:id="rId2"/>
    <p:sldId id="256" r:id="rId3"/>
    <p:sldId id="261" r:id="rId4"/>
    <p:sldId id="262" r:id="rId5"/>
    <p:sldId id="263" r:id="rId6"/>
    <p:sldId id="264" r:id="rId7"/>
    <p:sldId id="265" r:id="rId8"/>
    <p:sldId id="266" r:id="rId9"/>
    <p:sldId id="267" r:id="rId10"/>
    <p:sldId id="268" r:id="rId11"/>
    <p:sldId id="269" r:id="rId12"/>
    <p:sldId id="270" r:id="rId13"/>
    <p:sldId id="289"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7" r:id="rId29"/>
    <p:sldId id="260"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0092" autoAdjust="0"/>
  </p:normalViewPr>
  <p:slideViewPr>
    <p:cSldViewPr>
      <p:cViewPr varScale="1">
        <p:scale>
          <a:sx n="71" d="100"/>
          <a:sy n="71" d="100"/>
        </p:scale>
        <p:origin x="-1344"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6.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9.wmf"/><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28.wmf"/><Relationship Id="rId2" Type="http://schemas.openxmlformats.org/officeDocument/2006/relationships/image" Target="../media/image18.wmf"/><Relationship Id="rId16" Type="http://schemas.openxmlformats.org/officeDocument/2006/relationships/image" Target="../media/image32.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5" Type="http://schemas.openxmlformats.org/officeDocument/2006/relationships/image" Target="../media/image3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 Id="rId1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2013/7/10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2013/7/10</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877B00-2A2C-4DFD-8DB7-FC9F1E89D876}" type="slidenum">
              <a:rPr lang="en-US" altLang="zh-CN"/>
              <a:pPr/>
              <a:t>5</a:t>
            </a:fld>
            <a:endParaRPr lang="en-US" altLang="zh-CN"/>
          </a:p>
        </p:txBody>
      </p:sp>
      <p:sp>
        <p:nvSpPr>
          <p:cNvPr id="631810" name="Rectangle 2"/>
          <p:cNvSpPr>
            <a:spLocks noGrp="1" noRot="1" noChangeAspect="1" noChangeArrowheads="1" noTextEdit="1"/>
          </p:cNvSpPr>
          <p:nvPr>
            <p:ph type="sldImg"/>
          </p:nvPr>
        </p:nvSpPr>
        <p:spPr>
          <a:xfrm>
            <a:off x="1143000" y="685800"/>
            <a:ext cx="4572000" cy="3429000"/>
          </a:xfrm>
          <a:prstGeom prst="rect">
            <a:avLst/>
          </a:prstGeom>
          <a:ln/>
        </p:spPr>
      </p:sp>
      <p:sp>
        <p:nvSpPr>
          <p:cNvPr id="631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CF9D3-CFD1-4BD5-9F31-CAEDDAC717FA}" type="slidenum">
              <a:rPr lang="en-US" altLang="zh-CN"/>
              <a:pPr/>
              <a:t>6</a:t>
            </a:fld>
            <a:endParaRPr lang="en-US" altLang="zh-CN"/>
          </a:p>
        </p:txBody>
      </p:sp>
      <p:sp>
        <p:nvSpPr>
          <p:cNvPr id="633858" name="Rectangle 2"/>
          <p:cNvSpPr>
            <a:spLocks noGrp="1" noRot="1" noChangeAspect="1" noChangeArrowheads="1" noTextEdit="1"/>
          </p:cNvSpPr>
          <p:nvPr>
            <p:ph type="sldImg"/>
          </p:nvPr>
        </p:nvSpPr>
        <p:spPr>
          <a:xfrm>
            <a:off x="1143000" y="685800"/>
            <a:ext cx="4572000" cy="3429000"/>
          </a:xfrm>
          <a:prstGeom prst="rect">
            <a:avLst/>
          </a:prstGeom>
          <a:ln/>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A648CC-1940-4804-B759-CEFB3D5ADCDB}" type="slidenum">
              <a:rPr lang="en-US" altLang="zh-CN"/>
              <a:pPr/>
              <a:t>7</a:t>
            </a:fld>
            <a:endParaRPr lang="en-US" altLang="zh-CN"/>
          </a:p>
        </p:txBody>
      </p:sp>
      <p:sp>
        <p:nvSpPr>
          <p:cNvPr id="635906" name="Rectangle 2"/>
          <p:cNvSpPr>
            <a:spLocks noGrp="1" noRot="1" noChangeAspect="1" noChangeArrowheads="1" noTextEdit="1"/>
          </p:cNvSpPr>
          <p:nvPr>
            <p:ph type="sldImg"/>
          </p:nvPr>
        </p:nvSpPr>
        <p:spPr>
          <a:xfrm>
            <a:off x="1143000" y="685800"/>
            <a:ext cx="4572000" cy="3429000"/>
          </a:xfrm>
          <a:prstGeom prst="rect">
            <a:avLst/>
          </a:prstGeom>
          <a:ln/>
        </p:spPr>
      </p:sp>
      <p:sp>
        <p:nvSpPr>
          <p:cNvPr id="635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9502E4-6A9A-4433-B9ED-4B37CCFB9760}" type="slidenum">
              <a:rPr lang="en-US" altLang="zh-CN"/>
              <a:pPr/>
              <a:t>8</a:t>
            </a:fld>
            <a:endParaRPr lang="en-US" altLang="zh-CN"/>
          </a:p>
        </p:txBody>
      </p:sp>
      <p:sp>
        <p:nvSpPr>
          <p:cNvPr id="637954" name="Rectangle 2"/>
          <p:cNvSpPr>
            <a:spLocks noGrp="1" noRot="1" noChangeAspect="1" noChangeArrowheads="1" noTextEdit="1"/>
          </p:cNvSpPr>
          <p:nvPr>
            <p:ph type="sldImg"/>
          </p:nvPr>
        </p:nvSpPr>
        <p:spPr>
          <a:xfrm>
            <a:off x="1143000" y="685800"/>
            <a:ext cx="4572000" cy="3429000"/>
          </a:xfrm>
          <a:prstGeom prst="rect">
            <a:avLst/>
          </a:prstGeom>
          <a:ln/>
        </p:spPr>
      </p:sp>
      <p:sp>
        <p:nvSpPr>
          <p:cNvPr id="637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BB1876-1219-4C6F-B095-AE1416A35837}" type="slidenum">
              <a:rPr lang="en-US" altLang="zh-CN"/>
              <a:pPr/>
              <a:t>10</a:t>
            </a:fld>
            <a:endParaRPr lang="en-US" altLang="zh-CN"/>
          </a:p>
        </p:txBody>
      </p:sp>
      <p:sp>
        <p:nvSpPr>
          <p:cNvPr id="645122" name="Rectangle 2"/>
          <p:cNvSpPr>
            <a:spLocks noGrp="1" noRot="1" noChangeAspect="1" noChangeArrowheads="1" noTextEdit="1"/>
          </p:cNvSpPr>
          <p:nvPr>
            <p:ph type="sldImg"/>
          </p:nvPr>
        </p:nvSpPr>
        <p:spPr>
          <a:xfrm>
            <a:off x="1143000" y="685800"/>
            <a:ext cx="4572000" cy="3429000"/>
          </a:xfrm>
          <a:prstGeom prst="rect">
            <a:avLst/>
          </a:prstGeom>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B2A0D9-B9E1-42DB-B413-1384ED7F2325}" type="slidenum">
              <a:rPr lang="en-US" altLang="zh-CN"/>
              <a:pPr/>
              <a:t>20</a:t>
            </a:fld>
            <a:endParaRPr lang="en-US" altLang="zh-CN"/>
          </a:p>
        </p:txBody>
      </p:sp>
      <p:sp>
        <p:nvSpPr>
          <p:cNvPr id="690178" name="Rectangle 2"/>
          <p:cNvSpPr>
            <a:spLocks noGrp="1" noRot="1" noChangeAspect="1" noChangeArrowheads="1" noTextEdit="1"/>
          </p:cNvSpPr>
          <p:nvPr>
            <p:ph type="sldImg"/>
          </p:nvPr>
        </p:nvSpPr>
        <p:spPr>
          <a:xfrm>
            <a:off x="1143000" y="685800"/>
            <a:ext cx="4572000" cy="3429000"/>
          </a:xfrm>
          <a:prstGeom prst="rect">
            <a:avLst/>
          </a:prstGeom>
          <a:ln/>
        </p:spPr>
      </p:sp>
      <p:sp>
        <p:nvSpPr>
          <p:cNvPr id="690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93AAA5-CCC9-4274-982B-D17619186DE5}" type="slidenum">
              <a:rPr lang="en-US" altLang="zh-CN"/>
              <a:pPr/>
              <a:t>23</a:t>
            </a:fld>
            <a:endParaRPr lang="en-US" altLang="zh-CN"/>
          </a:p>
        </p:txBody>
      </p:sp>
      <p:sp>
        <p:nvSpPr>
          <p:cNvPr id="752642" name="Rectangle 2"/>
          <p:cNvSpPr>
            <a:spLocks noGrp="1" noRot="1" noChangeAspect="1" noChangeArrowheads="1" noTextEdit="1"/>
          </p:cNvSpPr>
          <p:nvPr>
            <p:ph type="sldImg"/>
          </p:nvPr>
        </p:nvSpPr>
        <p:spPr>
          <a:xfrm>
            <a:off x="1143000" y="685800"/>
            <a:ext cx="4572000" cy="3429000"/>
          </a:xfrm>
          <a:prstGeom prst="rect">
            <a:avLst/>
          </a:prstGeom>
          <a:ln/>
        </p:spPr>
      </p:sp>
      <p:sp>
        <p:nvSpPr>
          <p:cNvPr id="752643" name="Rectangle 3"/>
          <p:cNvSpPr>
            <a:spLocks noGrp="1" noChangeArrowheads="1"/>
          </p:cNvSpPr>
          <p:nvPr>
            <p:ph type="body" idx="1"/>
          </p:nvPr>
        </p:nvSpPr>
        <p:spPr/>
        <p:txBody>
          <a:bodyPr/>
          <a:lstStyle/>
          <a:p>
            <a:r>
              <a:rPr lang="zh-CN" altLang="en-US"/>
              <a:t>如果想跳转或引入一个资源，应将该资源包装成</a:t>
            </a:r>
            <a:r>
              <a:rPr lang="en-US" altLang="zh-CN"/>
              <a:t>RequestDispatcher</a:t>
            </a:r>
            <a:r>
              <a:rPr lang="zh-CN" altLang="en-US"/>
              <a:t>对象。怎样获得</a:t>
            </a:r>
            <a:r>
              <a:rPr lang="en-US" altLang="zh-CN"/>
              <a:t>RequestDispatcher</a:t>
            </a:r>
            <a:r>
              <a:rPr lang="zh-CN" altLang="en-US"/>
              <a:t>对象呢？</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989138"/>
            <a:ext cx="3771900" cy="4098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79950" y="1989138"/>
            <a:ext cx="3771900" cy="19732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79950" y="4114800"/>
            <a:ext cx="3771900" cy="1973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762000" y="6391275"/>
            <a:ext cx="2057400" cy="457200"/>
          </a:xfrm>
          <a:prstGeom prst="rect">
            <a:avLst/>
          </a:prstGeom>
        </p:spPr>
        <p:txBody>
          <a:bodyPr/>
          <a:lstStyle>
            <a:lvl1pPr>
              <a:defRPr/>
            </a:lvl1pPr>
          </a:lstStyle>
          <a:p>
            <a:endParaRPr lang="en-US" altLang="zh-CN"/>
          </a:p>
        </p:txBody>
      </p:sp>
      <p:sp>
        <p:nvSpPr>
          <p:cNvPr id="7" name="页脚占位符 6"/>
          <p:cNvSpPr>
            <a:spLocks noGrp="1"/>
          </p:cNvSpPr>
          <p:nvPr>
            <p:ph type="ftr" sz="quarter" idx="11"/>
          </p:nvPr>
        </p:nvSpPr>
        <p:spPr>
          <a:xfrm>
            <a:off x="3352800" y="6403975"/>
            <a:ext cx="2895600" cy="457200"/>
          </a:xfrm>
          <a:prstGeom prst="rect">
            <a:avLst/>
          </a:prstGeom>
        </p:spPr>
        <p:txBody>
          <a:bodyPr/>
          <a:lstStyle>
            <a:lvl1pPr>
              <a:defRPr/>
            </a:lvl1pPr>
          </a:lstStyle>
          <a:p>
            <a:r>
              <a:rPr lang="zh-CN" altLang="en-US"/>
              <a:t>北京传智播客教育 </a:t>
            </a:r>
            <a:r>
              <a:rPr lang="en-US" altLang="zh-CN"/>
              <a:t>www.itcast.cn</a:t>
            </a:r>
          </a:p>
        </p:txBody>
      </p:sp>
      <p:sp>
        <p:nvSpPr>
          <p:cNvPr id="8" name="灯片编号占位符 7"/>
          <p:cNvSpPr>
            <a:spLocks noGrp="1"/>
          </p:cNvSpPr>
          <p:nvPr>
            <p:ph type="sldNum" sz="quarter" idx="12"/>
          </p:nvPr>
        </p:nvSpPr>
        <p:spPr>
          <a:xfrm>
            <a:off x="6858000" y="6400800"/>
            <a:ext cx="1600200" cy="457200"/>
          </a:xfrm>
          <a:prstGeom prst="rect">
            <a:avLst/>
          </a:prstGeom>
        </p:spPr>
        <p:txBody>
          <a:bodyPr/>
          <a:lstStyle>
            <a:lvl1pPr>
              <a:defRPr/>
            </a:lvl1pPr>
          </a:lstStyle>
          <a:p>
            <a:fld id="{F8187CF6-B491-4DB2-9A5E-E8FDCC5AE295}" type="slidenum">
              <a:rPr lang="en-US" altLang="zh-CN"/>
              <a:pPr/>
              <a:t>‹#›</a:t>
            </a:fld>
            <a:endParaRPr lang="en-US" altLang="zh-CN"/>
          </a:p>
        </p:txBody>
      </p:sp>
    </p:spTree>
    <p:extLst>
      <p:ext uri="{BB962C8B-B14F-4D97-AF65-F5344CB8AC3E}">
        <p14:creationId xmlns:p14="http://schemas.microsoft.com/office/powerpoint/2010/main" val="1134653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989138"/>
            <a:ext cx="3771900" cy="4098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762000" y="6391275"/>
            <a:ext cx="20574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352800" y="6403975"/>
            <a:ext cx="2895600" cy="457200"/>
          </a:xfrm>
          <a:prstGeom prst="rect">
            <a:avLst/>
          </a:prstGeom>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a:xfrm>
            <a:off x="6858000" y="6400800"/>
            <a:ext cx="1600200" cy="457200"/>
          </a:xfrm>
          <a:prstGeom prst="rect">
            <a:avLst/>
          </a:prstGeom>
        </p:spPr>
        <p:txBody>
          <a:bodyPr/>
          <a:lstStyle>
            <a:lvl1pPr>
              <a:defRPr/>
            </a:lvl1pPr>
          </a:lstStyle>
          <a:p>
            <a:fld id="{E123D0B9-2A39-4C7D-B8D2-7A251E1B3C99}" type="slidenum">
              <a:rPr lang="en-US" altLang="zh-CN"/>
              <a:pPr/>
              <a:t>‹#›</a:t>
            </a:fld>
            <a:endParaRPr lang="en-US" altLang="zh-CN"/>
          </a:p>
        </p:txBody>
      </p:sp>
    </p:spTree>
    <p:extLst>
      <p:ext uri="{BB962C8B-B14F-4D97-AF65-F5344CB8AC3E}">
        <p14:creationId xmlns:p14="http://schemas.microsoft.com/office/powerpoint/2010/main" val="2535933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2013/7/10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image" Target="../media/image11.wmf"/><Relationship Id="rId26" Type="http://schemas.openxmlformats.org/officeDocument/2006/relationships/image" Target="../media/image15.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24" Type="http://schemas.openxmlformats.org/officeDocument/2006/relationships/image" Target="../media/image14.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6.wmf"/><Relationship Id="rId10" Type="http://schemas.openxmlformats.org/officeDocument/2006/relationships/image" Target="../media/image7.wmf"/><Relationship Id="rId19" Type="http://schemas.openxmlformats.org/officeDocument/2006/relationships/oleObject" Target="../embeddings/oleObject9.bin"/><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 Id="rId22" Type="http://schemas.openxmlformats.org/officeDocument/2006/relationships/image" Target="../media/image13.wmf"/><Relationship Id="rId27"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9.bin"/><Relationship Id="rId18" Type="http://schemas.openxmlformats.org/officeDocument/2006/relationships/image" Target="../media/image24.wmf"/><Relationship Id="rId26" Type="http://schemas.openxmlformats.org/officeDocument/2006/relationships/image" Target="../media/image28.wmf"/><Relationship Id="rId3" Type="http://schemas.openxmlformats.org/officeDocument/2006/relationships/oleObject" Target="../embeddings/oleObject14.bin"/><Relationship Id="rId21" Type="http://schemas.openxmlformats.org/officeDocument/2006/relationships/oleObject" Target="../embeddings/oleObject23.bin"/><Relationship Id="rId34" Type="http://schemas.openxmlformats.org/officeDocument/2006/relationships/image" Target="../media/image32.wmf"/><Relationship Id="rId7" Type="http://schemas.openxmlformats.org/officeDocument/2006/relationships/oleObject" Target="../embeddings/oleObject16.bin"/><Relationship Id="rId12" Type="http://schemas.openxmlformats.org/officeDocument/2006/relationships/image" Target="../media/image21.wmf"/><Relationship Id="rId17" Type="http://schemas.openxmlformats.org/officeDocument/2006/relationships/oleObject" Target="../embeddings/oleObject21.bin"/><Relationship Id="rId25" Type="http://schemas.openxmlformats.org/officeDocument/2006/relationships/oleObject" Target="../embeddings/oleObject25.bin"/><Relationship Id="rId33" Type="http://schemas.openxmlformats.org/officeDocument/2006/relationships/oleObject" Target="../embeddings/oleObject29.bin"/><Relationship Id="rId2" Type="http://schemas.openxmlformats.org/officeDocument/2006/relationships/slideLayout" Target="../slideLayouts/slideLayout2.xml"/><Relationship Id="rId16" Type="http://schemas.openxmlformats.org/officeDocument/2006/relationships/image" Target="../media/image23.wmf"/><Relationship Id="rId20" Type="http://schemas.openxmlformats.org/officeDocument/2006/relationships/image" Target="../media/image25.wmf"/><Relationship Id="rId29" Type="http://schemas.openxmlformats.org/officeDocument/2006/relationships/oleObject" Target="../embeddings/oleObject27.bin"/><Relationship Id="rId1" Type="http://schemas.openxmlformats.org/officeDocument/2006/relationships/vmlDrawing" Target="../drawings/vmlDrawing2.vml"/><Relationship Id="rId6" Type="http://schemas.openxmlformats.org/officeDocument/2006/relationships/image" Target="../media/image18.wmf"/><Relationship Id="rId11" Type="http://schemas.openxmlformats.org/officeDocument/2006/relationships/oleObject" Target="../embeddings/oleObject18.bin"/><Relationship Id="rId24" Type="http://schemas.openxmlformats.org/officeDocument/2006/relationships/image" Target="../media/image27.wmf"/><Relationship Id="rId32" Type="http://schemas.openxmlformats.org/officeDocument/2006/relationships/image" Target="../media/image31.wmf"/><Relationship Id="rId5" Type="http://schemas.openxmlformats.org/officeDocument/2006/relationships/oleObject" Target="../embeddings/oleObject15.bin"/><Relationship Id="rId15" Type="http://schemas.openxmlformats.org/officeDocument/2006/relationships/oleObject" Target="../embeddings/oleObject20.bin"/><Relationship Id="rId23" Type="http://schemas.openxmlformats.org/officeDocument/2006/relationships/oleObject" Target="../embeddings/oleObject24.bin"/><Relationship Id="rId28" Type="http://schemas.openxmlformats.org/officeDocument/2006/relationships/image" Target="../media/image29.wmf"/><Relationship Id="rId10" Type="http://schemas.openxmlformats.org/officeDocument/2006/relationships/image" Target="../media/image20.wmf"/><Relationship Id="rId19" Type="http://schemas.openxmlformats.org/officeDocument/2006/relationships/oleObject" Target="../embeddings/oleObject22.bin"/><Relationship Id="rId31" Type="http://schemas.openxmlformats.org/officeDocument/2006/relationships/oleObject" Target="../embeddings/oleObject28.bin"/><Relationship Id="rId4" Type="http://schemas.openxmlformats.org/officeDocument/2006/relationships/image" Target="../media/image17.wmf"/><Relationship Id="rId9" Type="http://schemas.openxmlformats.org/officeDocument/2006/relationships/oleObject" Target="../embeddings/oleObject17.bin"/><Relationship Id="rId14" Type="http://schemas.openxmlformats.org/officeDocument/2006/relationships/image" Target="../media/image22.wmf"/><Relationship Id="rId22" Type="http://schemas.openxmlformats.org/officeDocument/2006/relationships/image" Target="../media/image26.wmf"/><Relationship Id="rId27" Type="http://schemas.openxmlformats.org/officeDocument/2006/relationships/oleObject" Target="../embeddings/oleObject26.bin"/><Relationship Id="rId30" Type="http://schemas.openxmlformats.org/officeDocument/2006/relationships/image" Target="../media/image30.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39552" y="1124744"/>
            <a:ext cx="1368152" cy="11521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开发的</a:t>
            </a:r>
            <a:endParaRPr lang="en-US" altLang="zh-CN" dirty="0" smtClean="0"/>
          </a:p>
          <a:p>
            <a:pPr algn="ctr"/>
            <a:r>
              <a:rPr lang="en-US" altLang="zh-CN" dirty="0" smtClean="0"/>
              <a:t>PC</a:t>
            </a:r>
            <a:endParaRPr lang="zh-CN" altLang="en-US" dirty="0"/>
          </a:p>
        </p:txBody>
      </p:sp>
      <p:sp>
        <p:nvSpPr>
          <p:cNvPr id="5" name="圆角矩形 4"/>
          <p:cNvSpPr/>
          <p:nvPr/>
        </p:nvSpPr>
        <p:spPr>
          <a:xfrm>
            <a:off x="827584" y="3429000"/>
            <a:ext cx="1368152" cy="11521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开发的</a:t>
            </a:r>
            <a:endParaRPr lang="en-US" altLang="zh-CN" dirty="0" smtClean="0"/>
          </a:p>
          <a:p>
            <a:pPr algn="ctr"/>
            <a:r>
              <a:rPr lang="en-US" altLang="zh-CN" dirty="0" smtClean="0"/>
              <a:t>PC</a:t>
            </a:r>
            <a:endParaRPr lang="zh-CN" altLang="en-US" dirty="0"/>
          </a:p>
        </p:txBody>
      </p:sp>
      <p:sp>
        <p:nvSpPr>
          <p:cNvPr id="6" name="圆角矩形 5"/>
          <p:cNvSpPr/>
          <p:nvPr/>
        </p:nvSpPr>
        <p:spPr>
          <a:xfrm>
            <a:off x="3242447" y="4869160"/>
            <a:ext cx="1368152" cy="11521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开发的</a:t>
            </a:r>
            <a:endParaRPr lang="en-US" altLang="zh-CN" dirty="0" smtClean="0"/>
          </a:p>
          <a:p>
            <a:pPr algn="ctr"/>
            <a:r>
              <a:rPr lang="en-US" altLang="zh-CN" dirty="0" smtClean="0"/>
              <a:t>PC</a:t>
            </a:r>
            <a:endParaRPr lang="zh-CN" altLang="en-US" dirty="0"/>
          </a:p>
        </p:txBody>
      </p:sp>
      <p:sp>
        <p:nvSpPr>
          <p:cNvPr id="7" name="矩形 6"/>
          <p:cNvSpPr/>
          <p:nvPr/>
        </p:nvSpPr>
        <p:spPr>
          <a:xfrm>
            <a:off x="5940152" y="1216260"/>
            <a:ext cx="2808312" cy="24482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服务器</a:t>
            </a:r>
            <a:endParaRPr lang="zh-CN" altLang="en-US" dirty="0"/>
          </a:p>
        </p:txBody>
      </p:sp>
      <p:sp>
        <p:nvSpPr>
          <p:cNvPr id="8" name="折角形 7"/>
          <p:cNvSpPr/>
          <p:nvPr/>
        </p:nvSpPr>
        <p:spPr>
          <a:xfrm>
            <a:off x="1559768" y="1862155"/>
            <a:ext cx="288032" cy="360040"/>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9" name="折角形 8"/>
          <p:cNvSpPr/>
          <p:nvPr/>
        </p:nvSpPr>
        <p:spPr>
          <a:xfrm>
            <a:off x="6084168" y="1325543"/>
            <a:ext cx="288032" cy="360040"/>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1" name="直接箭头连接符 10"/>
          <p:cNvCxnSpPr>
            <a:stCxn id="8" idx="3"/>
            <a:endCxn id="9" idx="1"/>
          </p:cNvCxnSpPr>
          <p:nvPr/>
        </p:nvCxnSpPr>
        <p:spPr>
          <a:xfrm flipV="1">
            <a:off x="1847800" y="1505563"/>
            <a:ext cx="4236368" cy="536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030162" y="5405563"/>
            <a:ext cx="1368152" cy="115212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客户</a:t>
            </a:r>
            <a:r>
              <a:rPr lang="zh-CN" altLang="en-US" dirty="0" smtClean="0"/>
              <a:t>的</a:t>
            </a:r>
            <a:endParaRPr lang="en-US" altLang="zh-CN" dirty="0" smtClean="0"/>
          </a:p>
          <a:p>
            <a:pPr algn="ctr"/>
            <a:r>
              <a:rPr lang="en-US" altLang="zh-CN" dirty="0" smtClean="0"/>
              <a:t>PC</a:t>
            </a:r>
            <a:endParaRPr lang="zh-CN" altLang="en-US" dirty="0"/>
          </a:p>
        </p:txBody>
      </p:sp>
      <p:sp>
        <p:nvSpPr>
          <p:cNvPr id="15" name="折角形 14"/>
          <p:cNvSpPr/>
          <p:nvPr/>
        </p:nvSpPr>
        <p:spPr>
          <a:xfrm>
            <a:off x="7254298" y="3068960"/>
            <a:ext cx="288032" cy="360040"/>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7" name="直接箭头连接符 16"/>
          <p:cNvCxnSpPr>
            <a:stCxn id="12" idx="0"/>
            <a:endCxn id="7" idx="2"/>
          </p:cNvCxnSpPr>
          <p:nvPr/>
        </p:nvCxnSpPr>
        <p:spPr>
          <a:xfrm flipV="1">
            <a:off x="6714238" y="3664532"/>
            <a:ext cx="630070" cy="1741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64288" y="4073382"/>
            <a:ext cx="1152128" cy="923330"/>
          </a:xfrm>
          <a:prstGeom prst="rect">
            <a:avLst/>
          </a:prstGeom>
          <a:noFill/>
        </p:spPr>
        <p:txBody>
          <a:bodyPr wrap="square" rtlCol="0">
            <a:spAutoFit/>
          </a:bodyPr>
          <a:lstStyle/>
          <a:p>
            <a:r>
              <a:rPr lang="zh-CN" altLang="en-US" dirty="0" smtClean="0"/>
              <a:t>上传一张图片到服务器上</a:t>
            </a:r>
            <a:endParaRPr lang="zh-CN" altLang="en-US" dirty="0"/>
          </a:p>
        </p:txBody>
      </p:sp>
      <p:sp>
        <p:nvSpPr>
          <p:cNvPr id="20" name="圆角矩形 19"/>
          <p:cNvSpPr/>
          <p:nvPr/>
        </p:nvSpPr>
        <p:spPr>
          <a:xfrm>
            <a:off x="6217277" y="2785265"/>
            <a:ext cx="792088" cy="64807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err="1" smtClean="0"/>
              <a:t>abcd</a:t>
            </a:r>
            <a:endParaRPr lang="zh-CN" altLang="en-US" dirty="0"/>
          </a:p>
        </p:txBody>
      </p:sp>
      <p:cxnSp>
        <p:nvCxnSpPr>
          <p:cNvPr id="22" name="直接箭头连接符 21"/>
          <p:cNvCxnSpPr>
            <a:stCxn id="5" idx="3"/>
            <a:endCxn id="20" idx="1"/>
          </p:cNvCxnSpPr>
          <p:nvPr/>
        </p:nvCxnSpPr>
        <p:spPr>
          <a:xfrm flipV="1">
            <a:off x="2195736" y="3109301"/>
            <a:ext cx="4021541" cy="895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378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a:xfrm>
            <a:off x="518864" y="718363"/>
            <a:ext cx="8229600" cy="857256"/>
          </a:xfrm>
        </p:spPr>
        <p:txBody>
          <a:bodyPr/>
          <a:lstStyle/>
          <a:p>
            <a:r>
              <a:rPr lang="zh-CN" altLang="en-US" b="1" dirty="0">
                <a:latin typeface="Arial Unicode MS" pitchFamily="34" charset="-122"/>
                <a:ea typeface="Arial Unicode MS" pitchFamily="34" charset="-122"/>
                <a:cs typeface="Arial Unicode MS" pitchFamily="34" charset="-122"/>
              </a:rPr>
              <a:t>使用</a:t>
            </a:r>
            <a:r>
              <a:rPr lang="en-US" altLang="zh-CN" b="1" dirty="0">
                <a:latin typeface="Arial Unicode MS" pitchFamily="34" charset="-122"/>
                <a:ea typeface="Arial Unicode MS" pitchFamily="34" charset="-122"/>
                <a:cs typeface="Arial Unicode MS" pitchFamily="34" charset="-122"/>
              </a:rPr>
              <a:t>GET</a:t>
            </a:r>
            <a:r>
              <a:rPr lang="zh-CN" altLang="en-US" b="1" dirty="0">
                <a:latin typeface="Arial Unicode MS" pitchFamily="34" charset="-122"/>
                <a:ea typeface="Arial Unicode MS" pitchFamily="34" charset="-122"/>
                <a:cs typeface="Arial Unicode MS" pitchFamily="34" charset="-122"/>
              </a:rPr>
              <a:t>和</a:t>
            </a:r>
            <a:r>
              <a:rPr lang="en-US" altLang="zh-CN" b="1" dirty="0">
                <a:latin typeface="Arial Unicode MS" pitchFamily="34" charset="-122"/>
                <a:ea typeface="Arial Unicode MS" pitchFamily="34" charset="-122"/>
                <a:cs typeface="Arial Unicode MS" pitchFamily="34" charset="-122"/>
              </a:rPr>
              <a:t>POST</a:t>
            </a:r>
            <a:r>
              <a:rPr lang="zh-CN" altLang="en-US" b="1" dirty="0">
                <a:latin typeface="Arial Unicode MS" pitchFamily="34" charset="-122"/>
                <a:ea typeface="Arial Unicode MS" pitchFamily="34" charset="-122"/>
                <a:cs typeface="Arial Unicode MS" pitchFamily="34" charset="-122"/>
              </a:rPr>
              <a:t>方式传递参数</a:t>
            </a:r>
            <a:r>
              <a:rPr lang="zh-CN" altLang="en-US" dirty="0">
                <a:latin typeface="Arial Unicode MS" pitchFamily="34" charset="-122"/>
                <a:ea typeface="Arial Unicode MS" pitchFamily="34" charset="-122"/>
                <a:cs typeface="Arial Unicode MS" pitchFamily="34" charset="-122"/>
              </a:rPr>
              <a:t> </a:t>
            </a:r>
          </a:p>
        </p:txBody>
      </p:sp>
      <p:sp>
        <p:nvSpPr>
          <p:cNvPr id="644099" name="Rectangle 3"/>
          <p:cNvSpPr>
            <a:spLocks noGrp="1" noChangeArrowheads="1"/>
          </p:cNvSpPr>
          <p:nvPr>
            <p:ph type="body" idx="1"/>
          </p:nvPr>
        </p:nvSpPr>
        <p:spPr>
          <a:xfrm>
            <a:off x="571472" y="1672109"/>
            <a:ext cx="8286808" cy="4421187"/>
          </a:xfrm>
          <a:noFill/>
        </p:spPr>
        <p:txBody>
          <a:bodyPr/>
          <a:lstStyle/>
          <a:p>
            <a:pPr marL="355600" indent="-355600">
              <a:lnSpc>
                <a:spcPct val="80000"/>
              </a:lnSpc>
              <a:spcAft>
                <a:spcPct val="20000"/>
              </a:spcAft>
            </a:pPr>
            <a:r>
              <a:rPr lang="zh-CN" altLang="en-US" sz="2400" b="1" dirty="0">
                <a:latin typeface="Arial Unicode MS" pitchFamily="34" charset="-122"/>
                <a:ea typeface="Arial Unicode MS" pitchFamily="34" charset="-122"/>
                <a:cs typeface="Arial Unicode MS" pitchFamily="34" charset="-122"/>
              </a:rPr>
              <a:t>在</a:t>
            </a:r>
            <a:r>
              <a:rPr lang="en-US" altLang="zh-CN" sz="2400" b="1" dirty="0">
                <a:latin typeface="Arial Unicode MS" pitchFamily="34" charset="-122"/>
                <a:ea typeface="Arial Unicode MS" pitchFamily="34" charset="-122"/>
                <a:cs typeface="Arial Unicode MS" pitchFamily="34" charset="-122"/>
              </a:rPr>
              <a:t>URL</a:t>
            </a:r>
            <a:r>
              <a:rPr lang="zh-CN" altLang="en-US" sz="2400" b="1" dirty="0">
                <a:latin typeface="Arial Unicode MS" pitchFamily="34" charset="-122"/>
                <a:ea typeface="Arial Unicode MS" pitchFamily="34" charset="-122"/>
                <a:cs typeface="Arial Unicode MS" pitchFamily="34" charset="-122"/>
              </a:rPr>
              <a:t>地址后面可以附加一些参数</a:t>
            </a:r>
            <a:endParaRPr lang="zh-CN" altLang="en-US" sz="2000" dirty="0">
              <a:latin typeface="Arial Unicode MS" pitchFamily="34" charset="-122"/>
              <a:ea typeface="Arial Unicode MS" pitchFamily="34" charset="-122"/>
              <a:cs typeface="Arial Unicode MS" pitchFamily="34" charset="-122"/>
            </a:endParaRPr>
          </a:p>
          <a:p>
            <a:pPr marL="355600" indent="-355600">
              <a:lnSpc>
                <a:spcPct val="80000"/>
              </a:lnSpc>
              <a:spcAft>
                <a:spcPct val="20000"/>
              </a:spcAft>
              <a:buFont typeface="Wingdings" pitchFamily="2" charset="2"/>
              <a:buNone/>
            </a:pPr>
            <a:r>
              <a:rPr lang="zh-CN" altLang="en-US" sz="1800" b="1" dirty="0">
                <a:latin typeface="Arial Unicode MS" pitchFamily="34" charset="-122"/>
                <a:ea typeface="Arial Unicode MS" pitchFamily="34" charset="-122"/>
                <a:cs typeface="Arial Unicode MS" pitchFamily="34" charset="-122"/>
              </a:rPr>
              <a:t>	举例：</a:t>
            </a:r>
            <a:r>
              <a:rPr lang="en-US" altLang="zh-CN" sz="1700" i="1" dirty="0">
                <a:latin typeface="Arial Unicode MS" pitchFamily="34" charset="-122"/>
                <a:ea typeface="Arial Unicode MS" pitchFamily="34" charset="-122"/>
                <a:cs typeface="Arial Unicode MS" pitchFamily="34" charset="-122"/>
              </a:rPr>
              <a:t>http://www.it315.org/servlet/ParamsServlet?param1=abc&amp;param2=xyz</a:t>
            </a:r>
          </a:p>
          <a:p>
            <a:pPr marL="355600" indent="-355600">
              <a:lnSpc>
                <a:spcPct val="80000"/>
              </a:lnSpc>
              <a:spcAft>
                <a:spcPct val="20000"/>
              </a:spcAft>
            </a:pPr>
            <a:r>
              <a:rPr lang="en-US" altLang="zh-CN" sz="2400" b="1" dirty="0">
                <a:latin typeface="Arial Unicode MS" pitchFamily="34" charset="-122"/>
                <a:ea typeface="Arial Unicode MS" pitchFamily="34" charset="-122"/>
                <a:cs typeface="Arial Unicode MS" pitchFamily="34" charset="-122"/>
              </a:rPr>
              <a:t>GET</a:t>
            </a:r>
            <a:r>
              <a:rPr lang="zh-CN" altLang="en-US" sz="2400" b="1" dirty="0">
                <a:latin typeface="Arial Unicode MS" pitchFamily="34" charset="-122"/>
                <a:ea typeface="Arial Unicode MS" pitchFamily="34" charset="-122"/>
                <a:cs typeface="Arial Unicode MS" pitchFamily="34" charset="-122"/>
              </a:rPr>
              <a:t>方式</a:t>
            </a:r>
          </a:p>
          <a:p>
            <a:pPr marL="355600" indent="-355600">
              <a:lnSpc>
                <a:spcPct val="80000"/>
              </a:lnSpc>
              <a:buFont typeface="Wingdings" pitchFamily="2" charset="2"/>
              <a:buNone/>
            </a:pPr>
            <a:r>
              <a:rPr lang="zh-CN" altLang="en-US" sz="1800" b="1" dirty="0">
                <a:latin typeface="Arial Unicode MS" pitchFamily="34" charset="-122"/>
                <a:ea typeface="Arial Unicode MS" pitchFamily="34" charset="-122"/>
                <a:cs typeface="Arial Unicode MS" pitchFamily="34" charset="-122"/>
              </a:rPr>
              <a:t>	举例：</a:t>
            </a:r>
            <a:r>
              <a:rPr lang="en-US" altLang="zh-CN" sz="1700" i="1" dirty="0">
                <a:latin typeface="Arial Unicode MS" pitchFamily="34" charset="-122"/>
                <a:ea typeface="Arial Unicode MS" pitchFamily="34" charset="-122"/>
                <a:cs typeface="Arial Unicode MS" pitchFamily="34" charset="-122"/>
              </a:rPr>
              <a:t>GET /</a:t>
            </a:r>
            <a:r>
              <a:rPr lang="en-US" altLang="zh-CN" sz="1700" i="1" dirty="0" err="1">
                <a:latin typeface="Arial Unicode MS" pitchFamily="34" charset="-122"/>
                <a:ea typeface="Arial Unicode MS" pitchFamily="34" charset="-122"/>
                <a:cs typeface="Arial Unicode MS" pitchFamily="34" charset="-122"/>
              </a:rPr>
              <a:t>servlet</a:t>
            </a:r>
            <a:r>
              <a:rPr lang="en-US" altLang="zh-CN" sz="1700" i="1" dirty="0">
                <a:latin typeface="Arial Unicode MS" pitchFamily="34" charset="-122"/>
                <a:ea typeface="Arial Unicode MS" pitchFamily="34" charset="-122"/>
                <a:cs typeface="Arial Unicode MS" pitchFamily="34" charset="-122"/>
              </a:rPr>
              <a:t>/ParamsServlet?param1=abc&amp;param2=xyz HTTP/1.1</a:t>
            </a:r>
          </a:p>
          <a:p>
            <a:pPr marL="355600" indent="-355600">
              <a:lnSpc>
                <a:spcPct val="80000"/>
              </a:lnSpc>
              <a:buFont typeface="Wingdings" pitchFamily="2" charset="2"/>
              <a:buNone/>
            </a:pPr>
            <a:r>
              <a:rPr lang="en-US" altLang="zh-CN" sz="1500" b="1" dirty="0">
                <a:latin typeface="Arial Unicode MS" pitchFamily="34" charset="-122"/>
                <a:ea typeface="Arial Unicode MS" pitchFamily="34" charset="-122"/>
                <a:cs typeface="Arial Unicode MS" pitchFamily="34" charset="-122"/>
              </a:rPr>
              <a:t>	</a:t>
            </a:r>
            <a:r>
              <a:rPr lang="zh-CN" altLang="en-US" sz="2000" b="1" dirty="0">
                <a:latin typeface="Arial Unicode MS" pitchFamily="34" charset="-122"/>
                <a:ea typeface="Arial Unicode MS" pitchFamily="34" charset="-122"/>
                <a:cs typeface="Arial Unicode MS" pitchFamily="34" charset="-122"/>
              </a:rPr>
              <a:t>特点：</a:t>
            </a:r>
            <a:r>
              <a:rPr lang="zh-CN" altLang="en-US" sz="1700" i="1" dirty="0">
                <a:latin typeface="Arial Unicode MS" pitchFamily="34" charset="-122"/>
                <a:ea typeface="Arial Unicode MS" pitchFamily="34" charset="-122"/>
                <a:cs typeface="Arial Unicode MS" pitchFamily="34" charset="-122"/>
              </a:rPr>
              <a:t>传送的数据量是有限制的，一般限制在</a:t>
            </a:r>
            <a:r>
              <a:rPr lang="en-US" altLang="zh-CN" sz="1700" i="1" dirty="0">
                <a:latin typeface="Arial Unicode MS" pitchFamily="34" charset="-122"/>
                <a:ea typeface="Arial Unicode MS" pitchFamily="34" charset="-122"/>
                <a:cs typeface="Arial Unicode MS" pitchFamily="34" charset="-122"/>
              </a:rPr>
              <a:t>1KB</a:t>
            </a:r>
            <a:r>
              <a:rPr lang="zh-CN" altLang="en-US" sz="1700" i="1" dirty="0">
                <a:latin typeface="Arial Unicode MS" pitchFamily="34" charset="-122"/>
                <a:ea typeface="Arial Unicode MS" pitchFamily="34" charset="-122"/>
                <a:cs typeface="Arial Unicode MS" pitchFamily="34" charset="-122"/>
              </a:rPr>
              <a:t>以下。 </a:t>
            </a:r>
          </a:p>
          <a:p>
            <a:pPr marL="355600" indent="-355600">
              <a:lnSpc>
                <a:spcPct val="80000"/>
              </a:lnSpc>
              <a:spcAft>
                <a:spcPct val="20000"/>
              </a:spcAft>
            </a:pPr>
            <a:r>
              <a:rPr lang="en-US" altLang="zh-CN" sz="2400" b="1" dirty="0">
                <a:latin typeface="Arial Unicode MS" pitchFamily="34" charset="-122"/>
                <a:ea typeface="Arial Unicode MS" pitchFamily="34" charset="-122"/>
                <a:cs typeface="Arial Unicode MS" pitchFamily="34" charset="-122"/>
              </a:rPr>
              <a:t>POST</a:t>
            </a:r>
            <a:r>
              <a:rPr lang="zh-CN" altLang="en-US" sz="2400" b="1" dirty="0">
                <a:latin typeface="Arial Unicode MS" pitchFamily="34" charset="-122"/>
                <a:ea typeface="Arial Unicode MS" pitchFamily="34" charset="-122"/>
                <a:cs typeface="Arial Unicode MS" pitchFamily="34" charset="-122"/>
              </a:rPr>
              <a:t>方式</a:t>
            </a:r>
          </a:p>
          <a:p>
            <a:pPr marL="355600" indent="-355600">
              <a:lnSpc>
                <a:spcPct val="80000"/>
              </a:lnSpc>
              <a:buFont typeface="Wingdings" pitchFamily="2" charset="2"/>
              <a:buNone/>
            </a:pPr>
            <a:r>
              <a:rPr lang="zh-CN" altLang="en-US" sz="1800" dirty="0">
                <a:latin typeface="Arial Unicode MS" pitchFamily="34" charset="-122"/>
                <a:ea typeface="Arial Unicode MS" pitchFamily="34" charset="-122"/>
                <a:cs typeface="Arial Unicode MS" pitchFamily="34" charset="-122"/>
              </a:rPr>
              <a:t>	</a:t>
            </a:r>
            <a:r>
              <a:rPr lang="zh-CN" altLang="en-US" sz="1800" b="1" dirty="0">
                <a:latin typeface="Arial Unicode MS" pitchFamily="34" charset="-122"/>
                <a:ea typeface="Arial Unicode MS" pitchFamily="34" charset="-122"/>
                <a:cs typeface="Arial Unicode MS" pitchFamily="34" charset="-122"/>
              </a:rPr>
              <a:t>举例：</a:t>
            </a:r>
          </a:p>
          <a:p>
            <a:pPr marL="990600" lvl="1" indent="-277813">
              <a:lnSpc>
                <a:spcPct val="80000"/>
              </a:lnSpc>
              <a:buFontTx/>
              <a:buNone/>
            </a:pPr>
            <a:r>
              <a:rPr lang="zh-CN" altLang="en-US" sz="1700" i="1" dirty="0">
                <a:latin typeface="Arial Unicode MS" pitchFamily="34" charset="-122"/>
                <a:ea typeface="Arial Unicode MS" pitchFamily="34" charset="-122"/>
                <a:cs typeface="Arial Unicode MS" pitchFamily="34" charset="-122"/>
              </a:rPr>
              <a:t>	</a:t>
            </a:r>
            <a:r>
              <a:rPr lang="en-US" altLang="zh-CN" sz="1700" i="1" dirty="0">
                <a:latin typeface="Arial Unicode MS" pitchFamily="34" charset="-122"/>
                <a:ea typeface="Arial Unicode MS" pitchFamily="34" charset="-122"/>
                <a:cs typeface="Arial Unicode MS" pitchFamily="34" charset="-122"/>
              </a:rPr>
              <a:t>POST /</a:t>
            </a:r>
            <a:r>
              <a:rPr lang="en-US" altLang="zh-CN" sz="1700" i="1" dirty="0" err="1">
                <a:latin typeface="Arial Unicode MS" pitchFamily="34" charset="-122"/>
                <a:ea typeface="Arial Unicode MS" pitchFamily="34" charset="-122"/>
                <a:cs typeface="Arial Unicode MS" pitchFamily="34" charset="-122"/>
              </a:rPr>
              <a:t>servlet</a:t>
            </a:r>
            <a:r>
              <a:rPr lang="en-US" altLang="zh-CN" sz="1700" i="1" dirty="0">
                <a:latin typeface="Arial Unicode MS" pitchFamily="34" charset="-122"/>
                <a:ea typeface="Arial Unicode MS" pitchFamily="34" charset="-122"/>
                <a:cs typeface="Arial Unicode MS" pitchFamily="34" charset="-122"/>
              </a:rPr>
              <a:t>/</a:t>
            </a:r>
            <a:r>
              <a:rPr lang="en-US" altLang="zh-CN" sz="1700" i="1" dirty="0" err="1">
                <a:latin typeface="Arial Unicode MS" pitchFamily="34" charset="-122"/>
                <a:ea typeface="Arial Unicode MS" pitchFamily="34" charset="-122"/>
                <a:cs typeface="Arial Unicode MS" pitchFamily="34" charset="-122"/>
              </a:rPr>
              <a:t>ParamsServlet</a:t>
            </a:r>
            <a:r>
              <a:rPr lang="en-US" altLang="zh-CN" sz="1700" i="1" dirty="0">
                <a:latin typeface="Arial Unicode MS" pitchFamily="34" charset="-122"/>
                <a:ea typeface="Arial Unicode MS" pitchFamily="34" charset="-122"/>
                <a:cs typeface="Arial Unicode MS" pitchFamily="34" charset="-122"/>
              </a:rPr>
              <a:t> HTTP/1.1</a:t>
            </a:r>
          </a:p>
          <a:p>
            <a:pPr marL="990600" lvl="1" indent="-277813">
              <a:lnSpc>
                <a:spcPct val="80000"/>
              </a:lnSpc>
              <a:buFontTx/>
              <a:buNone/>
            </a:pPr>
            <a:r>
              <a:rPr lang="en-US" altLang="zh-CN" sz="1700" i="1" dirty="0">
                <a:latin typeface="Arial Unicode MS" pitchFamily="34" charset="-122"/>
                <a:ea typeface="Arial Unicode MS" pitchFamily="34" charset="-122"/>
                <a:cs typeface="Arial Unicode MS" pitchFamily="34" charset="-122"/>
              </a:rPr>
              <a:t>	Host:</a:t>
            </a:r>
          </a:p>
          <a:p>
            <a:pPr marL="990600" lvl="1" indent="-277813">
              <a:lnSpc>
                <a:spcPct val="80000"/>
              </a:lnSpc>
              <a:buFontTx/>
              <a:buNone/>
            </a:pPr>
            <a:r>
              <a:rPr lang="en-US" altLang="zh-CN" sz="1700" i="1" dirty="0">
                <a:latin typeface="Arial Unicode MS" pitchFamily="34" charset="-122"/>
                <a:ea typeface="Arial Unicode MS" pitchFamily="34" charset="-122"/>
                <a:cs typeface="Arial Unicode MS" pitchFamily="34" charset="-122"/>
              </a:rPr>
              <a:t>	Content-Type: application/x-www-form-</a:t>
            </a:r>
            <a:r>
              <a:rPr lang="en-US" altLang="zh-CN" sz="1700" i="1" dirty="0" err="1">
                <a:latin typeface="Arial Unicode MS" pitchFamily="34" charset="-122"/>
                <a:ea typeface="Arial Unicode MS" pitchFamily="34" charset="-122"/>
                <a:cs typeface="Arial Unicode MS" pitchFamily="34" charset="-122"/>
              </a:rPr>
              <a:t>urlencoded</a:t>
            </a:r>
            <a:endParaRPr lang="en-US" altLang="zh-CN" sz="1700" i="1" dirty="0">
              <a:latin typeface="Arial Unicode MS" pitchFamily="34" charset="-122"/>
              <a:ea typeface="Arial Unicode MS" pitchFamily="34" charset="-122"/>
              <a:cs typeface="Arial Unicode MS" pitchFamily="34" charset="-122"/>
            </a:endParaRPr>
          </a:p>
          <a:p>
            <a:pPr marL="990600" lvl="1" indent="-277813">
              <a:lnSpc>
                <a:spcPct val="80000"/>
              </a:lnSpc>
              <a:buFontTx/>
              <a:buNone/>
            </a:pPr>
            <a:r>
              <a:rPr lang="en-US" altLang="zh-CN" sz="1700" i="1" dirty="0">
                <a:latin typeface="Arial Unicode MS" pitchFamily="34" charset="-122"/>
                <a:ea typeface="Arial Unicode MS" pitchFamily="34" charset="-122"/>
                <a:cs typeface="Arial Unicode MS" pitchFamily="34" charset="-122"/>
              </a:rPr>
              <a:t>	Content-Length: 28</a:t>
            </a:r>
          </a:p>
          <a:p>
            <a:pPr marL="990600" lvl="1" indent="-277813">
              <a:lnSpc>
                <a:spcPct val="80000"/>
              </a:lnSpc>
              <a:buFontTx/>
              <a:buNone/>
            </a:pPr>
            <a:endParaRPr lang="en-US" altLang="zh-CN" sz="1700" i="1" dirty="0">
              <a:latin typeface="Arial Unicode MS" pitchFamily="34" charset="-122"/>
              <a:ea typeface="Arial Unicode MS" pitchFamily="34" charset="-122"/>
              <a:cs typeface="Arial Unicode MS" pitchFamily="34" charset="-122"/>
            </a:endParaRPr>
          </a:p>
          <a:p>
            <a:pPr marL="990600" lvl="1" indent="-277813">
              <a:lnSpc>
                <a:spcPct val="80000"/>
              </a:lnSpc>
              <a:buFontTx/>
              <a:buNone/>
            </a:pPr>
            <a:r>
              <a:rPr lang="en-US" altLang="zh-CN" sz="1700" i="1" dirty="0">
                <a:latin typeface="Arial Unicode MS" pitchFamily="34" charset="-122"/>
                <a:ea typeface="Arial Unicode MS" pitchFamily="34" charset="-122"/>
                <a:cs typeface="Arial Unicode MS" pitchFamily="34" charset="-122"/>
              </a:rPr>
              <a:t>	param1=abc&amp;param2=xyz</a:t>
            </a:r>
          </a:p>
          <a:p>
            <a:pPr marL="355600" indent="-355600">
              <a:lnSpc>
                <a:spcPct val="80000"/>
              </a:lnSpc>
              <a:buFont typeface="Wingdings" pitchFamily="2" charset="2"/>
              <a:buNone/>
            </a:pPr>
            <a:r>
              <a:rPr lang="en-US" altLang="zh-CN" sz="1500" dirty="0">
                <a:latin typeface="Arial Unicode MS" pitchFamily="34" charset="-122"/>
                <a:ea typeface="Arial Unicode MS" pitchFamily="34" charset="-122"/>
                <a:cs typeface="Arial Unicode MS" pitchFamily="34" charset="-122"/>
              </a:rPr>
              <a:t>	</a:t>
            </a:r>
            <a:r>
              <a:rPr lang="zh-CN" altLang="en-US" sz="1800" b="1" dirty="0">
                <a:latin typeface="Arial Unicode MS" pitchFamily="34" charset="-122"/>
                <a:ea typeface="Arial Unicode MS" pitchFamily="34" charset="-122"/>
                <a:cs typeface="Arial Unicode MS" pitchFamily="34" charset="-122"/>
              </a:rPr>
              <a:t>特点：</a:t>
            </a:r>
            <a:r>
              <a:rPr lang="zh-CN" altLang="en-US" sz="1700" i="1" dirty="0">
                <a:latin typeface="Arial Unicode MS" pitchFamily="34" charset="-122"/>
                <a:ea typeface="Arial Unicode MS" pitchFamily="34" charset="-122"/>
                <a:cs typeface="Arial Unicode MS" pitchFamily="34" charset="-122"/>
              </a:rPr>
              <a:t>传送的数据量要比</a:t>
            </a:r>
            <a:r>
              <a:rPr lang="en-US" altLang="zh-CN" sz="1700" i="1" dirty="0">
                <a:latin typeface="Arial Unicode MS" pitchFamily="34" charset="-122"/>
                <a:ea typeface="Arial Unicode MS" pitchFamily="34" charset="-122"/>
                <a:cs typeface="Arial Unicode MS" pitchFamily="34" charset="-122"/>
              </a:rPr>
              <a:t>GET</a:t>
            </a:r>
            <a:r>
              <a:rPr lang="zh-CN" altLang="en-US" sz="1700" i="1" dirty="0">
                <a:latin typeface="Arial Unicode MS" pitchFamily="34" charset="-122"/>
                <a:ea typeface="Arial Unicode MS" pitchFamily="34" charset="-122"/>
                <a:cs typeface="Arial Unicode MS" pitchFamily="34" charset="-122"/>
              </a:rPr>
              <a:t>方式传送的数据量大得多 。</a:t>
            </a:r>
          </a:p>
        </p:txBody>
      </p:sp>
    </p:spTree>
    <p:extLst>
      <p:ext uri="{BB962C8B-B14F-4D97-AF65-F5344CB8AC3E}">
        <p14:creationId xmlns:p14="http://schemas.microsoft.com/office/powerpoint/2010/main" val="58087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44099">
                                            <p:txEl>
                                              <p:pRg st="0" end="0"/>
                                            </p:txEl>
                                          </p:spTgt>
                                        </p:tgtEl>
                                        <p:attrNameLst>
                                          <p:attrName>style.visibility</p:attrName>
                                        </p:attrNameLst>
                                      </p:cBhvr>
                                      <p:to>
                                        <p:strVal val="visible"/>
                                      </p:to>
                                    </p:set>
                                    <p:anim calcmode="lin" valueType="num">
                                      <p:cBhvr additive="base">
                                        <p:cTn id="7" dur="500" fill="hold"/>
                                        <p:tgtEl>
                                          <p:spTgt spid="6440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4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409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44099">
                                            <p:txEl>
                                              <p:pRg st="2" end="2"/>
                                            </p:txEl>
                                          </p:spTgt>
                                        </p:tgtEl>
                                        <p:attrNameLst>
                                          <p:attrName>style.visibility</p:attrName>
                                        </p:attrNameLst>
                                      </p:cBhvr>
                                      <p:to>
                                        <p:strVal val="visible"/>
                                      </p:to>
                                    </p:set>
                                    <p:anim calcmode="lin" valueType="num">
                                      <p:cBhvr additive="base">
                                        <p:cTn id="17" dur="500" fill="hold"/>
                                        <p:tgtEl>
                                          <p:spTgt spid="64409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440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409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409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44099">
                                            <p:txEl>
                                              <p:pRg st="5" end="5"/>
                                            </p:txEl>
                                          </p:spTgt>
                                        </p:tgtEl>
                                        <p:attrNameLst>
                                          <p:attrName>style.visibility</p:attrName>
                                        </p:attrNameLst>
                                      </p:cBhvr>
                                      <p:to>
                                        <p:strVal val="visible"/>
                                      </p:to>
                                    </p:set>
                                    <p:anim calcmode="lin" valueType="num">
                                      <p:cBhvr additive="base">
                                        <p:cTn id="31" dur="500" fill="hold"/>
                                        <p:tgtEl>
                                          <p:spTgt spid="64409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440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44099">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4099">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4099">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4099">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4099">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44099">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440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1428728" y="476672"/>
            <a:ext cx="7696200" cy="1439863"/>
          </a:xfrm>
        </p:spPr>
        <p:txBody>
          <a:bodyPr/>
          <a:lstStyle/>
          <a:p>
            <a:r>
              <a:rPr lang="zh-CN" altLang="en-US" dirty="0">
                <a:latin typeface="Arial Unicode MS" pitchFamily="34" charset="-122"/>
                <a:ea typeface="Arial Unicode MS" pitchFamily="34" charset="-122"/>
                <a:cs typeface="Arial Unicode MS" pitchFamily="34" charset="-122"/>
              </a:rPr>
              <a:t>使用</a:t>
            </a:r>
            <a:r>
              <a:rPr lang="en-US" altLang="zh-CN" dirty="0">
                <a:latin typeface="Arial Unicode MS" pitchFamily="34" charset="-122"/>
                <a:ea typeface="Arial Unicode MS" pitchFamily="34" charset="-122"/>
                <a:cs typeface="Arial Unicode MS" pitchFamily="34" charset="-122"/>
              </a:rPr>
              <a:t>GET</a:t>
            </a:r>
            <a:r>
              <a:rPr lang="zh-CN" altLang="en-US" dirty="0">
                <a:latin typeface="Arial Unicode MS" pitchFamily="34" charset="-122"/>
                <a:ea typeface="Arial Unicode MS" pitchFamily="34" charset="-122"/>
                <a:cs typeface="Arial Unicode MS" pitchFamily="34" charset="-122"/>
              </a:rPr>
              <a:t>方式传递参数 </a:t>
            </a:r>
          </a:p>
        </p:txBody>
      </p:sp>
      <p:sp>
        <p:nvSpPr>
          <p:cNvPr id="662531" name="Rectangle 3"/>
          <p:cNvSpPr>
            <a:spLocks noGrp="1" noChangeArrowheads="1"/>
          </p:cNvSpPr>
          <p:nvPr>
            <p:ph type="body" sz="half" idx="1"/>
          </p:nvPr>
        </p:nvSpPr>
        <p:spPr>
          <a:xfrm>
            <a:off x="571472" y="1870311"/>
            <a:ext cx="7929618" cy="4176712"/>
          </a:xfrm>
        </p:spPr>
        <p:txBody>
          <a:bodyPr/>
          <a:lstStyle/>
          <a:p>
            <a:pPr marL="355600" indent="-355600">
              <a:spcAft>
                <a:spcPct val="20000"/>
              </a:spcAft>
            </a:pPr>
            <a:r>
              <a:rPr lang="zh-CN" altLang="en-US" sz="2400" dirty="0">
                <a:latin typeface="Arial Unicode MS" pitchFamily="34" charset="-122"/>
                <a:ea typeface="Arial Unicode MS" pitchFamily="34" charset="-122"/>
                <a:cs typeface="Arial Unicode MS" pitchFamily="34" charset="-122"/>
              </a:rPr>
              <a:t>在浏览器地址栏中输入某个</a:t>
            </a:r>
            <a:r>
              <a:rPr lang="en-US" altLang="zh-CN" sz="2400" dirty="0">
                <a:latin typeface="Arial Unicode MS" pitchFamily="34" charset="-122"/>
                <a:ea typeface="Arial Unicode MS" pitchFamily="34" charset="-122"/>
                <a:cs typeface="Arial Unicode MS" pitchFamily="34" charset="-122"/>
              </a:rPr>
              <a:t>URL</a:t>
            </a:r>
            <a:r>
              <a:rPr lang="zh-CN" altLang="en-US" sz="2400" dirty="0">
                <a:latin typeface="Arial Unicode MS" pitchFamily="34" charset="-122"/>
                <a:ea typeface="Arial Unicode MS" pitchFamily="34" charset="-122"/>
                <a:cs typeface="Arial Unicode MS" pitchFamily="34" charset="-122"/>
              </a:rPr>
              <a:t>地址或单击网页上的一个超链接时，浏览器发出的</a:t>
            </a:r>
            <a:r>
              <a:rPr lang="en-US" altLang="zh-CN" sz="2400" dirty="0">
                <a:latin typeface="Arial Unicode MS" pitchFamily="34" charset="-122"/>
                <a:ea typeface="Arial Unicode MS" pitchFamily="34" charset="-122"/>
                <a:cs typeface="Arial Unicode MS" pitchFamily="34" charset="-122"/>
              </a:rPr>
              <a:t>HTTP</a:t>
            </a:r>
            <a:r>
              <a:rPr lang="zh-CN" altLang="en-US" sz="2400" dirty="0">
                <a:latin typeface="Arial Unicode MS" pitchFamily="34" charset="-122"/>
                <a:ea typeface="Arial Unicode MS" pitchFamily="34" charset="-122"/>
                <a:cs typeface="Arial Unicode MS" pitchFamily="34" charset="-122"/>
              </a:rPr>
              <a:t>请求消息的请求方式为</a:t>
            </a:r>
            <a:r>
              <a:rPr lang="en-US" altLang="zh-CN" sz="2400" dirty="0">
                <a:latin typeface="Arial Unicode MS" pitchFamily="34" charset="-122"/>
                <a:ea typeface="Arial Unicode MS" pitchFamily="34" charset="-122"/>
                <a:cs typeface="Arial Unicode MS" pitchFamily="34" charset="-122"/>
              </a:rPr>
              <a:t>GET</a:t>
            </a:r>
            <a:r>
              <a:rPr lang="zh-CN" altLang="en-US" sz="2400" dirty="0">
                <a:latin typeface="Arial Unicode MS" pitchFamily="34" charset="-122"/>
                <a:ea typeface="Arial Unicode MS" pitchFamily="34" charset="-122"/>
                <a:cs typeface="Arial Unicode MS" pitchFamily="34" charset="-122"/>
              </a:rPr>
              <a:t>。 </a:t>
            </a:r>
          </a:p>
          <a:p>
            <a:pPr marL="355600" indent="-355600">
              <a:spcAft>
                <a:spcPct val="20000"/>
              </a:spcAft>
            </a:pPr>
            <a:r>
              <a:rPr lang="zh-CN" altLang="en-US" sz="2400" dirty="0">
                <a:latin typeface="Arial Unicode MS" pitchFamily="34" charset="-122"/>
                <a:ea typeface="Arial Unicode MS" pitchFamily="34" charset="-122"/>
                <a:cs typeface="Arial Unicode MS" pitchFamily="34" charset="-122"/>
              </a:rPr>
              <a:t>如果网页中的</a:t>
            </a:r>
            <a:r>
              <a:rPr lang="en-US" altLang="zh-CN" sz="2400" dirty="0">
                <a:latin typeface="Arial Unicode MS" pitchFamily="34" charset="-122"/>
                <a:ea typeface="Arial Unicode MS" pitchFamily="34" charset="-122"/>
                <a:cs typeface="Arial Unicode MS" pitchFamily="34" charset="-122"/>
              </a:rPr>
              <a:t>&lt;form&gt;</a:t>
            </a:r>
            <a:r>
              <a:rPr lang="zh-CN" altLang="en-US" sz="2400" dirty="0">
                <a:latin typeface="Arial Unicode MS" pitchFamily="34" charset="-122"/>
                <a:ea typeface="Arial Unicode MS" pitchFamily="34" charset="-122"/>
                <a:cs typeface="Arial Unicode MS" pitchFamily="34" charset="-122"/>
              </a:rPr>
              <a:t>表单元素的</a:t>
            </a:r>
            <a:r>
              <a:rPr lang="en-US" altLang="zh-CN" sz="2400" dirty="0">
                <a:latin typeface="Arial Unicode MS" pitchFamily="34" charset="-122"/>
                <a:ea typeface="Arial Unicode MS" pitchFamily="34" charset="-122"/>
                <a:cs typeface="Arial Unicode MS" pitchFamily="34" charset="-122"/>
              </a:rPr>
              <a:t>method</a:t>
            </a:r>
            <a:r>
              <a:rPr lang="zh-CN" altLang="en-US" sz="2400" dirty="0">
                <a:latin typeface="Arial Unicode MS" pitchFamily="34" charset="-122"/>
                <a:ea typeface="Arial Unicode MS" pitchFamily="34" charset="-122"/>
                <a:cs typeface="Arial Unicode MS" pitchFamily="34" charset="-122"/>
              </a:rPr>
              <a:t>属性被设置为了“</a:t>
            </a:r>
            <a:r>
              <a:rPr lang="en-US" altLang="zh-CN" sz="2400" dirty="0">
                <a:latin typeface="Arial Unicode MS" pitchFamily="34" charset="-122"/>
                <a:ea typeface="Arial Unicode MS" pitchFamily="34" charset="-122"/>
                <a:cs typeface="Arial Unicode MS" pitchFamily="34" charset="-122"/>
              </a:rPr>
              <a:t>GET”</a:t>
            </a:r>
            <a:r>
              <a:rPr lang="zh-CN" altLang="en-US" sz="2400" dirty="0">
                <a:latin typeface="Arial Unicode MS" pitchFamily="34" charset="-122"/>
                <a:ea typeface="Arial Unicode MS" pitchFamily="34" charset="-122"/>
                <a:cs typeface="Arial Unicode MS" pitchFamily="34" charset="-122"/>
              </a:rPr>
              <a:t>，浏览器提交这个</a:t>
            </a:r>
            <a:r>
              <a:rPr lang="en-US" altLang="zh-CN" sz="2400" dirty="0">
                <a:latin typeface="Arial Unicode MS" pitchFamily="34" charset="-122"/>
                <a:ea typeface="Arial Unicode MS" pitchFamily="34" charset="-122"/>
                <a:cs typeface="Arial Unicode MS" pitchFamily="34" charset="-122"/>
              </a:rPr>
              <a:t>FORM</a:t>
            </a:r>
            <a:r>
              <a:rPr lang="zh-CN" altLang="en-US" sz="2400" dirty="0">
                <a:latin typeface="Arial Unicode MS" pitchFamily="34" charset="-122"/>
                <a:ea typeface="Arial Unicode MS" pitchFamily="34" charset="-122"/>
                <a:cs typeface="Arial Unicode MS" pitchFamily="34" charset="-122"/>
              </a:rPr>
              <a:t>表单时生成的</a:t>
            </a:r>
            <a:r>
              <a:rPr lang="en-US" altLang="zh-CN" sz="2400" dirty="0">
                <a:latin typeface="Arial Unicode MS" pitchFamily="34" charset="-122"/>
                <a:ea typeface="Arial Unicode MS" pitchFamily="34" charset="-122"/>
                <a:cs typeface="Arial Unicode MS" pitchFamily="34" charset="-122"/>
              </a:rPr>
              <a:t>HTTP</a:t>
            </a:r>
            <a:r>
              <a:rPr lang="zh-CN" altLang="en-US" sz="2400" dirty="0">
                <a:latin typeface="Arial Unicode MS" pitchFamily="34" charset="-122"/>
                <a:ea typeface="Arial Unicode MS" pitchFamily="34" charset="-122"/>
                <a:cs typeface="Arial Unicode MS" pitchFamily="34" charset="-122"/>
              </a:rPr>
              <a:t>请求消息的请求方式也为</a:t>
            </a:r>
            <a:r>
              <a:rPr lang="en-US" altLang="zh-CN" sz="2400" dirty="0">
                <a:latin typeface="Arial Unicode MS" pitchFamily="34" charset="-122"/>
                <a:ea typeface="Arial Unicode MS" pitchFamily="34" charset="-122"/>
                <a:cs typeface="Arial Unicode MS" pitchFamily="34" charset="-122"/>
              </a:rPr>
              <a:t>GET</a:t>
            </a:r>
            <a:r>
              <a:rPr lang="zh-CN" altLang="en-US" sz="2400" dirty="0">
                <a:latin typeface="Arial Unicode MS" pitchFamily="34" charset="-122"/>
                <a:ea typeface="Arial Unicode MS" pitchFamily="34" charset="-122"/>
                <a:cs typeface="Arial Unicode MS" pitchFamily="34" charset="-122"/>
              </a:rPr>
              <a:t>。</a:t>
            </a:r>
            <a:r>
              <a:rPr lang="zh-CN" altLang="en-US" sz="2500" dirty="0">
                <a:latin typeface="Arial Unicode MS" pitchFamily="34" charset="-122"/>
                <a:ea typeface="Arial Unicode MS" pitchFamily="34" charset="-122"/>
                <a:cs typeface="Arial Unicode MS" pitchFamily="34" charset="-122"/>
              </a:rPr>
              <a:t> </a:t>
            </a:r>
          </a:p>
          <a:p>
            <a:pPr marL="355600" indent="-355600">
              <a:spcAft>
                <a:spcPct val="20000"/>
              </a:spcAft>
            </a:pPr>
            <a:r>
              <a:rPr lang="zh-CN" altLang="en-US" sz="2400" dirty="0">
                <a:latin typeface="Arial Unicode MS" pitchFamily="34" charset="-122"/>
                <a:ea typeface="Arial Unicode MS" pitchFamily="34" charset="-122"/>
                <a:cs typeface="Arial Unicode MS" pitchFamily="34" charset="-122"/>
              </a:rPr>
              <a:t>使用</a:t>
            </a:r>
            <a:r>
              <a:rPr lang="en-US" altLang="zh-CN" sz="2400" dirty="0">
                <a:latin typeface="Arial Unicode MS" pitchFamily="34" charset="-122"/>
                <a:ea typeface="Arial Unicode MS" pitchFamily="34" charset="-122"/>
                <a:cs typeface="Arial Unicode MS" pitchFamily="34" charset="-122"/>
              </a:rPr>
              <a:t>GET</a:t>
            </a:r>
            <a:r>
              <a:rPr lang="zh-CN" altLang="en-US" sz="2400" dirty="0">
                <a:latin typeface="Arial Unicode MS" pitchFamily="34" charset="-122"/>
                <a:ea typeface="Arial Unicode MS" pitchFamily="34" charset="-122"/>
                <a:cs typeface="Arial Unicode MS" pitchFamily="34" charset="-122"/>
              </a:rPr>
              <a:t>请求方式给</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服务器传递参数的格式： </a:t>
            </a:r>
          </a:p>
          <a:p>
            <a:pPr marL="355600" indent="-355600">
              <a:spcAft>
                <a:spcPct val="20000"/>
              </a:spcAft>
              <a:buFont typeface="Wingdings" pitchFamily="2" charset="2"/>
              <a:buNone/>
            </a:pPr>
            <a:r>
              <a:rPr lang="zh-CN" altLang="en-US" sz="1800" dirty="0">
                <a:latin typeface="Arial Unicode MS" pitchFamily="34" charset="-122"/>
                <a:ea typeface="Arial Unicode MS" pitchFamily="34" charset="-122"/>
                <a:cs typeface="Arial Unicode MS" pitchFamily="34" charset="-122"/>
              </a:rPr>
              <a:t>	</a:t>
            </a:r>
            <a:r>
              <a:rPr lang="en-US" altLang="zh-CN" sz="1800" dirty="0">
                <a:latin typeface="Arial Unicode MS" pitchFamily="34" charset="-122"/>
                <a:ea typeface="Arial Unicode MS" pitchFamily="34" charset="-122"/>
                <a:cs typeface="Arial Unicode MS" pitchFamily="34" charset="-122"/>
              </a:rPr>
              <a:t>http://</a:t>
            </a:r>
            <a:r>
              <a:rPr lang="en-US" altLang="zh-CN" sz="1800" dirty="0" smtClean="0">
                <a:latin typeface="Arial Unicode MS" pitchFamily="34" charset="-122"/>
                <a:ea typeface="Arial Unicode MS" pitchFamily="34" charset="-122"/>
                <a:cs typeface="Arial Unicode MS" pitchFamily="34" charset="-122"/>
              </a:rPr>
              <a:t>www.lampbrother.net/counter.jsp</a:t>
            </a:r>
            <a:r>
              <a:rPr lang="en-US" altLang="zh-CN" sz="1800" u="sng" dirty="0" smtClean="0">
                <a:latin typeface="Arial Unicode MS" pitchFamily="34" charset="-122"/>
                <a:ea typeface="Arial Unicode MS" pitchFamily="34" charset="-122"/>
                <a:cs typeface="Arial Unicode MS" pitchFamily="34" charset="-122"/>
              </a:rPr>
              <a:t>?name=lc&amp;password=123</a:t>
            </a:r>
            <a:endParaRPr lang="en-US" altLang="zh-CN" sz="1800" u="sng" dirty="0">
              <a:latin typeface="Arial Unicode MS" pitchFamily="34" charset="-122"/>
              <a:ea typeface="Arial Unicode MS" pitchFamily="34" charset="-122"/>
              <a:cs typeface="Arial Unicode MS" pitchFamily="34" charset="-122"/>
            </a:endParaRPr>
          </a:p>
          <a:p>
            <a:pPr marL="355600" indent="-355600">
              <a:spcAft>
                <a:spcPct val="20000"/>
              </a:spcAft>
            </a:pPr>
            <a:r>
              <a:rPr lang="zh-CN" altLang="en-US" sz="2400" dirty="0">
                <a:latin typeface="Arial Unicode MS" pitchFamily="34" charset="-122"/>
                <a:ea typeface="Arial Unicode MS" pitchFamily="34" charset="-122"/>
                <a:cs typeface="Arial Unicode MS" pitchFamily="34" charset="-122"/>
              </a:rPr>
              <a:t>使用</a:t>
            </a:r>
            <a:r>
              <a:rPr lang="en-US" altLang="zh-CN" sz="2400" dirty="0">
                <a:latin typeface="Arial Unicode MS" pitchFamily="34" charset="-122"/>
                <a:ea typeface="Arial Unicode MS" pitchFamily="34" charset="-122"/>
                <a:cs typeface="Arial Unicode MS" pitchFamily="34" charset="-122"/>
              </a:rPr>
              <a:t>GET</a:t>
            </a:r>
            <a:r>
              <a:rPr lang="zh-CN" altLang="en-US" sz="2400" dirty="0">
                <a:latin typeface="Arial Unicode MS" pitchFamily="34" charset="-122"/>
                <a:ea typeface="Arial Unicode MS" pitchFamily="34" charset="-122"/>
                <a:cs typeface="Arial Unicode MS" pitchFamily="34" charset="-122"/>
              </a:rPr>
              <a:t>方式传送的数据量一般限制在</a:t>
            </a:r>
            <a:r>
              <a:rPr lang="en-US" altLang="zh-CN" sz="2400" dirty="0">
                <a:latin typeface="Arial Unicode MS" pitchFamily="34" charset="-122"/>
                <a:ea typeface="Arial Unicode MS" pitchFamily="34" charset="-122"/>
                <a:cs typeface="Arial Unicode MS" pitchFamily="34" charset="-122"/>
              </a:rPr>
              <a:t>1KB</a:t>
            </a:r>
            <a:r>
              <a:rPr lang="zh-CN" altLang="en-US" sz="2400" dirty="0">
                <a:latin typeface="Arial Unicode MS" pitchFamily="34" charset="-122"/>
                <a:ea typeface="Arial Unicode MS" pitchFamily="34" charset="-122"/>
                <a:cs typeface="Arial Unicode MS" pitchFamily="34" charset="-122"/>
              </a:rPr>
              <a:t>以下。 </a:t>
            </a:r>
          </a:p>
        </p:txBody>
      </p:sp>
    </p:spTree>
    <p:extLst>
      <p:ext uri="{BB962C8B-B14F-4D97-AF65-F5344CB8AC3E}">
        <p14:creationId xmlns:p14="http://schemas.microsoft.com/office/powerpoint/2010/main" val="38617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62531">
                                            <p:txEl>
                                              <p:pRg st="0" end="0"/>
                                            </p:txEl>
                                          </p:spTgt>
                                        </p:tgtEl>
                                        <p:attrNameLst>
                                          <p:attrName>style.visibility</p:attrName>
                                        </p:attrNameLst>
                                      </p:cBhvr>
                                      <p:to>
                                        <p:strVal val="visible"/>
                                      </p:to>
                                    </p:set>
                                    <p:anim calcmode="lin" valueType="num">
                                      <p:cBhvr additive="base">
                                        <p:cTn id="7" dur="500" fill="hold"/>
                                        <p:tgtEl>
                                          <p:spTgt spid="6625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62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62531">
                                            <p:txEl>
                                              <p:pRg st="1" end="1"/>
                                            </p:txEl>
                                          </p:spTgt>
                                        </p:tgtEl>
                                        <p:attrNameLst>
                                          <p:attrName>style.visibility</p:attrName>
                                        </p:attrNameLst>
                                      </p:cBhvr>
                                      <p:to>
                                        <p:strVal val="visible"/>
                                      </p:to>
                                    </p:set>
                                    <p:anim calcmode="lin" valueType="num">
                                      <p:cBhvr additive="base">
                                        <p:cTn id="13" dur="500" fill="hold"/>
                                        <p:tgtEl>
                                          <p:spTgt spid="6625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62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62531">
                                            <p:txEl>
                                              <p:pRg st="2" end="2"/>
                                            </p:txEl>
                                          </p:spTgt>
                                        </p:tgtEl>
                                        <p:attrNameLst>
                                          <p:attrName>style.visibility</p:attrName>
                                        </p:attrNameLst>
                                      </p:cBhvr>
                                      <p:to>
                                        <p:strVal val="visible"/>
                                      </p:to>
                                    </p:set>
                                    <p:anim calcmode="lin" valueType="num">
                                      <p:cBhvr additive="base">
                                        <p:cTn id="19" dur="500" fill="hold"/>
                                        <p:tgtEl>
                                          <p:spTgt spid="6625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62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62531">
                                            <p:txEl>
                                              <p:pRg st="3" end="3"/>
                                            </p:txEl>
                                          </p:spTgt>
                                        </p:tgtEl>
                                        <p:attrNameLst>
                                          <p:attrName>style.visibility</p:attrName>
                                        </p:attrNameLst>
                                      </p:cBhvr>
                                      <p:to>
                                        <p:strVal val="visible"/>
                                      </p:to>
                                    </p:set>
                                    <p:anim calcmode="lin" valueType="num">
                                      <p:cBhvr additive="base">
                                        <p:cTn id="25" dur="500" fill="hold"/>
                                        <p:tgtEl>
                                          <p:spTgt spid="6625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62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62531">
                                            <p:txEl>
                                              <p:pRg st="4" end="4"/>
                                            </p:txEl>
                                          </p:spTgt>
                                        </p:tgtEl>
                                        <p:attrNameLst>
                                          <p:attrName>style.visibility</p:attrName>
                                        </p:attrNameLst>
                                      </p:cBhvr>
                                      <p:to>
                                        <p:strVal val="visible"/>
                                      </p:to>
                                    </p:set>
                                    <p:anim calcmode="lin" valueType="num">
                                      <p:cBhvr additive="base">
                                        <p:cTn id="31" dur="500" fill="hold"/>
                                        <p:tgtEl>
                                          <p:spTgt spid="6625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625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a:t>
            </a:r>
            <a:r>
              <a:rPr lang="en-US" altLang="zh-CN" dirty="0">
                <a:latin typeface="Arial Unicode MS" pitchFamily="34" charset="-122"/>
                <a:ea typeface="Arial Unicode MS" pitchFamily="34" charset="-122"/>
                <a:cs typeface="Arial Unicode MS" pitchFamily="34" charset="-122"/>
              </a:rPr>
              <a:t>POST</a:t>
            </a:r>
            <a:r>
              <a:rPr lang="zh-CN" altLang="en-US" dirty="0">
                <a:latin typeface="Arial Unicode MS" pitchFamily="34" charset="-122"/>
                <a:ea typeface="Arial Unicode MS" pitchFamily="34" charset="-122"/>
                <a:cs typeface="Arial Unicode MS" pitchFamily="34" charset="-122"/>
              </a:rPr>
              <a:t>方式传递参数 </a:t>
            </a:r>
          </a:p>
        </p:txBody>
      </p:sp>
      <p:sp>
        <p:nvSpPr>
          <p:cNvPr id="663555" name="Rectangle 3"/>
          <p:cNvSpPr>
            <a:spLocks noGrp="1" noChangeArrowheads="1"/>
          </p:cNvSpPr>
          <p:nvPr>
            <p:ph type="body" idx="1"/>
          </p:nvPr>
        </p:nvSpPr>
        <p:spPr>
          <a:xfrm>
            <a:off x="500034" y="1705354"/>
            <a:ext cx="8001056" cy="1965325"/>
          </a:xfrm>
          <a:noFill/>
        </p:spPr>
        <p:txBody>
          <a:bodyPr/>
          <a:lstStyle/>
          <a:p>
            <a:pPr marL="0" indent="355600">
              <a:lnSpc>
                <a:spcPct val="90000"/>
              </a:lnSpc>
              <a:spcAft>
                <a:spcPct val="20000"/>
              </a:spcAft>
            </a:pPr>
            <a:r>
              <a:rPr lang="en-US" altLang="zh-CN" sz="2400" dirty="0">
                <a:latin typeface="Arial Unicode MS" pitchFamily="34" charset="-122"/>
                <a:ea typeface="Arial Unicode MS" pitchFamily="34" charset="-122"/>
                <a:cs typeface="Arial Unicode MS" pitchFamily="34" charset="-122"/>
              </a:rPr>
              <a:t>POST</a:t>
            </a:r>
            <a:r>
              <a:rPr lang="zh-CN" altLang="en-US" sz="2400" dirty="0">
                <a:latin typeface="Arial Unicode MS" pitchFamily="34" charset="-122"/>
                <a:ea typeface="Arial Unicode MS" pitchFamily="34" charset="-122"/>
                <a:cs typeface="Arial Unicode MS" pitchFamily="34" charset="-122"/>
              </a:rPr>
              <a:t>请求方式主要用于向</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服务器端程序提交</a:t>
            </a:r>
            <a:r>
              <a:rPr lang="en-US" altLang="zh-CN" sz="2400" dirty="0">
                <a:latin typeface="Arial Unicode MS" pitchFamily="34" charset="-122"/>
                <a:ea typeface="Arial Unicode MS" pitchFamily="34" charset="-122"/>
                <a:cs typeface="Arial Unicode MS" pitchFamily="34" charset="-122"/>
              </a:rPr>
              <a:t>FORM</a:t>
            </a:r>
            <a:r>
              <a:rPr lang="zh-CN" altLang="en-US" sz="2400" dirty="0">
                <a:latin typeface="Arial Unicode MS" pitchFamily="34" charset="-122"/>
                <a:ea typeface="Arial Unicode MS" pitchFamily="34" charset="-122"/>
                <a:cs typeface="Arial Unicode MS" pitchFamily="34" charset="-122"/>
              </a:rPr>
              <a:t>表单中的数据。 </a:t>
            </a:r>
          </a:p>
          <a:p>
            <a:pPr marL="0" indent="355600">
              <a:lnSpc>
                <a:spcPct val="90000"/>
              </a:lnSpc>
              <a:spcAft>
                <a:spcPct val="20000"/>
              </a:spcAft>
            </a:pPr>
            <a:r>
              <a:rPr lang="en-US" altLang="zh-CN" sz="2400" dirty="0">
                <a:latin typeface="Arial Unicode MS" pitchFamily="34" charset="-122"/>
                <a:ea typeface="Arial Unicode MS" pitchFamily="34" charset="-122"/>
                <a:cs typeface="Arial Unicode MS" pitchFamily="34" charset="-122"/>
              </a:rPr>
              <a:t>POST</a:t>
            </a:r>
            <a:r>
              <a:rPr lang="zh-CN" altLang="en-US" sz="2400" dirty="0">
                <a:latin typeface="Arial Unicode MS" pitchFamily="34" charset="-122"/>
                <a:ea typeface="Arial Unicode MS" pitchFamily="34" charset="-122"/>
                <a:cs typeface="Arial Unicode MS" pitchFamily="34" charset="-122"/>
              </a:rPr>
              <a:t>方式将各个表单字段元素及其数据作为</a:t>
            </a:r>
            <a:r>
              <a:rPr lang="en-US" altLang="zh-CN" sz="2400" dirty="0">
                <a:latin typeface="Arial Unicode MS" pitchFamily="34" charset="-122"/>
                <a:ea typeface="Arial Unicode MS" pitchFamily="34" charset="-122"/>
                <a:cs typeface="Arial Unicode MS" pitchFamily="34" charset="-122"/>
              </a:rPr>
              <a:t>HTTP</a:t>
            </a:r>
            <a:r>
              <a:rPr lang="zh-CN" altLang="en-US" sz="2400" dirty="0">
                <a:latin typeface="Arial Unicode MS" pitchFamily="34" charset="-122"/>
                <a:ea typeface="Arial Unicode MS" pitchFamily="34" charset="-122"/>
                <a:cs typeface="Arial Unicode MS" pitchFamily="34" charset="-122"/>
              </a:rPr>
              <a:t>消息的实体内容发送给</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服务器，传送的数据量要比使用</a:t>
            </a:r>
            <a:r>
              <a:rPr lang="en-US" altLang="zh-CN" sz="2400" dirty="0">
                <a:latin typeface="Arial Unicode MS" pitchFamily="34" charset="-122"/>
                <a:ea typeface="Arial Unicode MS" pitchFamily="34" charset="-122"/>
                <a:cs typeface="Arial Unicode MS" pitchFamily="34" charset="-122"/>
              </a:rPr>
              <a:t>GET</a:t>
            </a:r>
            <a:r>
              <a:rPr lang="zh-CN" altLang="en-US" sz="2400" dirty="0">
                <a:latin typeface="Arial Unicode MS" pitchFamily="34" charset="-122"/>
                <a:ea typeface="Arial Unicode MS" pitchFamily="34" charset="-122"/>
                <a:cs typeface="Arial Unicode MS" pitchFamily="34" charset="-122"/>
              </a:rPr>
              <a:t>方式传送的数据量大得多。  </a:t>
            </a:r>
          </a:p>
          <a:p>
            <a:pPr marL="0" indent="355600">
              <a:lnSpc>
                <a:spcPct val="90000"/>
              </a:lnSpc>
              <a:spcAft>
                <a:spcPct val="20000"/>
              </a:spcAft>
            </a:pPr>
            <a:endParaRPr lang="en-US" altLang="zh-CN" sz="2400" dirty="0">
              <a:latin typeface="Arial Unicode MS" pitchFamily="34" charset="-122"/>
              <a:ea typeface="Arial Unicode MS" pitchFamily="34" charset="-122"/>
              <a:cs typeface="Arial Unicode MS" pitchFamily="34" charset="-122"/>
            </a:endParaRPr>
          </a:p>
        </p:txBody>
      </p:sp>
      <p:sp>
        <p:nvSpPr>
          <p:cNvPr id="663556" name="Rectangle 4"/>
          <p:cNvSpPr>
            <a:spLocks noChangeArrowheads="1"/>
          </p:cNvSpPr>
          <p:nvPr/>
        </p:nvSpPr>
        <p:spPr bwMode="auto">
          <a:xfrm>
            <a:off x="296886" y="3634180"/>
            <a:ext cx="7561262" cy="2303463"/>
          </a:xfrm>
          <a:prstGeom prst="rect">
            <a:avLst/>
          </a:prstGeom>
          <a:noFill/>
          <a:ln w="9525">
            <a:noFill/>
            <a:miter lim="800000"/>
            <a:headEnd/>
            <a:tailEnd/>
          </a:ln>
          <a:effectLst/>
        </p:spPr>
        <p:txBody>
          <a:bodyPr/>
          <a:lstStyle/>
          <a:p>
            <a:pPr indent="355600" algn="l">
              <a:spcAft>
                <a:spcPct val="20000"/>
              </a:spcAft>
            </a:pPr>
            <a:r>
              <a:rPr lang="en-US" altLang="zh-CN" dirty="0">
                <a:latin typeface="Arial Unicode MS" pitchFamily="34" charset="-122"/>
                <a:ea typeface="Arial Unicode MS" pitchFamily="34" charset="-122"/>
                <a:cs typeface="Arial Unicode MS" pitchFamily="34" charset="-122"/>
              </a:rPr>
              <a:t>POST</a:t>
            </a:r>
            <a:r>
              <a:rPr lang="zh-CN" altLang="en-US" dirty="0">
                <a:latin typeface="Arial Unicode MS" pitchFamily="34" charset="-122"/>
                <a:ea typeface="Arial Unicode MS" pitchFamily="34" charset="-122"/>
                <a:cs typeface="Arial Unicode MS" pitchFamily="34" charset="-122"/>
              </a:rPr>
              <a:t>请求消息的格式：</a:t>
            </a:r>
            <a:r>
              <a:rPr lang="zh-CN" altLang="en-US" sz="2400" dirty="0">
                <a:latin typeface="Arial Unicode MS" pitchFamily="34" charset="-122"/>
                <a:ea typeface="Arial Unicode MS" pitchFamily="34" charset="-122"/>
                <a:cs typeface="Arial Unicode MS" pitchFamily="34" charset="-122"/>
              </a:rPr>
              <a:t> </a:t>
            </a:r>
          </a:p>
          <a:p>
            <a:pPr marL="812800" lvl="1" indent="-277813" algn="l">
              <a:lnSpc>
                <a:spcPct val="100000"/>
              </a:lnSpc>
              <a:buClr>
                <a:schemeClr val="accent1"/>
              </a:buClr>
              <a:buSzPct val="150000"/>
              <a:buFontTx/>
              <a:buNone/>
            </a:pPr>
            <a:r>
              <a:rPr lang="en-US" altLang="zh-CN" sz="1600" dirty="0">
                <a:latin typeface="Arial Unicode MS" pitchFamily="34" charset="-122"/>
                <a:ea typeface="Arial Unicode MS" pitchFamily="34" charset="-122"/>
                <a:cs typeface="Arial Unicode MS" pitchFamily="34" charset="-122"/>
              </a:rPr>
              <a:t>POST /counter.jsp HTTP/1.1</a:t>
            </a:r>
          </a:p>
          <a:p>
            <a:pPr marL="812800" lvl="1" indent="-277813" algn="l">
              <a:lnSpc>
                <a:spcPct val="100000"/>
              </a:lnSpc>
              <a:buClr>
                <a:schemeClr val="accent1"/>
              </a:buClr>
              <a:buSzPct val="150000"/>
              <a:buFontTx/>
              <a:buNone/>
            </a:pPr>
            <a:r>
              <a:rPr lang="en-US" altLang="zh-CN" sz="1600" dirty="0" err="1">
                <a:latin typeface="Arial Unicode MS" pitchFamily="34" charset="-122"/>
                <a:ea typeface="Arial Unicode MS" pitchFamily="34" charset="-122"/>
                <a:cs typeface="Arial Unicode MS" pitchFamily="34" charset="-122"/>
              </a:rPr>
              <a:t>referer</a:t>
            </a:r>
            <a:r>
              <a:rPr lang="en-US" altLang="zh-CN" sz="1600" dirty="0">
                <a:latin typeface="Arial Unicode MS" pitchFamily="34" charset="-122"/>
                <a:ea typeface="Arial Unicode MS" pitchFamily="34" charset="-122"/>
                <a:cs typeface="Arial Unicode MS" pitchFamily="34" charset="-122"/>
              </a:rPr>
              <a:t>: http://localhost:8080/Register.html</a:t>
            </a:r>
          </a:p>
          <a:p>
            <a:pPr marL="812800" lvl="1" indent="-277813" algn="l">
              <a:lnSpc>
                <a:spcPct val="100000"/>
              </a:lnSpc>
              <a:buClr>
                <a:schemeClr val="accent1"/>
              </a:buClr>
              <a:buSzPct val="150000"/>
              <a:buFontTx/>
              <a:buNone/>
            </a:pPr>
            <a:r>
              <a:rPr lang="en-US" altLang="zh-CN" sz="1600" dirty="0">
                <a:latin typeface="Arial Unicode MS" pitchFamily="34" charset="-122"/>
                <a:ea typeface="Arial Unicode MS" pitchFamily="34" charset="-122"/>
                <a:cs typeface="Arial Unicode MS" pitchFamily="34" charset="-122"/>
              </a:rPr>
              <a:t>content-type: application/x-www-form-</a:t>
            </a:r>
            <a:r>
              <a:rPr lang="en-US" altLang="zh-CN" sz="1600" dirty="0" err="1">
                <a:latin typeface="Arial Unicode MS" pitchFamily="34" charset="-122"/>
                <a:ea typeface="Arial Unicode MS" pitchFamily="34" charset="-122"/>
                <a:cs typeface="Arial Unicode MS" pitchFamily="34" charset="-122"/>
              </a:rPr>
              <a:t>urlencoded</a:t>
            </a:r>
            <a:endParaRPr lang="en-US" altLang="zh-CN" sz="1600" dirty="0">
              <a:latin typeface="Arial Unicode MS" pitchFamily="34" charset="-122"/>
              <a:ea typeface="Arial Unicode MS" pitchFamily="34" charset="-122"/>
              <a:cs typeface="Arial Unicode MS" pitchFamily="34" charset="-122"/>
            </a:endParaRPr>
          </a:p>
          <a:p>
            <a:pPr marL="812800" lvl="1" indent="-277813" algn="l">
              <a:lnSpc>
                <a:spcPct val="100000"/>
              </a:lnSpc>
              <a:buClr>
                <a:schemeClr val="accent1"/>
              </a:buClr>
              <a:buSzPct val="150000"/>
              <a:buFontTx/>
              <a:buNone/>
            </a:pPr>
            <a:r>
              <a:rPr lang="en-US" altLang="zh-CN" sz="1600" dirty="0">
                <a:latin typeface="Arial Unicode MS" pitchFamily="34" charset="-122"/>
                <a:ea typeface="Arial Unicode MS" pitchFamily="34" charset="-122"/>
                <a:cs typeface="Arial Unicode MS" pitchFamily="34" charset="-122"/>
              </a:rPr>
              <a:t>host: localhost:8080</a:t>
            </a:r>
          </a:p>
          <a:p>
            <a:pPr marL="812800" lvl="1" indent="-277813" algn="l">
              <a:lnSpc>
                <a:spcPct val="100000"/>
              </a:lnSpc>
              <a:buClr>
                <a:schemeClr val="accent1"/>
              </a:buClr>
              <a:buSzPct val="150000"/>
              <a:buFontTx/>
              <a:buNone/>
            </a:pPr>
            <a:r>
              <a:rPr lang="en-US" altLang="zh-CN" sz="1600" dirty="0">
                <a:latin typeface="Arial Unicode MS" pitchFamily="34" charset="-122"/>
                <a:ea typeface="Arial Unicode MS" pitchFamily="34" charset="-122"/>
                <a:cs typeface="Arial Unicode MS" pitchFamily="34" charset="-122"/>
              </a:rPr>
              <a:t>content-length: 43</a:t>
            </a:r>
          </a:p>
          <a:p>
            <a:pPr marL="812800" lvl="1" indent="-277813" algn="l">
              <a:lnSpc>
                <a:spcPct val="100000"/>
              </a:lnSpc>
              <a:buClr>
                <a:schemeClr val="accent1"/>
              </a:buClr>
              <a:buSzPct val="150000"/>
              <a:buFontTx/>
              <a:buNone/>
            </a:pPr>
            <a:endParaRPr lang="en-US" altLang="zh-CN" sz="1600" dirty="0">
              <a:latin typeface="Arial Unicode MS" pitchFamily="34" charset="-122"/>
              <a:ea typeface="Arial Unicode MS" pitchFamily="34" charset="-122"/>
              <a:cs typeface="Arial Unicode MS" pitchFamily="34" charset="-122"/>
            </a:endParaRPr>
          </a:p>
          <a:p>
            <a:pPr marL="812800" lvl="1" indent="-277813" algn="l">
              <a:lnSpc>
                <a:spcPct val="100000"/>
              </a:lnSpc>
              <a:buClr>
                <a:schemeClr val="accent1"/>
              </a:buClr>
              <a:buSzPct val="150000"/>
              <a:buFontTx/>
              <a:buNone/>
            </a:pPr>
            <a:r>
              <a:rPr lang="en-US" altLang="zh-CN" sz="1600" dirty="0">
                <a:latin typeface="Arial Unicode MS" pitchFamily="34" charset="-122"/>
                <a:ea typeface="Arial Unicode MS" pitchFamily="34" charset="-122"/>
                <a:cs typeface="Arial Unicode MS" pitchFamily="34" charset="-122"/>
              </a:rPr>
              <a:t>name=</a:t>
            </a:r>
            <a:r>
              <a:rPr lang="en-US" altLang="zh-CN" sz="1600" dirty="0" err="1">
                <a:latin typeface="Arial Unicode MS" pitchFamily="34" charset="-122"/>
                <a:ea typeface="Arial Unicode MS" pitchFamily="34" charset="-122"/>
                <a:cs typeface="Arial Unicode MS" pitchFamily="34" charset="-122"/>
              </a:rPr>
              <a:t>zhangsan&amp;password</a:t>
            </a:r>
            <a:r>
              <a:rPr lang="en-US" altLang="zh-CN" sz="1600" dirty="0">
                <a:latin typeface="Arial Unicode MS" pitchFamily="34" charset="-122"/>
                <a:ea typeface="Arial Unicode MS" pitchFamily="34" charset="-122"/>
                <a:cs typeface="Arial Unicode MS" pitchFamily="34" charset="-122"/>
              </a:rPr>
              <a:t>=123</a:t>
            </a:r>
          </a:p>
        </p:txBody>
      </p:sp>
    </p:spTree>
    <p:extLst>
      <p:ext uri="{BB962C8B-B14F-4D97-AF65-F5344CB8AC3E}">
        <p14:creationId xmlns:p14="http://schemas.microsoft.com/office/powerpoint/2010/main" val="203416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63555">
                                            <p:txEl>
                                              <p:pRg st="0" end="0"/>
                                            </p:txEl>
                                          </p:spTgt>
                                        </p:tgtEl>
                                        <p:attrNameLst>
                                          <p:attrName>style.visibility</p:attrName>
                                        </p:attrNameLst>
                                      </p:cBhvr>
                                      <p:to>
                                        <p:strVal val="visible"/>
                                      </p:to>
                                    </p:set>
                                    <p:anim calcmode="lin" valueType="num">
                                      <p:cBhvr additive="base">
                                        <p:cTn id="7" dur="500" fill="hold"/>
                                        <p:tgtEl>
                                          <p:spTgt spid="6635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63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63555">
                                            <p:txEl>
                                              <p:pRg st="1" end="1"/>
                                            </p:txEl>
                                          </p:spTgt>
                                        </p:tgtEl>
                                        <p:attrNameLst>
                                          <p:attrName>style.visibility</p:attrName>
                                        </p:attrNameLst>
                                      </p:cBhvr>
                                      <p:to>
                                        <p:strVal val="visible"/>
                                      </p:to>
                                    </p:set>
                                    <p:anim calcmode="lin" valueType="num">
                                      <p:cBhvr additive="base">
                                        <p:cTn id="13" dur="500" fill="hold"/>
                                        <p:tgtEl>
                                          <p:spTgt spid="6635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63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63556">
                                            <p:txEl>
                                              <p:pRg st="0" end="0"/>
                                            </p:txEl>
                                          </p:spTgt>
                                        </p:tgtEl>
                                        <p:attrNameLst>
                                          <p:attrName>style.visibility</p:attrName>
                                        </p:attrNameLst>
                                      </p:cBhvr>
                                      <p:to>
                                        <p:strVal val="visible"/>
                                      </p:to>
                                    </p:set>
                                    <p:anim calcmode="lin" valueType="num">
                                      <p:cBhvr additive="base">
                                        <p:cTn id="19" dur="500" fill="hold"/>
                                        <p:tgtEl>
                                          <p:spTgt spid="663556">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635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63556">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3556">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6355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3556">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3556">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635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347864" y="1124744"/>
            <a:ext cx="4032448" cy="26642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5" name="TextBox 4"/>
          <p:cNvSpPr txBox="1"/>
          <p:nvPr/>
        </p:nvSpPr>
        <p:spPr>
          <a:xfrm>
            <a:off x="3563888" y="1268760"/>
            <a:ext cx="1008112" cy="369332"/>
          </a:xfrm>
          <a:prstGeom prst="rect">
            <a:avLst/>
          </a:prstGeom>
          <a:noFill/>
        </p:spPr>
        <p:txBody>
          <a:bodyPr wrap="square" rtlCol="0">
            <a:spAutoFit/>
          </a:bodyPr>
          <a:lstStyle/>
          <a:p>
            <a:r>
              <a:rPr lang="en-US" altLang="zh-CN" dirty="0" smtClean="0"/>
              <a:t>Tomcat</a:t>
            </a:r>
            <a:endParaRPr lang="zh-CN" altLang="en-US" dirty="0"/>
          </a:p>
        </p:txBody>
      </p:sp>
      <p:cxnSp>
        <p:nvCxnSpPr>
          <p:cNvPr id="7" name="直接箭头连接符 6"/>
          <p:cNvCxnSpPr/>
          <p:nvPr/>
        </p:nvCxnSpPr>
        <p:spPr>
          <a:xfrm>
            <a:off x="251520" y="1844824"/>
            <a:ext cx="30963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5536" y="1433628"/>
            <a:ext cx="1728192" cy="369332"/>
          </a:xfrm>
          <a:prstGeom prst="rect">
            <a:avLst/>
          </a:prstGeom>
          <a:noFill/>
        </p:spPr>
        <p:txBody>
          <a:bodyPr wrap="square" rtlCol="0">
            <a:spAutoFit/>
          </a:bodyPr>
          <a:lstStyle/>
          <a:p>
            <a:r>
              <a:rPr lang="en-US" altLang="zh-CN" dirty="0" smtClean="0"/>
              <a:t>user, password</a:t>
            </a:r>
            <a:endParaRPr lang="zh-CN" altLang="en-US" dirty="0"/>
          </a:p>
        </p:txBody>
      </p:sp>
      <p:sp>
        <p:nvSpPr>
          <p:cNvPr id="9" name="菱形 8"/>
          <p:cNvSpPr/>
          <p:nvPr/>
        </p:nvSpPr>
        <p:spPr>
          <a:xfrm>
            <a:off x="4067944" y="2043046"/>
            <a:ext cx="2592288" cy="1440160"/>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err="1" smtClean="0"/>
              <a:t>loginServlet</a:t>
            </a:r>
            <a:endParaRPr lang="zh-CN" altLang="en-US" dirty="0"/>
          </a:p>
        </p:txBody>
      </p:sp>
      <p:cxnSp>
        <p:nvCxnSpPr>
          <p:cNvPr id="11" name="直接箭头连接符 10"/>
          <p:cNvCxnSpPr/>
          <p:nvPr/>
        </p:nvCxnSpPr>
        <p:spPr>
          <a:xfrm>
            <a:off x="3347864" y="1844824"/>
            <a:ext cx="144016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圆柱形 11"/>
          <p:cNvSpPr/>
          <p:nvPr/>
        </p:nvSpPr>
        <p:spPr>
          <a:xfrm>
            <a:off x="4855259" y="4725144"/>
            <a:ext cx="1080120" cy="1440160"/>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MySQL</a:t>
            </a:r>
            <a:endParaRPr lang="zh-CN" altLang="en-US" dirty="0"/>
          </a:p>
        </p:txBody>
      </p:sp>
      <p:cxnSp>
        <p:nvCxnSpPr>
          <p:cNvPr id="14" name="直接箭头连接符 13"/>
          <p:cNvCxnSpPr>
            <a:stCxn id="9" idx="2"/>
            <a:endCxn id="12" idx="1"/>
          </p:cNvCxnSpPr>
          <p:nvPr/>
        </p:nvCxnSpPr>
        <p:spPr>
          <a:xfrm>
            <a:off x="5364088" y="3483206"/>
            <a:ext cx="31231" cy="1241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564451" y="4104175"/>
            <a:ext cx="1728192" cy="369332"/>
          </a:xfrm>
          <a:prstGeom prst="rect">
            <a:avLst/>
          </a:prstGeom>
          <a:noFill/>
        </p:spPr>
        <p:txBody>
          <a:bodyPr wrap="square" rtlCol="0">
            <a:spAutoFit/>
          </a:bodyPr>
          <a:lstStyle/>
          <a:p>
            <a:r>
              <a:rPr lang="en-US" altLang="zh-CN" dirty="0" smtClean="0"/>
              <a:t>user, password</a:t>
            </a:r>
            <a:endParaRPr lang="zh-CN" altLang="en-US" dirty="0"/>
          </a:p>
        </p:txBody>
      </p:sp>
    </p:spTree>
    <p:extLst>
      <p:ext uri="{BB962C8B-B14F-4D97-AF65-F5344CB8AC3E}">
        <p14:creationId xmlns:p14="http://schemas.microsoft.com/office/powerpoint/2010/main" val="2563754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8229600" cy="857256"/>
          </a:xfrm>
        </p:spPr>
        <p:txBody>
          <a:bodyPr/>
          <a:lstStyle/>
          <a:p>
            <a:r>
              <a:rPr lang="en-US" altLang="zh-CN" dirty="0" err="1" smtClean="0">
                <a:latin typeface="Arial Unicode MS" pitchFamily="34" charset="-122"/>
                <a:ea typeface="Arial Unicode MS" pitchFamily="34" charset="-122"/>
                <a:cs typeface="Arial Unicode MS" pitchFamily="34" charset="-122"/>
              </a:rPr>
              <a:t>HttpServletRequest</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简介</a:t>
            </a:r>
            <a:endParaRPr lang="en-US" altLang="zh-CN" dirty="0" smtClean="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746469"/>
            <a:ext cx="8229600" cy="3757626"/>
          </a:xfrm>
        </p:spPr>
        <p:txBody>
          <a:bodyPr>
            <a:normAutofit/>
          </a:bodyPr>
          <a:lstStyle/>
          <a:p>
            <a:pPr>
              <a:lnSpc>
                <a:spcPct val="130000"/>
              </a:lnSpc>
            </a:pPr>
            <a:r>
              <a:rPr lang="en-US" altLang="zh-CN" sz="2400" dirty="0" err="1" smtClean="0">
                <a:latin typeface="Arial Unicode MS" pitchFamily="34" charset="-122"/>
                <a:ea typeface="Arial Unicode MS" pitchFamily="34" charset="-122"/>
                <a:cs typeface="Arial Unicode MS" pitchFamily="34" charset="-122"/>
              </a:rPr>
              <a:t>Servlet</a:t>
            </a:r>
            <a:r>
              <a:rPr lang="en-US" altLang="zh-CN" sz="2400" dirty="0" smtClean="0">
                <a:latin typeface="Arial Unicode MS" pitchFamily="34" charset="-122"/>
                <a:ea typeface="Arial Unicode MS" pitchFamily="34" charset="-122"/>
                <a:cs typeface="Arial Unicode MS" pitchFamily="34" charset="-122"/>
              </a:rPr>
              <a:t> API </a:t>
            </a:r>
            <a:r>
              <a:rPr lang="zh-CN" altLang="en-US" sz="2400" dirty="0" smtClean="0">
                <a:latin typeface="Arial Unicode MS" pitchFamily="34" charset="-122"/>
                <a:ea typeface="Arial Unicode MS" pitchFamily="34" charset="-122"/>
                <a:cs typeface="Arial Unicode MS" pitchFamily="34" charset="-122"/>
              </a:rPr>
              <a:t>中定义的 </a:t>
            </a:r>
            <a:r>
              <a:rPr lang="en-US" altLang="zh-CN" sz="2400" dirty="0" err="1" smtClean="0">
                <a:latin typeface="Arial Unicode MS" pitchFamily="34" charset="-122"/>
                <a:ea typeface="Arial Unicode MS" pitchFamily="34" charset="-122"/>
                <a:cs typeface="Arial Unicode MS" pitchFamily="34" charset="-122"/>
              </a:rPr>
              <a:t>ServletRequest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接口类用于封装请求消息。 </a:t>
            </a:r>
          </a:p>
          <a:p>
            <a:pPr>
              <a:lnSpc>
                <a:spcPct val="130000"/>
              </a:lnSpc>
            </a:pPr>
            <a:r>
              <a:rPr lang="en-US" altLang="zh-CN" sz="2400" dirty="0" err="1" smtClean="0">
                <a:latin typeface="Arial Unicode MS" pitchFamily="34" charset="-122"/>
                <a:ea typeface="Arial Unicode MS" pitchFamily="34" charset="-122"/>
                <a:cs typeface="Arial Unicode MS" pitchFamily="34" charset="-122"/>
              </a:rPr>
              <a:t>HttpServletRequest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是专用于</a:t>
            </a:r>
            <a:r>
              <a:rPr lang="en-US" altLang="zh-CN" sz="2400" dirty="0" smtClean="0">
                <a:solidFill>
                  <a:srgbClr val="FF0000"/>
                </a:solidFill>
                <a:latin typeface="Arial Unicode MS" pitchFamily="34" charset="-122"/>
                <a:ea typeface="Arial Unicode MS" pitchFamily="34" charset="-122"/>
                <a:cs typeface="Arial Unicode MS" pitchFamily="34" charset="-122"/>
              </a:rPr>
              <a:t>HTTP</a:t>
            </a:r>
            <a:r>
              <a:rPr lang="zh-CN" altLang="en-US" sz="2400" dirty="0" smtClean="0">
                <a:solidFill>
                  <a:srgbClr val="FF0000"/>
                </a:solidFill>
                <a:latin typeface="Arial Unicode MS" pitchFamily="34" charset="-122"/>
                <a:ea typeface="Arial Unicode MS" pitchFamily="34" charset="-122"/>
                <a:cs typeface="Arial Unicode MS" pitchFamily="34" charset="-122"/>
              </a:rPr>
              <a:t>协议</a:t>
            </a:r>
            <a:r>
              <a:rPr lang="zh-CN" altLang="en-US" sz="2400" dirty="0" smtClean="0">
                <a:latin typeface="Arial Unicode MS" pitchFamily="34" charset="-122"/>
                <a:ea typeface="Arial Unicode MS" pitchFamily="34" charset="-122"/>
                <a:cs typeface="Arial Unicode MS" pitchFamily="34" charset="-122"/>
              </a:rPr>
              <a:t>的</a:t>
            </a:r>
            <a:r>
              <a:rPr lang="en-US" altLang="zh-CN" sz="2400" dirty="0" err="1" smtClean="0">
                <a:latin typeface="Arial Unicode MS" pitchFamily="34" charset="-122"/>
                <a:ea typeface="Arial Unicode MS" pitchFamily="34" charset="-122"/>
                <a:cs typeface="Arial Unicode MS" pitchFamily="34" charset="-122"/>
              </a:rPr>
              <a:t>ServletRequest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子接口，它用于封装 </a:t>
            </a:r>
            <a:r>
              <a:rPr lang="en-US" altLang="zh-CN" sz="2400" dirty="0" smtClean="0">
                <a:latin typeface="Arial Unicode MS" pitchFamily="34" charset="-122"/>
                <a:ea typeface="Arial Unicode MS" pitchFamily="34" charset="-122"/>
                <a:cs typeface="Arial Unicode MS" pitchFamily="34" charset="-122"/>
              </a:rPr>
              <a:t>HTTP </a:t>
            </a:r>
            <a:r>
              <a:rPr lang="zh-CN" altLang="en-US" sz="2400" dirty="0" smtClean="0">
                <a:latin typeface="Arial Unicode MS" pitchFamily="34" charset="-122"/>
                <a:ea typeface="Arial Unicode MS" pitchFamily="34" charset="-122"/>
                <a:cs typeface="Arial Unicode MS" pitchFamily="34" charset="-122"/>
              </a:rPr>
              <a:t>请求消息。 </a:t>
            </a:r>
          </a:p>
          <a:p>
            <a:pPr>
              <a:lnSpc>
                <a:spcPct val="130000"/>
              </a:lnSpc>
            </a:pPr>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service() </a:t>
            </a:r>
            <a:r>
              <a:rPr lang="zh-CN" altLang="en-US" sz="2400" dirty="0" smtClean="0">
                <a:latin typeface="Arial Unicode MS" pitchFamily="34" charset="-122"/>
                <a:ea typeface="Arial Unicode MS" pitchFamily="34" charset="-122"/>
                <a:cs typeface="Arial Unicode MS" pitchFamily="34" charset="-122"/>
              </a:rPr>
              <a:t>方法内部调用 </a:t>
            </a:r>
            <a:r>
              <a:rPr lang="en-US" altLang="zh-CN" sz="2400" dirty="0" err="1" smtClean="0">
                <a:latin typeface="Arial Unicode MS" pitchFamily="34" charset="-122"/>
                <a:ea typeface="Arial Unicode MS" pitchFamily="34" charset="-122"/>
                <a:cs typeface="Arial Unicode MS" pitchFamily="34" charset="-122"/>
              </a:rPr>
              <a:t>HttpServletRequest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对象的各种方法来获取请求消息。 </a:t>
            </a:r>
          </a:p>
        </p:txBody>
      </p:sp>
    </p:spTree>
    <p:extLst>
      <p:ext uri="{BB962C8B-B14F-4D97-AF65-F5344CB8AC3E}">
        <p14:creationId xmlns:p14="http://schemas.microsoft.com/office/powerpoint/2010/main" val="3444784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764704"/>
            <a:ext cx="8229600" cy="857256"/>
          </a:xfrm>
        </p:spPr>
        <p:txBody>
          <a:bodyPr/>
          <a:lstStyle/>
          <a:p>
            <a:r>
              <a:rPr lang="zh-CN" altLang="en-US" dirty="0" smtClean="0">
                <a:latin typeface="Arial Unicode MS" pitchFamily="34" charset="-122"/>
                <a:ea typeface="Arial Unicode MS" pitchFamily="34" charset="-122"/>
                <a:cs typeface="Arial Unicode MS" pitchFamily="34" charset="-122"/>
              </a:rPr>
              <a:t>获取请求行的相关信息 </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67544" y="1844824"/>
            <a:ext cx="8429684" cy="4506878"/>
          </a:xfrm>
        </p:spPr>
        <p:txBody>
          <a:bodyPr>
            <a:noAutofit/>
          </a:bodyPr>
          <a:lstStyle/>
          <a:p>
            <a:pPr>
              <a:lnSpc>
                <a:spcPct val="80000"/>
              </a:lnSpc>
              <a:spcAft>
                <a:spcPct val="20000"/>
              </a:spcAft>
            </a:pPr>
            <a:r>
              <a:rPr lang="en-US" altLang="zh-CN" sz="2000" dirty="0" smtClean="0">
                <a:latin typeface="Arial Unicode MS" pitchFamily="34" charset="-122"/>
                <a:ea typeface="Arial Unicode MS" pitchFamily="34" charset="-122"/>
                <a:cs typeface="Arial Unicode MS" pitchFamily="34" charset="-122"/>
              </a:rPr>
              <a:t>HTTP</a:t>
            </a:r>
            <a:r>
              <a:rPr lang="zh-CN" altLang="en-US" sz="2000" dirty="0" smtClean="0">
                <a:latin typeface="Arial Unicode MS" pitchFamily="34" charset="-122"/>
                <a:ea typeface="Arial Unicode MS" pitchFamily="34" charset="-122"/>
                <a:cs typeface="Arial Unicode MS" pitchFamily="34" charset="-122"/>
              </a:rPr>
              <a:t>请求消息的请求行包括请求方式、资源路径和</a:t>
            </a:r>
            <a:r>
              <a:rPr lang="en-US" altLang="zh-CN" sz="2000" dirty="0" smtClean="0">
                <a:latin typeface="Arial Unicode MS" pitchFamily="34" charset="-122"/>
                <a:ea typeface="Arial Unicode MS" pitchFamily="34" charset="-122"/>
                <a:cs typeface="Arial Unicode MS" pitchFamily="34" charset="-122"/>
              </a:rPr>
              <a:t>HTTP</a:t>
            </a:r>
            <a:r>
              <a:rPr lang="zh-CN" altLang="en-US" sz="2000" dirty="0" smtClean="0">
                <a:latin typeface="Arial Unicode MS" pitchFamily="34" charset="-122"/>
                <a:ea typeface="Arial Unicode MS" pitchFamily="34" charset="-122"/>
                <a:cs typeface="Arial Unicode MS" pitchFamily="34" charset="-122"/>
              </a:rPr>
              <a:t>协议版本：</a:t>
            </a:r>
          </a:p>
          <a:p>
            <a:pPr>
              <a:lnSpc>
                <a:spcPct val="80000"/>
              </a:lnSpc>
              <a:spcAft>
                <a:spcPct val="20000"/>
              </a:spcAft>
              <a:buFont typeface="Wingdings" pitchFamily="2" charset="2"/>
              <a:buNone/>
            </a:pP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GET /</a:t>
            </a:r>
            <a:r>
              <a:rPr lang="en-US" altLang="zh-CN" sz="2000" dirty="0" err="1" smtClean="0">
                <a:latin typeface="Arial Unicode MS" pitchFamily="34" charset="-122"/>
                <a:ea typeface="Arial Unicode MS" pitchFamily="34" charset="-122"/>
                <a:cs typeface="Arial Unicode MS" pitchFamily="34" charset="-122"/>
              </a:rPr>
              <a:t>lampbrother</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servlet</a:t>
            </a:r>
            <a:r>
              <a:rPr lang="en-US" altLang="zh-CN" sz="2000" dirty="0" smtClean="0">
                <a:latin typeface="Arial Unicode MS" pitchFamily="34" charset="-122"/>
                <a:ea typeface="Arial Unicode MS" pitchFamily="34" charset="-122"/>
                <a:cs typeface="Arial Unicode MS" pitchFamily="34" charset="-122"/>
              </a:rPr>
              <a:t>/RequestURI?param1=a&amp;param2=b HTTP/1.1</a:t>
            </a:r>
          </a:p>
          <a:p>
            <a:pPr>
              <a:lnSpc>
                <a:spcPct val="80000"/>
              </a:lnSpc>
              <a:spcAft>
                <a:spcPct val="20000"/>
              </a:spcAft>
            </a:pPr>
            <a:r>
              <a:rPr lang="en-US" altLang="zh-CN" sz="2000" dirty="0" err="1" smtClean="0">
                <a:latin typeface="Arial Unicode MS" pitchFamily="34" charset="-122"/>
                <a:ea typeface="Arial Unicode MS" pitchFamily="34" charset="-122"/>
                <a:cs typeface="Arial Unicode MS" pitchFamily="34" charset="-122"/>
              </a:rPr>
              <a:t>getMethod</a:t>
            </a:r>
            <a:r>
              <a:rPr lang="zh-CN" altLang="en-US" sz="2000" dirty="0" smtClean="0">
                <a:latin typeface="Arial Unicode MS" pitchFamily="34" charset="-122"/>
                <a:ea typeface="Arial Unicode MS" pitchFamily="34" charset="-122"/>
                <a:cs typeface="Arial Unicode MS" pitchFamily="34" charset="-122"/>
              </a:rPr>
              <a:t>：返回</a:t>
            </a:r>
            <a:r>
              <a:rPr lang="en-US" altLang="zh-CN" sz="2000" dirty="0" smtClean="0">
                <a:latin typeface="Arial Unicode MS" pitchFamily="34" charset="-122"/>
                <a:ea typeface="Arial Unicode MS" pitchFamily="34" charset="-122"/>
                <a:cs typeface="Arial Unicode MS" pitchFamily="34" charset="-122"/>
              </a:rPr>
              <a:t>HTTP</a:t>
            </a:r>
            <a:r>
              <a:rPr lang="zh-CN" altLang="en-US" sz="2000" dirty="0" smtClean="0">
                <a:latin typeface="Arial Unicode MS" pitchFamily="34" charset="-122"/>
                <a:ea typeface="Arial Unicode MS" pitchFamily="34" charset="-122"/>
                <a:cs typeface="Arial Unicode MS" pitchFamily="34" charset="-122"/>
              </a:rPr>
              <a:t>请求消息中的请求方式。</a:t>
            </a:r>
          </a:p>
          <a:p>
            <a:pPr>
              <a:lnSpc>
                <a:spcPct val="80000"/>
              </a:lnSpc>
              <a:spcAft>
                <a:spcPct val="20000"/>
              </a:spcAft>
            </a:pPr>
            <a:r>
              <a:rPr lang="en-US" altLang="zh-CN" sz="2000" dirty="0" err="1" smtClean="0">
                <a:solidFill>
                  <a:srgbClr val="FF0000"/>
                </a:solidFill>
                <a:latin typeface="Arial Unicode MS" pitchFamily="34" charset="-122"/>
                <a:ea typeface="Arial Unicode MS" pitchFamily="34" charset="-122"/>
                <a:cs typeface="Arial Unicode MS" pitchFamily="34" charset="-122"/>
              </a:rPr>
              <a:t>getRequestURI</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返回请求行中的资源名部分。</a:t>
            </a:r>
          </a:p>
          <a:p>
            <a:pPr>
              <a:lnSpc>
                <a:spcPct val="80000"/>
              </a:lnSpc>
              <a:spcAft>
                <a:spcPct val="20000"/>
              </a:spcAft>
            </a:pPr>
            <a:r>
              <a:rPr lang="en-US" altLang="zh-CN" sz="2000" dirty="0" err="1" smtClean="0">
                <a:solidFill>
                  <a:srgbClr val="FF0000"/>
                </a:solidFill>
                <a:latin typeface="Arial Unicode MS" pitchFamily="34" charset="-122"/>
                <a:ea typeface="Arial Unicode MS" pitchFamily="34" charset="-122"/>
                <a:cs typeface="Arial Unicode MS" pitchFamily="34" charset="-122"/>
              </a:rPr>
              <a:t>getQueryString</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：返回请求行中的参数部分。</a:t>
            </a:r>
          </a:p>
          <a:p>
            <a:pPr>
              <a:lnSpc>
                <a:spcPct val="80000"/>
              </a:lnSpc>
              <a:spcAft>
                <a:spcPct val="20000"/>
              </a:spcAft>
            </a:pPr>
            <a:r>
              <a:rPr lang="en-US" altLang="zh-CN" sz="2000" dirty="0" err="1" smtClean="0">
                <a:latin typeface="Arial Unicode MS" pitchFamily="34" charset="-122"/>
                <a:ea typeface="Arial Unicode MS" pitchFamily="34" charset="-122"/>
                <a:cs typeface="Arial Unicode MS" pitchFamily="34" charset="-122"/>
              </a:rPr>
              <a:t>getProtocol</a:t>
            </a:r>
            <a:r>
              <a:rPr lang="zh-CN" altLang="en-US" sz="2000" dirty="0" smtClean="0">
                <a:latin typeface="Arial Unicode MS" pitchFamily="34" charset="-122"/>
                <a:ea typeface="Arial Unicode MS" pitchFamily="34" charset="-122"/>
                <a:cs typeface="Arial Unicode MS" pitchFamily="34" charset="-122"/>
              </a:rPr>
              <a:t>：返回请求行中的协议名和版本。</a:t>
            </a:r>
          </a:p>
          <a:p>
            <a:pPr>
              <a:lnSpc>
                <a:spcPct val="80000"/>
              </a:lnSpc>
              <a:spcAft>
                <a:spcPct val="20000"/>
              </a:spcAft>
            </a:pPr>
            <a:r>
              <a:rPr lang="en-US" altLang="zh-CN" sz="2000" dirty="0" err="1" smtClean="0">
                <a:solidFill>
                  <a:srgbClr val="FF0000"/>
                </a:solidFill>
                <a:latin typeface="Arial Unicode MS" pitchFamily="34" charset="-122"/>
                <a:ea typeface="Arial Unicode MS" pitchFamily="34" charset="-122"/>
                <a:cs typeface="Arial Unicode MS" pitchFamily="34" charset="-122"/>
              </a:rPr>
              <a:t>getContextPath</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返回请求资源所属于的</a:t>
            </a:r>
            <a:r>
              <a:rPr lang="en-US" altLang="zh-CN" sz="2000" dirty="0" smtClean="0">
                <a:latin typeface="Arial Unicode MS" pitchFamily="34" charset="-122"/>
                <a:ea typeface="Arial Unicode MS" pitchFamily="34" charset="-122"/>
                <a:cs typeface="Arial Unicode MS" pitchFamily="34" charset="-122"/>
              </a:rPr>
              <a:t>WEB</a:t>
            </a:r>
            <a:r>
              <a:rPr lang="zh-CN" altLang="en-US" sz="2000" dirty="0" smtClean="0">
                <a:latin typeface="Arial Unicode MS" pitchFamily="34" charset="-122"/>
                <a:ea typeface="Arial Unicode MS" pitchFamily="34" charset="-122"/>
                <a:cs typeface="Arial Unicode MS" pitchFamily="34" charset="-122"/>
              </a:rPr>
              <a:t>应用程序的路径。</a:t>
            </a:r>
          </a:p>
          <a:p>
            <a:pPr>
              <a:lnSpc>
                <a:spcPct val="80000"/>
              </a:lnSpc>
              <a:spcAft>
                <a:spcPct val="20000"/>
              </a:spcAft>
            </a:pPr>
            <a:r>
              <a:rPr lang="en-US" altLang="zh-CN" sz="2000" dirty="0" err="1" smtClean="0">
                <a:latin typeface="Arial Unicode MS" pitchFamily="34" charset="-122"/>
                <a:ea typeface="Arial Unicode MS" pitchFamily="34" charset="-122"/>
                <a:cs typeface="Arial Unicode MS" pitchFamily="34" charset="-122"/>
              </a:rPr>
              <a:t>getPathInfo</a:t>
            </a:r>
            <a:r>
              <a:rPr lang="zh-CN" altLang="en-US" sz="2000" dirty="0" smtClean="0">
                <a:latin typeface="Arial Unicode MS" pitchFamily="34" charset="-122"/>
                <a:ea typeface="Arial Unicode MS" pitchFamily="34" charset="-122"/>
                <a:cs typeface="Arial Unicode MS" pitchFamily="34" charset="-122"/>
              </a:rPr>
              <a:t>：返回请求</a:t>
            </a:r>
            <a:r>
              <a:rPr lang="en-US" altLang="zh-CN" sz="2000" dirty="0" smtClean="0">
                <a:latin typeface="Arial Unicode MS" pitchFamily="34" charset="-122"/>
                <a:ea typeface="Arial Unicode MS" pitchFamily="34" charset="-122"/>
                <a:cs typeface="Arial Unicode MS" pitchFamily="34" charset="-122"/>
              </a:rPr>
              <a:t>URL</a:t>
            </a:r>
            <a:r>
              <a:rPr lang="zh-CN" altLang="en-US" sz="2000" dirty="0" smtClean="0">
                <a:latin typeface="Arial Unicode MS" pitchFamily="34" charset="-122"/>
                <a:ea typeface="Arial Unicode MS" pitchFamily="34" charset="-122"/>
                <a:cs typeface="Arial Unicode MS" pitchFamily="34" charset="-122"/>
              </a:rPr>
              <a:t>中的额外路径信息。额外路径信息是请求</a:t>
            </a:r>
            <a:r>
              <a:rPr lang="en-US" altLang="zh-CN" sz="2000" dirty="0" smtClean="0">
                <a:latin typeface="Arial Unicode MS" pitchFamily="34" charset="-122"/>
                <a:ea typeface="Arial Unicode MS" pitchFamily="34" charset="-122"/>
                <a:cs typeface="Arial Unicode MS" pitchFamily="34" charset="-122"/>
              </a:rPr>
              <a:t>URL</a:t>
            </a:r>
            <a:r>
              <a:rPr lang="zh-CN" altLang="en-US" sz="2000" dirty="0" smtClean="0">
                <a:latin typeface="Arial Unicode MS" pitchFamily="34" charset="-122"/>
                <a:ea typeface="Arial Unicode MS" pitchFamily="34" charset="-122"/>
                <a:cs typeface="Arial Unicode MS" pitchFamily="34" charset="-122"/>
              </a:rPr>
              <a:t>中的位于</a:t>
            </a:r>
            <a:r>
              <a:rPr lang="en-US" altLang="zh-CN" sz="2000" dirty="0" err="1" smtClean="0">
                <a:latin typeface="Arial Unicode MS" pitchFamily="34" charset="-122"/>
                <a:ea typeface="Arial Unicode MS" pitchFamily="34" charset="-122"/>
                <a:cs typeface="Arial Unicode MS" pitchFamily="34" charset="-122"/>
              </a:rPr>
              <a:t>Servlet</a:t>
            </a:r>
            <a:r>
              <a:rPr lang="zh-CN" altLang="en-US" sz="2000" dirty="0" smtClean="0">
                <a:latin typeface="Arial Unicode MS" pitchFamily="34" charset="-122"/>
                <a:ea typeface="Arial Unicode MS" pitchFamily="34" charset="-122"/>
                <a:cs typeface="Arial Unicode MS" pitchFamily="34" charset="-122"/>
              </a:rPr>
              <a:t>的路径之后和查询参数之前的内容，它以“</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开头。</a:t>
            </a:r>
          </a:p>
          <a:p>
            <a:pPr>
              <a:lnSpc>
                <a:spcPct val="80000"/>
              </a:lnSpc>
              <a:spcAft>
                <a:spcPct val="20000"/>
              </a:spcAft>
            </a:pPr>
            <a:r>
              <a:rPr lang="en-US" altLang="zh-CN" sz="2000" dirty="0" err="1" smtClean="0">
                <a:latin typeface="Arial Unicode MS" pitchFamily="34" charset="-122"/>
                <a:ea typeface="Arial Unicode MS" pitchFamily="34" charset="-122"/>
                <a:cs typeface="Arial Unicode MS" pitchFamily="34" charset="-122"/>
              </a:rPr>
              <a:t>getPathTranslated</a:t>
            </a:r>
            <a:r>
              <a:rPr lang="zh-CN" altLang="en-US" sz="2000" dirty="0" smtClean="0">
                <a:latin typeface="Arial Unicode MS" pitchFamily="34" charset="-122"/>
                <a:ea typeface="Arial Unicode MS" pitchFamily="34" charset="-122"/>
                <a:cs typeface="Arial Unicode MS" pitchFamily="34" charset="-122"/>
              </a:rPr>
              <a:t>：返回</a:t>
            </a:r>
            <a:r>
              <a:rPr lang="en-US" altLang="zh-CN" sz="2000" dirty="0" smtClean="0">
                <a:latin typeface="Arial Unicode MS" pitchFamily="34" charset="-122"/>
                <a:ea typeface="Arial Unicode MS" pitchFamily="34" charset="-122"/>
                <a:cs typeface="Arial Unicode MS" pitchFamily="34" charset="-122"/>
              </a:rPr>
              <a:t>URL</a:t>
            </a:r>
            <a:r>
              <a:rPr lang="zh-CN" altLang="en-US" sz="2000" dirty="0" smtClean="0">
                <a:latin typeface="Arial Unicode MS" pitchFamily="34" charset="-122"/>
                <a:ea typeface="Arial Unicode MS" pitchFamily="34" charset="-122"/>
                <a:cs typeface="Arial Unicode MS" pitchFamily="34" charset="-122"/>
              </a:rPr>
              <a:t>中的额外路径信息所对应的资源的真实路径。 </a:t>
            </a:r>
          </a:p>
          <a:p>
            <a:pPr>
              <a:lnSpc>
                <a:spcPct val="80000"/>
              </a:lnSpc>
              <a:spcAft>
                <a:spcPct val="20000"/>
              </a:spcAft>
            </a:pPr>
            <a:r>
              <a:rPr lang="en-US" altLang="zh-CN" sz="2000" dirty="0" err="1" smtClean="0">
                <a:solidFill>
                  <a:srgbClr val="FF0000"/>
                </a:solidFill>
                <a:latin typeface="Arial Unicode MS" pitchFamily="34" charset="-122"/>
                <a:ea typeface="Arial Unicode MS" pitchFamily="34" charset="-122"/>
                <a:cs typeface="Arial Unicode MS" pitchFamily="34" charset="-122"/>
              </a:rPr>
              <a:t>getServletPath</a:t>
            </a:r>
            <a:r>
              <a:rPr lang="zh-CN" altLang="en-US" sz="2000" dirty="0" smtClean="0">
                <a:latin typeface="Arial Unicode MS" pitchFamily="34" charset="-122"/>
                <a:ea typeface="Arial Unicode MS" pitchFamily="34" charset="-122"/>
                <a:cs typeface="Arial Unicode MS" pitchFamily="34" charset="-122"/>
              </a:rPr>
              <a:t>方法：</a:t>
            </a:r>
            <a:r>
              <a:rPr lang="en-US" altLang="zh-CN" sz="2000" dirty="0" err="1" smtClean="0">
                <a:latin typeface="Arial Unicode MS" pitchFamily="34" charset="-122"/>
                <a:ea typeface="Arial Unicode MS" pitchFamily="34" charset="-122"/>
                <a:cs typeface="Arial Unicode MS" pitchFamily="34" charset="-122"/>
              </a:rPr>
              <a:t>Servlet</a:t>
            </a:r>
            <a:r>
              <a:rPr lang="zh-CN" altLang="en-US" sz="2000" dirty="0" smtClean="0">
                <a:latin typeface="Arial Unicode MS" pitchFamily="34" charset="-122"/>
                <a:ea typeface="Arial Unicode MS" pitchFamily="34" charset="-122"/>
                <a:cs typeface="Arial Unicode MS" pitchFamily="34" charset="-122"/>
              </a:rPr>
              <a:t>的名称或</a:t>
            </a:r>
            <a:r>
              <a:rPr lang="en-US" altLang="zh-CN" sz="2000" dirty="0" err="1" smtClean="0">
                <a:latin typeface="Arial Unicode MS" pitchFamily="34" charset="-122"/>
                <a:ea typeface="Arial Unicode MS" pitchFamily="34" charset="-122"/>
                <a:cs typeface="Arial Unicode MS" pitchFamily="34" charset="-122"/>
              </a:rPr>
              <a:t>Servlet</a:t>
            </a:r>
            <a:r>
              <a:rPr lang="zh-CN" altLang="en-US" sz="2000" dirty="0" smtClean="0">
                <a:latin typeface="Arial Unicode MS" pitchFamily="34" charset="-122"/>
                <a:ea typeface="Arial Unicode MS" pitchFamily="34" charset="-122"/>
                <a:cs typeface="Arial Unicode MS" pitchFamily="34" charset="-122"/>
              </a:rPr>
              <a:t>所映射的路径。  </a:t>
            </a:r>
          </a:p>
          <a:p>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68324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880" y="692696"/>
            <a:ext cx="8229600" cy="857256"/>
          </a:xfrm>
        </p:spPr>
        <p:txBody>
          <a:bodyPr/>
          <a:lstStyle/>
          <a:p>
            <a:r>
              <a:rPr lang="zh-CN" altLang="en-US" dirty="0" smtClean="0">
                <a:latin typeface="Arial Unicode MS" pitchFamily="34" charset="-122"/>
                <a:ea typeface="Arial Unicode MS" pitchFamily="34" charset="-122"/>
                <a:cs typeface="Arial Unicode MS" pitchFamily="34" charset="-122"/>
              </a:rPr>
              <a:t>获取网络连接信息 </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57158" y="1624140"/>
            <a:ext cx="8429684" cy="5233860"/>
          </a:xfrm>
        </p:spPr>
        <p:txBody>
          <a:bodyPr>
            <a:noAutofit/>
          </a:bodyPr>
          <a:lstStyle/>
          <a:p>
            <a:pPr>
              <a:lnSpc>
                <a:spcPct val="90000"/>
              </a:lnSpc>
              <a:spcAft>
                <a:spcPct val="20000"/>
              </a:spcAft>
            </a:pPr>
            <a:r>
              <a:rPr lang="en-US" altLang="zh-CN" sz="2000" dirty="0" err="1" smtClean="0">
                <a:latin typeface="Arial Unicode MS" pitchFamily="34" charset="-122"/>
                <a:ea typeface="Arial Unicode MS" pitchFamily="34" charset="-122"/>
                <a:cs typeface="Arial Unicode MS" pitchFamily="34" charset="-122"/>
              </a:rPr>
              <a:t>getRemoteAddr</a:t>
            </a:r>
            <a:r>
              <a:rPr lang="zh-CN" altLang="en-US" sz="2000" dirty="0" smtClean="0">
                <a:latin typeface="Arial Unicode MS" pitchFamily="34" charset="-122"/>
                <a:ea typeface="Arial Unicode MS" pitchFamily="34" charset="-122"/>
                <a:cs typeface="Arial Unicode MS" pitchFamily="34" charset="-122"/>
              </a:rPr>
              <a:t>方法返回发出请求的客户机的</a:t>
            </a:r>
            <a:r>
              <a:rPr lang="en-US" altLang="zh-CN" sz="2000" dirty="0" smtClean="0">
                <a:latin typeface="Arial Unicode MS" pitchFamily="34" charset="-122"/>
                <a:ea typeface="Arial Unicode MS" pitchFamily="34" charset="-122"/>
                <a:cs typeface="Arial Unicode MS" pitchFamily="34" charset="-122"/>
              </a:rPr>
              <a:t>IP</a:t>
            </a:r>
            <a:r>
              <a:rPr lang="zh-CN" altLang="en-US" sz="2000" dirty="0" smtClean="0">
                <a:latin typeface="Arial Unicode MS" pitchFamily="34" charset="-122"/>
                <a:ea typeface="Arial Unicode MS" pitchFamily="34" charset="-122"/>
                <a:cs typeface="Arial Unicode MS" pitchFamily="34" charset="-122"/>
              </a:rPr>
              <a:t>地址，其格式为“</a:t>
            </a:r>
            <a:r>
              <a:rPr lang="en-US" altLang="zh-CN" sz="2000" dirty="0" smtClean="0">
                <a:latin typeface="Arial Unicode MS" pitchFamily="34" charset="-122"/>
                <a:ea typeface="Arial Unicode MS" pitchFamily="34" charset="-122"/>
                <a:cs typeface="Arial Unicode MS" pitchFamily="34" charset="-122"/>
              </a:rPr>
              <a:t>192.168.0.3”</a:t>
            </a:r>
            <a:r>
              <a:rPr lang="zh-CN" altLang="en-US" sz="2000" dirty="0" smtClean="0">
                <a:latin typeface="Arial Unicode MS" pitchFamily="34" charset="-122"/>
                <a:ea typeface="Arial Unicode MS" pitchFamily="34" charset="-122"/>
                <a:cs typeface="Arial Unicode MS" pitchFamily="34" charset="-122"/>
              </a:rPr>
              <a:t>这种形式的字符文本。 </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 </a:t>
            </a:r>
          </a:p>
          <a:p>
            <a:pPr>
              <a:lnSpc>
                <a:spcPct val="90000"/>
              </a:lnSpc>
              <a:spcAft>
                <a:spcPct val="20000"/>
              </a:spcAft>
            </a:pPr>
            <a:r>
              <a:rPr lang="en-US" altLang="zh-CN" sz="2000" dirty="0" err="1" smtClean="0">
                <a:latin typeface="Arial Unicode MS" pitchFamily="34" charset="-122"/>
                <a:ea typeface="Arial Unicode MS" pitchFamily="34" charset="-122"/>
                <a:cs typeface="Arial Unicode MS" pitchFamily="34" charset="-122"/>
              </a:rPr>
              <a:t>getRemoteHost</a:t>
            </a:r>
            <a:r>
              <a:rPr lang="zh-CN" altLang="en-US" sz="2000" dirty="0" smtClean="0">
                <a:latin typeface="Arial Unicode MS" pitchFamily="34" charset="-122"/>
                <a:ea typeface="Arial Unicode MS" pitchFamily="34" charset="-122"/>
                <a:cs typeface="Arial Unicode MS" pitchFamily="34" charset="-122"/>
              </a:rPr>
              <a:t>方法返回发出请求的客户机的完整主机名，即“</a:t>
            </a:r>
            <a:r>
              <a:rPr lang="en-US" altLang="zh-CN" sz="2000" dirty="0" smtClean="0">
                <a:latin typeface="Arial Unicode MS" pitchFamily="34" charset="-122"/>
                <a:ea typeface="Arial Unicode MS" pitchFamily="34" charset="-122"/>
                <a:cs typeface="Arial Unicode MS" pitchFamily="34" charset="-122"/>
              </a:rPr>
              <a:t>pc1.atguigu.com”</a:t>
            </a:r>
            <a:r>
              <a:rPr lang="zh-CN" altLang="en-US" sz="2000" dirty="0" smtClean="0">
                <a:latin typeface="Arial Unicode MS" pitchFamily="34" charset="-122"/>
                <a:ea typeface="Arial Unicode MS" pitchFamily="34" charset="-122"/>
                <a:cs typeface="Arial Unicode MS" pitchFamily="34" charset="-122"/>
              </a:rPr>
              <a:t>这种格式。</a:t>
            </a:r>
          </a:p>
          <a:p>
            <a:pPr>
              <a:lnSpc>
                <a:spcPct val="90000"/>
              </a:lnSpc>
              <a:spcAft>
                <a:spcPct val="20000"/>
              </a:spcAft>
            </a:pPr>
            <a:r>
              <a:rPr lang="en-US" altLang="zh-CN" sz="2000" dirty="0" err="1" smtClean="0">
                <a:latin typeface="Arial Unicode MS" pitchFamily="34" charset="-122"/>
                <a:ea typeface="Arial Unicode MS" pitchFamily="34" charset="-122"/>
                <a:cs typeface="Arial Unicode MS" pitchFamily="34" charset="-122"/>
              </a:rPr>
              <a:t>getRemotePort</a:t>
            </a:r>
            <a:r>
              <a:rPr lang="zh-CN" altLang="en-US" sz="2000" dirty="0" smtClean="0">
                <a:latin typeface="Arial Unicode MS" pitchFamily="34" charset="-122"/>
                <a:ea typeface="Arial Unicode MS" pitchFamily="34" charset="-122"/>
                <a:cs typeface="Arial Unicode MS" pitchFamily="34" charset="-122"/>
              </a:rPr>
              <a:t>方法返回发出请求的客户机所使用的网络接口的端口号。</a:t>
            </a:r>
          </a:p>
          <a:p>
            <a:pPr>
              <a:lnSpc>
                <a:spcPct val="90000"/>
              </a:lnSpc>
              <a:spcAft>
                <a:spcPct val="20000"/>
              </a:spcAft>
            </a:pPr>
            <a:r>
              <a:rPr lang="en-US" altLang="zh-CN" sz="2000" dirty="0" err="1" smtClean="0">
                <a:latin typeface="Arial Unicode MS" pitchFamily="34" charset="-122"/>
                <a:ea typeface="Arial Unicode MS" pitchFamily="34" charset="-122"/>
                <a:cs typeface="Arial Unicode MS" pitchFamily="34" charset="-122"/>
              </a:rPr>
              <a:t>getLocalAddr</a:t>
            </a:r>
            <a:r>
              <a:rPr lang="zh-CN" altLang="en-US" sz="2000" dirty="0" smtClean="0">
                <a:latin typeface="Arial Unicode MS" pitchFamily="34" charset="-122"/>
                <a:ea typeface="Arial Unicode MS" pitchFamily="34" charset="-122"/>
                <a:cs typeface="Arial Unicode MS" pitchFamily="34" charset="-122"/>
              </a:rPr>
              <a:t>方法返回</a:t>
            </a:r>
            <a:r>
              <a:rPr lang="en-US" altLang="zh-CN" sz="2000" dirty="0" smtClean="0">
                <a:latin typeface="Arial Unicode MS" pitchFamily="34" charset="-122"/>
                <a:ea typeface="Arial Unicode MS" pitchFamily="34" charset="-122"/>
                <a:cs typeface="Arial Unicode MS" pitchFamily="34" charset="-122"/>
              </a:rPr>
              <a:t>WEB</a:t>
            </a:r>
            <a:r>
              <a:rPr lang="zh-CN" altLang="en-US" sz="2000" dirty="0" smtClean="0">
                <a:latin typeface="Arial Unicode MS" pitchFamily="34" charset="-122"/>
                <a:ea typeface="Arial Unicode MS" pitchFamily="34" charset="-122"/>
                <a:cs typeface="Arial Unicode MS" pitchFamily="34" charset="-122"/>
              </a:rPr>
              <a:t>服务器上接收当前请求的网络接口的</a:t>
            </a:r>
            <a:r>
              <a:rPr lang="en-US" altLang="zh-CN" sz="2000" dirty="0" smtClean="0">
                <a:latin typeface="Arial Unicode MS" pitchFamily="34" charset="-122"/>
                <a:ea typeface="Arial Unicode MS" pitchFamily="34" charset="-122"/>
                <a:cs typeface="Arial Unicode MS" pitchFamily="34" charset="-122"/>
              </a:rPr>
              <a:t>IP</a:t>
            </a:r>
            <a:r>
              <a:rPr lang="zh-CN" altLang="en-US" sz="2000" dirty="0" smtClean="0">
                <a:latin typeface="Arial Unicode MS" pitchFamily="34" charset="-122"/>
                <a:ea typeface="Arial Unicode MS" pitchFamily="34" charset="-122"/>
                <a:cs typeface="Arial Unicode MS" pitchFamily="34" charset="-122"/>
              </a:rPr>
              <a:t>地址。</a:t>
            </a:r>
          </a:p>
          <a:p>
            <a:pPr>
              <a:lnSpc>
                <a:spcPct val="90000"/>
              </a:lnSpc>
              <a:spcAft>
                <a:spcPct val="20000"/>
              </a:spcAft>
            </a:pPr>
            <a:r>
              <a:rPr lang="en-US" altLang="zh-CN" sz="2000" dirty="0" err="1" smtClean="0">
                <a:latin typeface="Arial Unicode MS" pitchFamily="34" charset="-122"/>
                <a:ea typeface="Arial Unicode MS" pitchFamily="34" charset="-122"/>
                <a:cs typeface="Arial Unicode MS" pitchFamily="34" charset="-122"/>
              </a:rPr>
              <a:t>getLocalName</a:t>
            </a:r>
            <a:r>
              <a:rPr lang="zh-CN" altLang="en-US" sz="2000" dirty="0" smtClean="0">
                <a:latin typeface="Arial Unicode MS" pitchFamily="34" charset="-122"/>
                <a:ea typeface="Arial Unicode MS" pitchFamily="34" charset="-122"/>
                <a:cs typeface="Arial Unicode MS" pitchFamily="34" charset="-122"/>
              </a:rPr>
              <a:t>方法返回</a:t>
            </a:r>
            <a:r>
              <a:rPr lang="en-US" altLang="zh-CN" sz="2000" dirty="0" smtClean="0">
                <a:latin typeface="Arial Unicode MS" pitchFamily="34" charset="-122"/>
                <a:ea typeface="Arial Unicode MS" pitchFamily="34" charset="-122"/>
                <a:cs typeface="Arial Unicode MS" pitchFamily="34" charset="-122"/>
              </a:rPr>
              <a:t>WEB</a:t>
            </a:r>
            <a:r>
              <a:rPr lang="zh-CN" altLang="en-US" sz="2000" dirty="0" smtClean="0">
                <a:latin typeface="Arial Unicode MS" pitchFamily="34" charset="-122"/>
                <a:ea typeface="Arial Unicode MS" pitchFamily="34" charset="-122"/>
                <a:cs typeface="Arial Unicode MS" pitchFamily="34" charset="-122"/>
              </a:rPr>
              <a:t>服务器上接收当前请求的网络接口的</a:t>
            </a:r>
            <a:r>
              <a:rPr lang="en-US" altLang="zh-CN" sz="2000" dirty="0" smtClean="0">
                <a:latin typeface="Arial Unicode MS" pitchFamily="34" charset="-122"/>
                <a:ea typeface="Arial Unicode MS" pitchFamily="34" charset="-122"/>
                <a:cs typeface="Arial Unicode MS" pitchFamily="34" charset="-122"/>
              </a:rPr>
              <a:t>IP</a:t>
            </a:r>
            <a:r>
              <a:rPr lang="zh-CN" altLang="en-US" sz="2000" dirty="0" smtClean="0">
                <a:latin typeface="Arial Unicode MS" pitchFamily="34" charset="-122"/>
                <a:ea typeface="Arial Unicode MS" pitchFamily="34" charset="-122"/>
                <a:cs typeface="Arial Unicode MS" pitchFamily="34" charset="-122"/>
              </a:rPr>
              <a:t>地址所对应的主机名。</a:t>
            </a:r>
          </a:p>
          <a:p>
            <a:pPr>
              <a:lnSpc>
                <a:spcPct val="90000"/>
              </a:lnSpc>
              <a:spcAft>
                <a:spcPct val="20000"/>
              </a:spcAft>
            </a:pPr>
            <a:r>
              <a:rPr lang="en-US" altLang="zh-CN" sz="2000" dirty="0" err="1" smtClean="0">
                <a:latin typeface="Arial Unicode MS" pitchFamily="34" charset="-122"/>
                <a:ea typeface="Arial Unicode MS" pitchFamily="34" charset="-122"/>
                <a:cs typeface="Arial Unicode MS" pitchFamily="34" charset="-122"/>
              </a:rPr>
              <a:t>getLocalPort</a:t>
            </a:r>
            <a:r>
              <a:rPr lang="zh-CN" altLang="en-US" sz="2000" dirty="0" smtClean="0">
                <a:latin typeface="Arial Unicode MS" pitchFamily="34" charset="-122"/>
                <a:ea typeface="Arial Unicode MS" pitchFamily="34" charset="-122"/>
                <a:cs typeface="Arial Unicode MS" pitchFamily="34" charset="-122"/>
              </a:rPr>
              <a:t>方法返回</a:t>
            </a:r>
            <a:r>
              <a:rPr lang="en-US" altLang="zh-CN" sz="2000" dirty="0" smtClean="0">
                <a:latin typeface="Arial Unicode MS" pitchFamily="34" charset="-122"/>
                <a:ea typeface="Arial Unicode MS" pitchFamily="34" charset="-122"/>
                <a:cs typeface="Arial Unicode MS" pitchFamily="34" charset="-122"/>
              </a:rPr>
              <a:t>WEB</a:t>
            </a:r>
            <a:r>
              <a:rPr lang="zh-CN" altLang="en-US" sz="2000" dirty="0" smtClean="0">
                <a:latin typeface="Arial Unicode MS" pitchFamily="34" charset="-122"/>
                <a:ea typeface="Arial Unicode MS" pitchFamily="34" charset="-122"/>
                <a:cs typeface="Arial Unicode MS" pitchFamily="34" charset="-122"/>
              </a:rPr>
              <a:t>服务器上接收当前请求的网络接口的端口号。</a:t>
            </a:r>
          </a:p>
          <a:p>
            <a:pPr>
              <a:lnSpc>
                <a:spcPct val="90000"/>
              </a:lnSpc>
              <a:spcAft>
                <a:spcPct val="20000"/>
              </a:spcAft>
            </a:pPr>
            <a:r>
              <a:rPr lang="en-US" altLang="zh-CN" sz="2000" dirty="0" err="1" smtClean="0">
                <a:latin typeface="Arial Unicode MS" pitchFamily="34" charset="-122"/>
                <a:ea typeface="Arial Unicode MS" pitchFamily="34" charset="-122"/>
                <a:cs typeface="Arial Unicode MS" pitchFamily="34" charset="-122"/>
              </a:rPr>
              <a:t>getServerName</a:t>
            </a:r>
            <a:r>
              <a:rPr lang="zh-CN" altLang="en-US" sz="2000" dirty="0" smtClean="0">
                <a:latin typeface="Arial Unicode MS" pitchFamily="34" charset="-122"/>
                <a:ea typeface="Arial Unicode MS" pitchFamily="34" charset="-122"/>
                <a:cs typeface="Arial Unicode MS" pitchFamily="34" charset="-122"/>
              </a:rPr>
              <a:t>方法返回当前请求所指向的主机名。 </a:t>
            </a:r>
          </a:p>
          <a:p>
            <a:pPr>
              <a:lnSpc>
                <a:spcPct val="90000"/>
              </a:lnSpc>
              <a:spcAft>
                <a:spcPct val="20000"/>
              </a:spcAft>
            </a:pPr>
            <a:r>
              <a:rPr lang="en-US" altLang="zh-CN" sz="2000" dirty="0" err="1" smtClean="0">
                <a:latin typeface="Arial Unicode MS" pitchFamily="34" charset="-122"/>
                <a:ea typeface="Arial Unicode MS" pitchFamily="34" charset="-122"/>
                <a:cs typeface="Arial Unicode MS" pitchFamily="34" charset="-122"/>
              </a:rPr>
              <a:t>getServerPort</a:t>
            </a:r>
            <a:r>
              <a:rPr lang="zh-CN" altLang="en-US" sz="2000" dirty="0" smtClean="0">
                <a:latin typeface="Arial Unicode MS" pitchFamily="34" charset="-122"/>
                <a:ea typeface="Arial Unicode MS" pitchFamily="34" charset="-122"/>
                <a:cs typeface="Arial Unicode MS" pitchFamily="34" charset="-122"/>
              </a:rPr>
              <a:t>方法返回当前请求所连接的服务器端口号。</a:t>
            </a:r>
          </a:p>
          <a:p>
            <a:pPr>
              <a:lnSpc>
                <a:spcPct val="90000"/>
              </a:lnSpc>
              <a:spcAft>
                <a:spcPct val="20000"/>
              </a:spcAft>
            </a:pPr>
            <a:r>
              <a:rPr lang="en-US" altLang="zh-CN" sz="2000" dirty="0" err="1" smtClean="0">
                <a:latin typeface="Arial Unicode MS" pitchFamily="34" charset="-122"/>
                <a:ea typeface="Arial Unicode MS" pitchFamily="34" charset="-122"/>
                <a:cs typeface="Arial Unicode MS" pitchFamily="34" charset="-122"/>
              </a:rPr>
              <a:t>getScheme</a:t>
            </a:r>
            <a:r>
              <a:rPr lang="zh-CN" altLang="en-US" sz="2000" dirty="0" smtClean="0">
                <a:latin typeface="Arial Unicode MS" pitchFamily="34" charset="-122"/>
                <a:ea typeface="Arial Unicode MS" pitchFamily="34" charset="-122"/>
                <a:cs typeface="Arial Unicode MS" pitchFamily="34" charset="-122"/>
              </a:rPr>
              <a:t>方法返回请求的协议名，例如</a:t>
            </a:r>
            <a:r>
              <a:rPr lang="en-US" altLang="zh-CN" sz="2000" dirty="0" smtClean="0">
                <a:latin typeface="Arial Unicode MS" pitchFamily="34" charset="-122"/>
                <a:ea typeface="Arial Unicode MS" pitchFamily="34" charset="-122"/>
                <a:cs typeface="Arial Unicode MS" pitchFamily="34" charset="-122"/>
              </a:rPr>
              <a:t>http</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https</a:t>
            </a:r>
            <a:r>
              <a:rPr lang="zh-CN" altLang="en-US" sz="2000" dirty="0" smtClean="0">
                <a:latin typeface="Arial Unicode MS" pitchFamily="34" charset="-122"/>
                <a:ea typeface="Arial Unicode MS" pitchFamily="34" charset="-122"/>
                <a:cs typeface="Arial Unicode MS" pitchFamily="34" charset="-122"/>
              </a:rPr>
              <a:t>或</a:t>
            </a:r>
            <a:r>
              <a:rPr lang="en-US" altLang="zh-CN" sz="2000" dirty="0" smtClean="0">
                <a:latin typeface="Arial Unicode MS" pitchFamily="34" charset="-122"/>
                <a:ea typeface="Arial Unicode MS" pitchFamily="34" charset="-122"/>
                <a:cs typeface="Arial Unicode MS" pitchFamily="34" charset="-122"/>
              </a:rPr>
              <a:t>ftp</a:t>
            </a:r>
            <a:r>
              <a:rPr lang="zh-CN" altLang="en-US" sz="2000" dirty="0" smtClean="0">
                <a:latin typeface="Arial Unicode MS" pitchFamily="34" charset="-122"/>
                <a:ea typeface="Arial Unicode MS" pitchFamily="34" charset="-122"/>
                <a:cs typeface="Arial Unicode MS" pitchFamily="34" charset="-122"/>
              </a:rPr>
              <a:t>。</a:t>
            </a:r>
          </a:p>
          <a:p>
            <a:pPr>
              <a:lnSpc>
                <a:spcPct val="90000"/>
              </a:lnSpc>
              <a:spcAft>
                <a:spcPct val="20000"/>
              </a:spcAft>
            </a:pPr>
            <a:r>
              <a:rPr lang="en-US" altLang="zh-CN" sz="2000" dirty="0" err="1" smtClean="0">
                <a:solidFill>
                  <a:srgbClr val="FF0000"/>
                </a:solidFill>
                <a:latin typeface="Arial Unicode MS" pitchFamily="34" charset="-122"/>
                <a:ea typeface="Arial Unicode MS" pitchFamily="34" charset="-122"/>
                <a:cs typeface="Arial Unicode MS" pitchFamily="34" charset="-122"/>
              </a:rPr>
              <a:t>getRequestURL</a:t>
            </a:r>
            <a:r>
              <a:rPr lang="zh-CN" altLang="en-US" sz="2000" dirty="0" smtClean="0">
                <a:latin typeface="Arial Unicode MS" pitchFamily="34" charset="-122"/>
                <a:ea typeface="Arial Unicode MS" pitchFamily="34" charset="-122"/>
                <a:cs typeface="Arial Unicode MS" pitchFamily="34" charset="-122"/>
              </a:rPr>
              <a:t>方法返回客户端发出请求时的完整</a:t>
            </a:r>
            <a:r>
              <a:rPr lang="en-US" altLang="zh-CN" sz="2000" dirty="0" smtClean="0">
                <a:latin typeface="Arial Unicode MS" pitchFamily="34" charset="-122"/>
                <a:ea typeface="Arial Unicode MS" pitchFamily="34" charset="-122"/>
                <a:cs typeface="Arial Unicode MS" pitchFamily="34" charset="-122"/>
              </a:rPr>
              <a:t>URL</a:t>
            </a:r>
            <a:r>
              <a:rPr lang="zh-CN" altLang="en-US" sz="20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2475937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857256"/>
          </a:xfrm>
        </p:spPr>
        <p:txBody>
          <a:bodyPr/>
          <a:lstStyle/>
          <a:p>
            <a:r>
              <a:rPr lang="zh-CN" altLang="en-US" b="1" dirty="0" smtClean="0">
                <a:latin typeface="Arial Unicode MS" pitchFamily="34" charset="-122"/>
                <a:ea typeface="Arial Unicode MS" pitchFamily="34" charset="-122"/>
                <a:cs typeface="Arial Unicode MS" pitchFamily="34" charset="-122"/>
              </a:rPr>
              <a:t>获取请求头信息</a:t>
            </a:r>
            <a:r>
              <a:rPr lang="zh-CN" altLang="en-US" dirty="0" smtClean="0">
                <a:latin typeface="Arial Unicode MS" pitchFamily="34" charset="-122"/>
                <a:ea typeface="Arial Unicode MS" pitchFamily="34" charset="-122"/>
                <a:cs typeface="Arial Unicode MS" pitchFamily="34" charset="-122"/>
              </a:rPr>
              <a:t> </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539552" y="1700808"/>
            <a:ext cx="8229600" cy="4043378"/>
          </a:xfrm>
        </p:spPr>
        <p:txBody>
          <a:bodyPr>
            <a:normAutofit/>
          </a:bodyPr>
          <a:lstStyle/>
          <a:p>
            <a:pPr marL="355600" indent="-355600">
              <a:spcAft>
                <a:spcPct val="20000"/>
              </a:spcAft>
              <a:tabLst>
                <a:tab pos="355600" algn="l"/>
              </a:tabLst>
            </a:pPr>
            <a:r>
              <a:rPr lang="en-US" altLang="zh-CN" sz="2200" dirty="0" err="1" smtClean="0">
                <a:latin typeface="Arial Unicode MS" pitchFamily="34" charset="-122"/>
                <a:ea typeface="Arial Unicode MS" pitchFamily="34" charset="-122"/>
                <a:cs typeface="Arial Unicode MS" pitchFamily="34" charset="-122"/>
              </a:rPr>
              <a:t>getHeader</a:t>
            </a:r>
            <a:r>
              <a:rPr lang="zh-CN" altLang="en-US" sz="2200" dirty="0" smtClean="0">
                <a:latin typeface="Arial Unicode MS" pitchFamily="34" charset="-122"/>
                <a:ea typeface="Arial Unicode MS" pitchFamily="34" charset="-122"/>
                <a:cs typeface="Arial Unicode MS" pitchFamily="34" charset="-122"/>
              </a:rPr>
              <a:t>方法 </a:t>
            </a:r>
          </a:p>
          <a:p>
            <a:pPr marL="355600" indent="-355600">
              <a:spcAft>
                <a:spcPct val="20000"/>
              </a:spcAft>
              <a:tabLst>
                <a:tab pos="355600" algn="l"/>
              </a:tabLst>
            </a:pPr>
            <a:r>
              <a:rPr lang="en-US" altLang="zh-CN" sz="2200" dirty="0" err="1" smtClean="0">
                <a:latin typeface="Arial Unicode MS" pitchFamily="34" charset="-122"/>
                <a:ea typeface="Arial Unicode MS" pitchFamily="34" charset="-122"/>
                <a:cs typeface="Arial Unicode MS" pitchFamily="34" charset="-122"/>
              </a:rPr>
              <a:t>getHeaders</a:t>
            </a:r>
            <a:r>
              <a:rPr lang="zh-CN" altLang="en-US" sz="2200" dirty="0" smtClean="0">
                <a:latin typeface="Arial Unicode MS" pitchFamily="34" charset="-122"/>
                <a:ea typeface="Arial Unicode MS" pitchFamily="34" charset="-122"/>
                <a:cs typeface="Arial Unicode MS" pitchFamily="34" charset="-122"/>
              </a:rPr>
              <a:t>方法 </a:t>
            </a:r>
          </a:p>
          <a:p>
            <a:pPr marL="355600" indent="-355600">
              <a:spcAft>
                <a:spcPct val="20000"/>
              </a:spcAft>
              <a:tabLst>
                <a:tab pos="355600" algn="l"/>
              </a:tabLst>
            </a:pPr>
            <a:r>
              <a:rPr lang="en-US" altLang="zh-CN" sz="2200" dirty="0" err="1" smtClean="0">
                <a:latin typeface="Arial Unicode MS" pitchFamily="34" charset="-122"/>
                <a:ea typeface="Arial Unicode MS" pitchFamily="34" charset="-122"/>
                <a:cs typeface="Arial Unicode MS" pitchFamily="34" charset="-122"/>
              </a:rPr>
              <a:t>getHeaderNames</a:t>
            </a:r>
            <a:r>
              <a:rPr lang="zh-CN" altLang="en-US" sz="2200" dirty="0" smtClean="0">
                <a:latin typeface="Arial Unicode MS" pitchFamily="34" charset="-122"/>
                <a:ea typeface="Arial Unicode MS" pitchFamily="34" charset="-122"/>
                <a:cs typeface="Arial Unicode MS" pitchFamily="34" charset="-122"/>
              </a:rPr>
              <a:t>方法 </a:t>
            </a:r>
          </a:p>
          <a:p>
            <a:pPr marL="355600" indent="-355600">
              <a:spcAft>
                <a:spcPct val="20000"/>
              </a:spcAft>
              <a:tabLst>
                <a:tab pos="355600" algn="l"/>
              </a:tabLst>
            </a:pPr>
            <a:r>
              <a:rPr lang="en-US" altLang="zh-CN" sz="2200" dirty="0" err="1" smtClean="0">
                <a:latin typeface="Arial Unicode MS" pitchFamily="34" charset="-122"/>
                <a:ea typeface="Arial Unicode MS" pitchFamily="34" charset="-122"/>
                <a:cs typeface="Arial Unicode MS" pitchFamily="34" charset="-122"/>
              </a:rPr>
              <a:t>getIntHeader</a:t>
            </a:r>
            <a:r>
              <a:rPr lang="zh-CN" altLang="en-US" sz="2200" dirty="0" smtClean="0">
                <a:latin typeface="Arial Unicode MS" pitchFamily="34" charset="-122"/>
                <a:ea typeface="Arial Unicode MS" pitchFamily="34" charset="-122"/>
                <a:cs typeface="Arial Unicode MS" pitchFamily="34" charset="-122"/>
              </a:rPr>
              <a:t>方法</a:t>
            </a:r>
          </a:p>
          <a:p>
            <a:pPr marL="355600" indent="-355600">
              <a:spcAft>
                <a:spcPct val="20000"/>
              </a:spcAft>
              <a:tabLst>
                <a:tab pos="355600" algn="l"/>
              </a:tabLst>
            </a:pPr>
            <a:r>
              <a:rPr lang="en-US" altLang="zh-CN" sz="2200" dirty="0" err="1" smtClean="0">
                <a:latin typeface="Arial Unicode MS" pitchFamily="34" charset="-122"/>
                <a:ea typeface="Arial Unicode MS" pitchFamily="34" charset="-122"/>
                <a:cs typeface="Arial Unicode MS" pitchFamily="34" charset="-122"/>
              </a:rPr>
              <a:t>getDateHeader</a:t>
            </a:r>
            <a:r>
              <a:rPr lang="zh-CN" altLang="en-US" sz="2200" dirty="0" smtClean="0">
                <a:latin typeface="Arial Unicode MS" pitchFamily="34" charset="-122"/>
                <a:ea typeface="Arial Unicode MS" pitchFamily="34" charset="-122"/>
                <a:cs typeface="Arial Unicode MS" pitchFamily="34" charset="-122"/>
              </a:rPr>
              <a:t>方法</a:t>
            </a:r>
            <a:endParaRPr lang="zh-CN" altLang="en-US" sz="2200" dirty="0" smtClean="0">
              <a:solidFill>
                <a:srgbClr val="FF0000"/>
              </a:solidFill>
              <a:latin typeface="Arial Unicode MS" pitchFamily="34" charset="-122"/>
              <a:ea typeface="Arial Unicode MS" pitchFamily="34" charset="-122"/>
              <a:cs typeface="Arial Unicode MS" pitchFamily="34" charset="-122"/>
            </a:endParaRPr>
          </a:p>
          <a:p>
            <a:pPr marL="355600" indent="-355600">
              <a:spcAft>
                <a:spcPct val="20000"/>
              </a:spcAft>
              <a:tabLst>
                <a:tab pos="355600" algn="l"/>
              </a:tabLst>
            </a:pPr>
            <a:r>
              <a:rPr lang="en-US" altLang="zh-CN" sz="2200" dirty="0" err="1" smtClean="0">
                <a:latin typeface="Arial Unicode MS" pitchFamily="34" charset="-122"/>
                <a:ea typeface="Arial Unicode MS" pitchFamily="34" charset="-122"/>
                <a:cs typeface="Arial Unicode MS" pitchFamily="34" charset="-122"/>
              </a:rPr>
              <a:t>getContentType</a:t>
            </a:r>
            <a:r>
              <a:rPr lang="zh-CN" altLang="en-US" sz="2200" dirty="0" smtClean="0">
                <a:latin typeface="Arial Unicode MS" pitchFamily="34" charset="-122"/>
                <a:ea typeface="Arial Unicode MS" pitchFamily="34" charset="-122"/>
                <a:cs typeface="Arial Unicode MS" pitchFamily="34" charset="-122"/>
              </a:rPr>
              <a:t>方法</a:t>
            </a:r>
            <a:endParaRPr lang="zh-CN" altLang="en-US" sz="2200" dirty="0" smtClean="0">
              <a:solidFill>
                <a:srgbClr val="FF0000"/>
              </a:solidFill>
              <a:latin typeface="Arial Unicode MS" pitchFamily="34" charset="-122"/>
              <a:ea typeface="Arial Unicode MS" pitchFamily="34" charset="-122"/>
              <a:cs typeface="Arial Unicode MS" pitchFamily="34" charset="-122"/>
            </a:endParaRPr>
          </a:p>
          <a:p>
            <a:pPr marL="355600" indent="-355600">
              <a:spcAft>
                <a:spcPct val="20000"/>
              </a:spcAft>
              <a:tabLst>
                <a:tab pos="355600" algn="l"/>
              </a:tabLst>
            </a:pPr>
            <a:r>
              <a:rPr lang="en-US" altLang="zh-CN" sz="2200" dirty="0" err="1" smtClean="0">
                <a:latin typeface="Arial Unicode MS" pitchFamily="34" charset="-122"/>
                <a:ea typeface="Arial Unicode MS" pitchFamily="34" charset="-122"/>
                <a:cs typeface="Arial Unicode MS" pitchFamily="34" charset="-122"/>
              </a:rPr>
              <a:t>getContentLength</a:t>
            </a:r>
            <a:r>
              <a:rPr lang="zh-CN" altLang="en-US" sz="2200" dirty="0" smtClean="0">
                <a:latin typeface="Arial Unicode MS" pitchFamily="34" charset="-122"/>
                <a:ea typeface="Arial Unicode MS" pitchFamily="34" charset="-122"/>
                <a:cs typeface="Arial Unicode MS" pitchFamily="34" charset="-122"/>
              </a:rPr>
              <a:t>方法 </a:t>
            </a:r>
          </a:p>
          <a:p>
            <a:pPr marL="355600" indent="-355600">
              <a:spcAft>
                <a:spcPct val="20000"/>
              </a:spcAft>
              <a:tabLst>
                <a:tab pos="355600" algn="l"/>
              </a:tabLst>
            </a:pPr>
            <a:r>
              <a:rPr lang="en-US" altLang="zh-CN" sz="2200" dirty="0" err="1" smtClean="0">
                <a:latin typeface="Arial Unicode MS" pitchFamily="34" charset="-122"/>
                <a:ea typeface="Arial Unicode MS" pitchFamily="34" charset="-122"/>
                <a:cs typeface="Arial Unicode MS" pitchFamily="34" charset="-122"/>
              </a:rPr>
              <a:t>getCharacterEncoding</a:t>
            </a:r>
            <a:r>
              <a:rPr lang="zh-CN" altLang="en-US" sz="2200" dirty="0" smtClean="0">
                <a:latin typeface="Arial Unicode MS" pitchFamily="34" charset="-122"/>
                <a:ea typeface="Arial Unicode MS" pitchFamily="34" charset="-122"/>
                <a:cs typeface="Arial Unicode MS" pitchFamily="34" charset="-122"/>
              </a:rPr>
              <a:t>方法 </a:t>
            </a:r>
          </a:p>
          <a:p>
            <a:endParaRPr lang="zh-CN" altLang="en-US"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69294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1357290" y="771544"/>
            <a:ext cx="8229600" cy="857256"/>
          </a:xfrm>
        </p:spPr>
        <p:txBody>
          <a:bodyPr/>
          <a:lstStyle/>
          <a:p>
            <a:r>
              <a:rPr lang="zh-CN" altLang="en-US" b="1" dirty="0">
                <a:latin typeface="Arial Unicode MS" pitchFamily="34" charset="-122"/>
                <a:ea typeface="Arial Unicode MS" pitchFamily="34" charset="-122"/>
                <a:cs typeface="Arial Unicode MS" pitchFamily="34" charset="-122"/>
              </a:rPr>
              <a:t>获取请求参数</a:t>
            </a:r>
            <a:r>
              <a:rPr lang="zh-CN" altLang="en-US" dirty="0">
                <a:latin typeface="Arial Unicode MS" pitchFamily="34" charset="-122"/>
                <a:ea typeface="Arial Unicode MS" pitchFamily="34" charset="-122"/>
                <a:cs typeface="Arial Unicode MS" pitchFamily="34" charset="-122"/>
              </a:rPr>
              <a:t> </a:t>
            </a:r>
          </a:p>
        </p:txBody>
      </p:sp>
      <p:sp>
        <p:nvSpPr>
          <p:cNvPr id="675843" name="Rectangle 3"/>
          <p:cNvSpPr>
            <a:spLocks noGrp="1" noChangeArrowheads="1"/>
          </p:cNvSpPr>
          <p:nvPr>
            <p:ph type="body" idx="1"/>
          </p:nvPr>
        </p:nvSpPr>
        <p:spPr>
          <a:xfrm>
            <a:off x="755650" y="1848230"/>
            <a:ext cx="7416800" cy="3168650"/>
          </a:xfrm>
          <a:noFill/>
        </p:spPr>
        <p:txBody>
          <a:bodyPr/>
          <a:lstStyle/>
          <a:p>
            <a:pPr marL="355600" indent="-355600">
              <a:spcAft>
                <a:spcPct val="20000"/>
              </a:spcAft>
            </a:pPr>
            <a:r>
              <a:rPr lang="en-US" altLang="zh-CN" dirty="0" err="1">
                <a:latin typeface="Arial Unicode MS" pitchFamily="34" charset="-122"/>
                <a:ea typeface="Arial Unicode MS" pitchFamily="34" charset="-122"/>
                <a:cs typeface="Arial Unicode MS" pitchFamily="34" charset="-122"/>
              </a:rPr>
              <a:t>getParameter</a:t>
            </a:r>
            <a:r>
              <a:rPr lang="zh-CN" altLang="en-US" dirty="0">
                <a:latin typeface="Arial Unicode MS" pitchFamily="34" charset="-122"/>
                <a:ea typeface="Arial Unicode MS" pitchFamily="34" charset="-122"/>
                <a:cs typeface="Arial Unicode MS" pitchFamily="34" charset="-122"/>
              </a:rPr>
              <a:t>方法</a:t>
            </a:r>
          </a:p>
          <a:p>
            <a:pPr marL="355600" indent="-355600">
              <a:spcAft>
                <a:spcPct val="20000"/>
              </a:spcAft>
            </a:pPr>
            <a:r>
              <a:rPr lang="en-US" altLang="zh-CN" dirty="0" err="1">
                <a:latin typeface="Arial Unicode MS" pitchFamily="34" charset="-122"/>
                <a:ea typeface="Arial Unicode MS" pitchFamily="34" charset="-122"/>
                <a:cs typeface="Arial Unicode MS" pitchFamily="34" charset="-122"/>
              </a:rPr>
              <a:t>getParameterValues</a:t>
            </a:r>
            <a:r>
              <a:rPr lang="zh-CN" altLang="en-US" dirty="0">
                <a:latin typeface="Arial Unicode MS" pitchFamily="34" charset="-122"/>
                <a:ea typeface="Arial Unicode MS" pitchFamily="34" charset="-122"/>
                <a:cs typeface="Arial Unicode MS" pitchFamily="34" charset="-122"/>
              </a:rPr>
              <a:t>方法</a:t>
            </a:r>
            <a:endParaRPr lang="zh-CN" altLang="en-US" sz="2800" dirty="0">
              <a:latin typeface="Arial Unicode MS" pitchFamily="34" charset="-122"/>
              <a:ea typeface="Arial Unicode MS" pitchFamily="34" charset="-122"/>
              <a:cs typeface="Arial Unicode MS" pitchFamily="34" charset="-122"/>
            </a:endParaRPr>
          </a:p>
          <a:p>
            <a:pPr marL="355600" indent="-355600">
              <a:spcAft>
                <a:spcPct val="20000"/>
              </a:spcAft>
            </a:pPr>
            <a:r>
              <a:rPr lang="en-US" altLang="zh-CN" dirty="0" err="1">
                <a:latin typeface="Arial Unicode MS" pitchFamily="34" charset="-122"/>
                <a:ea typeface="Arial Unicode MS" pitchFamily="34" charset="-122"/>
                <a:cs typeface="Arial Unicode MS" pitchFamily="34" charset="-122"/>
              </a:rPr>
              <a:t>getParameterNames</a:t>
            </a:r>
            <a:r>
              <a:rPr lang="zh-CN" altLang="en-US" dirty="0">
                <a:latin typeface="Arial Unicode MS" pitchFamily="34" charset="-122"/>
                <a:ea typeface="Arial Unicode MS" pitchFamily="34" charset="-122"/>
                <a:cs typeface="Arial Unicode MS" pitchFamily="34" charset="-122"/>
              </a:rPr>
              <a:t>方法 </a:t>
            </a:r>
            <a:endParaRPr lang="zh-CN" altLang="en-US" sz="2800" dirty="0">
              <a:latin typeface="Arial Unicode MS" pitchFamily="34" charset="-122"/>
              <a:ea typeface="Arial Unicode MS" pitchFamily="34" charset="-122"/>
              <a:cs typeface="Arial Unicode MS" pitchFamily="34" charset="-122"/>
            </a:endParaRPr>
          </a:p>
          <a:p>
            <a:pPr marL="355600" indent="-355600">
              <a:spcAft>
                <a:spcPct val="20000"/>
              </a:spcAft>
            </a:pPr>
            <a:r>
              <a:rPr lang="en-US" altLang="zh-CN" dirty="0" err="1">
                <a:latin typeface="Arial Unicode MS" pitchFamily="34" charset="-122"/>
                <a:ea typeface="Arial Unicode MS" pitchFamily="34" charset="-122"/>
                <a:cs typeface="Arial Unicode MS" pitchFamily="34" charset="-122"/>
              </a:rPr>
              <a:t>getParameterMap</a:t>
            </a:r>
            <a:r>
              <a:rPr lang="zh-CN" altLang="en-US" dirty="0">
                <a:latin typeface="Arial Unicode MS" pitchFamily="34" charset="-122"/>
                <a:ea typeface="Arial Unicode MS" pitchFamily="34" charset="-122"/>
                <a:cs typeface="Arial Unicode MS" pitchFamily="34" charset="-122"/>
              </a:rPr>
              <a:t>方法 </a:t>
            </a:r>
          </a:p>
        </p:txBody>
      </p:sp>
    </p:spTree>
    <p:extLst>
      <p:ext uri="{BB962C8B-B14F-4D97-AF65-F5344CB8AC3E}">
        <p14:creationId xmlns:p14="http://schemas.microsoft.com/office/powerpoint/2010/main" val="261545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75843">
                                            <p:txEl>
                                              <p:pRg st="0" end="0"/>
                                            </p:txEl>
                                          </p:spTgt>
                                        </p:tgtEl>
                                        <p:attrNameLst>
                                          <p:attrName>style.visibility</p:attrName>
                                        </p:attrNameLst>
                                      </p:cBhvr>
                                      <p:to>
                                        <p:strVal val="visible"/>
                                      </p:to>
                                    </p:set>
                                    <p:anim calcmode="lin" valueType="num">
                                      <p:cBhvr additive="base">
                                        <p:cTn id="7" dur="500" fill="hold"/>
                                        <p:tgtEl>
                                          <p:spTgt spid="6758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75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75843">
                                            <p:txEl>
                                              <p:pRg st="1" end="1"/>
                                            </p:txEl>
                                          </p:spTgt>
                                        </p:tgtEl>
                                        <p:attrNameLst>
                                          <p:attrName>style.visibility</p:attrName>
                                        </p:attrNameLst>
                                      </p:cBhvr>
                                      <p:to>
                                        <p:strVal val="visible"/>
                                      </p:to>
                                    </p:set>
                                    <p:anim calcmode="lin" valueType="num">
                                      <p:cBhvr additive="base">
                                        <p:cTn id="13" dur="500" fill="hold"/>
                                        <p:tgtEl>
                                          <p:spTgt spid="6758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758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75843">
                                            <p:txEl>
                                              <p:pRg st="2" end="2"/>
                                            </p:txEl>
                                          </p:spTgt>
                                        </p:tgtEl>
                                        <p:attrNameLst>
                                          <p:attrName>style.visibility</p:attrName>
                                        </p:attrNameLst>
                                      </p:cBhvr>
                                      <p:to>
                                        <p:strVal val="visible"/>
                                      </p:to>
                                    </p:set>
                                    <p:anim calcmode="lin" valueType="num">
                                      <p:cBhvr additive="base">
                                        <p:cTn id="19" dur="500" fill="hold"/>
                                        <p:tgtEl>
                                          <p:spTgt spid="6758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758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75843">
                                            <p:txEl>
                                              <p:pRg st="3" end="3"/>
                                            </p:txEl>
                                          </p:spTgt>
                                        </p:tgtEl>
                                        <p:attrNameLst>
                                          <p:attrName>style.visibility</p:attrName>
                                        </p:attrNameLst>
                                      </p:cBhvr>
                                      <p:to>
                                        <p:strVal val="visible"/>
                                      </p:to>
                                    </p:set>
                                    <p:anim calcmode="lin" valueType="num">
                                      <p:cBhvr additive="base">
                                        <p:cTn id="25" dur="500" fill="hold"/>
                                        <p:tgtEl>
                                          <p:spTgt spid="67584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758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a:xfrm>
            <a:off x="1115616" y="404664"/>
            <a:ext cx="7696200" cy="1439863"/>
          </a:xfrm>
        </p:spPr>
        <p:txBody>
          <a:bodyPr/>
          <a:lstStyle/>
          <a:p>
            <a:r>
              <a:rPr lang="zh-CN" altLang="en-US" dirty="0">
                <a:latin typeface="Arial Unicode MS" pitchFamily="34" charset="-122"/>
                <a:ea typeface="Arial Unicode MS" pitchFamily="34" charset="-122"/>
                <a:cs typeface="Arial Unicode MS" pitchFamily="34" charset="-122"/>
              </a:rPr>
              <a:t>获取请求参数的编程实例</a:t>
            </a:r>
          </a:p>
        </p:txBody>
      </p:sp>
      <p:sp>
        <p:nvSpPr>
          <p:cNvPr id="676867" name="Rectangle 3"/>
          <p:cNvSpPr>
            <a:spLocks noGrp="1" noChangeArrowheads="1"/>
          </p:cNvSpPr>
          <p:nvPr>
            <p:ph type="body" sz="half" idx="1"/>
          </p:nvPr>
        </p:nvSpPr>
        <p:spPr>
          <a:xfrm>
            <a:off x="382210" y="1606070"/>
            <a:ext cx="7920038" cy="5063290"/>
          </a:xfrm>
        </p:spPr>
        <p:txBody>
          <a:bodyPr>
            <a:noAutofit/>
          </a:bodyPr>
          <a:lstStyle/>
          <a:p>
            <a:pPr marL="355600" indent="-355600">
              <a:lnSpc>
                <a:spcPct val="80000"/>
              </a:lnSpc>
              <a:buFont typeface="Wingdings" pitchFamily="2" charset="2"/>
              <a:buNone/>
            </a:pPr>
            <a:r>
              <a:rPr lang="en-US" altLang="zh-CN" sz="1800" dirty="0">
                <a:latin typeface="Arial Unicode MS" pitchFamily="34" charset="-122"/>
                <a:ea typeface="Arial Unicode MS" pitchFamily="34" charset="-122"/>
                <a:cs typeface="Arial Unicode MS" pitchFamily="34" charset="-122"/>
              </a:rPr>
              <a:t>Enumeration </a:t>
            </a:r>
            <a:r>
              <a:rPr lang="en-US" altLang="zh-CN" sz="1800" dirty="0" err="1">
                <a:latin typeface="Arial Unicode MS" pitchFamily="34" charset="-122"/>
                <a:ea typeface="Arial Unicode MS" pitchFamily="34" charset="-122"/>
                <a:cs typeface="Arial Unicode MS" pitchFamily="34" charset="-122"/>
              </a:rPr>
              <a:t>paramNames</a:t>
            </a:r>
            <a:r>
              <a:rPr lang="en-US" altLang="zh-CN" sz="1800" dirty="0">
                <a:latin typeface="Arial Unicode MS" pitchFamily="34" charset="-122"/>
                <a:ea typeface="Arial Unicode MS" pitchFamily="34" charset="-122"/>
                <a:cs typeface="Arial Unicode MS" pitchFamily="34" charset="-122"/>
              </a:rPr>
              <a:t> = </a:t>
            </a:r>
            <a:r>
              <a:rPr lang="en-US" altLang="zh-CN" sz="1800" dirty="0" err="1">
                <a:latin typeface="Arial Unicode MS" pitchFamily="34" charset="-122"/>
                <a:ea typeface="Arial Unicode MS" pitchFamily="34" charset="-122"/>
                <a:cs typeface="Arial Unicode MS" pitchFamily="34" charset="-122"/>
              </a:rPr>
              <a:t>request.getParameterNames</a:t>
            </a:r>
            <a:r>
              <a:rPr lang="en-US" altLang="zh-CN" sz="1800" dirty="0">
                <a:latin typeface="Arial Unicode MS" pitchFamily="34" charset="-122"/>
                <a:ea typeface="Arial Unicode MS" pitchFamily="34" charset="-122"/>
                <a:cs typeface="Arial Unicode MS" pitchFamily="34" charset="-122"/>
              </a:rPr>
              <a:t>();</a:t>
            </a:r>
          </a:p>
          <a:p>
            <a:pPr marL="355600" indent="-355600">
              <a:lnSpc>
                <a:spcPct val="80000"/>
              </a:lnSpc>
              <a:buFont typeface="Wingdings" pitchFamily="2" charset="2"/>
              <a:buNone/>
            </a:pPr>
            <a:r>
              <a:rPr lang="en-US" altLang="zh-CN" sz="1800" dirty="0">
                <a:latin typeface="Arial Unicode MS" pitchFamily="34" charset="-122"/>
                <a:ea typeface="Arial Unicode MS" pitchFamily="34" charset="-122"/>
                <a:cs typeface="Arial Unicode MS" pitchFamily="34" charset="-122"/>
              </a:rPr>
              <a:t>while(</a:t>
            </a:r>
            <a:r>
              <a:rPr lang="en-US" altLang="zh-CN" sz="1800" dirty="0" err="1">
                <a:latin typeface="Arial Unicode MS" pitchFamily="34" charset="-122"/>
                <a:ea typeface="Arial Unicode MS" pitchFamily="34" charset="-122"/>
                <a:cs typeface="Arial Unicode MS" pitchFamily="34" charset="-122"/>
              </a:rPr>
              <a:t>paramNames.hasMoreElements</a:t>
            </a:r>
            <a:r>
              <a:rPr lang="en-US" altLang="zh-CN" sz="1800" dirty="0">
                <a:latin typeface="Arial Unicode MS" pitchFamily="34" charset="-122"/>
                <a:ea typeface="Arial Unicode MS" pitchFamily="34" charset="-122"/>
                <a:cs typeface="Arial Unicode MS" pitchFamily="34" charset="-122"/>
              </a:rPr>
              <a:t>())</a:t>
            </a:r>
          </a:p>
          <a:p>
            <a:pPr marL="355600" indent="-355600">
              <a:lnSpc>
                <a:spcPct val="80000"/>
              </a:lnSpc>
              <a:buFont typeface="Wingdings" pitchFamily="2" charset="2"/>
              <a:buNone/>
            </a:pPr>
            <a:r>
              <a:rPr lang="en-US" altLang="zh-CN" sz="1800" dirty="0">
                <a:latin typeface="Arial Unicode MS" pitchFamily="34" charset="-122"/>
                <a:ea typeface="Arial Unicode MS" pitchFamily="34" charset="-122"/>
                <a:cs typeface="Arial Unicode MS" pitchFamily="34" charset="-122"/>
              </a:rPr>
              <a:t>{</a:t>
            </a:r>
          </a:p>
          <a:p>
            <a:pPr marL="355600" indent="-355600">
              <a:lnSpc>
                <a:spcPct val="80000"/>
              </a:lnSpc>
              <a:buFont typeface="Wingdings" pitchFamily="2" charset="2"/>
              <a:buNone/>
            </a:pPr>
            <a:r>
              <a:rPr lang="en-US" altLang="zh-CN" sz="1800" dirty="0">
                <a:latin typeface="Arial Unicode MS" pitchFamily="34" charset="-122"/>
                <a:ea typeface="Arial Unicode MS" pitchFamily="34" charset="-122"/>
                <a:cs typeface="Arial Unicode MS" pitchFamily="34" charset="-122"/>
              </a:rPr>
              <a:t>	String </a:t>
            </a:r>
            <a:r>
              <a:rPr lang="en-US" altLang="zh-CN" sz="1800" dirty="0" err="1">
                <a:latin typeface="Arial Unicode MS" pitchFamily="34" charset="-122"/>
                <a:ea typeface="Arial Unicode MS" pitchFamily="34" charset="-122"/>
                <a:cs typeface="Arial Unicode MS" pitchFamily="34" charset="-122"/>
              </a:rPr>
              <a:t>paramName</a:t>
            </a:r>
            <a:r>
              <a:rPr lang="en-US" altLang="zh-CN" sz="1800" dirty="0">
                <a:latin typeface="Arial Unicode MS" pitchFamily="34" charset="-122"/>
                <a:ea typeface="Arial Unicode MS" pitchFamily="34" charset="-122"/>
                <a:cs typeface="Arial Unicode MS" pitchFamily="34" charset="-122"/>
              </a:rPr>
              <a:t> = (String)</a:t>
            </a:r>
            <a:r>
              <a:rPr lang="en-US" altLang="zh-CN" sz="1800" dirty="0" err="1">
                <a:latin typeface="Arial Unicode MS" pitchFamily="34" charset="-122"/>
                <a:ea typeface="Arial Unicode MS" pitchFamily="34" charset="-122"/>
                <a:cs typeface="Arial Unicode MS" pitchFamily="34" charset="-122"/>
              </a:rPr>
              <a:t>paramNames.nextElement</a:t>
            </a:r>
            <a:r>
              <a:rPr lang="en-US" altLang="zh-CN" sz="1800" dirty="0">
                <a:latin typeface="Arial Unicode MS" pitchFamily="34" charset="-122"/>
                <a:ea typeface="Arial Unicode MS" pitchFamily="34" charset="-122"/>
                <a:cs typeface="Arial Unicode MS" pitchFamily="34" charset="-122"/>
              </a:rPr>
              <a:t>();</a:t>
            </a:r>
          </a:p>
          <a:p>
            <a:pPr marL="355600" indent="-355600">
              <a:lnSpc>
                <a:spcPct val="80000"/>
              </a:lnSpc>
              <a:buFont typeface="Wingdings" pitchFamily="2" charset="2"/>
              <a:buNone/>
            </a:pPr>
            <a:r>
              <a:rPr lang="en-US" altLang="zh-CN" sz="1800" dirty="0">
                <a:latin typeface="Arial Unicode MS" pitchFamily="34" charset="-122"/>
                <a:ea typeface="Arial Unicode MS" pitchFamily="34" charset="-122"/>
                <a:cs typeface="Arial Unicode MS" pitchFamily="34" charset="-122"/>
              </a:rPr>
              <a:t>	</a:t>
            </a:r>
            <a:r>
              <a:rPr lang="en-US" altLang="zh-CN" sz="1800" dirty="0" err="1">
                <a:latin typeface="Arial Unicode MS" pitchFamily="34" charset="-122"/>
                <a:ea typeface="Arial Unicode MS" pitchFamily="34" charset="-122"/>
                <a:cs typeface="Arial Unicode MS" pitchFamily="34" charset="-122"/>
              </a:rPr>
              <a:t>out.print</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paramName</a:t>
            </a:r>
            <a:r>
              <a:rPr lang="en-US" altLang="zh-CN" sz="1800" dirty="0">
                <a:latin typeface="Arial Unicode MS" pitchFamily="34" charset="-122"/>
                <a:ea typeface="Arial Unicode MS" pitchFamily="34" charset="-122"/>
                <a:cs typeface="Arial Unicode MS" pitchFamily="34" charset="-122"/>
              </a:rPr>
              <a:t> + " : " + </a:t>
            </a:r>
            <a:r>
              <a:rPr lang="en-US" altLang="zh-CN" sz="1800" dirty="0" err="1">
                <a:latin typeface="Arial Unicode MS" pitchFamily="34" charset="-122"/>
                <a:ea typeface="Arial Unicode MS" pitchFamily="34" charset="-122"/>
                <a:cs typeface="Arial Unicode MS" pitchFamily="34" charset="-122"/>
              </a:rPr>
              <a:t>request.getParameter</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paramName</a:t>
            </a:r>
            <a:r>
              <a:rPr lang="en-US" altLang="zh-CN" sz="1800" dirty="0">
                <a:latin typeface="Arial Unicode MS" pitchFamily="34" charset="-122"/>
                <a:ea typeface="Arial Unicode MS" pitchFamily="34" charset="-122"/>
                <a:cs typeface="Arial Unicode MS" pitchFamily="34" charset="-122"/>
              </a:rPr>
              <a:t>) + "&lt;</a:t>
            </a:r>
            <a:r>
              <a:rPr lang="en-US" altLang="zh-CN" sz="1800" dirty="0" err="1">
                <a:latin typeface="Arial Unicode MS" pitchFamily="34" charset="-122"/>
                <a:ea typeface="Arial Unicode MS" pitchFamily="34" charset="-122"/>
                <a:cs typeface="Arial Unicode MS" pitchFamily="34" charset="-122"/>
              </a:rPr>
              <a:t>br</a:t>
            </a:r>
            <a:r>
              <a:rPr lang="en-US" altLang="zh-CN" sz="1800" dirty="0">
                <a:latin typeface="Arial Unicode MS" pitchFamily="34" charset="-122"/>
                <a:ea typeface="Arial Unicode MS" pitchFamily="34" charset="-122"/>
                <a:cs typeface="Arial Unicode MS" pitchFamily="34" charset="-122"/>
              </a:rPr>
              <a:t>&gt;");</a:t>
            </a:r>
          </a:p>
          <a:p>
            <a:pPr marL="355600" indent="-355600">
              <a:lnSpc>
                <a:spcPct val="80000"/>
              </a:lnSpc>
              <a:buFont typeface="Wingdings" pitchFamily="2" charset="2"/>
              <a:buNone/>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如果要考虑同一个请求头名可能出现多次，那么应该用下面的代码段代替上面一行程序代码*</a:t>
            </a:r>
            <a:r>
              <a:rPr lang="en-US" altLang="zh-CN" sz="1800" dirty="0">
                <a:latin typeface="Arial Unicode MS" pitchFamily="34" charset="-122"/>
                <a:ea typeface="Arial Unicode MS" pitchFamily="34" charset="-122"/>
                <a:cs typeface="Arial Unicode MS" pitchFamily="34" charset="-122"/>
              </a:rPr>
              <a:t>/</a:t>
            </a:r>
          </a:p>
          <a:p>
            <a:pPr marL="355600" indent="-355600">
              <a:lnSpc>
                <a:spcPct val="80000"/>
              </a:lnSpc>
              <a:buFont typeface="Wingdings" pitchFamily="2" charset="2"/>
              <a:buNone/>
            </a:pPr>
            <a:r>
              <a:rPr lang="en-US" altLang="zh-CN" sz="1800" dirty="0">
                <a:latin typeface="Arial Unicode MS" pitchFamily="34" charset="-122"/>
                <a:ea typeface="Arial Unicode MS" pitchFamily="34" charset="-122"/>
                <a:cs typeface="Arial Unicode MS" pitchFamily="34" charset="-122"/>
              </a:rPr>
              <a:t>	/*String [] </a:t>
            </a:r>
            <a:r>
              <a:rPr lang="en-US" altLang="zh-CN" sz="1800" dirty="0" err="1">
                <a:latin typeface="Arial Unicode MS" pitchFamily="34" charset="-122"/>
                <a:ea typeface="Arial Unicode MS" pitchFamily="34" charset="-122"/>
                <a:cs typeface="Arial Unicode MS" pitchFamily="34" charset="-122"/>
              </a:rPr>
              <a:t>paramValues</a:t>
            </a:r>
            <a:r>
              <a:rPr lang="en-US" altLang="zh-CN" sz="1800" dirty="0">
                <a:latin typeface="Arial Unicode MS" pitchFamily="34" charset="-122"/>
                <a:ea typeface="Arial Unicode MS" pitchFamily="34" charset="-122"/>
                <a:cs typeface="Arial Unicode MS" pitchFamily="34" charset="-122"/>
              </a:rPr>
              <a:t> = </a:t>
            </a:r>
            <a:r>
              <a:rPr lang="en-US" altLang="zh-CN" sz="1800" dirty="0" err="1">
                <a:latin typeface="Arial Unicode MS" pitchFamily="34" charset="-122"/>
                <a:ea typeface="Arial Unicode MS" pitchFamily="34" charset="-122"/>
                <a:cs typeface="Arial Unicode MS" pitchFamily="34" charset="-122"/>
              </a:rPr>
              <a:t>request.getParameterValues</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paramName</a:t>
            </a:r>
            <a:r>
              <a:rPr lang="en-US" altLang="zh-CN" sz="1800" dirty="0">
                <a:latin typeface="Arial Unicode MS" pitchFamily="34" charset="-122"/>
                <a:ea typeface="Arial Unicode MS" pitchFamily="34" charset="-122"/>
                <a:cs typeface="Arial Unicode MS" pitchFamily="34" charset="-122"/>
              </a:rPr>
              <a:t>);</a:t>
            </a:r>
          </a:p>
          <a:p>
            <a:pPr marL="355600" indent="-355600">
              <a:lnSpc>
                <a:spcPct val="80000"/>
              </a:lnSpc>
              <a:buFont typeface="Wingdings" pitchFamily="2" charset="2"/>
              <a:buNone/>
            </a:pP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良好的编程习惯，在使用对象和数组之前先判断其是否为</a:t>
            </a:r>
            <a:r>
              <a:rPr lang="en-US" altLang="zh-CN" sz="1800" dirty="0">
                <a:latin typeface="Arial Unicode MS" pitchFamily="34" charset="-122"/>
                <a:ea typeface="Arial Unicode MS" pitchFamily="34" charset="-122"/>
                <a:cs typeface="Arial Unicode MS" pitchFamily="34" charset="-122"/>
              </a:rPr>
              <a:t>null</a:t>
            </a:r>
          </a:p>
          <a:p>
            <a:pPr marL="355600" indent="-355600">
              <a:lnSpc>
                <a:spcPct val="80000"/>
              </a:lnSpc>
              <a:buFont typeface="Wingdings" pitchFamily="2" charset="2"/>
              <a:buNone/>
            </a:pPr>
            <a:r>
              <a:rPr lang="en-US" altLang="zh-CN" sz="1800" dirty="0">
                <a:latin typeface="Arial Unicode MS" pitchFamily="34" charset="-122"/>
                <a:ea typeface="Arial Unicode MS" pitchFamily="34" charset="-122"/>
                <a:cs typeface="Arial Unicode MS" pitchFamily="34" charset="-122"/>
              </a:rPr>
              <a:t>	if(</a:t>
            </a:r>
            <a:r>
              <a:rPr lang="en-US" altLang="zh-CN" sz="1800" dirty="0" err="1">
                <a:latin typeface="Arial Unicode MS" pitchFamily="34" charset="-122"/>
                <a:ea typeface="Arial Unicode MS" pitchFamily="34" charset="-122"/>
                <a:cs typeface="Arial Unicode MS" pitchFamily="34" charset="-122"/>
              </a:rPr>
              <a:t>paramValues</a:t>
            </a:r>
            <a:r>
              <a:rPr lang="en-US" altLang="zh-CN" sz="1800" dirty="0">
                <a:latin typeface="Arial Unicode MS" pitchFamily="34" charset="-122"/>
                <a:ea typeface="Arial Unicode MS" pitchFamily="34" charset="-122"/>
                <a:cs typeface="Arial Unicode MS" pitchFamily="34" charset="-122"/>
              </a:rPr>
              <a:t> != null)</a:t>
            </a:r>
          </a:p>
          <a:p>
            <a:pPr marL="355600" indent="-355600">
              <a:lnSpc>
                <a:spcPct val="80000"/>
              </a:lnSpc>
              <a:buFont typeface="Wingdings" pitchFamily="2" charset="2"/>
              <a:buNone/>
            </a:pPr>
            <a:r>
              <a:rPr lang="en-US" altLang="zh-CN" sz="1800" dirty="0">
                <a:latin typeface="Arial Unicode MS" pitchFamily="34" charset="-122"/>
                <a:ea typeface="Arial Unicode MS" pitchFamily="34" charset="-122"/>
                <a:cs typeface="Arial Unicode MS" pitchFamily="34" charset="-122"/>
              </a:rPr>
              <a:t>	{</a:t>
            </a:r>
          </a:p>
          <a:p>
            <a:pPr marL="355600" indent="-355600">
              <a:lnSpc>
                <a:spcPct val="80000"/>
              </a:lnSpc>
              <a:buFont typeface="Wingdings" pitchFamily="2" charset="2"/>
              <a:buNone/>
            </a:pPr>
            <a:r>
              <a:rPr lang="en-US" altLang="zh-CN" sz="1800" dirty="0">
                <a:latin typeface="Arial Unicode MS" pitchFamily="34" charset="-122"/>
                <a:ea typeface="Arial Unicode MS" pitchFamily="34" charset="-122"/>
                <a:cs typeface="Arial Unicode MS" pitchFamily="34" charset="-122"/>
              </a:rPr>
              <a:t>		for(</a:t>
            </a:r>
            <a:r>
              <a:rPr lang="en-US" altLang="zh-CN" sz="1800" dirty="0" err="1">
                <a:latin typeface="Arial Unicode MS" pitchFamily="34" charset="-122"/>
                <a:ea typeface="Arial Unicode MS" pitchFamily="34" charset="-122"/>
                <a:cs typeface="Arial Unicode MS" pitchFamily="34" charset="-122"/>
              </a:rPr>
              <a:t>int</a:t>
            </a:r>
            <a:r>
              <a:rPr lang="en-US" altLang="zh-CN" sz="1800" dirty="0">
                <a:latin typeface="Arial Unicode MS" pitchFamily="34" charset="-122"/>
                <a:ea typeface="Arial Unicode MS" pitchFamily="34" charset="-122"/>
                <a:cs typeface="Arial Unicode MS" pitchFamily="34" charset="-122"/>
              </a:rPr>
              <a:t> </a:t>
            </a:r>
            <a:r>
              <a:rPr lang="en-US" altLang="zh-CN" sz="1800" dirty="0" err="1">
                <a:latin typeface="Arial Unicode MS" pitchFamily="34" charset="-122"/>
                <a:ea typeface="Arial Unicode MS" pitchFamily="34" charset="-122"/>
                <a:cs typeface="Arial Unicode MS" pitchFamily="34" charset="-122"/>
              </a:rPr>
              <a:t>i</a:t>
            </a:r>
            <a:r>
              <a:rPr lang="en-US" altLang="zh-CN" sz="1800" dirty="0">
                <a:latin typeface="Arial Unicode MS" pitchFamily="34" charset="-122"/>
                <a:ea typeface="Arial Unicode MS" pitchFamily="34" charset="-122"/>
                <a:cs typeface="Arial Unicode MS" pitchFamily="34" charset="-122"/>
              </a:rPr>
              <a:t>=0;i&lt;</a:t>
            </a:r>
            <a:r>
              <a:rPr lang="en-US" altLang="zh-CN" sz="1800" dirty="0" err="1">
                <a:latin typeface="Arial Unicode MS" pitchFamily="34" charset="-122"/>
                <a:ea typeface="Arial Unicode MS" pitchFamily="34" charset="-122"/>
                <a:cs typeface="Arial Unicode MS" pitchFamily="34" charset="-122"/>
              </a:rPr>
              <a:t>paramValues.length;i</a:t>
            </a:r>
            <a:r>
              <a:rPr lang="en-US" altLang="zh-CN" sz="1800" dirty="0">
                <a:latin typeface="Arial Unicode MS" pitchFamily="34" charset="-122"/>
                <a:ea typeface="Arial Unicode MS" pitchFamily="34" charset="-122"/>
                <a:cs typeface="Arial Unicode MS" pitchFamily="34" charset="-122"/>
              </a:rPr>
              <a:t>++)</a:t>
            </a:r>
          </a:p>
          <a:p>
            <a:pPr marL="355600" indent="-355600">
              <a:lnSpc>
                <a:spcPct val="80000"/>
              </a:lnSpc>
              <a:buFont typeface="Wingdings" pitchFamily="2" charset="2"/>
              <a:buNone/>
            </a:pPr>
            <a:r>
              <a:rPr lang="en-US" altLang="zh-CN" sz="1800" dirty="0">
                <a:latin typeface="Arial Unicode MS" pitchFamily="34" charset="-122"/>
                <a:ea typeface="Arial Unicode MS" pitchFamily="34" charset="-122"/>
                <a:cs typeface="Arial Unicode MS" pitchFamily="34" charset="-122"/>
              </a:rPr>
              <a:t>		{</a:t>
            </a:r>
          </a:p>
          <a:p>
            <a:pPr marL="355600" indent="-355600">
              <a:lnSpc>
                <a:spcPct val="80000"/>
              </a:lnSpc>
              <a:buFont typeface="Wingdings" pitchFamily="2" charset="2"/>
              <a:buNone/>
            </a:pPr>
            <a:r>
              <a:rPr lang="en-US" altLang="zh-CN" sz="1800" dirty="0">
                <a:latin typeface="Arial Unicode MS" pitchFamily="34" charset="-122"/>
                <a:ea typeface="Arial Unicode MS" pitchFamily="34" charset="-122"/>
                <a:cs typeface="Arial Unicode MS" pitchFamily="34" charset="-122"/>
              </a:rPr>
              <a:t>			</a:t>
            </a:r>
            <a:r>
              <a:rPr lang="en-US" altLang="zh-CN" sz="1800" dirty="0" err="1">
                <a:latin typeface="Arial Unicode MS" pitchFamily="34" charset="-122"/>
                <a:ea typeface="Arial Unicode MS" pitchFamily="34" charset="-122"/>
                <a:cs typeface="Arial Unicode MS" pitchFamily="34" charset="-122"/>
              </a:rPr>
              <a:t>out.print</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paramName</a:t>
            </a:r>
            <a:r>
              <a:rPr lang="en-US" altLang="zh-CN" sz="1800" dirty="0">
                <a:latin typeface="Arial Unicode MS" pitchFamily="34" charset="-122"/>
                <a:ea typeface="Arial Unicode MS" pitchFamily="34" charset="-122"/>
                <a:cs typeface="Arial Unicode MS" pitchFamily="34" charset="-122"/>
              </a:rPr>
              <a:t> + " : " + (String)</a:t>
            </a:r>
            <a:r>
              <a:rPr lang="en-US" altLang="zh-CN" sz="1800" dirty="0" err="1">
                <a:latin typeface="Arial Unicode MS" pitchFamily="34" charset="-122"/>
                <a:ea typeface="Arial Unicode MS" pitchFamily="34" charset="-122"/>
                <a:cs typeface="Arial Unicode MS" pitchFamily="34" charset="-122"/>
              </a:rPr>
              <a:t>paramValues</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i</a:t>
            </a:r>
            <a:r>
              <a:rPr lang="en-US" altLang="zh-CN" sz="1800" dirty="0">
                <a:latin typeface="Arial Unicode MS" pitchFamily="34" charset="-122"/>
                <a:ea typeface="Arial Unicode MS" pitchFamily="34" charset="-122"/>
                <a:cs typeface="Arial Unicode MS" pitchFamily="34" charset="-122"/>
              </a:rPr>
              <a:t>] + "&lt;</a:t>
            </a:r>
            <a:r>
              <a:rPr lang="en-US" altLang="zh-CN" sz="1800" dirty="0" err="1">
                <a:latin typeface="Arial Unicode MS" pitchFamily="34" charset="-122"/>
                <a:ea typeface="Arial Unicode MS" pitchFamily="34" charset="-122"/>
                <a:cs typeface="Arial Unicode MS" pitchFamily="34" charset="-122"/>
              </a:rPr>
              <a:t>br</a:t>
            </a:r>
            <a:r>
              <a:rPr lang="en-US" altLang="zh-CN" sz="1800" dirty="0">
                <a:latin typeface="Arial Unicode MS" pitchFamily="34" charset="-122"/>
                <a:ea typeface="Arial Unicode MS" pitchFamily="34" charset="-122"/>
                <a:cs typeface="Arial Unicode MS" pitchFamily="34" charset="-122"/>
              </a:rPr>
              <a:t>&gt;");</a:t>
            </a:r>
          </a:p>
          <a:p>
            <a:pPr marL="355600" indent="-355600">
              <a:lnSpc>
                <a:spcPct val="80000"/>
              </a:lnSpc>
              <a:buFont typeface="Wingdings" pitchFamily="2" charset="2"/>
              <a:buNone/>
            </a:pPr>
            <a:r>
              <a:rPr lang="en-US" altLang="zh-CN" sz="1800" dirty="0">
                <a:latin typeface="Arial Unicode MS" pitchFamily="34" charset="-122"/>
                <a:ea typeface="Arial Unicode MS" pitchFamily="34" charset="-122"/>
                <a:cs typeface="Arial Unicode MS" pitchFamily="34" charset="-122"/>
              </a:rPr>
              <a:t>		}</a:t>
            </a:r>
          </a:p>
          <a:p>
            <a:pPr marL="355600" indent="-355600">
              <a:lnSpc>
                <a:spcPct val="80000"/>
              </a:lnSpc>
              <a:buFont typeface="Wingdings" pitchFamily="2" charset="2"/>
              <a:buNone/>
            </a:pPr>
            <a:r>
              <a:rPr lang="en-US" altLang="zh-CN" sz="1800" dirty="0">
                <a:latin typeface="Arial Unicode MS" pitchFamily="34" charset="-122"/>
                <a:ea typeface="Arial Unicode MS" pitchFamily="34" charset="-122"/>
                <a:cs typeface="Arial Unicode MS" pitchFamily="34" charset="-122"/>
              </a:rPr>
              <a:t>	}*/</a:t>
            </a:r>
          </a:p>
          <a:p>
            <a:pPr marL="355600" indent="-355600">
              <a:lnSpc>
                <a:spcPct val="80000"/>
              </a:lnSpc>
              <a:buFont typeface="Wingdings" pitchFamily="2" charset="2"/>
              <a:buNone/>
            </a:pPr>
            <a:r>
              <a:rPr lang="en-US" altLang="zh-CN" sz="1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73246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76867">
                                            <p:txEl>
                                              <p:pRg st="0" end="0"/>
                                            </p:txEl>
                                          </p:spTgt>
                                        </p:tgtEl>
                                        <p:attrNameLst>
                                          <p:attrName>style.visibility</p:attrName>
                                        </p:attrNameLst>
                                      </p:cBhvr>
                                      <p:to>
                                        <p:strVal val="visible"/>
                                      </p:to>
                                    </p:set>
                                    <p:anim calcmode="lin" valueType="num">
                                      <p:cBhvr additive="base">
                                        <p:cTn id="7" dur="500" fill="hold"/>
                                        <p:tgtEl>
                                          <p:spTgt spid="6768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76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76867">
                                            <p:txEl>
                                              <p:pRg st="1" end="1"/>
                                            </p:txEl>
                                          </p:spTgt>
                                        </p:tgtEl>
                                        <p:attrNameLst>
                                          <p:attrName>style.visibility</p:attrName>
                                        </p:attrNameLst>
                                      </p:cBhvr>
                                      <p:to>
                                        <p:strVal val="visible"/>
                                      </p:to>
                                    </p:set>
                                    <p:anim calcmode="lin" valueType="num">
                                      <p:cBhvr additive="base">
                                        <p:cTn id="13" dur="500" fill="hold"/>
                                        <p:tgtEl>
                                          <p:spTgt spid="6768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76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76867">
                                            <p:txEl>
                                              <p:pRg st="2" end="2"/>
                                            </p:txEl>
                                          </p:spTgt>
                                        </p:tgtEl>
                                        <p:attrNameLst>
                                          <p:attrName>style.visibility</p:attrName>
                                        </p:attrNameLst>
                                      </p:cBhvr>
                                      <p:to>
                                        <p:strVal val="visible"/>
                                      </p:to>
                                    </p:set>
                                    <p:anim calcmode="lin" valueType="num">
                                      <p:cBhvr additive="base">
                                        <p:cTn id="19" dur="500" fill="hold"/>
                                        <p:tgtEl>
                                          <p:spTgt spid="6768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76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76867">
                                            <p:txEl>
                                              <p:pRg st="3" end="3"/>
                                            </p:txEl>
                                          </p:spTgt>
                                        </p:tgtEl>
                                        <p:attrNameLst>
                                          <p:attrName>style.visibility</p:attrName>
                                        </p:attrNameLst>
                                      </p:cBhvr>
                                      <p:to>
                                        <p:strVal val="visible"/>
                                      </p:to>
                                    </p:set>
                                    <p:anim calcmode="lin" valueType="num">
                                      <p:cBhvr additive="base">
                                        <p:cTn id="25" dur="500" fill="hold"/>
                                        <p:tgtEl>
                                          <p:spTgt spid="6768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76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76867">
                                            <p:txEl>
                                              <p:pRg st="4" end="4"/>
                                            </p:txEl>
                                          </p:spTgt>
                                        </p:tgtEl>
                                        <p:attrNameLst>
                                          <p:attrName>style.visibility</p:attrName>
                                        </p:attrNameLst>
                                      </p:cBhvr>
                                      <p:to>
                                        <p:strVal val="visible"/>
                                      </p:to>
                                    </p:set>
                                    <p:anim calcmode="lin" valueType="num">
                                      <p:cBhvr additive="base">
                                        <p:cTn id="31" dur="500" fill="hold"/>
                                        <p:tgtEl>
                                          <p:spTgt spid="67686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76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76867">
                                            <p:txEl>
                                              <p:pRg st="5" end="5"/>
                                            </p:txEl>
                                          </p:spTgt>
                                        </p:tgtEl>
                                        <p:attrNameLst>
                                          <p:attrName>style.visibility</p:attrName>
                                        </p:attrNameLst>
                                      </p:cBhvr>
                                      <p:to>
                                        <p:strVal val="visible"/>
                                      </p:to>
                                    </p:set>
                                    <p:anim calcmode="lin" valueType="num">
                                      <p:cBhvr additive="base">
                                        <p:cTn id="37" dur="500" fill="hold"/>
                                        <p:tgtEl>
                                          <p:spTgt spid="67686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768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676867">
                                            <p:txEl>
                                              <p:pRg st="6" end="6"/>
                                            </p:txEl>
                                          </p:spTgt>
                                        </p:tgtEl>
                                        <p:attrNameLst>
                                          <p:attrName>style.visibility</p:attrName>
                                        </p:attrNameLst>
                                      </p:cBhvr>
                                      <p:to>
                                        <p:strVal val="visible"/>
                                      </p:to>
                                    </p:set>
                                    <p:anim calcmode="lin" valueType="num">
                                      <p:cBhvr additive="base">
                                        <p:cTn id="43" dur="500" fill="hold"/>
                                        <p:tgtEl>
                                          <p:spTgt spid="67686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768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676867">
                                            <p:txEl>
                                              <p:pRg st="7" end="7"/>
                                            </p:txEl>
                                          </p:spTgt>
                                        </p:tgtEl>
                                        <p:attrNameLst>
                                          <p:attrName>style.visibility</p:attrName>
                                        </p:attrNameLst>
                                      </p:cBhvr>
                                      <p:to>
                                        <p:strVal val="visible"/>
                                      </p:to>
                                    </p:set>
                                    <p:anim calcmode="lin" valueType="num">
                                      <p:cBhvr additive="base">
                                        <p:cTn id="49" dur="500" fill="hold"/>
                                        <p:tgtEl>
                                          <p:spTgt spid="67686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7686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676867">
                                            <p:txEl>
                                              <p:pRg st="8" end="8"/>
                                            </p:txEl>
                                          </p:spTgt>
                                        </p:tgtEl>
                                        <p:attrNameLst>
                                          <p:attrName>style.visibility</p:attrName>
                                        </p:attrNameLst>
                                      </p:cBhvr>
                                      <p:to>
                                        <p:strVal val="visible"/>
                                      </p:to>
                                    </p:set>
                                    <p:anim calcmode="lin" valueType="num">
                                      <p:cBhvr additive="base">
                                        <p:cTn id="55" dur="500" fill="hold"/>
                                        <p:tgtEl>
                                          <p:spTgt spid="676867">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67686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676867">
                                            <p:txEl>
                                              <p:pRg st="9" end="9"/>
                                            </p:txEl>
                                          </p:spTgt>
                                        </p:tgtEl>
                                        <p:attrNameLst>
                                          <p:attrName>style.visibility</p:attrName>
                                        </p:attrNameLst>
                                      </p:cBhvr>
                                      <p:to>
                                        <p:strVal val="visible"/>
                                      </p:to>
                                    </p:set>
                                    <p:anim calcmode="lin" valueType="num">
                                      <p:cBhvr additive="base">
                                        <p:cTn id="61" dur="500" fill="hold"/>
                                        <p:tgtEl>
                                          <p:spTgt spid="676867">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67686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676867">
                                            <p:txEl>
                                              <p:pRg st="10" end="10"/>
                                            </p:txEl>
                                          </p:spTgt>
                                        </p:tgtEl>
                                        <p:attrNameLst>
                                          <p:attrName>style.visibility</p:attrName>
                                        </p:attrNameLst>
                                      </p:cBhvr>
                                      <p:to>
                                        <p:strVal val="visible"/>
                                      </p:to>
                                    </p:set>
                                    <p:anim calcmode="lin" valueType="num">
                                      <p:cBhvr additive="base">
                                        <p:cTn id="67" dur="500" fill="hold"/>
                                        <p:tgtEl>
                                          <p:spTgt spid="676867">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67686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676867">
                                            <p:txEl>
                                              <p:pRg st="11" end="11"/>
                                            </p:txEl>
                                          </p:spTgt>
                                        </p:tgtEl>
                                        <p:attrNameLst>
                                          <p:attrName>style.visibility</p:attrName>
                                        </p:attrNameLst>
                                      </p:cBhvr>
                                      <p:to>
                                        <p:strVal val="visible"/>
                                      </p:to>
                                    </p:set>
                                    <p:anim calcmode="lin" valueType="num">
                                      <p:cBhvr additive="base">
                                        <p:cTn id="73" dur="500" fill="hold"/>
                                        <p:tgtEl>
                                          <p:spTgt spid="676867">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67686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676867">
                                            <p:txEl>
                                              <p:pRg st="12" end="12"/>
                                            </p:txEl>
                                          </p:spTgt>
                                        </p:tgtEl>
                                        <p:attrNameLst>
                                          <p:attrName>style.visibility</p:attrName>
                                        </p:attrNameLst>
                                      </p:cBhvr>
                                      <p:to>
                                        <p:strVal val="visible"/>
                                      </p:to>
                                    </p:set>
                                    <p:anim calcmode="lin" valueType="num">
                                      <p:cBhvr additive="base">
                                        <p:cTn id="79" dur="500" fill="hold"/>
                                        <p:tgtEl>
                                          <p:spTgt spid="676867">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67686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676867">
                                            <p:txEl>
                                              <p:pRg st="13" end="13"/>
                                            </p:txEl>
                                          </p:spTgt>
                                        </p:tgtEl>
                                        <p:attrNameLst>
                                          <p:attrName>style.visibility</p:attrName>
                                        </p:attrNameLst>
                                      </p:cBhvr>
                                      <p:to>
                                        <p:strVal val="visible"/>
                                      </p:to>
                                    </p:set>
                                    <p:anim calcmode="lin" valueType="num">
                                      <p:cBhvr additive="base">
                                        <p:cTn id="85" dur="500" fill="hold"/>
                                        <p:tgtEl>
                                          <p:spTgt spid="676867">
                                            <p:txEl>
                                              <p:pRg st="13" end="1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676867">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nodeType="clickEffect">
                                  <p:stCondLst>
                                    <p:cond delay="0"/>
                                  </p:stCondLst>
                                  <p:childTnLst>
                                    <p:set>
                                      <p:cBhvr>
                                        <p:cTn id="90" dur="1" fill="hold">
                                          <p:stCondLst>
                                            <p:cond delay="0"/>
                                          </p:stCondLst>
                                        </p:cTn>
                                        <p:tgtEl>
                                          <p:spTgt spid="676867">
                                            <p:txEl>
                                              <p:pRg st="14" end="14"/>
                                            </p:txEl>
                                          </p:spTgt>
                                        </p:tgtEl>
                                        <p:attrNameLst>
                                          <p:attrName>style.visibility</p:attrName>
                                        </p:attrNameLst>
                                      </p:cBhvr>
                                      <p:to>
                                        <p:strVal val="visible"/>
                                      </p:to>
                                    </p:set>
                                    <p:anim calcmode="lin" valueType="num">
                                      <p:cBhvr additive="base">
                                        <p:cTn id="91" dur="500" fill="hold"/>
                                        <p:tgtEl>
                                          <p:spTgt spid="676867">
                                            <p:txEl>
                                              <p:pRg st="14" end="14"/>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676867">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nodeType="clickEffect">
                                  <p:stCondLst>
                                    <p:cond delay="0"/>
                                  </p:stCondLst>
                                  <p:childTnLst>
                                    <p:set>
                                      <p:cBhvr>
                                        <p:cTn id="96" dur="1" fill="hold">
                                          <p:stCondLst>
                                            <p:cond delay="0"/>
                                          </p:stCondLst>
                                        </p:cTn>
                                        <p:tgtEl>
                                          <p:spTgt spid="676867">
                                            <p:txEl>
                                              <p:pRg st="15" end="15"/>
                                            </p:txEl>
                                          </p:spTgt>
                                        </p:tgtEl>
                                        <p:attrNameLst>
                                          <p:attrName>style.visibility</p:attrName>
                                        </p:attrNameLst>
                                      </p:cBhvr>
                                      <p:to>
                                        <p:strVal val="visible"/>
                                      </p:to>
                                    </p:set>
                                    <p:anim calcmode="lin" valueType="num">
                                      <p:cBhvr additive="base">
                                        <p:cTn id="97" dur="500" fill="hold"/>
                                        <p:tgtEl>
                                          <p:spTgt spid="676867">
                                            <p:txEl>
                                              <p:pRg st="15" end="15"/>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676867">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5" name="标题 1"/>
          <p:cNvSpPr>
            <a:spLocks noGrp="1"/>
          </p:cNvSpPr>
          <p:nvPr>
            <p:ph type="ctrTitle"/>
          </p:nvPr>
        </p:nvSpPr>
        <p:spPr>
          <a:xfrm>
            <a:off x="179512" y="2276872"/>
            <a:ext cx="8712968" cy="1470025"/>
          </a:xfrm>
        </p:spPr>
        <p:txBody>
          <a:bodyPr>
            <a:normAutofit fontScale="90000"/>
          </a:bodyPr>
          <a:lstStyle/>
          <a:p>
            <a:r>
              <a:rPr lang="en-US" altLang="zh-CN" sz="72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JavaWEB</a:t>
            </a:r>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-Servlet</a:t>
            </a:r>
            <a:r>
              <a:rPr lang="zh-CN" altLang="en-US"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2</a:t>
            </a:r>
            <a:r>
              <a:rPr lang="zh-CN" altLang="en-US"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804890" y="620688"/>
            <a:ext cx="7696200" cy="1166813"/>
          </a:xfrm>
        </p:spPr>
        <p:txBody>
          <a:bodyPr/>
          <a:lstStyle/>
          <a:p>
            <a:r>
              <a:rPr lang="zh-CN" altLang="en-US" b="1" dirty="0">
                <a:latin typeface="Arial Unicode MS" pitchFamily="34" charset="-122"/>
                <a:ea typeface="Arial Unicode MS" pitchFamily="34" charset="-122"/>
                <a:cs typeface="Arial Unicode MS" pitchFamily="34" charset="-122"/>
              </a:rPr>
              <a:t>请求域属性</a:t>
            </a:r>
            <a:endParaRPr lang="zh-CN" altLang="en-US" dirty="0">
              <a:latin typeface="Arial Unicode MS" pitchFamily="34" charset="-122"/>
              <a:ea typeface="Arial Unicode MS" pitchFamily="34" charset="-122"/>
              <a:cs typeface="Arial Unicode MS" pitchFamily="34" charset="-122"/>
            </a:endParaRPr>
          </a:p>
        </p:txBody>
      </p:sp>
      <p:sp>
        <p:nvSpPr>
          <p:cNvPr id="689155" name="Rectangle 3"/>
          <p:cNvSpPr>
            <a:spLocks noGrp="1" noChangeArrowheads="1"/>
          </p:cNvSpPr>
          <p:nvPr>
            <p:ph type="body" idx="1"/>
          </p:nvPr>
        </p:nvSpPr>
        <p:spPr>
          <a:xfrm>
            <a:off x="467544" y="2003401"/>
            <a:ext cx="8280920" cy="4105275"/>
          </a:xfrm>
        </p:spPr>
        <p:txBody>
          <a:bodyPr/>
          <a:lstStyle/>
          <a:p>
            <a:pPr marL="355600" indent="-355600">
              <a:spcAft>
                <a:spcPct val="20000"/>
              </a:spcAft>
              <a:tabLst>
                <a:tab pos="533400" algn="l"/>
              </a:tabLst>
            </a:pPr>
            <a:r>
              <a:rPr lang="zh-CN" altLang="en-US" sz="2400" dirty="0">
                <a:latin typeface="Arial Unicode MS" pitchFamily="34" charset="-122"/>
                <a:ea typeface="Arial Unicode MS" pitchFamily="34" charset="-122"/>
                <a:cs typeface="Arial Unicode MS" pitchFamily="34" charset="-122"/>
              </a:rPr>
              <a:t>存储在</a:t>
            </a:r>
            <a:r>
              <a:rPr lang="en-US" altLang="zh-CN" sz="2400" dirty="0" err="1">
                <a:latin typeface="Arial Unicode MS" pitchFamily="34" charset="-122"/>
                <a:ea typeface="Arial Unicode MS" pitchFamily="34" charset="-122"/>
                <a:cs typeface="Arial Unicode MS" pitchFamily="34" charset="-122"/>
              </a:rPr>
              <a:t>ServletRequest</a:t>
            </a:r>
            <a:r>
              <a:rPr lang="zh-CN" altLang="en-US" sz="2400" dirty="0">
                <a:latin typeface="Arial Unicode MS" pitchFamily="34" charset="-122"/>
                <a:ea typeface="Arial Unicode MS" pitchFamily="34" charset="-122"/>
                <a:cs typeface="Arial Unicode MS" pitchFamily="34" charset="-122"/>
              </a:rPr>
              <a:t>对象中的对象称之为请求域属性，属于同一个请求的多个处理模块之间可以通过请求域属性来传递对象数据。 </a:t>
            </a:r>
          </a:p>
          <a:p>
            <a:pPr marL="355600" indent="-355600">
              <a:spcAft>
                <a:spcPct val="20000"/>
              </a:spcAft>
              <a:tabLst>
                <a:tab pos="533400" algn="l"/>
              </a:tabLst>
            </a:pPr>
            <a:r>
              <a:rPr lang="zh-CN" altLang="en-US" sz="2400" dirty="0">
                <a:latin typeface="Arial Unicode MS" pitchFamily="34" charset="-122"/>
                <a:ea typeface="Arial Unicode MS" pitchFamily="34" charset="-122"/>
                <a:cs typeface="Arial Unicode MS" pitchFamily="34" charset="-122"/>
              </a:rPr>
              <a:t>与请求域属性相关的方法：</a:t>
            </a:r>
          </a:p>
          <a:p>
            <a:pPr marL="990600" lvl="1" indent="-368300">
              <a:spcAft>
                <a:spcPct val="20000"/>
              </a:spcAft>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setAttribute</a:t>
            </a:r>
            <a:r>
              <a:rPr lang="zh-CN" altLang="en-US" sz="1800" dirty="0">
                <a:latin typeface="Arial Unicode MS" pitchFamily="34" charset="-122"/>
                <a:ea typeface="Arial Unicode MS" pitchFamily="34" charset="-122"/>
                <a:cs typeface="Arial Unicode MS" pitchFamily="34" charset="-122"/>
              </a:rPr>
              <a:t>方法 </a:t>
            </a:r>
          </a:p>
          <a:p>
            <a:pPr marL="990600" lvl="1" indent="-368300">
              <a:spcAft>
                <a:spcPct val="20000"/>
              </a:spcAft>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getAttribute</a:t>
            </a:r>
            <a:r>
              <a:rPr lang="zh-CN" altLang="en-US" sz="1800" dirty="0">
                <a:latin typeface="Arial Unicode MS" pitchFamily="34" charset="-122"/>
                <a:ea typeface="Arial Unicode MS" pitchFamily="34" charset="-122"/>
                <a:cs typeface="Arial Unicode MS" pitchFamily="34" charset="-122"/>
              </a:rPr>
              <a:t>方法  </a:t>
            </a:r>
          </a:p>
          <a:p>
            <a:pPr marL="990600" lvl="1" indent="-368300">
              <a:spcAft>
                <a:spcPct val="20000"/>
              </a:spcAft>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removeAttribute</a:t>
            </a:r>
            <a:r>
              <a:rPr lang="zh-CN" altLang="en-US" sz="1800" dirty="0">
                <a:latin typeface="Arial Unicode MS" pitchFamily="34" charset="-122"/>
                <a:ea typeface="Arial Unicode MS" pitchFamily="34" charset="-122"/>
                <a:cs typeface="Arial Unicode MS" pitchFamily="34" charset="-122"/>
              </a:rPr>
              <a:t>方法</a:t>
            </a:r>
          </a:p>
          <a:p>
            <a:pPr marL="990600" lvl="1" indent="-368300">
              <a:spcAft>
                <a:spcPct val="20000"/>
              </a:spcAft>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getAttributeNames</a:t>
            </a:r>
            <a:r>
              <a:rPr lang="zh-CN" altLang="en-US" sz="1800" dirty="0">
                <a:latin typeface="Arial Unicode MS" pitchFamily="34" charset="-122"/>
                <a:ea typeface="Arial Unicode MS" pitchFamily="34" charset="-122"/>
                <a:cs typeface="Arial Unicode MS" pitchFamily="34" charset="-122"/>
              </a:rPr>
              <a:t>方法 </a:t>
            </a:r>
          </a:p>
        </p:txBody>
      </p:sp>
    </p:spTree>
    <p:extLst>
      <p:ext uri="{BB962C8B-B14F-4D97-AF65-F5344CB8AC3E}">
        <p14:creationId xmlns:p14="http://schemas.microsoft.com/office/powerpoint/2010/main" val="736775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89155">
                                            <p:txEl>
                                              <p:pRg st="0" end="0"/>
                                            </p:txEl>
                                          </p:spTgt>
                                        </p:tgtEl>
                                        <p:attrNameLst>
                                          <p:attrName>style.visibility</p:attrName>
                                        </p:attrNameLst>
                                      </p:cBhvr>
                                      <p:to>
                                        <p:strVal val="visible"/>
                                      </p:to>
                                    </p:set>
                                    <p:anim calcmode="lin" valueType="num">
                                      <p:cBhvr additive="base">
                                        <p:cTn id="7" dur="500" fill="hold"/>
                                        <p:tgtEl>
                                          <p:spTgt spid="6891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89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89155">
                                            <p:txEl>
                                              <p:pRg st="1" end="1"/>
                                            </p:txEl>
                                          </p:spTgt>
                                        </p:tgtEl>
                                        <p:attrNameLst>
                                          <p:attrName>style.visibility</p:attrName>
                                        </p:attrNameLst>
                                      </p:cBhvr>
                                      <p:to>
                                        <p:strVal val="visible"/>
                                      </p:to>
                                    </p:set>
                                    <p:anim calcmode="lin" valueType="num">
                                      <p:cBhvr additive="base">
                                        <p:cTn id="13" dur="500" fill="hold"/>
                                        <p:tgtEl>
                                          <p:spTgt spid="6891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89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91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915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915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1271622" y="692696"/>
            <a:ext cx="8229600" cy="1143000"/>
          </a:xfrm>
        </p:spPr>
        <p:txBody>
          <a:bodyPr>
            <a:normAutofit/>
          </a:bodyPr>
          <a:lstStyle/>
          <a:p>
            <a:r>
              <a:rPr lang="en-US" altLang="zh-CN" dirty="0" err="1" smtClean="0">
                <a:latin typeface="Arial Unicode MS" pitchFamily="34" charset="-122"/>
                <a:ea typeface="Arial Unicode MS" pitchFamily="34" charset="-122"/>
                <a:cs typeface="Arial Unicode MS" pitchFamily="34" charset="-122"/>
              </a:rPr>
              <a:t>HttpServletResponse</a:t>
            </a:r>
            <a:r>
              <a:rPr lang="zh-CN" altLang="en-US" dirty="0">
                <a:latin typeface="Arial Unicode MS" pitchFamily="34" charset="-122"/>
                <a:ea typeface="Arial Unicode MS" pitchFamily="34" charset="-122"/>
                <a:cs typeface="Arial Unicode MS" pitchFamily="34" charset="-122"/>
              </a:rPr>
              <a:t>简介 </a:t>
            </a:r>
          </a:p>
        </p:txBody>
      </p:sp>
      <p:sp>
        <p:nvSpPr>
          <p:cNvPr id="711683" name="Rectangle 3"/>
          <p:cNvSpPr>
            <a:spLocks noGrp="1" noChangeArrowheads="1"/>
          </p:cNvSpPr>
          <p:nvPr>
            <p:ph type="body" idx="4294967295"/>
          </p:nvPr>
        </p:nvSpPr>
        <p:spPr>
          <a:xfrm>
            <a:off x="571472" y="1625814"/>
            <a:ext cx="8072494" cy="4378338"/>
          </a:xfrm>
        </p:spPr>
        <p:txBody>
          <a:bodyPr/>
          <a:lstStyle/>
          <a:p>
            <a:pPr>
              <a:lnSpc>
                <a:spcPct val="130000"/>
              </a:lnSpc>
            </a:pPr>
            <a:endParaRPr lang="en-US" altLang="zh-CN" sz="2000" dirty="0">
              <a:latin typeface="Arial Unicode MS" pitchFamily="34" charset="-122"/>
              <a:ea typeface="Arial Unicode MS" pitchFamily="34" charset="-122"/>
              <a:cs typeface="Arial Unicode MS" pitchFamily="34" charset="-122"/>
            </a:endParaRPr>
          </a:p>
          <a:p>
            <a:pPr>
              <a:lnSpc>
                <a:spcPct val="130000"/>
              </a:lnSpc>
            </a:pPr>
            <a:r>
              <a:rPr lang="en-US" altLang="zh-CN" sz="2800" dirty="0" err="1">
                <a:latin typeface="Arial Unicode MS" pitchFamily="34" charset="-122"/>
                <a:ea typeface="Arial Unicode MS" pitchFamily="34" charset="-122"/>
                <a:cs typeface="Arial Unicode MS" pitchFamily="34" charset="-122"/>
              </a:rPr>
              <a:t>Servlet</a:t>
            </a:r>
            <a:r>
              <a:rPr lang="en-US" altLang="zh-CN" sz="2800" dirty="0">
                <a:latin typeface="Arial Unicode MS" pitchFamily="34" charset="-122"/>
                <a:ea typeface="Arial Unicode MS" pitchFamily="34" charset="-122"/>
                <a:cs typeface="Arial Unicode MS" pitchFamily="34" charset="-122"/>
              </a:rPr>
              <a:t> API</a:t>
            </a:r>
            <a:r>
              <a:rPr lang="zh-CN" altLang="en-US" sz="2800" dirty="0">
                <a:latin typeface="Arial Unicode MS" pitchFamily="34" charset="-122"/>
                <a:ea typeface="Arial Unicode MS" pitchFamily="34" charset="-122"/>
                <a:cs typeface="Arial Unicode MS" pitchFamily="34" charset="-122"/>
              </a:rPr>
              <a:t>中定义的</a:t>
            </a:r>
            <a:r>
              <a:rPr lang="en-US" altLang="zh-CN" sz="2800" dirty="0" err="1">
                <a:latin typeface="Arial Unicode MS" pitchFamily="34" charset="-122"/>
                <a:ea typeface="Arial Unicode MS" pitchFamily="34" charset="-122"/>
                <a:cs typeface="Arial Unicode MS" pitchFamily="34" charset="-122"/>
              </a:rPr>
              <a:t>ServletResponse</a:t>
            </a:r>
            <a:r>
              <a:rPr lang="zh-CN" altLang="en-US" sz="2800" dirty="0">
                <a:latin typeface="Arial Unicode MS" pitchFamily="34" charset="-122"/>
                <a:ea typeface="Arial Unicode MS" pitchFamily="34" charset="-122"/>
                <a:cs typeface="Arial Unicode MS" pitchFamily="34" charset="-122"/>
              </a:rPr>
              <a:t>接口类用于创建响应消息。 </a:t>
            </a:r>
          </a:p>
          <a:p>
            <a:pPr>
              <a:lnSpc>
                <a:spcPct val="130000"/>
              </a:lnSpc>
            </a:pPr>
            <a:r>
              <a:rPr lang="en-US" altLang="zh-CN" sz="2800" dirty="0" err="1">
                <a:latin typeface="Arial Unicode MS" pitchFamily="34" charset="-122"/>
                <a:ea typeface="Arial Unicode MS" pitchFamily="34" charset="-122"/>
                <a:cs typeface="Arial Unicode MS" pitchFamily="34" charset="-122"/>
              </a:rPr>
              <a:t>HttpServletResponse</a:t>
            </a:r>
            <a:r>
              <a:rPr lang="zh-CN" altLang="en-US" sz="2800" dirty="0">
                <a:latin typeface="Arial Unicode MS" pitchFamily="34" charset="-122"/>
                <a:ea typeface="Arial Unicode MS" pitchFamily="34" charset="-122"/>
                <a:cs typeface="Arial Unicode MS" pitchFamily="34" charset="-122"/>
              </a:rPr>
              <a:t>是专用于</a:t>
            </a:r>
            <a:r>
              <a:rPr lang="en-US" altLang="zh-CN" sz="2800" dirty="0">
                <a:latin typeface="Arial Unicode MS" pitchFamily="34" charset="-122"/>
                <a:ea typeface="Arial Unicode MS" pitchFamily="34" charset="-122"/>
                <a:cs typeface="Arial Unicode MS" pitchFamily="34" charset="-122"/>
              </a:rPr>
              <a:t>HTTP</a:t>
            </a:r>
            <a:r>
              <a:rPr lang="zh-CN" altLang="en-US" sz="2800" dirty="0">
                <a:latin typeface="Arial Unicode MS" pitchFamily="34" charset="-122"/>
                <a:ea typeface="Arial Unicode MS" pitchFamily="34" charset="-122"/>
                <a:cs typeface="Arial Unicode MS" pitchFamily="34" charset="-122"/>
              </a:rPr>
              <a:t>协议的</a:t>
            </a:r>
            <a:r>
              <a:rPr lang="en-US" altLang="zh-CN" sz="2800" dirty="0" err="1">
                <a:latin typeface="Arial Unicode MS" pitchFamily="34" charset="-122"/>
                <a:ea typeface="Arial Unicode MS" pitchFamily="34" charset="-122"/>
                <a:cs typeface="Arial Unicode MS" pitchFamily="34" charset="-122"/>
              </a:rPr>
              <a:t>ServletResponse</a:t>
            </a:r>
            <a:r>
              <a:rPr lang="zh-CN" altLang="en-US" sz="2800" dirty="0">
                <a:latin typeface="Arial Unicode MS" pitchFamily="34" charset="-122"/>
                <a:ea typeface="Arial Unicode MS" pitchFamily="34" charset="-122"/>
                <a:cs typeface="Arial Unicode MS" pitchFamily="34" charset="-122"/>
              </a:rPr>
              <a:t>子接口，它用于封装</a:t>
            </a:r>
            <a:r>
              <a:rPr lang="en-US" altLang="zh-CN" sz="2800" dirty="0">
                <a:solidFill>
                  <a:srgbClr val="FF0000"/>
                </a:solidFill>
                <a:latin typeface="Arial Unicode MS" pitchFamily="34" charset="-122"/>
                <a:ea typeface="Arial Unicode MS" pitchFamily="34" charset="-122"/>
                <a:cs typeface="Arial Unicode MS" pitchFamily="34" charset="-122"/>
              </a:rPr>
              <a:t>HTTP</a:t>
            </a:r>
            <a:r>
              <a:rPr lang="zh-CN" altLang="en-US" sz="2800" dirty="0">
                <a:solidFill>
                  <a:srgbClr val="FF0000"/>
                </a:solidFill>
                <a:latin typeface="Arial Unicode MS" pitchFamily="34" charset="-122"/>
                <a:ea typeface="Arial Unicode MS" pitchFamily="34" charset="-122"/>
                <a:cs typeface="Arial Unicode MS" pitchFamily="34" charset="-122"/>
              </a:rPr>
              <a:t>响应消息</a:t>
            </a:r>
            <a:r>
              <a:rPr lang="zh-CN" altLang="en-US" sz="2800" dirty="0">
                <a:latin typeface="Arial Unicode MS" pitchFamily="34" charset="-122"/>
                <a:ea typeface="Arial Unicode MS" pitchFamily="34" charset="-122"/>
                <a:cs typeface="Arial Unicode MS" pitchFamily="34" charset="-122"/>
              </a:rPr>
              <a:t>。 </a:t>
            </a:r>
          </a:p>
          <a:p>
            <a:pPr>
              <a:lnSpc>
                <a:spcPct val="130000"/>
              </a:lnSpc>
              <a:buFont typeface="Wingdings" pitchFamily="2" charset="2"/>
              <a:buNone/>
            </a:pPr>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1373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11683">
                                            <p:txEl>
                                              <p:pRg st="1" end="1"/>
                                            </p:txEl>
                                          </p:spTgt>
                                        </p:tgtEl>
                                        <p:attrNameLst>
                                          <p:attrName>style.visibility</p:attrName>
                                        </p:attrNameLst>
                                      </p:cBhvr>
                                      <p:to>
                                        <p:strVal val="visible"/>
                                      </p:to>
                                    </p:set>
                                    <p:anim calcmode="lin" valueType="num">
                                      <p:cBhvr additive="base">
                                        <p:cTn id="7" dur="500" fill="hold"/>
                                        <p:tgtEl>
                                          <p:spTgt spid="71168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1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11683">
                                            <p:txEl>
                                              <p:pRg st="2" end="2"/>
                                            </p:txEl>
                                          </p:spTgt>
                                        </p:tgtEl>
                                        <p:attrNameLst>
                                          <p:attrName>style.visibility</p:attrName>
                                        </p:attrNameLst>
                                      </p:cBhvr>
                                      <p:to>
                                        <p:strVal val="visible"/>
                                      </p:to>
                                    </p:set>
                                    <p:anim calcmode="lin" valueType="num">
                                      <p:cBhvr additive="base">
                                        <p:cTn id="13" dur="500" fill="hold"/>
                                        <p:tgtEl>
                                          <p:spTgt spid="71168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1168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a:xfrm>
            <a:off x="1438309" y="620688"/>
            <a:ext cx="7920037" cy="1143000"/>
          </a:xfrm>
        </p:spPr>
        <p:txBody>
          <a:bodyPr/>
          <a:lstStyle/>
          <a:p>
            <a:r>
              <a:rPr lang="zh-CN" altLang="en-US" dirty="0">
                <a:latin typeface="Arial Unicode MS" pitchFamily="34" charset="-122"/>
                <a:ea typeface="Arial Unicode MS" pitchFamily="34" charset="-122"/>
                <a:cs typeface="Arial Unicode MS" pitchFamily="34" charset="-122"/>
              </a:rPr>
              <a:t>请求重定向与请求转发 </a:t>
            </a:r>
          </a:p>
        </p:txBody>
      </p:sp>
      <p:sp>
        <p:nvSpPr>
          <p:cNvPr id="750595" name="Rectangle 3"/>
          <p:cNvSpPr>
            <a:spLocks noGrp="1" noChangeArrowheads="1"/>
          </p:cNvSpPr>
          <p:nvPr>
            <p:ph type="body" idx="1"/>
          </p:nvPr>
        </p:nvSpPr>
        <p:spPr>
          <a:xfrm>
            <a:off x="827088" y="1801776"/>
            <a:ext cx="7200900" cy="4249737"/>
          </a:xfrm>
        </p:spPr>
        <p:txBody>
          <a:bodyPr/>
          <a:lstStyle/>
          <a:p>
            <a:pPr>
              <a:spcAft>
                <a:spcPct val="20000"/>
              </a:spcAft>
            </a:pPr>
            <a:r>
              <a:rPr lang="en-US" altLang="zh-CN" sz="2900" dirty="0" err="1">
                <a:latin typeface="Arial Unicode MS" pitchFamily="34" charset="-122"/>
                <a:ea typeface="Arial Unicode MS" pitchFamily="34" charset="-122"/>
                <a:cs typeface="Arial Unicode MS" pitchFamily="34" charset="-122"/>
              </a:rPr>
              <a:t>RequestDispatcher</a:t>
            </a:r>
            <a:r>
              <a:rPr lang="zh-CN" altLang="en-US" sz="2900" dirty="0">
                <a:latin typeface="Arial Unicode MS" pitchFamily="34" charset="-122"/>
                <a:ea typeface="Arial Unicode MS" pitchFamily="34" charset="-122"/>
                <a:cs typeface="Arial Unicode MS" pitchFamily="34" charset="-122"/>
              </a:rPr>
              <a:t>接口 </a:t>
            </a:r>
          </a:p>
          <a:p>
            <a:pPr>
              <a:spcAft>
                <a:spcPct val="20000"/>
              </a:spcAft>
            </a:pPr>
            <a:r>
              <a:rPr lang="zh-CN" altLang="en-US" sz="2900" dirty="0">
                <a:latin typeface="Arial Unicode MS" pitchFamily="34" charset="-122"/>
                <a:ea typeface="Arial Unicode MS" pitchFamily="34" charset="-122"/>
                <a:cs typeface="Arial Unicode MS" pitchFamily="34" charset="-122"/>
              </a:rPr>
              <a:t>用</a:t>
            </a:r>
            <a:r>
              <a:rPr lang="en-US" altLang="zh-CN" sz="2900" dirty="0">
                <a:latin typeface="Arial Unicode MS" pitchFamily="34" charset="-122"/>
                <a:ea typeface="Arial Unicode MS" pitchFamily="34" charset="-122"/>
                <a:cs typeface="Arial Unicode MS" pitchFamily="34" charset="-122"/>
              </a:rPr>
              <a:t>forward</a:t>
            </a:r>
            <a:r>
              <a:rPr lang="zh-CN" altLang="en-US" sz="2900" dirty="0">
                <a:latin typeface="Arial Unicode MS" pitchFamily="34" charset="-122"/>
                <a:ea typeface="Arial Unicode MS" pitchFamily="34" charset="-122"/>
                <a:cs typeface="Arial Unicode MS" pitchFamily="34" charset="-122"/>
              </a:rPr>
              <a:t>方法实现请求转发 </a:t>
            </a:r>
          </a:p>
          <a:p>
            <a:pPr>
              <a:spcAft>
                <a:spcPct val="20000"/>
              </a:spcAft>
            </a:pPr>
            <a:r>
              <a:rPr lang="zh-CN" altLang="en-US" sz="2900" dirty="0">
                <a:latin typeface="Arial Unicode MS" pitchFamily="34" charset="-122"/>
                <a:ea typeface="Arial Unicode MS" pitchFamily="34" charset="-122"/>
                <a:cs typeface="Arial Unicode MS" pitchFamily="34" charset="-122"/>
              </a:rPr>
              <a:t>请求转发的运行流程 </a:t>
            </a:r>
          </a:p>
          <a:p>
            <a:pPr>
              <a:spcAft>
                <a:spcPct val="20000"/>
              </a:spcAft>
            </a:pPr>
            <a:r>
              <a:rPr lang="zh-CN" altLang="en-US" sz="2900" dirty="0">
                <a:latin typeface="Arial Unicode MS" pitchFamily="34" charset="-122"/>
                <a:ea typeface="Arial Unicode MS" pitchFamily="34" charset="-122"/>
                <a:cs typeface="Arial Unicode MS" pitchFamily="34" charset="-122"/>
              </a:rPr>
              <a:t>用</a:t>
            </a:r>
            <a:r>
              <a:rPr lang="en-US" altLang="zh-CN" sz="2900" dirty="0" err="1">
                <a:latin typeface="Arial Unicode MS" pitchFamily="34" charset="-122"/>
                <a:ea typeface="Arial Unicode MS" pitchFamily="34" charset="-122"/>
                <a:cs typeface="Arial Unicode MS" pitchFamily="34" charset="-122"/>
              </a:rPr>
              <a:t>sendRedirect</a:t>
            </a:r>
            <a:r>
              <a:rPr lang="zh-CN" altLang="en-US" sz="2900" dirty="0">
                <a:latin typeface="Arial Unicode MS" pitchFamily="34" charset="-122"/>
                <a:ea typeface="Arial Unicode MS" pitchFamily="34" charset="-122"/>
                <a:cs typeface="Arial Unicode MS" pitchFamily="34" charset="-122"/>
              </a:rPr>
              <a:t>方法实现请求重定向 </a:t>
            </a:r>
          </a:p>
          <a:p>
            <a:pPr>
              <a:spcAft>
                <a:spcPct val="20000"/>
              </a:spcAft>
            </a:pPr>
            <a:r>
              <a:rPr lang="zh-CN" altLang="en-US" sz="2900" dirty="0">
                <a:latin typeface="Arial Unicode MS" pitchFamily="34" charset="-122"/>
                <a:ea typeface="Arial Unicode MS" pitchFamily="34" charset="-122"/>
                <a:cs typeface="Arial Unicode MS" pitchFamily="34" charset="-122"/>
              </a:rPr>
              <a:t>请求重定向的运行流程 </a:t>
            </a:r>
          </a:p>
          <a:p>
            <a:pPr>
              <a:spcAft>
                <a:spcPct val="20000"/>
              </a:spcAft>
            </a:pPr>
            <a:r>
              <a:rPr lang="zh-CN" altLang="en-US" sz="2900" dirty="0">
                <a:latin typeface="Arial Unicode MS" pitchFamily="34" charset="-122"/>
                <a:ea typeface="Arial Unicode MS" pitchFamily="34" charset="-122"/>
                <a:cs typeface="Arial Unicode MS" pitchFamily="34" charset="-122"/>
              </a:rPr>
              <a:t>请求重定向与请求转发的比较 </a:t>
            </a:r>
          </a:p>
        </p:txBody>
      </p:sp>
    </p:spTree>
    <p:extLst>
      <p:ext uri="{BB962C8B-B14F-4D97-AF65-F5344CB8AC3E}">
        <p14:creationId xmlns:p14="http://schemas.microsoft.com/office/powerpoint/2010/main" val="159174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anim calcmode="lin" valueType="num">
                                      <p:cBhvr additive="base">
                                        <p:cTn id="7" dur="500" fill="hold"/>
                                        <p:tgtEl>
                                          <p:spTgt spid="7505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50595">
                                            <p:txEl>
                                              <p:pRg st="1" end="1"/>
                                            </p:txEl>
                                          </p:spTgt>
                                        </p:tgtEl>
                                        <p:attrNameLst>
                                          <p:attrName>style.visibility</p:attrName>
                                        </p:attrNameLst>
                                      </p:cBhvr>
                                      <p:to>
                                        <p:strVal val="visible"/>
                                      </p:to>
                                    </p:set>
                                    <p:anim calcmode="lin" valueType="num">
                                      <p:cBhvr additive="base">
                                        <p:cTn id="13" dur="500" fill="hold"/>
                                        <p:tgtEl>
                                          <p:spTgt spid="7505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5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50595">
                                            <p:txEl>
                                              <p:pRg st="2" end="2"/>
                                            </p:txEl>
                                          </p:spTgt>
                                        </p:tgtEl>
                                        <p:attrNameLst>
                                          <p:attrName>style.visibility</p:attrName>
                                        </p:attrNameLst>
                                      </p:cBhvr>
                                      <p:to>
                                        <p:strVal val="visible"/>
                                      </p:to>
                                    </p:set>
                                    <p:anim calcmode="lin" valueType="num">
                                      <p:cBhvr additive="base">
                                        <p:cTn id="19" dur="500" fill="hold"/>
                                        <p:tgtEl>
                                          <p:spTgt spid="7505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50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50595">
                                            <p:txEl>
                                              <p:pRg st="3" end="3"/>
                                            </p:txEl>
                                          </p:spTgt>
                                        </p:tgtEl>
                                        <p:attrNameLst>
                                          <p:attrName>style.visibility</p:attrName>
                                        </p:attrNameLst>
                                      </p:cBhvr>
                                      <p:to>
                                        <p:strVal val="visible"/>
                                      </p:to>
                                    </p:set>
                                    <p:anim calcmode="lin" valueType="num">
                                      <p:cBhvr additive="base">
                                        <p:cTn id="25" dur="500" fill="hold"/>
                                        <p:tgtEl>
                                          <p:spTgt spid="7505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505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50595">
                                            <p:txEl>
                                              <p:pRg st="4" end="4"/>
                                            </p:txEl>
                                          </p:spTgt>
                                        </p:tgtEl>
                                        <p:attrNameLst>
                                          <p:attrName>style.visibility</p:attrName>
                                        </p:attrNameLst>
                                      </p:cBhvr>
                                      <p:to>
                                        <p:strVal val="visible"/>
                                      </p:to>
                                    </p:set>
                                    <p:anim calcmode="lin" valueType="num">
                                      <p:cBhvr additive="base">
                                        <p:cTn id="31" dur="500" fill="hold"/>
                                        <p:tgtEl>
                                          <p:spTgt spid="75059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505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750595">
                                            <p:txEl>
                                              <p:pRg st="5" end="5"/>
                                            </p:txEl>
                                          </p:spTgt>
                                        </p:tgtEl>
                                        <p:attrNameLst>
                                          <p:attrName>style.visibility</p:attrName>
                                        </p:attrNameLst>
                                      </p:cBhvr>
                                      <p:to>
                                        <p:strVal val="visible"/>
                                      </p:to>
                                    </p:set>
                                    <p:anim calcmode="lin" valueType="num">
                                      <p:cBhvr additive="base">
                                        <p:cTn id="37" dur="500" fill="hold"/>
                                        <p:tgtEl>
                                          <p:spTgt spid="75059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5059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1733584" y="617392"/>
            <a:ext cx="7696200" cy="1166813"/>
          </a:xfrm>
        </p:spPr>
        <p:txBody>
          <a:bodyPr/>
          <a:lstStyle/>
          <a:p>
            <a:r>
              <a:rPr lang="en-US" altLang="zh-CN" b="1" dirty="0" err="1">
                <a:latin typeface="Arial Unicode MS" pitchFamily="34" charset="-122"/>
                <a:ea typeface="Arial Unicode MS" pitchFamily="34" charset="-122"/>
                <a:cs typeface="Arial Unicode MS" pitchFamily="34" charset="-122"/>
              </a:rPr>
              <a:t>RequestDispatcher</a:t>
            </a:r>
            <a:r>
              <a:rPr lang="zh-CN" altLang="en-US" b="1" dirty="0">
                <a:latin typeface="Arial Unicode MS" pitchFamily="34" charset="-122"/>
                <a:ea typeface="Arial Unicode MS" pitchFamily="34" charset="-122"/>
                <a:cs typeface="Arial Unicode MS" pitchFamily="34" charset="-122"/>
              </a:rPr>
              <a:t>接口</a:t>
            </a:r>
            <a:r>
              <a:rPr lang="zh-CN" altLang="en-US" dirty="0">
                <a:latin typeface="Arial Unicode MS" pitchFamily="34" charset="-122"/>
                <a:ea typeface="Arial Unicode MS" pitchFamily="34" charset="-122"/>
                <a:cs typeface="Arial Unicode MS" pitchFamily="34" charset="-122"/>
              </a:rPr>
              <a:t> </a:t>
            </a:r>
          </a:p>
        </p:txBody>
      </p:sp>
      <p:sp>
        <p:nvSpPr>
          <p:cNvPr id="751619" name="Rectangle 3"/>
          <p:cNvSpPr>
            <a:spLocks noGrp="1" noChangeArrowheads="1"/>
          </p:cNvSpPr>
          <p:nvPr>
            <p:ph type="body" idx="1"/>
          </p:nvPr>
        </p:nvSpPr>
        <p:spPr>
          <a:xfrm>
            <a:off x="251520" y="1812146"/>
            <a:ext cx="8392446" cy="4929222"/>
          </a:xfrm>
        </p:spPr>
        <p:txBody>
          <a:bodyPr>
            <a:noAutofit/>
          </a:bodyPr>
          <a:lstStyle/>
          <a:p>
            <a:pPr marL="355600" indent="-355600">
              <a:tabLst>
                <a:tab pos="533400" algn="l"/>
              </a:tabLst>
            </a:pPr>
            <a:r>
              <a:rPr lang="en-US" altLang="zh-CN" sz="2000" dirty="0" err="1">
                <a:latin typeface="Arial Unicode MS" pitchFamily="34" charset="-122"/>
                <a:ea typeface="Arial Unicode MS" pitchFamily="34" charset="-122"/>
                <a:cs typeface="Arial Unicode MS" pitchFamily="34" charset="-122"/>
              </a:rPr>
              <a:t>RequestDispatcher</a:t>
            </a:r>
            <a:r>
              <a:rPr lang="zh-CN" altLang="en-US" sz="2000" dirty="0">
                <a:latin typeface="Arial Unicode MS" pitchFamily="34" charset="-122"/>
                <a:ea typeface="Arial Unicode MS" pitchFamily="34" charset="-122"/>
                <a:cs typeface="Arial Unicode MS" pitchFamily="34" charset="-122"/>
              </a:rPr>
              <a:t>实例对象是由</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引擎创建的，它用于包装一个要被其他资源调用的资源（例如，</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HTML</a:t>
            </a:r>
            <a:r>
              <a:rPr lang="zh-CN" altLang="en-US" sz="2000" dirty="0">
                <a:latin typeface="Arial Unicode MS" pitchFamily="34" charset="-122"/>
                <a:ea typeface="Arial Unicode MS" pitchFamily="34" charset="-122"/>
                <a:cs typeface="Arial Unicode MS" pitchFamily="34" charset="-122"/>
              </a:rPr>
              <a:t>文件、</a:t>
            </a:r>
            <a:r>
              <a:rPr lang="en-US" altLang="zh-CN" sz="2000" dirty="0">
                <a:latin typeface="Arial Unicode MS" pitchFamily="34" charset="-122"/>
                <a:ea typeface="Arial Unicode MS" pitchFamily="34" charset="-122"/>
                <a:cs typeface="Arial Unicode MS" pitchFamily="34" charset="-122"/>
              </a:rPr>
              <a:t>JSP</a:t>
            </a:r>
            <a:r>
              <a:rPr lang="zh-CN" altLang="en-US" sz="2000" dirty="0">
                <a:latin typeface="Arial Unicode MS" pitchFamily="34" charset="-122"/>
                <a:ea typeface="Arial Unicode MS" pitchFamily="34" charset="-122"/>
                <a:cs typeface="Arial Unicode MS" pitchFamily="34" charset="-122"/>
              </a:rPr>
              <a:t>文件等），并可以通过其中的方法将客户端的请求转发给所包装的资源。 </a:t>
            </a:r>
          </a:p>
          <a:p>
            <a:pPr marL="355600" indent="-355600">
              <a:tabLst>
                <a:tab pos="533400" algn="l"/>
              </a:tabLst>
            </a:pPr>
            <a:r>
              <a:rPr lang="en-US" altLang="zh-CN" sz="2000" dirty="0" err="1">
                <a:latin typeface="Arial Unicode MS" pitchFamily="34" charset="-122"/>
                <a:ea typeface="Arial Unicode MS" pitchFamily="34" charset="-122"/>
                <a:cs typeface="Arial Unicode MS" pitchFamily="34" charset="-122"/>
              </a:rPr>
              <a:t>RequestDispatcher</a:t>
            </a:r>
            <a:r>
              <a:rPr lang="zh-CN" altLang="en-US" sz="2000" dirty="0">
                <a:latin typeface="Arial Unicode MS" pitchFamily="34" charset="-122"/>
                <a:ea typeface="Arial Unicode MS" pitchFamily="34" charset="-122"/>
                <a:cs typeface="Arial Unicode MS" pitchFamily="34" charset="-122"/>
              </a:rPr>
              <a:t>接口中定义了两个方法：</a:t>
            </a:r>
            <a:r>
              <a:rPr lang="en-US" altLang="zh-CN" sz="2000" dirty="0">
                <a:latin typeface="Arial Unicode MS" pitchFamily="34" charset="-122"/>
                <a:ea typeface="Arial Unicode MS" pitchFamily="34" charset="-122"/>
                <a:cs typeface="Arial Unicode MS" pitchFamily="34" charset="-122"/>
              </a:rPr>
              <a:t>forward</a:t>
            </a:r>
            <a:r>
              <a:rPr lang="zh-CN" altLang="en-US" sz="2000" dirty="0">
                <a:latin typeface="Arial Unicode MS" pitchFamily="34" charset="-122"/>
                <a:ea typeface="Arial Unicode MS" pitchFamily="34" charset="-122"/>
                <a:cs typeface="Arial Unicode MS" pitchFamily="34" charset="-122"/>
              </a:rPr>
              <a:t>方法和</a:t>
            </a:r>
            <a:r>
              <a:rPr lang="en-US" altLang="zh-CN" sz="2000" dirty="0">
                <a:latin typeface="Arial Unicode MS" pitchFamily="34" charset="-122"/>
                <a:ea typeface="Arial Unicode MS" pitchFamily="34" charset="-122"/>
                <a:cs typeface="Arial Unicode MS" pitchFamily="34" charset="-122"/>
              </a:rPr>
              <a:t>include</a:t>
            </a:r>
            <a:r>
              <a:rPr lang="zh-CN" altLang="en-US" sz="2000" dirty="0">
                <a:latin typeface="Arial Unicode MS" pitchFamily="34" charset="-122"/>
                <a:ea typeface="Arial Unicode MS" pitchFamily="34" charset="-122"/>
                <a:cs typeface="Arial Unicode MS" pitchFamily="34" charset="-122"/>
              </a:rPr>
              <a:t>方法。 </a:t>
            </a:r>
          </a:p>
          <a:p>
            <a:pPr marL="355600" indent="-355600">
              <a:tabLst>
                <a:tab pos="533400" algn="l"/>
              </a:tabLst>
            </a:pPr>
            <a:r>
              <a:rPr lang="en-US" altLang="zh-CN" sz="2000" dirty="0">
                <a:latin typeface="Arial Unicode MS" pitchFamily="34" charset="-122"/>
                <a:ea typeface="Arial Unicode MS" pitchFamily="34" charset="-122"/>
                <a:cs typeface="Arial Unicode MS" pitchFamily="34" charset="-122"/>
              </a:rPr>
              <a:t>forward</a:t>
            </a:r>
            <a:r>
              <a:rPr lang="zh-CN" altLang="en-US" sz="2000" dirty="0">
                <a:latin typeface="Arial Unicode MS" pitchFamily="34" charset="-122"/>
                <a:ea typeface="Arial Unicode MS" pitchFamily="34" charset="-122"/>
                <a:cs typeface="Arial Unicode MS" pitchFamily="34" charset="-122"/>
              </a:rPr>
              <a:t>和</a:t>
            </a:r>
            <a:r>
              <a:rPr lang="en-US" altLang="zh-CN" sz="2000" dirty="0">
                <a:latin typeface="Arial Unicode MS" pitchFamily="34" charset="-122"/>
                <a:ea typeface="Arial Unicode MS" pitchFamily="34" charset="-122"/>
                <a:cs typeface="Arial Unicode MS" pitchFamily="34" charset="-122"/>
              </a:rPr>
              <a:t>include</a:t>
            </a:r>
            <a:r>
              <a:rPr lang="zh-CN" altLang="en-US" sz="2000" dirty="0">
                <a:latin typeface="Arial Unicode MS" pitchFamily="34" charset="-122"/>
                <a:ea typeface="Arial Unicode MS" pitchFamily="34" charset="-122"/>
                <a:cs typeface="Arial Unicode MS" pitchFamily="34" charset="-122"/>
              </a:rPr>
              <a:t>方法接收的两个参数必须是传递给当前</a:t>
            </a:r>
            <a:r>
              <a:rPr lang="en-US" altLang="zh-CN" sz="2000" dirty="0" err="1">
                <a:latin typeface="Arial Unicode MS" pitchFamily="34" charset="-122"/>
                <a:ea typeface="Arial Unicode MS" pitchFamily="34" charset="-122"/>
                <a:cs typeface="Arial Unicode MS" pitchFamily="34" charset="-122"/>
              </a:rPr>
              <a:t>Servlet</a:t>
            </a:r>
            <a:r>
              <a:rPr lang="zh-CN" altLang="en-US" sz="2000" dirty="0">
                <a:latin typeface="Arial Unicode MS" pitchFamily="34" charset="-122"/>
                <a:ea typeface="Arial Unicode MS" pitchFamily="34" charset="-122"/>
                <a:cs typeface="Arial Unicode MS" pitchFamily="34" charset="-122"/>
              </a:rPr>
              <a:t>的</a:t>
            </a:r>
            <a:r>
              <a:rPr lang="en-US" altLang="zh-CN" sz="2000" dirty="0">
                <a:latin typeface="Arial Unicode MS" pitchFamily="34" charset="-122"/>
                <a:ea typeface="Arial Unicode MS" pitchFamily="34" charset="-122"/>
                <a:cs typeface="Arial Unicode MS" pitchFamily="34" charset="-122"/>
              </a:rPr>
              <a:t>service</a:t>
            </a:r>
            <a:r>
              <a:rPr lang="zh-CN" altLang="en-US" sz="2000" dirty="0">
                <a:latin typeface="Arial Unicode MS" pitchFamily="34" charset="-122"/>
                <a:ea typeface="Arial Unicode MS" pitchFamily="34" charset="-122"/>
                <a:cs typeface="Arial Unicode MS" pitchFamily="34" charset="-122"/>
              </a:rPr>
              <a:t>方法的那两个</a:t>
            </a:r>
            <a:r>
              <a:rPr lang="en-US" altLang="zh-CN" sz="2000" dirty="0" err="1">
                <a:latin typeface="Arial Unicode MS" pitchFamily="34" charset="-122"/>
                <a:ea typeface="Arial Unicode MS" pitchFamily="34" charset="-122"/>
                <a:cs typeface="Arial Unicode MS" pitchFamily="34" charset="-122"/>
              </a:rPr>
              <a:t>ServletRequest</a:t>
            </a:r>
            <a:r>
              <a:rPr lang="zh-CN" altLang="en-US" sz="2000" dirty="0">
                <a:latin typeface="Arial Unicode MS" pitchFamily="34" charset="-122"/>
                <a:ea typeface="Arial Unicode MS" pitchFamily="34" charset="-122"/>
                <a:cs typeface="Arial Unicode MS" pitchFamily="34" charset="-122"/>
              </a:rPr>
              <a:t>和</a:t>
            </a:r>
            <a:r>
              <a:rPr lang="en-US" altLang="zh-CN" sz="2000" dirty="0" err="1">
                <a:latin typeface="Arial Unicode MS" pitchFamily="34" charset="-122"/>
                <a:ea typeface="Arial Unicode MS" pitchFamily="34" charset="-122"/>
                <a:cs typeface="Arial Unicode MS" pitchFamily="34" charset="-122"/>
              </a:rPr>
              <a:t>ServletResponse</a:t>
            </a:r>
            <a:r>
              <a:rPr lang="zh-CN" altLang="en-US" sz="2000" dirty="0">
                <a:latin typeface="Arial Unicode MS" pitchFamily="34" charset="-122"/>
                <a:ea typeface="Arial Unicode MS" pitchFamily="34" charset="-122"/>
                <a:cs typeface="Arial Unicode MS" pitchFamily="34" charset="-122"/>
              </a:rPr>
              <a:t>对象，或者是对它们进行了包装的</a:t>
            </a:r>
            <a:r>
              <a:rPr lang="en-US" altLang="zh-CN" sz="2000" dirty="0" err="1">
                <a:latin typeface="Arial Unicode MS" pitchFamily="34" charset="-122"/>
                <a:ea typeface="Arial Unicode MS" pitchFamily="34" charset="-122"/>
                <a:cs typeface="Arial Unicode MS" pitchFamily="34" charset="-122"/>
              </a:rPr>
              <a:t>ServletRequestWrapper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或</a:t>
            </a:r>
            <a:r>
              <a:rPr lang="en-US" altLang="zh-CN" sz="2000" dirty="0" err="1">
                <a:latin typeface="Arial Unicode MS" pitchFamily="34" charset="-122"/>
                <a:ea typeface="Arial Unicode MS" pitchFamily="34" charset="-122"/>
                <a:cs typeface="Arial Unicode MS" pitchFamily="34" charset="-122"/>
              </a:rPr>
              <a:t>ServletResponseWrapper</a:t>
            </a:r>
            <a:r>
              <a:rPr lang="zh-CN" altLang="en-US" sz="2000" dirty="0">
                <a:latin typeface="Arial Unicode MS" pitchFamily="34" charset="-122"/>
                <a:ea typeface="Arial Unicode MS" pitchFamily="34" charset="-122"/>
                <a:cs typeface="Arial Unicode MS" pitchFamily="34" charset="-122"/>
              </a:rPr>
              <a:t>对象。 </a:t>
            </a:r>
          </a:p>
          <a:p>
            <a:pPr marL="355600" indent="-355600">
              <a:tabLst>
                <a:tab pos="533400" algn="l"/>
              </a:tabLst>
            </a:pPr>
            <a:r>
              <a:rPr lang="zh-CN" altLang="en-US" sz="2000" dirty="0">
                <a:latin typeface="Arial Unicode MS" pitchFamily="34" charset="-122"/>
                <a:ea typeface="Arial Unicode MS" pitchFamily="34" charset="-122"/>
                <a:cs typeface="Arial Unicode MS" pitchFamily="34" charset="-122"/>
              </a:rPr>
              <a:t>获取</a:t>
            </a:r>
            <a:r>
              <a:rPr lang="en-US" altLang="zh-CN" sz="2000" dirty="0" err="1">
                <a:latin typeface="Arial Unicode MS" pitchFamily="34" charset="-122"/>
                <a:ea typeface="Arial Unicode MS" pitchFamily="34" charset="-122"/>
                <a:cs typeface="Arial Unicode MS" pitchFamily="34" charset="-122"/>
              </a:rPr>
              <a:t>RequestDispatcher</a:t>
            </a:r>
            <a:r>
              <a:rPr lang="zh-CN" altLang="en-US" sz="2000" dirty="0">
                <a:latin typeface="Arial Unicode MS" pitchFamily="34" charset="-122"/>
                <a:ea typeface="Arial Unicode MS" pitchFamily="34" charset="-122"/>
                <a:cs typeface="Arial Unicode MS" pitchFamily="34" charset="-122"/>
              </a:rPr>
              <a:t>对象的方法：</a:t>
            </a:r>
          </a:p>
          <a:p>
            <a:pPr marL="990600" lvl="1" indent="-368300">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ServletContext.getRequestDispatcher</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参数只能是以“</a:t>
            </a:r>
            <a:r>
              <a:rPr lang="en-US" altLang="zh-CN" sz="1800" dirty="0">
                <a:solidFill>
                  <a:srgbClr val="FF0000"/>
                </a:solidFill>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开头的路径</a:t>
            </a:r>
            <a:r>
              <a:rPr lang="zh-CN" altLang="en-US" sz="1800" dirty="0">
                <a:latin typeface="Arial Unicode MS" pitchFamily="34" charset="-122"/>
                <a:ea typeface="Arial Unicode MS" pitchFamily="34" charset="-122"/>
                <a:cs typeface="Arial Unicode MS" pitchFamily="34" charset="-122"/>
              </a:rPr>
              <a:t>）</a:t>
            </a:r>
          </a:p>
          <a:p>
            <a:pPr marL="990600" lvl="1" indent="-368300">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ServletContext.getNamedDispatcher</a:t>
            </a:r>
            <a:r>
              <a:rPr lang="en-US" altLang="zh-CN" sz="1800" dirty="0">
                <a:latin typeface="Arial Unicode MS" pitchFamily="34" charset="-122"/>
                <a:ea typeface="Arial Unicode MS" pitchFamily="34" charset="-122"/>
                <a:cs typeface="Arial Unicode MS" pitchFamily="34" charset="-122"/>
              </a:rPr>
              <a:t> </a:t>
            </a:r>
          </a:p>
          <a:p>
            <a:pPr marL="990600" lvl="1" indent="-368300">
              <a:buClr>
                <a:schemeClr val="tx1"/>
              </a:buClr>
              <a:buFont typeface="Wingdings" pitchFamily="2" charset="2"/>
              <a:buChar char="ü"/>
              <a:tabLst>
                <a:tab pos="533400" algn="l"/>
              </a:tabLst>
            </a:pPr>
            <a:r>
              <a:rPr lang="en-US" altLang="zh-CN" sz="1800" dirty="0" err="1">
                <a:latin typeface="Arial Unicode MS" pitchFamily="34" charset="-122"/>
                <a:ea typeface="Arial Unicode MS" pitchFamily="34" charset="-122"/>
                <a:cs typeface="Arial Unicode MS" pitchFamily="34" charset="-122"/>
              </a:rPr>
              <a:t>ServletRequest.getRequestDispatcher</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参数可以是不以“</a:t>
            </a:r>
            <a:r>
              <a:rPr lang="en-US" altLang="zh-CN" sz="1800" dirty="0">
                <a:solidFill>
                  <a:srgbClr val="FF0000"/>
                </a:solidFill>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开头的路径</a:t>
            </a:r>
            <a:r>
              <a:rPr lang="zh-CN" altLang="en-US" sz="1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576941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anim calcmode="lin" valueType="num">
                                      <p:cBhvr additive="base">
                                        <p:cTn id="7" dur="500" fill="hold"/>
                                        <p:tgtEl>
                                          <p:spTgt spid="7516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1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51619">
                                            <p:txEl>
                                              <p:pRg st="1" end="1"/>
                                            </p:txEl>
                                          </p:spTgt>
                                        </p:tgtEl>
                                        <p:attrNameLst>
                                          <p:attrName>style.visibility</p:attrName>
                                        </p:attrNameLst>
                                      </p:cBhvr>
                                      <p:to>
                                        <p:strVal val="visible"/>
                                      </p:to>
                                    </p:set>
                                    <p:anim calcmode="lin" valueType="num">
                                      <p:cBhvr additive="base">
                                        <p:cTn id="13" dur="500" fill="hold"/>
                                        <p:tgtEl>
                                          <p:spTgt spid="7516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51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51619">
                                            <p:txEl>
                                              <p:pRg st="2" end="2"/>
                                            </p:txEl>
                                          </p:spTgt>
                                        </p:tgtEl>
                                        <p:attrNameLst>
                                          <p:attrName>style.visibility</p:attrName>
                                        </p:attrNameLst>
                                      </p:cBhvr>
                                      <p:to>
                                        <p:strVal val="visible"/>
                                      </p:to>
                                    </p:set>
                                    <p:anim calcmode="lin" valueType="num">
                                      <p:cBhvr additive="base">
                                        <p:cTn id="19" dur="500" fill="hold"/>
                                        <p:tgtEl>
                                          <p:spTgt spid="7516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516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51619">
                                            <p:txEl>
                                              <p:pRg st="3" end="3"/>
                                            </p:txEl>
                                          </p:spTgt>
                                        </p:tgtEl>
                                        <p:attrNameLst>
                                          <p:attrName>style.visibility</p:attrName>
                                        </p:attrNameLst>
                                      </p:cBhvr>
                                      <p:to>
                                        <p:strVal val="visible"/>
                                      </p:to>
                                    </p:set>
                                    <p:anim calcmode="lin" valueType="num">
                                      <p:cBhvr additive="base">
                                        <p:cTn id="25" dur="500" fill="hold"/>
                                        <p:tgtEl>
                                          <p:spTgt spid="75161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51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161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1619">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0834" name="Object 2"/>
          <p:cNvGraphicFramePr>
            <a:graphicFrameLocks noChangeAspect="1"/>
          </p:cNvGraphicFramePr>
          <p:nvPr>
            <p:extLst>
              <p:ext uri="{D42A27DB-BD31-4B8C-83A1-F6EECF244321}">
                <p14:modId xmlns:p14="http://schemas.microsoft.com/office/powerpoint/2010/main" val="2626506710"/>
              </p:ext>
            </p:extLst>
          </p:nvPr>
        </p:nvGraphicFramePr>
        <p:xfrm>
          <a:off x="863601" y="2204566"/>
          <a:ext cx="7559675" cy="2592388"/>
        </p:xfrm>
        <a:graphic>
          <a:graphicData uri="http://schemas.openxmlformats.org/presentationml/2006/ole">
            <mc:AlternateContent xmlns:mc="http://schemas.openxmlformats.org/markup-compatibility/2006">
              <mc:Choice xmlns:v="urn:schemas-microsoft-com:vml" Requires="v">
                <p:oleObj spid="_x0000_s1104" r:id="rId3" imgW="10161875" imgH="2771318" progId="">
                  <p:embed/>
                </p:oleObj>
              </mc:Choice>
              <mc:Fallback>
                <p:oleObj r:id="rId3" imgW="10161875" imgH="277131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1" y="2204566"/>
                        <a:ext cx="7559675"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35" name="Object 3"/>
          <p:cNvGraphicFramePr>
            <a:graphicFrameLocks noChangeAspect="1"/>
          </p:cNvGraphicFramePr>
          <p:nvPr>
            <p:extLst>
              <p:ext uri="{D42A27DB-BD31-4B8C-83A1-F6EECF244321}">
                <p14:modId xmlns:p14="http://schemas.microsoft.com/office/powerpoint/2010/main" val="3786732269"/>
              </p:ext>
            </p:extLst>
          </p:nvPr>
        </p:nvGraphicFramePr>
        <p:xfrm>
          <a:off x="863601" y="2709391"/>
          <a:ext cx="7559675" cy="2159000"/>
        </p:xfrm>
        <a:graphic>
          <a:graphicData uri="http://schemas.openxmlformats.org/presentationml/2006/ole">
            <mc:AlternateContent xmlns:mc="http://schemas.openxmlformats.org/markup-compatibility/2006">
              <mc:Choice xmlns:v="urn:schemas-microsoft-com:vml" Requires="v">
                <p:oleObj spid="_x0000_s1105" r:id="rId5" imgW="10269848" imgH="2131351" progId="">
                  <p:embed/>
                </p:oleObj>
              </mc:Choice>
              <mc:Fallback>
                <p:oleObj r:id="rId5" imgW="10269848" imgH="213135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1" y="2709391"/>
                        <a:ext cx="7559675"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36" name="Object 4"/>
          <p:cNvGraphicFramePr>
            <a:graphicFrameLocks noChangeAspect="1"/>
          </p:cNvGraphicFramePr>
          <p:nvPr>
            <p:extLst>
              <p:ext uri="{D42A27DB-BD31-4B8C-83A1-F6EECF244321}">
                <p14:modId xmlns:p14="http://schemas.microsoft.com/office/powerpoint/2010/main" val="1615007288"/>
              </p:ext>
            </p:extLst>
          </p:nvPr>
        </p:nvGraphicFramePr>
        <p:xfrm>
          <a:off x="863601" y="2133129"/>
          <a:ext cx="7632700" cy="2952750"/>
        </p:xfrm>
        <a:graphic>
          <a:graphicData uri="http://schemas.openxmlformats.org/presentationml/2006/ole">
            <mc:AlternateContent xmlns:mc="http://schemas.openxmlformats.org/markup-compatibility/2006">
              <mc:Choice xmlns:v="urn:schemas-microsoft-com:vml" Requires="v">
                <p:oleObj spid="_x0000_s1106" r:id="rId7" imgW="10328334" imgH="2842176" progId="">
                  <p:embed/>
                </p:oleObj>
              </mc:Choice>
              <mc:Fallback>
                <p:oleObj r:id="rId7" imgW="10328334" imgH="2842176"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601" y="2133129"/>
                        <a:ext cx="7632700" cy="295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37" name="Object 5"/>
          <p:cNvGraphicFramePr>
            <a:graphicFrameLocks noChangeAspect="1"/>
          </p:cNvGraphicFramePr>
          <p:nvPr>
            <p:extLst>
              <p:ext uri="{D42A27DB-BD31-4B8C-83A1-F6EECF244321}">
                <p14:modId xmlns:p14="http://schemas.microsoft.com/office/powerpoint/2010/main" val="11020664"/>
              </p:ext>
            </p:extLst>
          </p:nvPr>
        </p:nvGraphicFramePr>
        <p:xfrm>
          <a:off x="863601" y="2564929"/>
          <a:ext cx="7704137" cy="2808287"/>
        </p:xfrm>
        <a:graphic>
          <a:graphicData uri="http://schemas.openxmlformats.org/presentationml/2006/ole">
            <mc:AlternateContent xmlns:mc="http://schemas.openxmlformats.org/markup-compatibility/2006">
              <mc:Choice xmlns:v="urn:schemas-microsoft-com:vml" Requires="v">
                <p:oleObj spid="_x0000_s1107" r:id="rId9" imgW="10269848" imgH="2725204" progId="">
                  <p:embed/>
                </p:oleObj>
              </mc:Choice>
              <mc:Fallback>
                <p:oleObj r:id="rId9" imgW="10269848" imgH="2725204"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3601" y="2564929"/>
                        <a:ext cx="7704137" cy="2808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38" name="Object 6"/>
          <p:cNvGraphicFramePr>
            <a:graphicFrameLocks noChangeAspect="1"/>
          </p:cNvGraphicFramePr>
          <p:nvPr>
            <p:extLst>
              <p:ext uri="{D42A27DB-BD31-4B8C-83A1-F6EECF244321}">
                <p14:modId xmlns:p14="http://schemas.microsoft.com/office/powerpoint/2010/main" val="1501300298"/>
              </p:ext>
            </p:extLst>
          </p:nvPr>
        </p:nvGraphicFramePr>
        <p:xfrm>
          <a:off x="863601" y="2060104"/>
          <a:ext cx="7704137" cy="3168650"/>
        </p:xfrm>
        <a:graphic>
          <a:graphicData uri="http://schemas.openxmlformats.org/presentationml/2006/ole">
            <mc:AlternateContent xmlns:mc="http://schemas.openxmlformats.org/markup-compatibility/2006">
              <mc:Choice xmlns:v="urn:schemas-microsoft-com:vml" Requires="v">
                <p:oleObj spid="_x0000_s1108" r:id="rId11" imgW="10233857" imgH="3018757" progId="">
                  <p:embed/>
                </p:oleObj>
              </mc:Choice>
              <mc:Fallback>
                <p:oleObj r:id="rId11" imgW="10233857" imgH="3018757"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3601" y="2060104"/>
                        <a:ext cx="7704137" cy="316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39" name="Object 7"/>
          <p:cNvGraphicFramePr>
            <a:graphicFrameLocks noChangeAspect="1"/>
          </p:cNvGraphicFramePr>
          <p:nvPr>
            <p:extLst>
              <p:ext uri="{D42A27DB-BD31-4B8C-83A1-F6EECF244321}">
                <p14:modId xmlns:p14="http://schemas.microsoft.com/office/powerpoint/2010/main" val="2496204923"/>
              </p:ext>
            </p:extLst>
          </p:nvPr>
        </p:nvGraphicFramePr>
        <p:xfrm>
          <a:off x="863601" y="2636366"/>
          <a:ext cx="7775575" cy="2376488"/>
        </p:xfrm>
        <a:graphic>
          <a:graphicData uri="http://schemas.openxmlformats.org/presentationml/2006/ole">
            <mc:AlternateContent xmlns:mc="http://schemas.openxmlformats.org/markup-compatibility/2006">
              <mc:Choice xmlns:v="urn:schemas-microsoft-com:vml" Requires="v">
                <p:oleObj spid="_x0000_s1109" r:id="rId13" imgW="10305839" imgH="2259569" progId="">
                  <p:embed/>
                </p:oleObj>
              </mc:Choice>
              <mc:Fallback>
                <p:oleObj r:id="rId13" imgW="10305839" imgH="2259569"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3601" y="2636366"/>
                        <a:ext cx="7775575" cy="237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40" name="Object 8"/>
          <p:cNvGraphicFramePr>
            <a:graphicFrameLocks noChangeAspect="1"/>
          </p:cNvGraphicFramePr>
          <p:nvPr>
            <p:extLst>
              <p:ext uri="{D42A27DB-BD31-4B8C-83A1-F6EECF244321}">
                <p14:modId xmlns:p14="http://schemas.microsoft.com/office/powerpoint/2010/main" val="2818284145"/>
              </p:ext>
            </p:extLst>
          </p:nvPr>
        </p:nvGraphicFramePr>
        <p:xfrm>
          <a:off x="863601" y="2276004"/>
          <a:ext cx="7704137" cy="2881312"/>
        </p:xfrm>
        <a:graphic>
          <a:graphicData uri="http://schemas.openxmlformats.org/presentationml/2006/ole">
            <mc:AlternateContent xmlns:mc="http://schemas.openxmlformats.org/markup-compatibility/2006">
              <mc:Choice xmlns:v="urn:schemas-microsoft-com:vml" Requires="v">
                <p:oleObj spid="_x0000_s1110" r:id="rId15" imgW="10233857" imgH="2632977" progId="">
                  <p:embed/>
                </p:oleObj>
              </mc:Choice>
              <mc:Fallback>
                <p:oleObj r:id="rId15" imgW="10233857" imgH="2632977"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3601" y="2276004"/>
                        <a:ext cx="7704137" cy="288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41" name="Object 9"/>
          <p:cNvGraphicFramePr>
            <a:graphicFrameLocks noChangeAspect="1"/>
          </p:cNvGraphicFramePr>
          <p:nvPr>
            <p:extLst>
              <p:ext uri="{D42A27DB-BD31-4B8C-83A1-F6EECF244321}">
                <p14:modId xmlns:p14="http://schemas.microsoft.com/office/powerpoint/2010/main" val="3338294291"/>
              </p:ext>
            </p:extLst>
          </p:nvPr>
        </p:nvGraphicFramePr>
        <p:xfrm>
          <a:off x="863601" y="1917229"/>
          <a:ext cx="7704137" cy="3240087"/>
        </p:xfrm>
        <a:graphic>
          <a:graphicData uri="http://schemas.openxmlformats.org/presentationml/2006/ole">
            <mc:AlternateContent xmlns:mc="http://schemas.openxmlformats.org/markup-compatibility/2006">
              <mc:Choice xmlns:v="urn:schemas-microsoft-com:vml" Requires="v">
                <p:oleObj spid="_x0000_s1111" r:id="rId17" imgW="10233857" imgH="3009759" progId="">
                  <p:embed/>
                </p:oleObj>
              </mc:Choice>
              <mc:Fallback>
                <p:oleObj r:id="rId17" imgW="10233857" imgH="3009759"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3601" y="1917229"/>
                        <a:ext cx="7704137" cy="324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42" name="Object 10"/>
          <p:cNvGraphicFramePr>
            <a:graphicFrameLocks noChangeAspect="1"/>
          </p:cNvGraphicFramePr>
          <p:nvPr>
            <p:extLst>
              <p:ext uri="{D42A27DB-BD31-4B8C-83A1-F6EECF244321}">
                <p14:modId xmlns:p14="http://schemas.microsoft.com/office/powerpoint/2010/main" val="406128086"/>
              </p:ext>
            </p:extLst>
          </p:nvPr>
        </p:nvGraphicFramePr>
        <p:xfrm>
          <a:off x="863601" y="2493491"/>
          <a:ext cx="7775575" cy="2605088"/>
        </p:xfrm>
        <a:graphic>
          <a:graphicData uri="http://schemas.openxmlformats.org/presentationml/2006/ole">
            <mc:AlternateContent xmlns:mc="http://schemas.openxmlformats.org/markup-compatibility/2006">
              <mc:Choice xmlns:v="urn:schemas-microsoft-com:vml" Requires="v">
                <p:oleObj spid="_x0000_s1112" r:id="rId19" imgW="10233857" imgH="2501385" progId="">
                  <p:embed/>
                </p:oleObj>
              </mc:Choice>
              <mc:Fallback>
                <p:oleObj r:id="rId19" imgW="10233857" imgH="2501385"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63601" y="2493491"/>
                        <a:ext cx="7775575" cy="260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0843" name="Object 11"/>
          <p:cNvGraphicFramePr>
            <a:graphicFrameLocks noChangeAspect="1"/>
          </p:cNvGraphicFramePr>
          <p:nvPr>
            <p:extLst>
              <p:ext uri="{D42A27DB-BD31-4B8C-83A1-F6EECF244321}">
                <p14:modId xmlns:p14="http://schemas.microsoft.com/office/powerpoint/2010/main" val="4014329393"/>
              </p:ext>
            </p:extLst>
          </p:nvPr>
        </p:nvGraphicFramePr>
        <p:xfrm>
          <a:off x="863601" y="2780829"/>
          <a:ext cx="7740650" cy="2592387"/>
        </p:xfrm>
        <a:graphic>
          <a:graphicData uri="http://schemas.openxmlformats.org/presentationml/2006/ole">
            <mc:AlternateContent xmlns:mc="http://schemas.openxmlformats.org/markup-compatibility/2006">
              <mc:Choice xmlns:v="urn:schemas-microsoft-com:vml" Requires="v">
                <p:oleObj spid="_x0000_s1113" r:id="rId21" imgW="10233857" imgH="2249446" progId="">
                  <p:embed/>
                </p:oleObj>
              </mc:Choice>
              <mc:Fallback>
                <p:oleObj r:id="rId21" imgW="10233857" imgH="2249446"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63601" y="2780829"/>
                        <a:ext cx="7740650" cy="2592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0844" name="Rectangle 12"/>
          <p:cNvSpPr>
            <a:spLocks noGrp="1" noChangeArrowheads="1"/>
          </p:cNvSpPr>
          <p:nvPr>
            <p:ph type="title"/>
          </p:nvPr>
        </p:nvSpPr>
        <p:spPr>
          <a:xfrm>
            <a:off x="827584" y="701824"/>
            <a:ext cx="7920037" cy="1143000"/>
          </a:xfrm>
        </p:spPr>
        <p:txBody>
          <a:bodyPr/>
          <a:lstStyle/>
          <a:p>
            <a:r>
              <a:rPr lang="zh-CN" altLang="en-US" b="1" dirty="0">
                <a:latin typeface="Arial Unicode MS" pitchFamily="34" charset="-122"/>
                <a:ea typeface="Arial Unicode MS" pitchFamily="34" charset="-122"/>
                <a:cs typeface="Arial Unicode MS" pitchFamily="34" charset="-122"/>
              </a:rPr>
              <a:t>请求转发的过程示意图</a:t>
            </a:r>
            <a:r>
              <a:rPr lang="zh-CN" altLang="en-US" dirty="0">
                <a:latin typeface="Arial Unicode MS" pitchFamily="34" charset="-122"/>
                <a:ea typeface="Arial Unicode MS" pitchFamily="34" charset="-122"/>
                <a:cs typeface="Arial Unicode MS" pitchFamily="34" charset="-122"/>
              </a:rPr>
              <a:t> </a:t>
            </a:r>
          </a:p>
        </p:txBody>
      </p:sp>
      <p:sp>
        <p:nvSpPr>
          <p:cNvPr id="760845" name="Rectangle 13"/>
          <p:cNvSpPr>
            <a:spLocks noChangeArrowheads="1"/>
          </p:cNvSpPr>
          <p:nvPr/>
        </p:nvSpPr>
        <p:spPr bwMode="auto">
          <a:xfrm>
            <a:off x="-36512" y="3393604"/>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760846" name="Object 14"/>
          <p:cNvGraphicFramePr>
            <a:graphicFrameLocks noChangeAspect="1"/>
          </p:cNvGraphicFramePr>
          <p:nvPr>
            <p:extLst>
              <p:ext uri="{D42A27DB-BD31-4B8C-83A1-F6EECF244321}">
                <p14:modId xmlns:p14="http://schemas.microsoft.com/office/powerpoint/2010/main" val="1864455309"/>
              </p:ext>
            </p:extLst>
          </p:nvPr>
        </p:nvGraphicFramePr>
        <p:xfrm>
          <a:off x="863601" y="3334866"/>
          <a:ext cx="7559675" cy="1135063"/>
        </p:xfrm>
        <a:graphic>
          <a:graphicData uri="http://schemas.openxmlformats.org/presentationml/2006/ole">
            <mc:AlternateContent xmlns:mc="http://schemas.openxmlformats.org/markup-compatibility/2006">
              <mc:Choice xmlns:v="urn:schemas-microsoft-com:vml" Requires="v">
                <p:oleObj spid="_x0000_s1114" r:id="rId23" imgW="10269848" imgH="1240570" progId="">
                  <p:embed/>
                </p:oleObj>
              </mc:Choice>
              <mc:Fallback>
                <p:oleObj r:id="rId23" imgW="10269848" imgH="1240570"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63601" y="3334866"/>
                        <a:ext cx="7559675" cy="1135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0847" name="Rectangle 15"/>
          <p:cNvSpPr>
            <a:spLocks noChangeArrowheads="1"/>
          </p:cNvSpPr>
          <p:nvPr/>
        </p:nvSpPr>
        <p:spPr bwMode="auto">
          <a:xfrm>
            <a:off x="-36512" y="3407891"/>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760848" name="Object 16"/>
          <p:cNvGraphicFramePr>
            <a:graphicFrameLocks noChangeAspect="1"/>
          </p:cNvGraphicFramePr>
          <p:nvPr>
            <p:extLst>
              <p:ext uri="{D42A27DB-BD31-4B8C-83A1-F6EECF244321}">
                <p14:modId xmlns:p14="http://schemas.microsoft.com/office/powerpoint/2010/main" val="1208058372"/>
              </p:ext>
            </p:extLst>
          </p:nvPr>
        </p:nvGraphicFramePr>
        <p:xfrm>
          <a:off x="863601" y="3428529"/>
          <a:ext cx="7559675" cy="1081087"/>
        </p:xfrm>
        <a:graphic>
          <a:graphicData uri="http://schemas.openxmlformats.org/presentationml/2006/ole">
            <mc:AlternateContent xmlns:mc="http://schemas.openxmlformats.org/markup-compatibility/2006">
              <mc:Choice xmlns:v="urn:schemas-microsoft-com:vml" Requires="v">
                <p:oleObj spid="_x0000_s1115" r:id="rId25" imgW="10305839" imgH="1149467" progId="">
                  <p:embed/>
                </p:oleObj>
              </mc:Choice>
              <mc:Fallback>
                <p:oleObj r:id="rId25" imgW="10305839" imgH="1149467"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63601" y="3428529"/>
                        <a:ext cx="7559675" cy="1081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0849" name="Rectangle 17"/>
          <p:cNvSpPr>
            <a:spLocks noChangeArrowheads="1"/>
          </p:cNvSpPr>
          <p:nvPr/>
        </p:nvSpPr>
        <p:spPr bwMode="auto">
          <a:xfrm>
            <a:off x="-36512" y="2960216"/>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0" name="Rectangle 18"/>
          <p:cNvSpPr>
            <a:spLocks noChangeArrowheads="1"/>
          </p:cNvSpPr>
          <p:nvPr/>
        </p:nvSpPr>
        <p:spPr bwMode="auto">
          <a:xfrm>
            <a:off x="-36512" y="2955454"/>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1" name="Rectangle 19"/>
          <p:cNvSpPr>
            <a:spLocks noChangeArrowheads="1"/>
          </p:cNvSpPr>
          <p:nvPr/>
        </p:nvSpPr>
        <p:spPr bwMode="auto">
          <a:xfrm>
            <a:off x="-36512" y="3150716"/>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2" name="Rectangle 20"/>
          <p:cNvSpPr>
            <a:spLocks noChangeArrowheads="1"/>
          </p:cNvSpPr>
          <p:nvPr/>
        </p:nvSpPr>
        <p:spPr bwMode="auto">
          <a:xfrm>
            <a:off x="-36512" y="2907829"/>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3" name="Rectangle 21"/>
          <p:cNvSpPr>
            <a:spLocks noChangeArrowheads="1"/>
          </p:cNvSpPr>
          <p:nvPr/>
        </p:nvSpPr>
        <p:spPr bwMode="auto">
          <a:xfrm>
            <a:off x="-36512" y="2941166"/>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4" name="Rectangle 22"/>
          <p:cNvSpPr>
            <a:spLocks noChangeArrowheads="1"/>
          </p:cNvSpPr>
          <p:nvPr/>
        </p:nvSpPr>
        <p:spPr bwMode="auto">
          <a:xfrm>
            <a:off x="-36512" y="2879254"/>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5" name="Rectangle 23"/>
          <p:cNvSpPr>
            <a:spLocks noChangeArrowheads="1"/>
          </p:cNvSpPr>
          <p:nvPr/>
        </p:nvSpPr>
        <p:spPr bwMode="auto">
          <a:xfrm>
            <a:off x="-36512" y="3093566"/>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6" name="Rectangle 24"/>
          <p:cNvSpPr>
            <a:spLocks noChangeArrowheads="1"/>
          </p:cNvSpPr>
          <p:nvPr/>
        </p:nvSpPr>
        <p:spPr bwMode="auto">
          <a:xfrm>
            <a:off x="-36512" y="2998316"/>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7" name="Rectangle 25"/>
          <p:cNvSpPr>
            <a:spLocks noChangeArrowheads="1"/>
          </p:cNvSpPr>
          <p:nvPr/>
        </p:nvSpPr>
        <p:spPr bwMode="auto">
          <a:xfrm>
            <a:off x="-36512" y="2941166"/>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8" name="Rectangle 26"/>
          <p:cNvSpPr>
            <a:spLocks noChangeArrowheads="1"/>
          </p:cNvSpPr>
          <p:nvPr/>
        </p:nvSpPr>
        <p:spPr bwMode="auto">
          <a:xfrm>
            <a:off x="-36512" y="3079279"/>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59" name="Rectangle 27"/>
          <p:cNvSpPr>
            <a:spLocks noChangeArrowheads="1"/>
          </p:cNvSpPr>
          <p:nvPr/>
        </p:nvSpPr>
        <p:spPr bwMode="auto">
          <a:xfrm>
            <a:off x="-36512" y="3093566"/>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0860" name="Rectangle 28"/>
          <p:cNvSpPr>
            <a:spLocks noChangeArrowheads="1"/>
          </p:cNvSpPr>
          <p:nvPr/>
        </p:nvSpPr>
        <p:spPr bwMode="auto">
          <a:xfrm>
            <a:off x="-36512" y="3007841"/>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760861" name="Object 29"/>
          <p:cNvGraphicFramePr>
            <a:graphicFrameLocks noChangeAspect="1"/>
          </p:cNvGraphicFramePr>
          <p:nvPr>
            <p:extLst>
              <p:ext uri="{D42A27DB-BD31-4B8C-83A1-F6EECF244321}">
                <p14:modId xmlns:p14="http://schemas.microsoft.com/office/powerpoint/2010/main" val="3749956837"/>
              </p:ext>
            </p:extLst>
          </p:nvPr>
        </p:nvGraphicFramePr>
        <p:xfrm>
          <a:off x="863601" y="2420466"/>
          <a:ext cx="7632700" cy="2735263"/>
        </p:xfrm>
        <a:graphic>
          <a:graphicData uri="http://schemas.openxmlformats.org/presentationml/2006/ole">
            <mc:AlternateContent xmlns:mc="http://schemas.openxmlformats.org/markup-compatibility/2006">
              <mc:Choice xmlns:v="urn:schemas-microsoft-com:vml" Requires="v">
                <p:oleObj spid="_x0000_s1116" r:id="rId27" imgW="12129015" imgH="3223457" progId="">
                  <p:embed/>
                </p:oleObj>
              </mc:Choice>
              <mc:Fallback>
                <p:oleObj r:id="rId27" imgW="12129015" imgH="3223457"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63601" y="2420466"/>
                        <a:ext cx="7632700" cy="2735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1351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08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6084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608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6084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608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6086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7608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760834"/>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7608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760835"/>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7608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60836"/>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7608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760837"/>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7608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760838"/>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7608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760839"/>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7608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760840"/>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7608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760841"/>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76084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760842"/>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760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467544" y="701824"/>
            <a:ext cx="8407577" cy="1143000"/>
          </a:xfrm>
        </p:spPr>
        <p:txBody>
          <a:bodyPr>
            <a:normAutofit fontScale="90000"/>
          </a:bodyPr>
          <a:lstStyle/>
          <a:p>
            <a:r>
              <a:rPr lang="zh-CN" altLang="en-US" b="1" dirty="0">
                <a:latin typeface="Arial Unicode MS" pitchFamily="34" charset="-122"/>
                <a:ea typeface="Arial Unicode MS" pitchFamily="34" charset="-122"/>
                <a:cs typeface="Arial Unicode MS" pitchFamily="34" charset="-122"/>
              </a:rPr>
              <a:t>用</a:t>
            </a:r>
            <a:r>
              <a:rPr lang="en-US" altLang="zh-CN" b="1" dirty="0" err="1">
                <a:latin typeface="Arial Unicode MS" pitchFamily="34" charset="-122"/>
                <a:ea typeface="Arial Unicode MS" pitchFamily="34" charset="-122"/>
                <a:cs typeface="Arial Unicode MS" pitchFamily="34" charset="-122"/>
              </a:rPr>
              <a:t>sendRedirect</a:t>
            </a:r>
            <a:r>
              <a:rPr lang="zh-CN" altLang="en-US" b="1" dirty="0">
                <a:latin typeface="Arial Unicode MS" pitchFamily="34" charset="-122"/>
                <a:ea typeface="Arial Unicode MS" pitchFamily="34" charset="-122"/>
                <a:cs typeface="Arial Unicode MS" pitchFamily="34" charset="-122"/>
              </a:rPr>
              <a:t>方法实现请求重定向</a:t>
            </a:r>
            <a:r>
              <a:rPr lang="zh-CN" altLang="en-US" dirty="0">
                <a:latin typeface="Arial Unicode MS" pitchFamily="34" charset="-122"/>
                <a:ea typeface="Arial Unicode MS" pitchFamily="34" charset="-122"/>
                <a:cs typeface="Arial Unicode MS" pitchFamily="34" charset="-122"/>
              </a:rPr>
              <a:t> </a:t>
            </a:r>
          </a:p>
        </p:txBody>
      </p:sp>
      <p:sp>
        <p:nvSpPr>
          <p:cNvPr id="761859" name="Text Box 3"/>
          <p:cNvSpPr txBox="1">
            <a:spLocks noChangeArrowheads="1"/>
          </p:cNvSpPr>
          <p:nvPr/>
        </p:nvSpPr>
        <p:spPr bwMode="auto">
          <a:xfrm>
            <a:off x="355448" y="1827747"/>
            <a:ext cx="8321008" cy="2825389"/>
          </a:xfrm>
          <a:prstGeom prst="rect">
            <a:avLst/>
          </a:prstGeom>
          <a:noFill/>
          <a:ln w="9525" algn="ctr">
            <a:noFill/>
            <a:miter lim="800000"/>
            <a:headEnd/>
            <a:tailEnd/>
          </a:ln>
          <a:effectLst/>
        </p:spPr>
        <p:txBody>
          <a:bodyPr wrap="square">
            <a:spAutoFit/>
          </a:bodyPr>
          <a:lstStyle/>
          <a:p>
            <a:pPr marL="342900" indent="-342900" algn="l">
              <a:spcAft>
                <a:spcPct val="20000"/>
              </a:spcAft>
              <a:tabLst>
                <a:tab pos="723900" algn="l"/>
              </a:tabLst>
            </a:pP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sendRedirect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方法不仅可以重定向到当前应用程序中的其他资源，它还可以重定向到同一个站点上的其他应用程序中的资源，甚至是使用绝对</a:t>
            </a:r>
            <a:r>
              <a:rPr lang="en-US" altLang="zh-CN" sz="2400" dirty="0">
                <a:latin typeface="Arial Unicode MS" pitchFamily="34" charset="-122"/>
                <a:ea typeface="Arial Unicode MS" pitchFamily="34" charset="-122"/>
                <a:cs typeface="Arial Unicode MS" pitchFamily="34" charset="-122"/>
              </a:rPr>
              <a:t>URL</a:t>
            </a:r>
            <a:r>
              <a:rPr lang="zh-CN" altLang="en-US" sz="2400" dirty="0">
                <a:latin typeface="Arial Unicode MS" pitchFamily="34" charset="-122"/>
                <a:ea typeface="Arial Unicode MS" pitchFamily="34" charset="-122"/>
                <a:cs typeface="Arial Unicode MS" pitchFamily="34" charset="-122"/>
              </a:rPr>
              <a:t>重定向到其他站点的资源。</a:t>
            </a:r>
            <a:r>
              <a:rPr lang="zh-CN" altLang="en-US" sz="2800" dirty="0">
                <a:latin typeface="Arial Unicode MS" pitchFamily="34" charset="-122"/>
                <a:ea typeface="Arial Unicode MS" pitchFamily="34" charset="-122"/>
                <a:cs typeface="Arial Unicode MS" pitchFamily="34" charset="-122"/>
              </a:rPr>
              <a:t> </a:t>
            </a:r>
            <a:endParaRPr lang="zh-CN" altLang="en-US" sz="2400" dirty="0">
              <a:latin typeface="Arial Unicode MS" pitchFamily="34" charset="-122"/>
              <a:ea typeface="Arial Unicode MS" pitchFamily="34" charset="-122"/>
              <a:cs typeface="Arial Unicode MS" pitchFamily="34" charset="-122"/>
            </a:endParaRPr>
          </a:p>
          <a:p>
            <a:pPr marL="342900" indent="-342900" algn="l">
              <a:spcAft>
                <a:spcPct val="20000"/>
              </a:spcAft>
              <a:tabLst>
                <a:tab pos="723900" algn="l"/>
              </a:tabLst>
            </a:pPr>
            <a:r>
              <a:rPr lang="zh-CN" altLang="en-US" sz="2400" dirty="0" smtClean="0">
                <a:latin typeface="Arial Unicode MS" pitchFamily="34" charset="-122"/>
                <a:ea typeface="Arial Unicode MS" pitchFamily="34" charset="-122"/>
                <a:cs typeface="Arial Unicode MS" pitchFamily="34" charset="-122"/>
              </a:rPr>
              <a:t>      如果</a:t>
            </a:r>
            <a:r>
              <a:rPr lang="zh-CN" altLang="en-US" sz="2400" dirty="0">
                <a:latin typeface="Arial Unicode MS" pitchFamily="34" charset="-122"/>
                <a:ea typeface="Arial Unicode MS" pitchFamily="34" charset="-122"/>
                <a:cs typeface="Arial Unicode MS" pitchFamily="34" charset="-122"/>
              </a:rPr>
              <a:t>传递给</a:t>
            </a:r>
            <a:r>
              <a:rPr lang="en-US" altLang="zh-CN" sz="2400" dirty="0" err="1">
                <a:latin typeface="Arial Unicode MS" pitchFamily="34" charset="-122"/>
                <a:ea typeface="Arial Unicode MS" pitchFamily="34" charset="-122"/>
                <a:cs typeface="Arial Unicode MS" pitchFamily="34" charset="-122"/>
              </a:rPr>
              <a:t>sendRedirect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方法的相对</a:t>
            </a:r>
            <a:r>
              <a:rPr lang="en-US" altLang="zh-CN" sz="2400" dirty="0">
                <a:latin typeface="Arial Unicode MS" pitchFamily="34" charset="-122"/>
                <a:ea typeface="Arial Unicode MS" pitchFamily="34" charset="-122"/>
                <a:cs typeface="Arial Unicode MS" pitchFamily="34" charset="-122"/>
              </a:rPr>
              <a:t>URL</a:t>
            </a:r>
            <a:r>
              <a:rPr lang="zh-CN" altLang="en-US" sz="2400" dirty="0">
                <a:latin typeface="Arial Unicode MS" pitchFamily="34" charset="-122"/>
                <a:ea typeface="Arial Unicode MS" pitchFamily="34" charset="-122"/>
                <a:cs typeface="Arial Unicode MS" pitchFamily="34" charset="-122"/>
              </a:rPr>
              <a:t>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开头，则是相对于整个</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站点的根目录，而不是相对于当前</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应用程序的根目录。</a:t>
            </a:r>
          </a:p>
        </p:txBody>
      </p:sp>
    </p:spTree>
    <p:extLst>
      <p:ext uri="{BB962C8B-B14F-4D97-AF65-F5344CB8AC3E}">
        <p14:creationId xmlns:p14="http://schemas.microsoft.com/office/powerpoint/2010/main" val="123543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61859">
                                            <p:txEl>
                                              <p:pRg st="0" end="0"/>
                                            </p:txEl>
                                          </p:spTgt>
                                        </p:tgtEl>
                                        <p:attrNameLst>
                                          <p:attrName>style.visibility</p:attrName>
                                        </p:attrNameLst>
                                      </p:cBhvr>
                                      <p:to>
                                        <p:strVal val="visible"/>
                                      </p:to>
                                    </p:set>
                                    <p:anim calcmode="lin" valueType="num">
                                      <p:cBhvr additive="base">
                                        <p:cTn id="7" dur="500" fill="hold"/>
                                        <p:tgtEl>
                                          <p:spTgt spid="7618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1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61859">
                                            <p:txEl>
                                              <p:pRg st="1" end="1"/>
                                            </p:txEl>
                                          </p:spTgt>
                                        </p:tgtEl>
                                        <p:attrNameLst>
                                          <p:attrName>style.visibility</p:attrName>
                                        </p:attrNameLst>
                                      </p:cBhvr>
                                      <p:to>
                                        <p:strVal val="visible"/>
                                      </p:to>
                                    </p:set>
                                    <p:anim calcmode="lin" valueType="num">
                                      <p:cBhvr additive="base">
                                        <p:cTn id="13" dur="500" fill="hold"/>
                                        <p:tgtEl>
                                          <p:spTgt spid="7618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18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3906" name="Object 2"/>
          <p:cNvGraphicFramePr>
            <a:graphicFrameLocks noChangeAspect="1"/>
          </p:cNvGraphicFramePr>
          <p:nvPr/>
        </p:nvGraphicFramePr>
        <p:xfrm>
          <a:off x="625475" y="2132013"/>
          <a:ext cx="7505700" cy="2808287"/>
        </p:xfrm>
        <a:graphic>
          <a:graphicData uri="http://schemas.openxmlformats.org/presentationml/2006/ole">
            <mc:AlternateContent xmlns:mc="http://schemas.openxmlformats.org/markup-compatibility/2006">
              <mc:Choice xmlns:v="urn:schemas-microsoft-com:vml" Requires="v">
                <p:oleObj spid="_x0000_s2146" r:id="rId3" imgW="10161875" imgH="2870294" progId="">
                  <p:embed/>
                </p:oleObj>
              </mc:Choice>
              <mc:Fallback>
                <p:oleObj r:id="rId3" imgW="10161875" imgH="28702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75" y="2132013"/>
                        <a:ext cx="7505700" cy="2808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07" name="Object 3"/>
          <p:cNvGraphicFramePr>
            <a:graphicFrameLocks noChangeAspect="1"/>
          </p:cNvGraphicFramePr>
          <p:nvPr/>
        </p:nvGraphicFramePr>
        <p:xfrm>
          <a:off x="554038" y="2420938"/>
          <a:ext cx="7581900" cy="2808287"/>
        </p:xfrm>
        <a:graphic>
          <a:graphicData uri="http://schemas.openxmlformats.org/presentationml/2006/ole">
            <mc:AlternateContent xmlns:mc="http://schemas.openxmlformats.org/markup-compatibility/2006">
              <mc:Choice xmlns:v="urn:schemas-microsoft-com:vml" Requires="v">
                <p:oleObj spid="_x0000_s2147" r:id="rId5" imgW="10485795" imgH="2770193" progId="">
                  <p:embed/>
                </p:oleObj>
              </mc:Choice>
              <mc:Fallback>
                <p:oleObj r:id="rId5" imgW="10485795" imgH="2770193"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038" y="2420938"/>
                        <a:ext cx="7581900" cy="2808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08" name="Object 4"/>
          <p:cNvGraphicFramePr>
            <a:graphicFrameLocks noChangeAspect="1"/>
          </p:cNvGraphicFramePr>
          <p:nvPr/>
        </p:nvGraphicFramePr>
        <p:xfrm>
          <a:off x="615950" y="2347913"/>
          <a:ext cx="7745413" cy="2665412"/>
        </p:xfrm>
        <a:graphic>
          <a:graphicData uri="http://schemas.openxmlformats.org/presentationml/2006/ole">
            <mc:AlternateContent xmlns:mc="http://schemas.openxmlformats.org/markup-compatibility/2006">
              <mc:Choice xmlns:v="urn:schemas-microsoft-com:vml" Requires="v">
                <p:oleObj spid="_x0000_s2148" r:id="rId7" imgW="10233857" imgH="2655472" progId="">
                  <p:embed/>
                </p:oleObj>
              </mc:Choice>
              <mc:Fallback>
                <p:oleObj r:id="rId7" imgW="10233857" imgH="2655472"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950" y="2347913"/>
                        <a:ext cx="7745413" cy="2665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09" name="Object 5"/>
          <p:cNvGraphicFramePr>
            <a:graphicFrameLocks noChangeAspect="1"/>
          </p:cNvGraphicFramePr>
          <p:nvPr/>
        </p:nvGraphicFramePr>
        <p:xfrm>
          <a:off x="596900" y="2420938"/>
          <a:ext cx="8151813" cy="2498725"/>
        </p:xfrm>
        <a:graphic>
          <a:graphicData uri="http://schemas.openxmlformats.org/presentationml/2006/ole">
            <mc:AlternateContent xmlns:mc="http://schemas.openxmlformats.org/markup-compatibility/2006">
              <mc:Choice xmlns:v="urn:schemas-microsoft-com:vml" Requires="v">
                <p:oleObj spid="_x0000_s2149" r:id="rId9" imgW="10485795" imgH="2467643" progId="">
                  <p:embed/>
                </p:oleObj>
              </mc:Choice>
              <mc:Fallback>
                <p:oleObj r:id="rId9" imgW="10485795" imgH="2467643"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6900" y="2420938"/>
                        <a:ext cx="8151813" cy="249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0" name="Object 6"/>
          <p:cNvGraphicFramePr>
            <a:graphicFrameLocks noChangeAspect="1"/>
          </p:cNvGraphicFramePr>
          <p:nvPr/>
        </p:nvGraphicFramePr>
        <p:xfrm>
          <a:off x="539750" y="2924175"/>
          <a:ext cx="8208963" cy="2017713"/>
        </p:xfrm>
        <a:graphic>
          <a:graphicData uri="http://schemas.openxmlformats.org/presentationml/2006/ole">
            <mc:AlternateContent xmlns:mc="http://schemas.openxmlformats.org/markup-compatibility/2006">
              <mc:Choice xmlns:v="urn:schemas-microsoft-com:vml" Requires="v">
                <p:oleObj spid="_x0000_s2150" r:id="rId11" imgW="12384328" imgH="2325928" progId="">
                  <p:embed/>
                </p:oleObj>
              </mc:Choice>
              <mc:Fallback>
                <p:oleObj r:id="rId11" imgW="12384328" imgH="2325928"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2924175"/>
                        <a:ext cx="8208963" cy="201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1" name="Object 7"/>
          <p:cNvGraphicFramePr>
            <a:graphicFrameLocks noChangeAspect="1"/>
          </p:cNvGraphicFramePr>
          <p:nvPr/>
        </p:nvGraphicFramePr>
        <p:xfrm>
          <a:off x="533400" y="2924175"/>
          <a:ext cx="8134350" cy="2016125"/>
        </p:xfrm>
        <a:graphic>
          <a:graphicData uri="http://schemas.openxmlformats.org/presentationml/2006/ole">
            <mc:AlternateContent xmlns:mc="http://schemas.openxmlformats.org/markup-compatibility/2006">
              <mc:Choice xmlns:v="urn:schemas-microsoft-com:vml" Requires="v">
                <p:oleObj spid="_x0000_s2151" r:id="rId13" imgW="10485795" imgH="1969390" progId="">
                  <p:embed/>
                </p:oleObj>
              </mc:Choice>
              <mc:Fallback>
                <p:oleObj r:id="rId13" imgW="10485795" imgH="196939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2924175"/>
                        <a:ext cx="8134350"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2" name="Object 8"/>
          <p:cNvGraphicFramePr>
            <a:graphicFrameLocks noChangeAspect="1"/>
          </p:cNvGraphicFramePr>
          <p:nvPr/>
        </p:nvGraphicFramePr>
        <p:xfrm>
          <a:off x="611188" y="2924175"/>
          <a:ext cx="7829550" cy="1800225"/>
        </p:xfrm>
        <a:graphic>
          <a:graphicData uri="http://schemas.openxmlformats.org/presentationml/2006/ole">
            <mc:AlternateContent xmlns:mc="http://schemas.openxmlformats.org/markup-compatibility/2006">
              <mc:Choice xmlns:v="urn:schemas-microsoft-com:vml" Requires="v">
                <p:oleObj spid="_x0000_s2152" r:id="rId15" imgW="10485795" imgH="1690459" progId="">
                  <p:embed/>
                </p:oleObj>
              </mc:Choice>
              <mc:Fallback>
                <p:oleObj r:id="rId15" imgW="10485795" imgH="1690459"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2924175"/>
                        <a:ext cx="7829550" cy="180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3" name="Object 9"/>
          <p:cNvGraphicFramePr>
            <a:graphicFrameLocks noChangeAspect="1"/>
          </p:cNvGraphicFramePr>
          <p:nvPr/>
        </p:nvGraphicFramePr>
        <p:xfrm>
          <a:off x="539750" y="2276475"/>
          <a:ext cx="7993063" cy="2689225"/>
        </p:xfrm>
        <a:graphic>
          <a:graphicData uri="http://schemas.openxmlformats.org/presentationml/2006/ole">
            <mc:AlternateContent xmlns:mc="http://schemas.openxmlformats.org/markup-compatibility/2006">
              <mc:Choice xmlns:v="urn:schemas-microsoft-com:vml" Requires="v">
                <p:oleObj spid="_x0000_s2153" r:id="rId17" imgW="12384328" imgH="3090739" progId="">
                  <p:embed/>
                </p:oleObj>
              </mc:Choice>
              <mc:Fallback>
                <p:oleObj r:id="rId17" imgW="12384328" imgH="3090739"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9750" y="2276475"/>
                        <a:ext cx="7993063" cy="268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4" name="Object 10"/>
          <p:cNvGraphicFramePr>
            <a:graphicFrameLocks noChangeAspect="1"/>
          </p:cNvGraphicFramePr>
          <p:nvPr/>
        </p:nvGraphicFramePr>
        <p:xfrm>
          <a:off x="611188" y="2132013"/>
          <a:ext cx="7829550" cy="2881312"/>
        </p:xfrm>
        <a:graphic>
          <a:graphicData uri="http://schemas.openxmlformats.org/presentationml/2006/ole">
            <mc:AlternateContent xmlns:mc="http://schemas.openxmlformats.org/markup-compatibility/2006">
              <mc:Choice xmlns:v="urn:schemas-microsoft-com:vml" Requires="v">
                <p:oleObj spid="_x0000_s2154" r:id="rId19" imgW="10485795" imgH="2872543" progId="">
                  <p:embed/>
                </p:oleObj>
              </mc:Choice>
              <mc:Fallback>
                <p:oleObj r:id="rId19" imgW="10485795" imgH="2872543"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1188" y="2132013"/>
                        <a:ext cx="7829550" cy="288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5" name="Object 11"/>
          <p:cNvGraphicFramePr>
            <a:graphicFrameLocks noChangeAspect="1"/>
          </p:cNvGraphicFramePr>
          <p:nvPr/>
        </p:nvGraphicFramePr>
        <p:xfrm>
          <a:off x="533400" y="2565400"/>
          <a:ext cx="7988300" cy="2590800"/>
        </p:xfrm>
        <a:graphic>
          <a:graphicData uri="http://schemas.openxmlformats.org/presentationml/2006/ole">
            <mc:AlternateContent xmlns:mc="http://schemas.openxmlformats.org/markup-compatibility/2006">
              <mc:Choice xmlns:v="urn:schemas-microsoft-com:vml" Requires="v">
                <p:oleObj spid="_x0000_s2155" r:id="rId21" imgW="10485795" imgH="2471017" progId="">
                  <p:embed/>
                </p:oleObj>
              </mc:Choice>
              <mc:Fallback>
                <p:oleObj r:id="rId21" imgW="10485795" imgH="2471017"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3400" y="2565400"/>
                        <a:ext cx="7988300"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6" name="Object 12"/>
          <p:cNvGraphicFramePr>
            <a:graphicFrameLocks noChangeAspect="1"/>
          </p:cNvGraphicFramePr>
          <p:nvPr/>
        </p:nvGraphicFramePr>
        <p:xfrm>
          <a:off x="533400" y="2276475"/>
          <a:ext cx="7988300" cy="2808288"/>
        </p:xfrm>
        <a:graphic>
          <a:graphicData uri="http://schemas.openxmlformats.org/presentationml/2006/ole">
            <mc:AlternateContent xmlns:mc="http://schemas.openxmlformats.org/markup-compatibility/2006">
              <mc:Choice xmlns:v="urn:schemas-microsoft-com:vml" Requires="v">
                <p:oleObj spid="_x0000_s2156" r:id="rId23" imgW="10233857" imgH="2655472" progId="">
                  <p:embed/>
                </p:oleObj>
              </mc:Choice>
              <mc:Fallback>
                <p:oleObj r:id="rId23" imgW="10233857" imgH="2655472"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3400" y="2276475"/>
                        <a:ext cx="7988300" cy="280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7" name="Object 13"/>
          <p:cNvGraphicFramePr>
            <a:graphicFrameLocks noChangeAspect="1"/>
          </p:cNvGraphicFramePr>
          <p:nvPr/>
        </p:nvGraphicFramePr>
        <p:xfrm>
          <a:off x="525463" y="2492375"/>
          <a:ext cx="8150225" cy="2446338"/>
        </p:xfrm>
        <a:graphic>
          <a:graphicData uri="http://schemas.openxmlformats.org/presentationml/2006/ole">
            <mc:AlternateContent xmlns:mc="http://schemas.openxmlformats.org/markup-compatibility/2006">
              <mc:Choice xmlns:v="urn:schemas-microsoft-com:vml" Requires="v">
                <p:oleObj spid="_x0000_s2157" r:id="rId25" imgW="10233857" imgH="2400159" progId="">
                  <p:embed/>
                </p:oleObj>
              </mc:Choice>
              <mc:Fallback>
                <p:oleObj r:id="rId25" imgW="10233857" imgH="2400159"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5463" y="2492375"/>
                        <a:ext cx="8150225" cy="2446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3918" name="Object 14"/>
          <p:cNvGraphicFramePr>
            <a:graphicFrameLocks noChangeAspect="1"/>
          </p:cNvGraphicFramePr>
          <p:nvPr/>
        </p:nvGraphicFramePr>
        <p:xfrm>
          <a:off x="525463" y="2708275"/>
          <a:ext cx="8150225" cy="2376488"/>
        </p:xfrm>
        <a:graphic>
          <a:graphicData uri="http://schemas.openxmlformats.org/presentationml/2006/ole">
            <mc:AlternateContent xmlns:mc="http://schemas.openxmlformats.org/markup-compatibility/2006">
              <mc:Choice xmlns:v="urn:schemas-microsoft-com:vml" Requires="v">
                <p:oleObj spid="_x0000_s2158" r:id="rId27" imgW="10233857" imgH="2315805" progId="">
                  <p:embed/>
                </p:oleObj>
              </mc:Choice>
              <mc:Fallback>
                <p:oleObj r:id="rId27" imgW="10233857" imgH="2315805"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5463" y="2708275"/>
                        <a:ext cx="8150225" cy="237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3919" name="Rectangle 15"/>
          <p:cNvSpPr>
            <a:spLocks noGrp="1" noChangeArrowheads="1"/>
          </p:cNvSpPr>
          <p:nvPr>
            <p:ph type="title"/>
          </p:nvPr>
        </p:nvSpPr>
        <p:spPr>
          <a:xfrm>
            <a:off x="1295433" y="773832"/>
            <a:ext cx="7920037" cy="1143000"/>
          </a:xfrm>
        </p:spPr>
        <p:txBody>
          <a:bodyPr/>
          <a:lstStyle/>
          <a:p>
            <a:r>
              <a:rPr lang="zh-CN" altLang="en-US" b="1" dirty="0">
                <a:latin typeface="Arial Unicode MS" pitchFamily="34" charset="-122"/>
                <a:ea typeface="Arial Unicode MS" pitchFamily="34" charset="-122"/>
                <a:cs typeface="Arial Unicode MS" pitchFamily="34" charset="-122"/>
              </a:rPr>
              <a:t>请求重定向的过程示意图</a:t>
            </a:r>
          </a:p>
        </p:txBody>
      </p:sp>
      <p:sp>
        <p:nvSpPr>
          <p:cNvPr id="763920" name="Rectangle 16"/>
          <p:cNvSpPr>
            <a:spLocks noChangeArrowheads="1"/>
          </p:cNvSpPr>
          <p:nvPr/>
        </p:nvSpPr>
        <p:spPr bwMode="auto">
          <a:xfrm>
            <a:off x="0" y="310515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763921" name="Object 17"/>
          <p:cNvGraphicFramePr>
            <a:graphicFrameLocks noChangeAspect="1"/>
          </p:cNvGraphicFramePr>
          <p:nvPr/>
        </p:nvGraphicFramePr>
        <p:xfrm>
          <a:off x="528638" y="3284538"/>
          <a:ext cx="8291512" cy="946150"/>
        </p:xfrm>
        <a:graphic>
          <a:graphicData uri="http://schemas.openxmlformats.org/presentationml/2006/ole">
            <mc:AlternateContent xmlns:mc="http://schemas.openxmlformats.org/markup-compatibility/2006">
              <mc:Choice xmlns:v="urn:schemas-microsoft-com:vml" Requires="v">
                <p:oleObj spid="_x0000_s2159" r:id="rId29" imgW="10485795" imgH="1049367" progId="">
                  <p:embed/>
                </p:oleObj>
              </mc:Choice>
              <mc:Fallback>
                <p:oleObj r:id="rId29" imgW="10485795" imgH="1049367"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28638" y="3284538"/>
                        <a:ext cx="8291512"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3922" name="Rectangle 18"/>
          <p:cNvSpPr>
            <a:spLocks noChangeArrowheads="1"/>
          </p:cNvSpPr>
          <p:nvPr/>
        </p:nvSpPr>
        <p:spPr bwMode="auto">
          <a:xfrm>
            <a:off x="0" y="3114675"/>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763923" name="Object 19"/>
          <p:cNvGraphicFramePr>
            <a:graphicFrameLocks noChangeAspect="1"/>
          </p:cNvGraphicFramePr>
          <p:nvPr/>
        </p:nvGraphicFramePr>
        <p:xfrm>
          <a:off x="611188" y="3284538"/>
          <a:ext cx="7829550" cy="1066800"/>
        </p:xfrm>
        <a:graphic>
          <a:graphicData uri="http://schemas.openxmlformats.org/presentationml/2006/ole">
            <mc:AlternateContent xmlns:mc="http://schemas.openxmlformats.org/markup-compatibility/2006">
              <mc:Choice xmlns:v="urn:schemas-microsoft-com:vml" Requires="v">
                <p:oleObj spid="_x0000_s2160" r:id="rId31" imgW="10485795" imgH="1128097" progId="">
                  <p:embed/>
                </p:oleObj>
              </mc:Choice>
              <mc:Fallback>
                <p:oleObj r:id="rId31" imgW="10485795" imgH="1128097" progId="">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1188" y="3284538"/>
                        <a:ext cx="782955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3924" name="Rectangle 20"/>
          <p:cNvSpPr>
            <a:spLocks noChangeArrowheads="1"/>
          </p:cNvSpPr>
          <p:nvPr/>
        </p:nvSpPr>
        <p:spPr bwMode="auto">
          <a:xfrm>
            <a:off x="0" y="27193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25" name="Rectangle 21"/>
          <p:cNvSpPr>
            <a:spLocks noChangeArrowheads="1"/>
          </p:cNvSpPr>
          <p:nvPr/>
        </p:nvSpPr>
        <p:spPr bwMode="auto">
          <a:xfrm>
            <a:off x="0" y="25669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26" name="Rectangle 22"/>
          <p:cNvSpPr>
            <a:spLocks noChangeArrowheads="1"/>
          </p:cNvSpPr>
          <p:nvPr/>
        </p:nvSpPr>
        <p:spPr bwMode="auto">
          <a:xfrm>
            <a:off x="0" y="262413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27" name="Rectangle 23"/>
          <p:cNvSpPr>
            <a:spLocks noChangeArrowheads="1"/>
          </p:cNvSpPr>
          <p:nvPr/>
        </p:nvSpPr>
        <p:spPr bwMode="auto">
          <a:xfrm>
            <a:off x="0" y="26050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28" name="Rectangle 24"/>
          <p:cNvSpPr>
            <a:spLocks noChangeArrowheads="1"/>
          </p:cNvSpPr>
          <p:nvPr/>
        </p:nvSpPr>
        <p:spPr bwMode="auto">
          <a:xfrm>
            <a:off x="0" y="270033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29" name="Rectangle 25"/>
          <p:cNvSpPr>
            <a:spLocks noChangeArrowheads="1"/>
          </p:cNvSpPr>
          <p:nvPr/>
        </p:nvSpPr>
        <p:spPr bwMode="auto">
          <a:xfrm>
            <a:off x="0" y="280987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0" name="Rectangle 26"/>
          <p:cNvSpPr>
            <a:spLocks noChangeArrowheads="1"/>
          </p:cNvSpPr>
          <p:nvPr/>
        </p:nvSpPr>
        <p:spPr bwMode="auto">
          <a:xfrm>
            <a:off x="0" y="280987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1" name="Rectangle 27"/>
          <p:cNvSpPr>
            <a:spLocks noChangeArrowheads="1"/>
          </p:cNvSpPr>
          <p:nvPr/>
        </p:nvSpPr>
        <p:spPr bwMode="auto">
          <a:xfrm>
            <a:off x="0" y="2900363"/>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2" name="Rectangle 28"/>
          <p:cNvSpPr>
            <a:spLocks noChangeArrowheads="1"/>
          </p:cNvSpPr>
          <p:nvPr/>
        </p:nvSpPr>
        <p:spPr bwMode="auto">
          <a:xfrm>
            <a:off x="0" y="2614613"/>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3" name="Rectangle 29"/>
          <p:cNvSpPr>
            <a:spLocks noChangeArrowheads="1"/>
          </p:cNvSpPr>
          <p:nvPr/>
        </p:nvSpPr>
        <p:spPr bwMode="auto">
          <a:xfrm>
            <a:off x="0" y="2595563"/>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4" name="Rectangle 30"/>
          <p:cNvSpPr>
            <a:spLocks noChangeArrowheads="1"/>
          </p:cNvSpPr>
          <p:nvPr/>
        </p:nvSpPr>
        <p:spPr bwMode="auto">
          <a:xfrm>
            <a:off x="0" y="26812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5" name="Rectangle 31"/>
          <p:cNvSpPr>
            <a:spLocks noChangeArrowheads="1"/>
          </p:cNvSpPr>
          <p:nvPr/>
        </p:nvSpPr>
        <p:spPr bwMode="auto">
          <a:xfrm>
            <a:off x="0" y="2605088"/>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6" name="Rectangle 32"/>
          <p:cNvSpPr>
            <a:spLocks noChangeArrowheads="1"/>
          </p:cNvSpPr>
          <p:nvPr/>
        </p:nvSpPr>
        <p:spPr bwMode="auto">
          <a:xfrm>
            <a:off x="0" y="269557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7" name="Rectangle 33"/>
          <p:cNvSpPr>
            <a:spLocks noChangeArrowheads="1"/>
          </p:cNvSpPr>
          <p:nvPr/>
        </p:nvSpPr>
        <p:spPr bwMode="auto">
          <a:xfrm>
            <a:off x="0" y="2724150"/>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8" name="Rectangle 34"/>
          <p:cNvSpPr>
            <a:spLocks noChangeArrowheads="1"/>
          </p:cNvSpPr>
          <p:nvPr/>
        </p:nvSpPr>
        <p:spPr bwMode="auto">
          <a:xfrm>
            <a:off x="0" y="2671763"/>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39" name="Rectangle 35"/>
          <p:cNvSpPr>
            <a:spLocks noChangeArrowheads="1"/>
          </p:cNvSpPr>
          <p:nvPr/>
        </p:nvSpPr>
        <p:spPr bwMode="auto">
          <a:xfrm>
            <a:off x="0" y="2828925"/>
            <a:ext cx="9144000" cy="0"/>
          </a:xfrm>
          <a:prstGeom prst="rect">
            <a:avLst/>
          </a:prstGeom>
          <a:noFill/>
          <a:ln w="9525" algn="ctr">
            <a:noFill/>
            <a:miter lim="800000"/>
            <a:headEnd/>
            <a:tailEnd/>
          </a:ln>
          <a:effectLst/>
        </p:spPr>
        <p:txBody>
          <a:bodyPr wrap="none" anchor="ctr">
            <a:spAutoFit/>
          </a:bodyPr>
          <a:lstStyle/>
          <a:p>
            <a:endParaRPr lang="zh-CN" altLang="en-US"/>
          </a:p>
        </p:txBody>
      </p:sp>
      <p:sp>
        <p:nvSpPr>
          <p:cNvPr id="763940" name="Rectangle 36"/>
          <p:cNvSpPr>
            <a:spLocks noChangeArrowheads="1"/>
          </p:cNvSpPr>
          <p:nvPr/>
        </p:nvSpPr>
        <p:spPr bwMode="auto">
          <a:xfrm>
            <a:off x="0" y="268605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763941" name="Object 37"/>
          <p:cNvGraphicFramePr>
            <a:graphicFrameLocks noChangeAspect="1"/>
          </p:cNvGraphicFramePr>
          <p:nvPr/>
        </p:nvGraphicFramePr>
        <p:xfrm>
          <a:off x="539750" y="2420938"/>
          <a:ext cx="7920038" cy="2582862"/>
        </p:xfrm>
        <a:graphic>
          <a:graphicData uri="http://schemas.openxmlformats.org/presentationml/2006/ole">
            <mc:AlternateContent xmlns:mc="http://schemas.openxmlformats.org/markup-compatibility/2006">
              <mc:Choice xmlns:v="urn:schemas-microsoft-com:vml" Requires="v">
                <p:oleObj spid="_x0000_s2161" r:id="rId33" imgW="12384328" imgH="2983891" progId="">
                  <p:embed/>
                </p:oleObj>
              </mc:Choice>
              <mc:Fallback>
                <p:oleObj r:id="rId33" imgW="12384328" imgH="2983891" progId="">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39750" y="2420938"/>
                        <a:ext cx="7920038" cy="2582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2355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39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6392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639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6392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639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6394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7639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763906"/>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7639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763907"/>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7639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6390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7639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763909"/>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7639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763910"/>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7639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76391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7639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763912"/>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7639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763913"/>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7639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763914"/>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76391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763915"/>
                                        </p:tgtEl>
                                        <p:attrNameLst>
                                          <p:attrName>style.visibility</p:attrName>
                                        </p:attrNameLst>
                                      </p:cBhvr>
                                      <p:to>
                                        <p:strVal val="hidden"/>
                                      </p:to>
                                    </p:set>
                                  </p:childTnLst>
                                </p:cTn>
                              </p:par>
                              <p:par>
                                <p:cTn id="83" presetID="1" presetClass="entr" presetSubtype="0" fill="hold" nodeType="withEffect">
                                  <p:stCondLst>
                                    <p:cond delay="0"/>
                                  </p:stCondLst>
                                  <p:childTnLst>
                                    <p:set>
                                      <p:cBhvr>
                                        <p:cTn id="84" dur="1" fill="hold">
                                          <p:stCondLst>
                                            <p:cond delay="0"/>
                                          </p:stCondLst>
                                        </p:cTn>
                                        <p:tgtEl>
                                          <p:spTgt spid="76391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763916"/>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76391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763917"/>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76391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7639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1043608" y="629816"/>
            <a:ext cx="7920037" cy="1143000"/>
          </a:xfrm>
        </p:spPr>
        <p:txBody>
          <a:bodyPr/>
          <a:lstStyle/>
          <a:p>
            <a:r>
              <a:rPr lang="zh-CN" altLang="en-US" b="1" dirty="0">
                <a:latin typeface="Arial Unicode MS" pitchFamily="34" charset="-122"/>
                <a:ea typeface="Arial Unicode MS" pitchFamily="34" charset="-122"/>
                <a:cs typeface="Arial Unicode MS" pitchFamily="34" charset="-122"/>
              </a:rPr>
              <a:t>请求重定向与请求转发的比较</a:t>
            </a:r>
            <a:r>
              <a:rPr lang="zh-CN" altLang="en-US" dirty="0">
                <a:latin typeface="Arial Unicode MS" pitchFamily="34" charset="-122"/>
                <a:ea typeface="Arial Unicode MS" pitchFamily="34" charset="-122"/>
                <a:cs typeface="Arial Unicode MS" pitchFamily="34" charset="-122"/>
              </a:rPr>
              <a:t> </a:t>
            </a:r>
          </a:p>
        </p:txBody>
      </p:sp>
      <p:sp>
        <p:nvSpPr>
          <p:cNvPr id="764931" name="Rectangle 3"/>
          <p:cNvSpPr>
            <a:spLocks noGrp="1" noChangeArrowheads="1"/>
          </p:cNvSpPr>
          <p:nvPr>
            <p:ph type="body" idx="1"/>
          </p:nvPr>
        </p:nvSpPr>
        <p:spPr>
          <a:xfrm>
            <a:off x="357158" y="1700808"/>
            <a:ext cx="8496300" cy="4857784"/>
          </a:xfrm>
        </p:spPr>
        <p:txBody>
          <a:bodyPr>
            <a:noAutofit/>
          </a:bodyPr>
          <a:lstStyle/>
          <a:p>
            <a:pPr>
              <a:lnSpc>
                <a:spcPct val="90000"/>
              </a:lnSpc>
              <a:spcAft>
                <a:spcPct val="20000"/>
              </a:spcAft>
            </a:pPr>
            <a:r>
              <a:rPr lang="en-US" altLang="zh-CN" sz="1700" dirty="0" err="1">
                <a:latin typeface="Arial Unicode MS" pitchFamily="34" charset="-122"/>
                <a:ea typeface="Arial Unicode MS" pitchFamily="34" charset="-122"/>
                <a:cs typeface="Arial Unicode MS" pitchFamily="34" charset="-122"/>
              </a:rPr>
              <a:t>RequestDispatcher.forward</a:t>
            </a:r>
            <a:r>
              <a:rPr lang="zh-CN" altLang="en-US" sz="1700" dirty="0">
                <a:latin typeface="Arial Unicode MS" pitchFamily="34" charset="-122"/>
                <a:ea typeface="Arial Unicode MS" pitchFamily="34" charset="-122"/>
                <a:cs typeface="Arial Unicode MS" pitchFamily="34" charset="-122"/>
              </a:rPr>
              <a:t>方法只能将请求转发给同一个</a:t>
            </a:r>
            <a:r>
              <a:rPr lang="en-US" altLang="zh-CN" sz="1700" dirty="0">
                <a:latin typeface="Arial Unicode MS" pitchFamily="34" charset="-122"/>
                <a:ea typeface="Arial Unicode MS" pitchFamily="34" charset="-122"/>
                <a:cs typeface="Arial Unicode MS" pitchFamily="34" charset="-122"/>
              </a:rPr>
              <a:t>WEB</a:t>
            </a:r>
            <a:r>
              <a:rPr lang="zh-CN" altLang="en-US" sz="1700" dirty="0">
                <a:latin typeface="Arial Unicode MS" pitchFamily="34" charset="-122"/>
                <a:ea typeface="Arial Unicode MS" pitchFamily="34" charset="-122"/>
                <a:cs typeface="Arial Unicode MS" pitchFamily="34" charset="-122"/>
              </a:rPr>
              <a:t>应用中的组件；而</a:t>
            </a:r>
            <a:r>
              <a:rPr lang="en-US" altLang="zh-CN" sz="1700" dirty="0" err="1">
                <a:latin typeface="Arial Unicode MS" pitchFamily="34" charset="-122"/>
                <a:ea typeface="Arial Unicode MS" pitchFamily="34" charset="-122"/>
                <a:cs typeface="Arial Unicode MS" pitchFamily="34" charset="-122"/>
              </a:rPr>
              <a:t>HttpServletResponse.sendRedirect</a:t>
            </a:r>
            <a:r>
              <a:rPr lang="en-US" altLang="zh-CN" sz="1700" dirty="0">
                <a:latin typeface="Arial Unicode MS" pitchFamily="34" charset="-122"/>
                <a:ea typeface="Arial Unicode MS" pitchFamily="34" charset="-122"/>
                <a:cs typeface="Arial Unicode MS" pitchFamily="34" charset="-122"/>
              </a:rPr>
              <a:t> </a:t>
            </a:r>
            <a:r>
              <a:rPr lang="zh-CN" altLang="en-US" sz="1700" dirty="0">
                <a:latin typeface="Arial Unicode MS" pitchFamily="34" charset="-122"/>
                <a:ea typeface="Arial Unicode MS" pitchFamily="34" charset="-122"/>
                <a:cs typeface="Arial Unicode MS" pitchFamily="34" charset="-122"/>
              </a:rPr>
              <a:t>方法还可以重定向到同一个站点上的其他应用程序中的资源，甚至是使用绝对</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重定向到其他站点的资源。 </a:t>
            </a:r>
          </a:p>
          <a:p>
            <a:pPr>
              <a:lnSpc>
                <a:spcPct val="90000"/>
              </a:lnSpc>
              <a:spcAft>
                <a:spcPct val="20000"/>
              </a:spcAft>
            </a:pPr>
            <a:r>
              <a:rPr lang="zh-CN" altLang="en-US" sz="1700" dirty="0">
                <a:latin typeface="Arial Unicode MS" pitchFamily="34" charset="-122"/>
                <a:ea typeface="Arial Unicode MS" pitchFamily="34" charset="-122"/>
                <a:cs typeface="Arial Unicode MS" pitchFamily="34" charset="-122"/>
              </a:rPr>
              <a:t>如果传递给</a:t>
            </a:r>
            <a:r>
              <a:rPr lang="en-US" altLang="zh-CN" sz="1700" dirty="0" err="1">
                <a:latin typeface="Arial Unicode MS" pitchFamily="34" charset="-122"/>
                <a:ea typeface="Arial Unicode MS" pitchFamily="34" charset="-122"/>
                <a:cs typeface="Arial Unicode MS" pitchFamily="34" charset="-122"/>
              </a:rPr>
              <a:t>HttpServletResponse.sendRedirect</a:t>
            </a:r>
            <a:r>
              <a:rPr lang="en-US" altLang="zh-CN" sz="1700" dirty="0">
                <a:latin typeface="Arial Unicode MS" pitchFamily="34" charset="-122"/>
                <a:ea typeface="Arial Unicode MS" pitchFamily="34" charset="-122"/>
                <a:cs typeface="Arial Unicode MS" pitchFamily="34" charset="-122"/>
              </a:rPr>
              <a:t> </a:t>
            </a:r>
            <a:r>
              <a:rPr lang="zh-CN" altLang="en-US" sz="1700" dirty="0">
                <a:latin typeface="Arial Unicode MS" pitchFamily="34" charset="-122"/>
                <a:ea typeface="Arial Unicode MS" pitchFamily="34" charset="-122"/>
                <a:cs typeface="Arial Unicode MS" pitchFamily="34" charset="-122"/>
              </a:rPr>
              <a:t>方法的相对</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以“</a:t>
            </a:r>
            <a:r>
              <a:rPr lang="en-US" altLang="zh-CN" sz="1700" dirty="0">
                <a:latin typeface="Arial Unicode MS" pitchFamily="34" charset="-122"/>
                <a:ea typeface="Arial Unicode MS" pitchFamily="34" charset="-122"/>
                <a:cs typeface="Arial Unicode MS" pitchFamily="34" charset="-122"/>
              </a:rPr>
              <a:t>/”</a:t>
            </a:r>
            <a:r>
              <a:rPr lang="zh-CN" altLang="en-US" sz="1700" dirty="0">
                <a:latin typeface="Arial Unicode MS" pitchFamily="34" charset="-122"/>
                <a:ea typeface="Arial Unicode MS" pitchFamily="34" charset="-122"/>
                <a:cs typeface="Arial Unicode MS" pitchFamily="34" charset="-122"/>
              </a:rPr>
              <a:t>开头，它是相对于整个</a:t>
            </a:r>
            <a:r>
              <a:rPr lang="en-US" altLang="zh-CN" sz="1700" dirty="0">
                <a:latin typeface="Arial Unicode MS" pitchFamily="34" charset="-122"/>
                <a:ea typeface="Arial Unicode MS" pitchFamily="34" charset="-122"/>
                <a:cs typeface="Arial Unicode MS" pitchFamily="34" charset="-122"/>
              </a:rPr>
              <a:t>WEB</a:t>
            </a:r>
            <a:r>
              <a:rPr lang="zh-CN" altLang="en-US" sz="1700" dirty="0">
                <a:latin typeface="Arial Unicode MS" pitchFamily="34" charset="-122"/>
                <a:ea typeface="Arial Unicode MS" pitchFamily="34" charset="-122"/>
                <a:cs typeface="Arial Unicode MS" pitchFamily="34" charset="-122"/>
              </a:rPr>
              <a:t>站点的根目录；如果创建</a:t>
            </a:r>
            <a:r>
              <a:rPr lang="en-US" altLang="zh-CN" sz="1700" dirty="0" err="1">
                <a:latin typeface="Arial Unicode MS" pitchFamily="34" charset="-122"/>
                <a:ea typeface="Arial Unicode MS" pitchFamily="34" charset="-122"/>
                <a:cs typeface="Arial Unicode MS" pitchFamily="34" charset="-122"/>
              </a:rPr>
              <a:t>RequestDispatcher</a:t>
            </a:r>
            <a:r>
              <a:rPr lang="zh-CN" altLang="en-US" sz="1700" dirty="0">
                <a:latin typeface="Arial Unicode MS" pitchFamily="34" charset="-122"/>
                <a:ea typeface="Arial Unicode MS" pitchFamily="34" charset="-122"/>
                <a:cs typeface="Arial Unicode MS" pitchFamily="34" charset="-122"/>
              </a:rPr>
              <a:t>对象时指定的相对</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以“</a:t>
            </a:r>
            <a:r>
              <a:rPr lang="en-US" altLang="zh-CN" sz="1700" dirty="0">
                <a:latin typeface="Arial Unicode MS" pitchFamily="34" charset="-122"/>
                <a:ea typeface="Arial Unicode MS" pitchFamily="34" charset="-122"/>
                <a:cs typeface="Arial Unicode MS" pitchFamily="34" charset="-122"/>
              </a:rPr>
              <a:t>/”</a:t>
            </a:r>
            <a:r>
              <a:rPr lang="zh-CN" altLang="en-US" sz="1700" dirty="0">
                <a:latin typeface="Arial Unicode MS" pitchFamily="34" charset="-122"/>
                <a:ea typeface="Arial Unicode MS" pitchFamily="34" charset="-122"/>
                <a:cs typeface="Arial Unicode MS" pitchFamily="34" charset="-122"/>
              </a:rPr>
              <a:t>开头，它是相对于当前</a:t>
            </a:r>
            <a:r>
              <a:rPr lang="en-US" altLang="zh-CN" sz="1700" dirty="0">
                <a:latin typeface="Arial Unicode MS" pitchFamily="34" charset="-122"/>
                <a:ea typeface="Arial Unicode MS" pitchFamily="34" charset="-122"/>
                <a:cs typeface="Arial Unicode MS" pitchFamily="34" charset="-122"/>
              </a:rPr>
              <a:t>WEB</a:t>
            </a:r>
            <a:r>
              <a:rPr lang="zh-CN" altLang="en-US" sz="1700" dirty="0">
                <a:latin typeface="Arial Unicode MS" pitchFamily="34" charset="-122"/>
                <a:ea typeface="Arial Unicode MS" pitchFamily="34" charset="-122"/>
                <a:cs typeface="Arial Unicode MS" pitchFamily="34" charset="-122"/>
              </a:rPr>
              <a:t>应用程序的根目录。 </a:t>
            </a:r>
          </a:p>
          <a:p>
            <a:pPr>
              <a:lnSpc>
                <a:spcPct val="90000"/>
              </a:lnSpc>
              <a:spcAft>
                <a:spcPct val="20000"/>
              </a:spcAft>
            </a:pPr>
            <a:r>
              <a:rPr lang="zh-CN" altLang="en-US" sz="1700" dirty="0">
                <a:latin typeface="Arial Unicode MS" pitchFamily="34" charset="-122"/>
                <a:ea typeface="Arial Unicode MS" pitchFamily="34" charset="-122"/>
                <a:cs typeface="Arial Unicode MS" pitchFamily="34" charset="-122"/>
              </a:rPr>
              <a:t>调用</a:t>
            </a:r>
            <a:r>
              <a:rPr lang="en-US" altLang="zh-CN" sz="1700" dirty="0" err="1">
                <a:latin typeface="Arial Unicode MS" pitchFamily="34" charset="-122"/>
                <a:ea typeface="Arial Unicode MS" pitchFamily="34" charset="-122"/>
                <a:cs typeface="Arial Unicode MS" pitchFamily="34" charset="-122"/>
              </a:rPr>
              <a:t>HttpServletResponse.sendRedirect</a:t>
            </a:r>
            <a:r>
              <a:rPr lang="zh-CN" altLang="en-US" sz="1700" dirty="0">
                <a:latin typeface="Arial Unicode MS" pitchFamily="34" charset="-122"/>
                <a:ea typeface="Arial Unicode MS" pitchFamily="34" charset="-122"/>
                <a:cs typeface="Arial Unicode MS" pitchFamily="34" charset="-122"/>
              </a:rPr>
              <a:t>方法重定向的访问过程结束后，浏览器地址栏中显示的</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会发生改变，由初始的</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地址变成重定向的目标</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；调用</a:t>
            </a:r>
            <a:r>
              <a:rPr lang="en-US" altLang="zh-CN" sz="1700" dirty="0" err="1">
                <a:latin typeface="Arial Unicode MS" pitchFamily="34" charset="-122"/>
                <a:ea typeface="Arial Unicode MS" pitchFamily="34" charset="-122"/>
                <a:cs typeface="Arial Unicode MS" pitchFamily="34" charset="-122"/>
              </a:rPr>
              <a:t>RequestDispatcher.forward</a:t>
            </a:r>
            <a:r>
              <a:rPr lang="en-US" altLang="zh-CN" sz="1700" dirty="0">
                <a:latin typeface="Arial Unicode MS" pitchFamily="34" charset="-122"/>
                <a:ea typeface="Arial Unicode MS" pitchFamily="34" charset="-122"/>
                <a:cs typeface="Arial Unicode MS" pitchFamily="34" charset="-122"/>
              </a:rPr>
              <a:t> </a:t>
            </a:r>
            <a:r>
              <a:rPr lang="zh-CN" altLang="en-US" sz="1700" dirty="0">
                <a:latin typeface="Arial Unicode MS" pitchFamily="34" charset="-122"/>
                <a:ea typeface="Arial Unicode MS" pitchFamily="34" charset="-122"/>
                <a:cs typeface="Arial Unicode MS" pitchFamily="34" charset="-122"/>
              </a:rPr>
              <a:t>方法的请求转发过程结束后，浏览器地址栏保持初始的</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地址不变。</a:t>
            </a:r>
          </a:p>
          <a:p>
            <a:pPr>
              <a:lnSpc>
                <a:spcPct val="90000"/>
              </a:lnSpc>
              <a:spcAft>
                <a:spcPct val="20000"/>
              </a:spcAft>
            </a:pPr>
            <a:r>
              <a:rPr lang="en-US" altLang="zh-CN" sz="1700" dirty="0" err="1">
                <a:latin typeface="Arial Unicode MS" pitchFamily="34" charset="-122"/>
                <a:ea typeface="Arial Unicode MS" pitchFamily="34" charset="-122"/>
                <a:cs typeface="Arial Unicode MS" pitchFamily="34" charset="-122"/>
              </a:rPr>
              <a:t>HttpServletResponse.sendRedirect</a:t>
            </a:r>
            <a:r>
              <a:rPr lang="zh-CN" altLang="en-US" sz="1700" dirty="0">
                <a:latin typeface="Arial Unicode MS" pitchFamily="34" charset="-122"/>
                <a:ea typeface="Arial Unicode MS" pitchFamily="34" charset="-122"/>
                <a:cs typeface="Arial Unicode MS" pitchFamily="34" charset="-122"/>
              </a:rPr>
              <a:t>方法对浏览器的请求直接作出响应，响应的结果就是告诉浏览器去重新发出对另外一个</a:t>
            </a:r>
            <a:r>
              <a:rPr lang="en-US" altLang="zh-CN" sz="1700" dirty="0">
                <a:latin typeface="Arial Unicode MS" pitchFamily="34" charset="-122"/>
                <a:ea typeface="Arial Unicode MS" pitchFamily="34" charset="-122"/>
                <a:cs typeface="Arial Unicode MS" pitchFamily="34" charset="-122"/>
              </a:rPr>
              <a:t>URL</a:t>
            </a:r>
            <a:r>
              <a:rPr lang="zh-CN" altLang="en-US" sz="1700" dirty="0">
                <a:latin typeface="Arial Unicode MS" pitchFamily="34" charset="-122"/>
                <a:ea typeface="Arial Unicode MS" pitchFamily="34" charset="-122"/>
                <a:cs typeface="Arial Unicode MS" pitchFamily="34" charset="-122"/>
              </a:rPr>
              <a:t>的访问请求；</a:t>
            </a:r>
            <a:r>
              <a:rPr lang="en-US" altLang="zh-CN" sz="1700" dirty="0" err="1">
                <a:latin typeface="Arial Unicode MS" pitchFamily="34" charset="-122"/>
                <a:ea typeface="Arial Unicode MS" pitchFamily="34" charset="-122"/>
                <a:cs typeface="Arial Unicode MS" pitchFamily="34" charset="-122"/>
              </a:rPr>
              <a:t>RequestDispatcher.forward</a:t>
            </a:r>
            <a:r>
              <a:rPr lang="zh-CN" altLang="en-US" sz="1700" dirty="0">
                <a:latin typeface="Arial Unicode MS" pitchFamily="34" charset="-122"/>
                <a:ea typeface="Arial Unicode MS" pitchFamily="34" charset="-122"/>
                <a:cs typeface="Arial Unicode MS" pitchFamily="34" charset="-122"/>
              </a:rPr>
              <a:t>方法在服务器端内部将请求转发给另外一个资源，浏览器只知道发出了请求并得到了响应结果，并不知道在服务器程序内部发生了转发行为。 </a:t>
            </a:r>
          </a:p>
          <a:p>
            <a:pPr>
              <a:lnSpc>
                <a:spcPct val="90000"/>
              </a:lnSpc>
              <a:spcAft>
                <a:spcPct val="20000"/>
              </a:spcAft>
            </a:pPr>
            <a:r>
              <a:rPr lang="en-US" altLang="zh-CN" sz="1700" dirty="0" err="1">
                <a:latin typeface="Arial Unicode MS" pitchFamily="34" charset="-122"/>
                <a:ea typeface="Arial Unicode MS" pitchFamily="34" charset="-122"/>
                <a:cs typeface="Arial Unicode MS" pitchFamily="34" charset="-122"/>
              </a:rPr>
              <a:t>RequestDispatcher.forward</a:t>
            </a:r>
            <a:r>
              <a:rPr lang="zh-CN" altLang="en-US" sz="1700" dirty="0">
                <a:latin typeface="Arial Unicode MS" pitchFamily="34" charset="-122"/>
                <a:ea typeface="Arial Unicode MS" pitchFamily="34" charset="-122"/>
                <a:cs typeface="Arial Unicode MS" pitchFamily="34" charset="-122"/>
              </a:rPr>
              <a:t>方法的调用者与被调用者之间共享相同的</a:t>
            </a:r>
            <a:r>
              <a:rPr lang="en-US" altLang="zh-CN" sz="1700" dirty="0">
                <a:latin typeface="Arial Unicode MS" pitchFamily="34" charset="-122"/>
                <a:ea typeface="Arial Unicode MS" pitchFamily="34" charset="-122"/>
                <a:cs typeface="Arial Unicode MS" pitchFamily="34" charset="-122"/>
              </a:rPr>
              <a:t>request</a:t>
            </a:r>
            <a:r>
              <a:rPr lang="zh-CN" altLang="en-US" sz="1700" dirty="0">
                <a:latin typeface="Arial Unicode MS" pitchFamily="34" charset="-122"/>
                <a:ea typeface="Arial Unicode MS" pitchFamily="34" charset="-122"/>
                <a:cs typeface="Arial Unicode MS" pitchFamily="34" charset="-122"/>
              </a:rPr>
              <a:t>对象和</a:t>
            </a:r>
            <a:r>
              <a:rPr lang="en-US" altLang="zh-CN" sz="1700" dirty="0">
                <a:latin typeface="Arial Unicode MS" pitchFamily="34" charset="-122"/>
                <a:ea typeface="Arial Unicode MS" pitchFamily="34" charset="-122"/>
                <a:cs typeface="Arial Unicode MS" pitchFamily="34" charset="-122"/>
              </a:rPr>
              <a:t>response</a:t>
            </a:r>
            <a:r>
              <a:rPr lang="zh-CN" altLang="en-US" sz="1700" dirty="0">
                <a:latin typeface="Arial Unicode MS" pitchFamily="34" charset="-122"/>
                <a:ea typeface="Arial Unicode MS" pitchFamily="34" charset="-122"/>
                <a:cs typeface="Arial Unicode MS" pitchFamily="34" charset="-122"/>
              </a:rPr>
              <a:t>对象，它们属于同一个访问请求和响应过程；而</a:t>
            </a:r>
            <a:r>
              <a:rPr lang="en-US" altLang="zh-CN" sz="1700" dirty="0" err="1">
                <a:latin typeface="Arial Unicode MS" pitchFamily="34" charset="-122"/>
                <a:ea typeface="Arial Unicode MS" pitchFamily="34" charset="-122"/>
                <a:cs typeface="Arial Unicode MS" pitchFamily="34" charset="-122"/>
              </a:rPr>
              <a:t>HttpServletResponse.sendRedirect</a:t>
            </a:r>
            <a:r>
              <a:rPr lang="zh-CN" altLang="en-US" sz="1700" dirty="0">
                <a:latin typeface="Arial Unicode MS" pitchFamily="34" charset="-122"/>
                <a:ea typeface="Arial Unicode MS" pitchFamily="34" charset="-122"/>
                <a:cs typeface="Arial Unicode MS" pitchFamily="34" charset="-122"/>
              </a:rPr>
              <a:t>方法调用者与被调用者使用各自的</a:t>
            </a:r>
            <a:r>
              <a:rPr lang="en-US" altLang="zh-CN" sz="1700" dirty="0">
                <a:latin typeface="Arial Unicode MS" pitchFamily="34" charset="-122"/>
                <a:ea typeface="Arial Unicode MS" pitchFamily="34" charset="-122"/>
                <a:cs typeface="Arial Unicode MS" pitchFamily="34" charset="-122"/>
              </a:rPr>
              <a:t>request</a:t>
            </a:r>
            <a:r>
              <a:rPr lang="zh-CN" altLang="en-US" sz="1700" dirty="0">
                <a:latin typeface="Arial Unicode MS" pitchFamily="34" charset="-122"/>
                <a:ea typeface="Arial Unicode MS" pitchFamily="34" charset="-122"/>
                <a:cs typeface="Arial Unicode MS" pitchFamily="34" charset="-122"/>
              </a:rPr>
              <a:t>对象和</a:t>
            </a:r>
            <a:r>
              <a:rPr lang="en-US" altLang="zh-CN" sz="1700" dirty="0">
                <a:latin typeface="Arial Unicode MS" pitchFamily="34" charset="-122"/>
                <a:ea typeface="Arial Unicode MS" pitchFamily="34" charset="-122"/>
                <a:cs typeface="Arial Unicode MS" pitchFamily="34" charset="-122"/>
              </a:rPr>
              <a:t>response</a:t>
            </a:r>
            <a:r>
              <a:rPr lang="zh-CN" altLang="en-US" sz="1700" dirty="0">
                <a:latin typeface="Arial Unicode MS" pitchFamily="34" charset="-122"/>
                <a:ea typeface="Arial Unicode MS" pitchFamily="34" charset="-122"/>
                <a:cs typeface="Arial Unicode MS" pitchFamily="34" charset="-122"/>
              </a:rPr>
              <a:t>对象，它们属于两个独立的访问请求和响应过程。 </a:t>
            </a:r>
          </a:p>
        </p:txBody>
      </p:sp>
    </p:spTree>
    <p:extLst>
      <p:ext uri="{BB962C8B-B14F-4D97-AF65-F5344CB8AC3E}">
        <p14:creationId xmlns:p14="http://schemas.microsoft.com/office/powerpoint/2010/main" val="391528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64931">
                                            <p:txEl>
                                              <p:pRg st="0" end="0"/>
                                            </p:txEl>
                                          </p:spTgt>
                                        </p:tgtEl>
                                        <p:attrNameLst>
                                          <p:attrName>style.visibility</p:attrName>
                                        </p:attrNameLst>
                                      </p:cBhvr>
                                      <p:to>
                                        <p:strVal val="visible"/>
                                      </p:to>
                                    </p:set>
                                    <p:anim calcmode="lin" valueType="num">
                                      <p:cBhvr additive="base">
                                        <p:cTn id="7" dur="500" fill="hold"/>
                                        <p:tgtEl>
                                          <p:spTgt spid="7649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4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64931">
                                            <p:txEl>
                                              <p:pRg st="1" end="1"/>
                                            </p:txEl>
                                          </p:spTgt>
                                        </p:tgtEl>
                                        <p:attrNameLst>
                                          <p:attrName>style.visibility</p:attrName>
                                        </p:attrNameLst>
                                      </p:cBhvr>
                                      <p:to>
                                        <p:strVal val="visible"/>
                                      </p:to>
                                    </p:set>
                                    <p:anim calcmode="lin" valueType="num">
                                      <p:cBhvr additive="base">
                                        <p:cTn id="13" dur="500" fill="hold"/>
                                        <p:tgtEl>
                                          <p:spTgt spid="7649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4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64931">
                                            <p:txEl>
                                              <p:pRg st="2" end="2"/>
                                            </p:txEl>
                                          </p:spTgt>
                                        </p:tgtEl>
                                        <p:attrNameLst>
                                          <p:attrName>style.visibility</p:attrName>
                                        </p:attrNameLst>
                                      </p:cBhvr>
                                      <p:to>
                                        <p:strVal val="visible"/>
                                      </p:to>
                                    </p:set>
                                    <p:anim calcmode="lin" valueType="num">
                                      <p:cBhvr additive="base">
                                        <p:cTn id="19" dur="500" fill="hold"/>
                                        <p:tgtEl>
                                          <p:spTgt spid="7649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649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64931">
                                            <p:txEl>
                                              <p:pRg st="3" end="3"/>
                                            </p:txEl>
                                          </p:spTgt>
                                        </p:tgtEl>
                                        <p:attrNameLst>
                                          <p:attrName>style.visibility</p:attrName>
                                        </p:attrNameLst>
                                      </p:cBhvr>
                                      <p:to>
                                        <p:strVal val="visible"/>
                                      </p:to>
                                    </p:set>
                                    <p:anim calcmode="lin" valueType="num">
                                      <p:cBhvr additive="base">
                                        <p:cTn id="25" dur="500" fill="hold"/>
                                        <p:tgtEl>
                                          <p:spTgt spid="7649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49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764931">
                                            <p:txEl>
                                              <p:pRg st="4" end="4"/>
                                            </p:txEl>
                                          </p:spTgt>
                                        </p:tgtEl>
                                        <p:attrNameLst>
                                          <p:attrName>style.visibility</p:attrName>
                                        </p:attrNameLst>
                                      </p:cBhvr>
                                      <p:to>
                                        <p:strVal val="visible"/>
                                      </p:to>
                                    </p:set>
                                    <p:anim calcmode="lin" valueType="num">
                                      <p:cBhvr additive="base">
                                        <p:cTn id="31" dur="500" fill="hold"/>
                                        <p:tgtEl>
                                          <p:spTgt spid="7649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49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755576" y="701824"/>
            <a:ext cx="7920037" cy="1143000"/>
          </a:xfrm>
        </p:spPr>
        <p:txBody>
          <a:bodyPr/>
          <a:lstStyle/>
          <a:p>
            <a:r>
              <a:rPr lang="en-US" altLang="zh-CN" b="1" dirty="0">
                <a:latin typeface="Arial Unicode MS" pitchFamily="34" charset="-122"/>
                <a:ea typeface="Arial Unicode MS" pitchFamily="34" charset="-122"/>
                <a:cs typeface="Arial Unicode MS" pitchFamily="34" charset="-122"/>
              </a:rPr>
              <a:t>application</a:t>
            </a:r>
            <a:r>
              <a:rPr lang="zh-CN" altLang="en-US" b="1" dirty="0">
                <a:latin typeface="Arial Unicode MS" pitchFamily="34" charset="-122"/>
                <a:ea typeface="Arial Unicode MS" pitchFamily="34" charset="-122"/>
                <a:cs typeface="Arial Unicode MS" pitchFamily="34" charset="-122"/>
              </a:rPr>
              <a:t>域范围的属性</a:t>
            </a:r>
            <a:r>
              <a:rPr lang="zh-CN" altLang="en-US" dirty="0">
                <a:latin typeface="Arial Unicode MS" pitchFamily="34" charset="-122"/>
                <a:ea typeface="Arial Unicode MS" pitchFamily="34" charset="-122"/>
                <a:cs typeface="Arial Unicode MS" pitchFamily="34" charset="-122"/>
              </a:rPr>
              <a:t> </a:t>
            </a:r>
          </a:p>
        </p:txBody>
      </p:sp>
      <p:sp>
        <p:nvSpPr>
          <p:cNvPr id="779267" name="Rectangle 3"/>
          <p:cNvSpPr>
            <a:spLocks noGrp="1" noChangeArrowheads="1"/>
          </p:cNvSpPr>
          <p:nvPr>
            <p:ph type="body" idx="1"/>
          </p:nvPr>
        </p:nvSpPr>
        <p:spPr>
          <a:xfrm>
            <a:off x="539552" y="1988592"/>
            <a:ext cx="8277228" cy="4176712"/>
          </a:xfrm>
        </p:spPr>
        <p:txBody>
          <a:bodyPr/>
          <a:lstStyle/>
          <a:p>
            <a:pPr>
              <a:lnSpc>
                <a:spcPct val="90000"/>
              </a:lnSpc>
              <a:spcAft>
                <a:spcPct val="20000"/>
              </a:spcAft>
            </a:pPr>
            <a:r>
              <a:rPr lang="en-US" altLang="zh-CN" sz="2000" dirty="0">
                <a:latin typeface="Arial Unicode MS" pitchFamily="34" charset="-122"/>
                <a:ea typeface="Arial Unicode MS" pitchFamily="34" charset="-122"/>
                <a:cs typeface="Arial Unicode MS" pitchFamily="34" charset="-122"/>
              </a:rPr>
              <a:t>application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err="1">
                <a:latin typeface="Arial Unicode MS" pitchFamily="34" charset="-122"/>
                <a:ea typeface="Arial Unicode MS" pitchFamily="34" charset="-122"/>
                <a:cs typeface="Arial Unicode MS" pitchFamily="34" charset="-122"/>
              </a:rPr>
              <a:t>ServletContext</a:t>
            </a:r>
            <a:r>
              <a:rPr lang="zh-CN" altLang="en-US" sz="2000" dirty="0">
                <a:latin typeface="Arial Unicode MS" pitchFamily="34" charset="-122"/>
                <a:ea typeface="Arial Unicode MS" pitchFamily="34" charset="-122"/>
                <a:cs typeface="Arial Unicode MS" pitchFamily="34" charset="-122"/>
              </a:rPr>
              <a:t>对象）内部有一个哈希表集合对象，存储进</a:t>
            </a:r>
            <a:r>
              <a:rPr lang="en-US" altLang="zh-CN" sz="2000" dirty="0">
                <a:latin typeface="Arial Unicode MS" pitchFamily="34" charset="-122"/>
                <a:ea typeface="Arial Unicode MS" pitchFamily="34" charset="-122"/>
                <a:cs typeface="Arial Unicode MS" pitchFamily="34" charset="-122"/>
              </a:rPr>
              <a:t>application</a:t>
            </a:r>
            <a:r>
              <a:rPr lang="zh-CN" altLang="en-US" sz="2000" dirty="0">
                <a:latin typeface="Arial Unicode MS" pitchFamily="34" charset="-122"/>
                <a:ea typeface="Arial Unicode MS" pitchFamily="34" charset="-122"/>
                <a:cs typeface="Arial Unicode MS" pitchFamily="34" charset="-122"/>
              </a:rPr>
              <a:t>对象内的哈希表集合对象中的每对关键字</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值被称为</a:t>
            </a:r>
            <a:r>
              <a:rPr lang="en-US" altLang="zh-CN" sz="2000" dirty="0">
                <a:latin typeface="Arial Unicode MS" pitchFamily="34" charset="-122"/>
                <a:ea typeface="Arial Unicode MS" pitchFamily="34" charset="-122"/>
                <a:cs typeface="Arial Unicode MS" pitchFamily="34" charset="-122"/>
              </a:rPr>
              <a:t>application</a:t>
            </a:r>
            <a:r>
              <a:rPr lang="zh-CN" altLang="en-US" sz="2000" dirty="0">
                <a:latin typeface="Arial Unicode MS" pitchFamily="34" charset="-122"/>
                <a:ea typeface="Arial Unicode MS" pitchFamily="34" charset="-122"/>
                <a:cs typeface="Arial Unicode MS" pitchFamily="34" charset="-122"/>
              </a:rPr>
              <a:t>对象的属性。</a:t>
            </a:r>
            <a:r>
              <a:rPr lang="zh-CN" altLang="en-US" sz="2200" dirty="0">
                <a:latin typeface="Arial Unicode MS" pitchFamily="34" charset="-122"/>
                <a:ea typeface="Arial Unicode MS" pitchFamily="34" charset="-122"/>
                <a:cs typeface="Arial Unicode MS" pitchFamily="34" charset="-122"/>
              </a:rPr>
              <a:t> </a:t>
            </a:r>
          </a:p>
          <a:p>
            <a:pPr>
              <a:lnSpc>
                <a:spcPct val="90000"/>
              </a:lnSpc>
              <a:spcAft>
                <a:spcPct val="20000"/>
              </a:spcAft>
            </a:pPr>
            <a:r>
              <a:rPr lang="zh-CN" altLang="en-US" sz="2000" dirty="0">
                <a:latin typeface="Arial Unicode MS" pitchFamily="34" charset="-122"/>
                <a:ea typeface="Arial Unicode MS" pitchFamily="34" charset="-122"/>
                <a:cs typeface="Arial Unicode MS" pitchFamily="34" charset="-122"/>
              </a:rPr>
              <a:t>存储在</a:t>
            </a:r>
            <a:r>
              <a:rPr lang="en-US" altLang="zh-CN" sz="2000" dirty="0">
                <a:latin typeface="Arial Unicode MS" pitchFamily="34" charset="-122"/>
                <a:ea typeface="Arial Unicode MS" pitchFamily="34" charset="-122"/>
                <a:cs typeface="Arial Unicode MS" pitchFamily="34" charset="-122"/>
              </a:rPr>
              <a:t>application</a:t>
            </a:r>
            <a:r>
              <a:rPr lang="zh-CN" altLang="en-US" sz="2000" dirty="0">
                <a:latin typeface="Arial Unicode MS" pitchFamily="34" charset="-122"/>
                <a:ea typeface="Arial Unicode MS" pitchFamily="34" charset="-122"/>
                <a:cs typeface="Arial Unicode MS" pitchFamily="34" charset="-122"/>
              </a:rPr>
              <a:t>对象中的属性也被称之为</a:t>
            </a:r>
            <a:r>
              <a:rPr lang="en-US" altLang="zh-CN" sz="2000" dirty="0">
                <a:latin typeface="Arial Unicode MS" pitchFamily="34" charset="-122"/>
                <a:ea typeface="Arial Unicode MS" pitchFamily="34" charset="-122"/>
                <a:cs typeface="Arial Unicode MS" pitchFamily="34" charset="-122"/>
              </a:rPr>
              <a:t>application</a:t>
            </a:r>
            <a:r>
              <a:rPr lang="zh-CN" altLang="en-US" sz="2000" dirty="0">
                <a:latin typeface="Arial Unicode MS" pitchFamily="34" charset="-122"/>
                <a:ea typeface="Arial Unicode MS" pitchFamily="34" charset="-122"/>
                <a:cs typeface="Arial Unicode MS" pitchFamily="34" charset="-122"/>
              </a:rPr>
              <a:t>域范围的属性，</a:t>
            </a:r>
            <a:r>
              <a:rPr lang="en-US" altLang="zh-CN" sz="2000" dirty="0">
                <a:latin typeface="Arial Unicode MS" pitchFamily="34" charset="-122"/>
                <a:ea typeface="Arial Unicode MS" pitchFamily="34" charset="-122"/>
                <a:cs typeface="Arial Unicode MS" pitchFamily="34" charset="-122"/>
              </a:rPr>
              <a:t>application</a:t>
            </a:r>
            <a:r>
              <a:rPr lang="zh-CN" altLang="en-US" sz="2000" dirty="0">
                <a:latin typeface="Arial Unicode MS" pitchFamily="34" charset="-122"/>
                <a:ea typeface="Arial Unicode MS" pitchFamily="34" charset="-122"/>
                <a:cs typeface="Arial Unicode MS" pitchFamily="34" charset="-122"/>
              </a:rPr>
              <a:t>域范围的属性可以被当作该</a:t>
            </a:r>
            <a:r>
              <a:rPr lang="en-US" altLang="zh-CN" sz="2000" dirty="0">
                <a:latin typeface="Arial Unicode MS" pitchFamily="34" charset="-122"/>
                <a:ea typeface="Arial Unicode MS" pitchFamily="34" charset="-122"/>
                <a:cs typeface="Arial Unicode MS" pitchFamily="34" charset="-122"/>
              </a:rPr>
              <a:t>WEB</a:t>
            </a:r>
            <a:r>
              <a:rPr lang="zh-CN" altLang="en-US" sz="2000" dirty="0">
                <a:latin typeface="Arial Unicode MS" pitchFamily="34" charset="-122"/>
                <a:ea typeface="Arial Unicode MS" pitchFamily="34" charset="-122"/>
                <a:cs typeface="Arial Unicode MS" pitchFamily="34" charset="-122"/>
              </a:rPr>
              <a:t>应用程序范围内的全局变量使用。 </a:t>
            </a:r>
          </a:p>
          <a:p>
            <a:pPr>
              <a:lnSpc>
                <a:spcPct val="90000"/>
              </a:lnSpc>
              <a:spcAft>
                <a:spcPct val="20000"/>
              </a:spcAft>
            </a:pPr>
            <a:r>
              <a:rPr lang="en-US" altLang="zh-CN" sz="2000" dirty="0" err="1">
                <a:latin typeface="Arial Unicode MS" pitchFamily="34" charset="-122"/>
                <a:ea typeface="Arial Unicode MS" pitchFamily="34" charset="-122"/>
                <a:cs typeface="Arial Unicode MS" pitchFamily="34" charset="-122"/>
              </a:rPr>
              <a:t>ServletContext</a:t>
            </a:r>
            <a:r>
              <a:rPr lang="zh-CN" altLang="en-US" sz="2000" dirty="0">
                <a:latin typeface="Arial Unicode MS" pitchFamily="34" charset="-122"/>
                <a:ea typeface="Arial Unicode MS" pitchFamily="34" charset="-122"/>
                <a:cs typeface="Arial Unicode MS" pitchFamily="34" charset="-122"/>
              </a:rPr>
              <a:t>接口中定义了</a:t>
            </a:r>
            <a:r>
              <a:rPr lang="en-US" altLang="zh-CN" sz="2000" dirty="0">
                <a:latin typeface="Arial Unicode MS" pitchFamily="34" charset="-122"/>
                <a:ea typeface="Arial Unicode MS" pitchFamily="34" charset="-122"/>
                <a:cs typeface="Arial Unicode MS" pitchFamily="34" charset="-122"/>
              </a:rPr>
              <a:t>4</a:t>
            </a:r>
            <a:r>
              <a:rPr lang="zh-CN" altLang="en-US" sz="2000" dirty="0">
                <a:latin typeface="Arial Unicode MS" pitchFamily="34" charset="-122"/>
                <a:ea typeface="Arial Unicode MS" pitchFamily="34" charset="-122"/>
                <a:cs typeface="Arial Unicode MS" pitchFamily="34" charset="-122"/>
              </a:rPr>
              <a:t>个分别用于增加、删除、访问</a:t>
            </a:r>
            <a:r>
              <a:rPr lang="en-US" altLang="zh-CN" sz="2000" dirty="0">
                <a:latin typeface="Arial Unicode MS" pitchFamily="34" charset="-122"/>
                <a:ea typeface="Arial Unicode MS" pitchFamily="34" charset="-122"/>
                <a:cs typeface="Arial Unicode MS" pitchFamily="34" charset="-122"/>
              </a:rPr>
              <a:t>application</a:t>
            </a:r>
            <a:r>
              <a:rPr lang="zh-CN" altLang="en-US" sz="2000" dirty="0">
                <a:latin typeface="Arial Unicode MS" pitchFamily="34" charset="-122"/>
                <a:ea typeface="Arial Unicode MS" pitchFamily="34" charset="-122"/>
                <a:cs typeface="Arial Unicode MS" pitchFamily="34" charset="-122"/>
              </a:rPr>
              <a:t>域范围的属性的方法：</a:t>
            </a:r>
          </a:p>
          <a:p>
            <a:pPr lvl="1">
              <a:lnSpc>
                <a:spcPct val="90000"/>
              </a:lnSpc>
              <a:spcAft>
                <a:spcPct val="20000"/>
              </a:spcAft>
              <a:buClr>
                <a:schemeClr val="tx1"/>
              </a:buClr>
              <a:buFont typeface="Wingdings" pitchFamily="2" charset="2"/>
              <a:buChar char="ü"/>
            </a:pPr>
            <a:r>
              <a:rPr lang="en-US" altLang="zh-CN" sz="1800" dirty="0" err="1">
                <a:latin typeface="Arial Unicode MS" pitchFamily="34" charset="-122"/>
                <a:ea typeface="Arial Unicode MS" pitchFamily="34" charset="-122"/>
                <a:cs typeface="Arial Unicode MS" pitchFamily="34" charset="-122"/>
              </a:rPr>
              <a:t>getAttributeNames</a:t>
            </a:r>
            <a:r>
              <a:rPr lang="zh-CN" altLang="en-US" sz="1800" dirty="0">
                <a:latin typeface="Arial Unicode MS" pitchFamily="34" charset="-122"/>
                <a:ea typeface="Arial Unicode MS" pitchFamily="34" charset="-122"/>
                <a:cs typeface="Arial Unicode MS" pitchFamily="34" charset="-122"/>
              </a:rPr>
              <a:t>方法 </a:t>
            </a:r>
          </a:p>
          <a:p>
            <a:pPr lvl="1">
              <a:lnSpc>
                <a:spcPct val="90000"/>
              </a:lnSpc>
              <a:spcAft>
                <a:spcPct val="20000"/>
              </a:spcAft>
              <a:buClr>
                <a:schemeClr val="tx1"/>
              </a:buClr>
              <a:buFont typeface="Wingdings" pitchFamily="2" charset="2"/>
              <a:buChar char="ü"/>
            </a:pPr>
            <a:r>
              <a:rPr lang="en-US" altLang="zh-CN" sz="1800" dirty="0" err="1">
                <a:latin typeface="Arial Unicode MS" pitchFamily="34" charset="-122"/>
                <a:ea typeface="Arial Unicode MS" pitchFamily="34" charset="-122"/>
                <a:cs typeface="Arial Unicode MS" pitchFamily="34" charset="-122"/>
              </a:rPr>
              <a:t>getAttribute</a:t>
            </a:r>
            <a:r>
              <a:rPr lang="zh-CN" altLang="en-US" sz="1800" dirty="0">
                <a:latin typeface="Arial Unicode MS" pitchFamily="34" charset="-122"/>
                <a:ea typeface="Arial Unicode MS" pitchFamily="34" charset="-122"/>
                <a:cs typeface="Arial Unicode MS" pitchFamily="34" charset="-122"/>
              </a:rPr>
              <a:t>方法</a:t>
            </a:r>
          </a:p>
          <a:p>
            <a:pPr lvl="1">
              <a:lnSpc>
                <a:spcPct val="90000"/>
              </a:lnSpc>
              <a:spcAft>
                <a:spcPct val="20000"/>
              </a:spcAft>
              <a:buClr>
                <a:schemeClr val="tx1"/>
              </a:buClr>
              <a:buFont typeface="Wingdings" pitchFamily="2" charset="2"/>
              <a:buChar char="ü"/>
            </a:pPr>
            <a:r>
              <a:rPr lang="en-US" altLang="zh-CN" sz="1800" dirty="0" err="1">
                <a:latin typeface="Arial Unicode MS" pitchFamily="34" charset="-122"/>
                <a:ea typeface="Arial Unicode MS" pitchFamily="34" charset="-122"/>
                <a:cs typeface="Arial Unicode MS" pitchFamily="34" charset="-122"/>
              </a:rPr>
              <a:t>removeAttribute</a:t>
            </a:r>
            <a:r>
              <a:rPr lang="zh-CN" altLang="en-US" sz="1800" dirty="0">
                <a:latin typeface="Arial Unicode MS" pitchFamily="34" charset="-122"/>
                <a:ea typeface="Arial Unicode MS" pitchFamily="34" charset="-122"/>
                <a:cs typeface="Arial Unicode MS" pitchFamily="34" charset="-122"/>
              </a:rPr>
              <a:t>方法 </a:t>
            </a:r>
          </a:p>
          <a:p>
            <a:pPr lvl="1">
              <a:lnSpc>
                <a:spcPct val="90000"/>
              </a:lnSpc>
              <a:spcAft>
                <a:spcPct val="20000"/>
              </a:spcAft>
              <a:buClr>
                <a:schemeClr val="tx1"/>
              </a:buClr>
              <a:buFont typeface="Wingdings" pitchFamily="2" charset="2"/>
              <a:buChar char="ü"/>
            </a:pPr>
            <a:r>
              <a:rPr lang="en-US" altLang="zh-CN" sz="1800" dirty="0" err="1">
                <a:latin typeface="Arial Unicode MS" pitchFamily="34" charset="-122"/>
                <a:ea typeface="Arial Unicode MS" pitchFamily="34" charset="-122"/>
                <a:cs typeface="Arial Unicode MS" pitchFamily="34" charset="-122"/>
              </a:rPr>
              <a:t>setAttribute</a:t>
            </a:r>
            <a:r>
              <a:rPr lang="zh-CN" altLang="en-US" sz="1800" dirty="0">
                <a:latin typeface="Arial Unicode MS" pitchFamily="34" charset="-122"/>
                <a:ea typeface="Arial Unicode MS" pitchFamily="34" charset="-122"/>
                <a:cs typeface="Arial Unicode MS" pitchFamily="34" charset="-122"/>
              </a:rPr>
              <a:t>方法</a:t>
            </a:r>
            <a:r>
              <a:rPr lang="zh-CN" altLang="en-US" sz="20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05381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anim calcmode="lin" valueType="num">
                                      <p:cBhvr additive="base">
                                        <p:cTn id="7" dur="500" fill="hold"/>
                                        <p:tgtEl>
                                          <p:spTgt spid="7792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79267">
                                            <p:txEl>
                                              <p:pRg st="1" end="1"/>
                                            </p:txEl>
                                          </p:spTgt>
                                        </p:tgtEl>
                                        <p:attrNameLst>
                                          <p:attrName>style.visibility</p:attrName>
                                        </p:attrNameLst>
                                      </p:cBhvr>
                                      <p:to>
                                        <p:strVal val="visible"/>
                                      </p:to>
                                    </p:set>
                                    <p:anim calcmode="lin" valueType="num">
                                      <p:cBhvr additive="base">
                                        <p:cTn id="13" dur="500" fill="hold"/>
                                        <p:tgtEl>
                                          <p:spTgt spid="7792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79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79267">
                                            <p:txEl>
                                              <p:pRg st="2" end="2"/>
                                            </p:txEl>
                                          </p:spTgt>
                                        </p:tgtEl>
                                        <p:attrNameLst>
                                          <p:attrName>style.visibility</p:attrName>
                                        </p:attrNameLst>
                                      </p:cBhvr>
                                      <p:to>
                                        <p:strVal val="visible"/>
                                      </p:to>
                                    </p:set>
                                    <p:anim calcmode="lin" valueType="num">
                                      <p:cBhvr additive="base">
                                        <p:cTn id="19" dur="500" fill="hold"/>
                                        <p:tgtEl>
                                          <p:spTgt spid="7792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79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7926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7926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7926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79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8229600" cy="857256"/>
          </a:xfrm>
        </p:spPr>
        <p:txBody>
          <a:bodyPr/>
          <a:lstStyle/>
          <a:p>
            <a:r>
              <a:rPr lang="zh-CN" altLang="en-US" dirty="0" smtClean="0">
                <a:latin typeface="Arial Unicode MS" pitchFamily="34" charset="-122"/>
                <a:ea typeface="Arial Unicode MS" pitchFamily="34" charset="-122"/>
                <a:cs typeface="Arial Unicode MS" pitchFamily="34" charset="-122"/>
              </a:rPr>
              <a:t>内容概要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744216"/>
            <a:ext cx="8229600" cy="3845024"/>
          </a:xfrm>
        </p:spPr>
        <p:txBody>
          <a:bodyPr>
            <a:normAutofit/>
          </a:bodyPr>
          <a:lstStyle/>
          <a:p>
            <a:r>
              <a:rPr lang="en-US" sz="2800" dirty="0" err="1" smtClean="0">
                <a:latin typeface="Arial Unicode MS" pitchFamily="34" charset="-122"/>
                <a:ea typeface="Arial Unicode MS" pitchFamily="34" charset="-122"/>
                <a:cs typeface="Arial Unicode MS" pitchFamily="34" charset="-122"/>
              </a:rPr>
              <a:t>ServletRequest、HttpServletRequest</a:t>
            </a:r>
            <a:r>
              <a:rPr lang="en-US"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接口</a:t>
            </a:r>
          </a:p>
          <a:p>
            <a:r>
              <a:rPr lang="en-US" sz="2800" dirty="0" err="1" smtClean="0">
                <a:latin typeface="Arial Unicode MS" pitchFamily="34" charset="-122"/>
                <a:ea typeface="Arial Unicode MS" pitchFamily="34" charset="-122"/>
                <a:cs typeface="Arial Unicode MS" pitchFamily="34" charset="-122"/>
              </a:rPr>
              <a:t>ServletResponse、HttpServletResponse</a:t>
            </a:r>
            <a:r>
              <a:rPr lang="en-US"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接口</a:t>
            </a:r>
          </a:p>
          <a:p>
            <a:r>
              <a:rPr lang="en-US" sz="2800" dirty="0" err="1" smtClean="0">
                <a:latin typeface="Arial Unicode MS" pitchFamily="34" charset="-122"/>
                <a:ea typeface="Arial Unicode MS" pitchFamily="34" charset="-122"/>
                <a:cs typeface="Arial Unicode MS" pitchFamily="34" charset="-122"/>
              </a:rPr>
              <a:t>GenericServlet</a:t>
            </a:r>
            <a:r>
              <a:rPr lang="en-US"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接口</a:t>
            </a:r>
          </a:p>
          <a:p>
            <a:r>
              <a:rPr lang="en-US" sz="2800" dirty="0" err="1" smtClean="0">
                <a:latin typeface="Arial Unicode MS" pitchFamily="34" charset="-122"/>
                <a:ea typeface="Arial Unicode MS" pitchFamily="34" charset="-122"/>
                <a:cs typeface="Arial Unicode MS" pitchFamily="34" charset="-122"/>
              </a:rPr>
              <a:t>HttpServlet</a:t>
            </a:r>
            <a:r>
              <a:rPr lang="en-US"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接口</a:t>
            </a:r>
          </a:p>
          <a:p>
            <a:r>
              <a:rPr lang="en-US" sz="2800" dirty="0" smtClean="0">
                <a:latin typeface="Arial Unicode MS" pitchFamily="34" charset="-122"/>
                <a:ea typeface="Arial Unicode MS" pitchFamily="34" charset="-122"/>
                <a:cs typeface="Arial Unicode MS" pitchFamily="34" charset="-122"/>
              </a:rPr>
              <a:t>GET、POST </a:t>
            </a:r>
            <a:r>
              <a:rPr lang="zh-CN" altLang="en-US" sz="2800" dirty="0" smtClean="0">
                <a:latin typeface="Arial Unicode MS" pitchFamily="34" charset="-122"/>
                <a:ea typeface="Arial Unicode MS" pitchFamily="34" charset="-122"/>
                <a:cs typeface="Arial Unicode MS" pitchFamily="34" charset="-122"/>
              </a:rPr>
              <a:t>请求</a:t>
            </a:r>
          </a:p>
          <a:p>
            <a:r>
              <a:rPr lang="zh-CN" altLang="en-US" sz="2800" dirty="0" smtClean="0">
                <a:latin typeface="Arial Unicode MS" pitchFamily="34" charset="-122"/>
                <a:ea typeface="Arial Unicode MS" pitchFamily="34" charset="-122"/>
                <a:cs typeface="Arial Unicode MS" pitchFamily="34" charset="-122"/>
              </a:rPr>
              <a:t>请求转发</a:t>
            </a:r>
          </a:p>
          <a:p>
            <a:r>
              <a:rPr lang="zh-CN" altLang="en-US" sz="2800" dirty="0" smtClean="0">
                <a:latin typeface="Arial Unicode MS" pitchFamily="34" charset="-122"/>
                <a:ea typeface="Arial Unicode MS" pitchFamily="34" charset="-122"/>
                <a:cs typeface="Arial Unicode MS" pitchFamily="34" charset="-122"/>
              </a:rPr>
              <a:t>请求的重定向</a:t>
            </a:r>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676685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1843126" y="693681"/>
            <a:ext cx="8229600" cy="857256"/>
          </a:xfrm>
        </p:spPr>
        <p:txBody>
          <a:bodyPr/>
          <a:lstStyle/>
          <a:p>
            <a:r>
              <a:rPr lang="en-US" altLang="zh-CN" b="1" dirty="0">
                <a:latin typeface="Arial Unicode MS" pitchFamily="34" charset="-122"/>
                <a:ea typeface="Arial Unicode MS" pitchFamily="34" charset="-122"/>
                <a:cs typeface="Arial Unicode MS" pitchFamily="34" charset="-122"/>
              </a:rPr>
              <a:t>HTTP</a:t>
            </a:r>
            <a:r>
              <a:rPr lang="zh-CN" altLang="en-US" b="1" dirty="0">
                <a:latin typeface="Arial Unicode MS" pitchFamily="34" charset="-122"/>
                <a:ea typeface="Arial Unicode MS" pitchFamily="34" charset="-122"/>
                <a:cs typeface="Arial Unicode MS" pitchFamily="34" charset="-122"/>
              </a:rPr>
              <a:t>简介</a:t>
            </a:r>
          </a:p>
        </p:txBody>
      </p:sp>
      <p:sp>
        <p:nvSpPr>
          <p:cNvPr id="629763" name="Rectangle 3"/>
          <p:cNvSpPr>
            <a:spLocks noGrp="1" noChangeArrowheads="1"/>
          </p:cNvSpPr>
          <p:nvPr>
            <p:ph type="body" idx="1"/>
          </p:nvPr>
        </p:nvSpPr>
        <p:spPr>
          <a:xfrm>
            <a:off x="642910" y="1706339"/>
            <a:ext cx="7929618" cy="4098925"/>
          </a:xfrm>
        </p:spPr>
        <p:txBody>
          <a:bodyPr/>
          <a:lstStyle/>
          <a:p>
            <a:pPr>
              <a:lnSpc>
                <a:spcPct val="95000"/>
              </a:lnSpc>
              <a:spcAft>
                <a:spcPct val="20000"/>
              </a:spcAft>
            </a:pP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浏览器与</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服务器之间的一问一答的交互过程必须遵循一定的规则，这个规则就是</a:t>
            </a:r>
            <a:r>
              <a:rPr lang="en-US" altLang="zh-CN" sz="2400" dirty="0">
                <a:latin typeface="Arial Unicode MS" pitchFamily="34" charset="-122"/>
                <a:ea typeface="Arial Unicode MS" pitchFamily="34" charset="-122"/>
                <a:cs typeface="Arial Unicode MS" pitchFamily="34" charset="-122"/>
              </a:rPr>
              <a:t>HTTP</a:t>
            </a:r>
            <a:r>
              <a:rPr lang="zh-CN" altLang="en-US" sz="2400" dirty="0">
                <a:latin typeface="Arial Unicode MS" pitchFamily="34" charset="-122"/>
                <a:ea typeface="Arial Unicode MS" pitchFamily="34" charset="-122"/>
                <a:cs typeface="Arial Unicode MS" pitchFamily="34" charset="-122"/>
              </a:rPr>
              <a:t>协议。</a:t>
            </a:r>
          </a:p>
          <a:p>
            <a:pPr>
              <a:lnSpc>
                <a:spcPct val="95000"/>
              </a:lnSpc>
              <a:spcAft>
                <a:spcPct val="20000"/>
              </a:spcAft>
            </a:pPr>
            <a:r>
              <a:rPr lang="en-US" altLang="zh-CN" sz="2400" dirty="0">
                <a:latin typeface="Arial Unicode MS" pitchFamily="34" charset="-122"/>
                <a:ea typeface="Arial Unicode MS" pitchFamily="34" charset="-122"/>
                <a:cs typeface="Arial Unicode MS" pitchFamily="34" charset="-122"/>
              </a:rPr>
              <a:t>HTTP</a:t>
            </a:r>
            <a:r>
              <a:rPr lang="zh-CN" altLang="en-US" sz="2400" dirty="0" smtClean="0">
                <a:latin typeface="Arial Unicode MS" pitchFamily="34" charset="-122"/>
                <a:ea typeface="Arial Unicode MS" pitchFamily="34" charset="-122"/>
                <a:cs typeface="Arial Unicode MS" pitchFamily="34" charset="-122"/>
              </a:rPr>
              <a:t>是 </a:t>
            </a:r>
            <a:r>
              <a:rPr lang="en-US" altLang="zh-CN" sz="2400" dirty="0" smtClean="0">
                <a:latin typeface="Arial Unicode MS" pitchFamily="34" charset="-122"/>
                <a:ea typeface="Arial Unicode MS" pitchFamily="34" charset="-122"/>
                <a:cs typeface="Arial Unicode MS" pitchFamily="34" charset="-122"/>
              </a:rPr>
              <a:t>hypertext </a:t>
            </a:r>
            <a:r>
              <a:rPr lang="en-US" altLang="zh-CN" sz="2400" dirty="0">
                <a:latin typeface="Arial Unicode MS" pitchFamily="34" charset="-122"/>
                <a:ea typeface="Arial Unicode MS" pitchFamily="34" charset="-122"/>
                <a:cs typeface="Arial Unicode MS" pitchFamily="34" charset="-122"/>
              </a:rPr>
              <a:t>transfer protocol</a:t>
            </a:r>
            <a:r>
              <a:rPr lang="zh-CN" altLang="en-US" sz="2400" dirty="0">
                <a:latin typeface="Arial Unicode MS" pitchFamily="34" charset="-122"/>
                <a:ea typeface="Arial Unicode MS" pitchFamily="34" charset="-122"/>
                <a:cs typeface="Arial Unicode MS" pitchFamily="34" charset="-122"/>
              </a:rPr>
              <a:t>（超文本传输协议）的简写，它</a:t>
            </a:r>
            <a:r>
              <a:rPr lang="zh-CN" altLang="en-US" sz="2400" dirty="0" smtClean="0">
                <a:latin typeface="Arial Unicode MS" pitchFamily="34" charset="-122"/>
                <a:ea typeface="Arial Unicode MS" pitchFamily="34" charset="-122"/>
                <a:cs typeface="Arial Unicode MS" pitchFamily="34" charset="-122"/>
              </a:rPr>
              <a:t>是 </a:t>
            </a:r>
            <a:r>
              <a:rPr lang="en-US" altLang="zh-CN" sz="2400" dirty="0" smtClean="0">
                <a:latin typeface="Arial Unicode MS" pitchFamily="34" charset="-122"/>
                <a:ea typeface="Arial Unicode MS" pitchFamily="34" charset="-122"/>
                <a:cs typeface="Arial Unicode MS" pitchFamily="34" charset="-122"/>
              </a:rPr>
              <a:t>TCP/IP </a:t>
            </a:r>
            <a:r>
              <a:rPr lang="zh-CN" altLang="en-US" sz="2400" dirty="0" smtClean="0">
                <a:latin typeface="Arial Unicode MS" pitchFamily="34" charset="-122"/>
                <a:ea typeface="Arial Unicode MS" pitchFamily="34" charset="-122"/>
                <a:cs typeface="Arial Unicode MS" pitchFamily="34" charset="-122"/>
              </a:rPr>
              <a:t>协议</a:t>
            </a:r>
            <a:r>
              <a:rPr lang="zh-CN" altLang="en-US" sz="2400" dirty="0">
                <a:latin typeface="Arial Unicode MS" pitchFamily="34" charset="-122"/>
                <a:ea typeface="Arial Unicode MS" pitchFamily="34" charset="-122"/>
                <a:cs typeface="Arial Unicode MS" pitchFamily="34" charset="-122"/>
              </a:rPr>
              <a:t>集中的一个应用层协议，</a:t>
            </a:r>
            <a:r>
              <a:rPr lang="zh-CN" altLang="en-US" sz="2400" dirty="0">
                <a:solidFill>
                  <a:srgbClr val="0000FF"/>
                </a:solidFill>
                <a:latin typeface="Arial Unicode MS" pitchFamily="34" charset="-122"/>
                <a:ea typeface="Arial Unicode MS" pitchFamily="34" charset="-122"/>
                <a:cs typeface="Arial Unicode MS" pitchFamily="34" charset="-122"/>
              </a:rPr>
              <a:t>用于定义</a:t>
            </a:r>
            <a:r>
              <a:rPr lang="en-US" altLang="zh-CN" sz="2400" dirty="0">
                <a:solidFill>
                  <a:srgbClr val="0000FF"/>
                </a:solidFill>
                <a:latin typeface="Arial Unicode MS" pitchFamily="34" charset="-122"/>
                <a:ea typeface="Arial Unicode MS" pitchFamily="34" charset="-122"/>
                <a:cs typeface="Arial Unicode MS" pitchFamily="34" charset="-122"/>
              </a:rPr>
              <a:t>WEB</a:t>
            </a:r>
            <a:r>
              <a:rPr lang="zh-CN" altLang="en-US" sz="2400" dirty="0">
                <a:solidFill>
                  <a:srgbClr val="0000FF"/>
                </a:solidFill>
                <a:latin typeface="Arial Unicode MS" pitchFamily="34" charset="-122"/>
                <a:ea typeface="Arial Unicode MS" pitchFamily="34" charset="-122"/>
                <a:cs typeface="Arial Unicode MS" pitchFamily="34" charset="-122"/>
              </a:rPr>
              <a:t>浏览器与</a:t>
            </a:r>
            <a:r>
              <a:rPr lang="en-US" altLang="zh-CN" sz="2400" dirty="0">
                <a:solidFill>
                  <a:srgbClr val="0000FF"/>
                </a:solidFill>
                <a:latin typeface="Arial Unicode MS" pitchFamily="34" charset="-122"/>
                <a:ea typeface="Arial Unicode MS" pitchFamily="34" charset="-122"/>
                <a:cs typeface="Arial Unicode MS" pitchFamily="34" charset="-122"/>
              </a:rPr>
              <a:t>WEB</a:t>
            </a:r>
            <a:r>
              <a:rPr lang="zh-CN" altLang="en-US" sz="2400" dirty="0">
                <a:solidFill>
                  <a:srgbClr val="0000FF"/>
                </a:solidFill>
                <a:latin typeface="Arial Unicode MS" pitchFamily="34" charset="-122"/>
                <a:ea typeface="Arial Unicode MS" pitchFamily="34" charset="-122"/>
                <a:cs typeface="Arial Unicode MS" pitchFamily="34" charset="-122"/>
              </a:rPr>
              <a:t>服务器之间交换数据的过程以及数据本身的格式</a:t>
            </a:r>
            <a:r>
              <a:rPr lang="zh-CN" altLang="en-US" sz="2400" dirty="0">
                <a:latin typeface="Arial Unicode MS" pitchFamily="34" charset="-122"/>
                <a:ea typeface="Arial Unicode MS" pitchFamily="34" charset="-122"/>
                <a:cs typeface="Arial Unicode MS" pitchFamily="34" charset="-122"/>
              </a:rPr>
              <a:t>。 </a:t>
            </a:r>
          </a:p>
          <a:p>
            <a:pPr>
              <a:lnSpc>
                <a:spcPct val="95000"/>
              </a:lnSpc>
              <a:spcAft>
                <a:spcPct val="20000"/>
              </a:spcAft>
            </a:pPr>
            <a:r>
              <a:rPr lang="en-US" altLang="zh-CN" sz="2400" dirty="0">
                <a:latin typeface="Arial Unicode MS" pitchFamily="34" charset="-122"/>
                <a:ea typeface="Arial Unicode MS" pitchFamily="34" charset="-122"/>
                <a:cs typeface="Arial Unicode MS" pitchFamily="34" charset="-122"/>
              </a:rPr>
              <a:t>HTTP</a:t>
            </a:r>
            <a:r>
              <a:rPr lang="zh-CN" altLang="en-US" sz="2400" dirty="0">
                <a:latin typeface="Arial Unicode MS" pitchFamily="34" charset="-122"/>
                <a:ea typeface="Arial Unicode MS" pitchFamily="34" charset="-122"/>
                <a:cs typeface="Arial Unicode MS" pitchFamily="34" charset="-122"/>
              </a:rPr>
              <a:t>协议的版本 </a:t>
            </a:r>
            <a:r>
              <a:rPr lang="en-US" altLang="zh-CN" sz="2000" dirty="0" smtClean="0">
                <a:latin typeface="Arial Unicode MS" pitchFamily="34" charset="-122"/>
                <a:ea typeface="Arial Unicode MS" pitchFamily="34" charset="-122"/>
                <a:cs typeface="Arial Unicode MS" pitchFamily="34" charset="-122"/>
              </a:rPr>
              <a:t>HTTP/1.0</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HTTP/1.1</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HTTP-NG </a:t>
            </a:r>
          </a:p>
        </p:txBody>
      </p:sp>
    </p:spTree>
    <p:extLst>
      <p:ext uri="{BB962C8B-B14F-4D97-AF65-F5344CB8AC3E}">
        <p14:creationId xmlns:p14="http://schemas.microsoft.com/office/powerpoint/2010/main" val="1885257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1447800" y="404664"/>
            <a:ext cx="7696200" cy="1439863"/>
          </a:xfrm>
        </p:spPr>
        <p:txBody>
          <a:bodyPr/>
          <a:lstStyle/>
          <a:p>
            <a:r>
              <a:rPr lang="en-US" altLang="zh-CN" b="1" dirty="0">
                <a:latin typeface="Arial Unicode MS" pitchFamily="34" charset="-122"/>
                <a:ea typeface="Arial Unicode MS" pitchFamily="34" charset="-122"/>
                <a:cs typeface="Arial Unicode MS" pitchFamily="34" charset="-122"/>
              </a:rPr>
              <a:t>HTTP </a:t>
            </a:r>
            <a:r>
              <a:rPr lang="zh-CN" altLang="en-US" b="1" dirty="0">
                <a:latin typeface="Arial Unicode MS" pitchFamily="34" charset="-122"/>
                <a:ea typeface="Arial Unicode MS" pitchFamily="34" charset="-122"/>
                <a:cs typeface="Arial Unicode MS" pitchFamily="34" charset="-122"/>
              </a:rPr>
              <a:t>的会话方式</a:t>
            </a:r>
            <a:r>
              <a:rPr lang="zh-CN" altLang="en-US" dirty="0">
                <a:latin typeface="Arial Unicode MS" pitchFamily="34" charset="-122"/>
                <a:ea typeface="Arial Unicode MS" pitchFamily="34" charset="-122"/>
                <a:cs typeface="Arial Unicode MS" pitchFamily="34" charset="-122"/>
              </a:rPr>
              <a:t> </a:t>
            </a:r>
          </a:p>
        </p:txBody>
      </p:sp>
      <p:sp>
        <p:nvSpPr>
          <p:cNvPr id="630787" name="Rectangle 3"/>
          <p:cNvSpPr>
            <a:spLocks noGrp="1" noChangeArrowheads="1"/>
          </p:cNvSpPr>
          <p:nvPr>
            <p:ph type="body" sz="half" idx="1"/>
          </p:nvPr>
        </p:nvSpPr>
        <p:spPr>
          <a:xfrm>
            <a:off x="714348" y="1631636"/>
            <a:ext cx="3771900" cy="503237"/>
          </a:xfrm>
        </p:spPr>
        <p:txBody>
          <a:bodyPr/>
          <a:lstStyle/>
          <a:p>
            <a:pPr>
              <a:lnSpc>
                <a:spcPct val="90000"/>
              </a:lnSpc>
              <a:spcAft>
                <a:spcPct val="20000"/>
              </a:spcAft>
            </a:pPr>
            <a:r>
              <a:rPr lang="zh-CN" altLang="en-US" sz="2400" b="1" dirty="0">
                <a:latin typeface="Arial Unicode MS" pitchFamily="34" charset="-122"/>
                <a:ea typeface="Arial Unicode MS" pitchFamily="34" charset="-122"/>
                <a:cs typeface="Arial Unicode MS" pitchFamily="34" charset="-122"/>
              </a:rPr>
              <a:t>四个步骤：</a:t>
            </a:r>
            <a:endParaRPr lang="zh-CN" altLang="en-US" sz="2400" dirty="0">
              <a:latin typeface="Arial Unicode MS" pitchFamily="34" charset="-122"/>
              <a:ea typeface="Arial Unicode MS" pitchFamily="34" charset="-122"/>
              <a:cs typeface="Arial Unicode MS" pitchFamily="34" charset="-122"/>
            </a:endParaRPr>
          </a:p>
        </p:txBody>
      </p:sp>
      <p:pic>
        <p:nvPicPr>
          <p:cNvPr id="630788" name="Picture 4" descr="ٺٺX"/>
          <p:cNvPicPr>
            <a:picLocks noGrp="1" noChangeAspect="1" noChangeArrowheads="1"/>
          </p:cNvPicPr>
          <p:nvPr>
            <p:ph sz="quarter" idx="2"/>
          </p:nvPr>
        </p:nvPicPr>
        <p:blipFill>
          <a:blip r:embed="rId3"/>
          <a:srcRect/>
          <a:stretch>
            <a:fillRect/>
          </a:stretch>
        </p:blipFill>
        <p:spPr>
          <a:xfrm>
            <a:off x="1071538" y="2203140"/>
            <a:ext cx="3771900" cy="1219200"/>
          </a:xfrm>
          <a:noFill/>
          <a:ln/>
        </p:spPr>
      </p:pic>
      <p:sp>
        <p:nvSpPr>
          <p:cNvPr id="630789" name="Text Box 5"/>
          <p:cNvSpPr txBox="1">
            <a:spLocks noChangeArrowheads="1"/>
          </p:cNvSpPr>
          <p:nvPr/>
        </p:nvSpPr>
        <p:spPr bwMode="auto">
          <a:xfrm>
            <a:off x="285720" y="3774776"/>
            <a:ext cx="8572560" cy="2123658"/>
          </a:xfrm>
          <a:prstGeom prst="rect">
            <a:avLst/>
          </a:prstGeom>
          <a:noFill/>
          <a:ln w="9525" algn="ctr">
            <a:noFill/>
            <a:miter lim="800000"/>
            <a:headEnd/>
            <a:tailEnd/>
          </a:ln>
          <a:effectLst/>
        </p:spPr>
        <p:txBody>
          <a:bodyPr wrap="square">
            <a:spAutoFit/>
          </a:bodyPr>
          <a:lstStyle/>
          <a:p>
            <a:pPr marL="342900" indent="-342900">
              <a:spcBef>
                <a:spcPct val="50000"/>
              </a:spcBef>
            </a:pPr>
            <a:r>
              <a:rPr lang="zh-CN" altLang="en-US" sz="2400" dirty="0" smtClean="0">
                <a:latin typeface="Arial Unicode MS" pitchFamily="34" charset="-122"/>
                <a:ea typeface="Arial Unicode MS" pitchFamily="34" charset="-122"/>
                <a:cs typeface="Arial Unicode MS" pitchFamily="34" charset="-122"/>
              </a:rPr>
              <a:t>      浏览器</a:t>
            </a:r>
            <a:r>
              <a:rPr lang="zh-CN" altLang="en-US" sz="2400" dirty="0">
                <a:latin typeface="Arial Unicode MS" pitchFamily="34" charset="-122"/>
                <a:ea typeface="Arial Unicode MS" pitchFamily="34" charset="-122"/>
                <a:cs typeface="Arial Unicode MS" pitchFamily="34" charset="-122"/>
              </a:rPr>
              <a:t>与</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服务器的连接过程是短暂的，每次连接只处理一个请求和响应。对每一个页面的访问，浏览器与</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服务器都要建立一次单独的连接。 </a:t>
            </a:r>
          </a:p>
          <a:p>
            <a:pPr marL="342900" indent="-342900">
              <a:spcBef>
                <a:spcPct val="50000"/>
              </a:spcBef>
            </a:pPr>
            <a:r>
              <a:rPr lang="zh-CN" altLang="en-US" sz="2400" dirty="0" smtClean="0">
                <a:latin typeface="Arial Unicode MS" pitchFamily="34" charset="-122"/>
                <a:ea typeface="Arial Unicode MS" pitchFamily="34" charset="-122"/>
                <a:cs typeface="Arial Unicode MS" pitchFamily="34" charset="-122"/>
              </a:rPr>
              <a:t>             浏览器</a:t>
            </a:r>
            <a:r>
              <a:rPr lang="zh-CN" altLang="en-US" sz="2400" dirty="0">
                <a:latin typeface="Arial Unicode MS" pitchFamily="34" charset="-122"/>
                <a:ea typeface="Arial Unicode MS" pitchFamily="34" charset="-122"/>
                <a:cs typeface="Arial Unicode MS" pitchFamily="34" charset="-122"/>
              </a:rPr>
              <a:t>到</a:t>
            </a:r>
            <a:r>
              <a:rPr lang="en-US" altLang="zh-CN" sz="2400" dirty="0">
                <a:latin typeface="Arial Unicode MS" pitchFamily="34" charset="-122"/>
                <a:ea typeface="Arial Unicode MS" pitchFamily="34" charset="-122"/>
                <a:cs typeface="Arial Unicode MS" pitchFamily="34" charset="-122"/>
              </a:rPr>
              <a:t>WEB</a:t>
            </a:r>
            <a:r>
              <a:rPr lang="zh-CN" altLang="en-US" sz="2400" dirty="0">
                <a:latin typeface="Arial Unicode MS" pitchFamily="34" charset="-122"/>
                <a:ea typeface="Arial Unicode MS" pitchFamily="34" charset="-122"/>
                <a:cs typeface="Arial Unicode MS" pitchFamily="34" charset="-122"/>
              </a:rPr>
              <a:t>服务器之间的所有通讯都是完全独立分开的请求和响应对。</a:t>
            </a:r>
          </a:p>
        </p:txBody>
      </p:sp>
    </p:spTree>
    <p:extLst>
      <p:ext uri="{BB962C8B-B14F-4D97-AF65-F5344CB8AC3E}">
        <p14:creationId xmlns:p14="http://schemas.microsoft.com/office/powerpoint/2010/main" val="3455734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30787">
                                            <p:txEl>
                                              <p:pRg st="0" end="0"/>
                                            </p:txEl>
                                          </p:spTgt>
                                        </p:tgtEl>
                                        <p:attrNameLst>
                                          <p:attrName>style.visibility</p:attrName>
                                        </p:attrNameLst>
                                      </p:cBhvr>
                                      <p:to>
                                        <p:strVal val="visible"/>
                                      </p:to>
                                    </p:set>
                                    <p:anim calcmode="lin" valueType="num">
                                      <p:cBhvr additive="base">
                                        <p:cTn id="7" dur="500" fill="hold"/>
                                        <p:tgtEl>
                                          <p:spTgt spid="6307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307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07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30789"/>
                                        </p:tgtEl>
                                        <p:attrNameLst>
                                          <p:attrName>style.visibility</p:attrName>
                                        </p:attrNameLst>
                                      </p:cBhvr>
                                      <p:to>
                                        <p:strVal val="visible"/>
                                      </p:to>
                                    </p:set>
                                    <p:anim calcmode="lin" valueType="num">
                                      <p:cBhvr additive="base">
                                        <p:cTn id="17" dur="500" fill="hold"/>
                                        <p:tgtEl>
                                          <p:spTgt spid="630789"/>
                                        </p:tgtEl>
                                        <p:attrNameLst>
                                          <p:attrName>ppt_x</p:attrName>
                                        </p:attrNameLst>
                                      </p:cBhvr>
                                      <p:tavLst>
                                        <p:tav tm="0">
                                          <p:val>
                                            <p:strVal val="1+#ppt_w/2"/>
                                          </p:val>
                                        </p:tav>
                                        <p:tav tm="100000">
                                          <p:val>
                                            <p:strVal val="#ppt_x"/>
                                          </p:val>
                                        </p:tav>
                                      </p:tavLst>
                                    </p:anim>
                                    <p:anim calcmode="lin" valueType="num">
                                      <p:cBhvr additive="base">
                                        <p:cTn id="18" dur="500" fill="hold"/>
                                        <p:tgtEl>
                                          <p:spTgt spid="6307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611560"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浏览器访问多图网页的过程</a:t>
            </a:r>
          </a:p>
        </p:txBody>
      </p:sp>
      <p:grpSp>
        <p:nvGrpSpPr>
          <p:cNvPr id="2" name="Group 3"/>
          <p:cNvGrpSpPr>
            <a:grpSpLocks/>
          </p:cNvGrpSpPr>
          <p:nvPr/>
        </p:nvGrpSpPr>
        <p:grpSpPr bwMode="auto">
          <a:xfrm>
            <a:off x="2103455" y="3043471"/>
            <a:ext cx="1684338" cy="2674937"/>
            <a:chOff x="884" y="1881"/>
            <a:chExt cx="1061" cy="1685"/>
          </a:xfrm>
        </p:grpSpPr>
        <p:sp>
          <p:nvSpPr>
            <p:cNvPr id="632836" name="Rectangle 4"/>
            <p:cNvSpPr>
              <a:spLocks noChangeArrowheads="1"/>
            </p:cNvSpPr>
            <p:nvPr/>
          </p:nvSpPr>
          <p:spPr bwMode="auto">
            <a:xfrm>
              <a:off x="884" y="1881"/>
              <a:ext cx="1061" cy="1685"/>
            </a:xfrm>
            <a:prstGeom prst="rect">
              <a:avLst/>
            </a:prstGeom>
            <a:solidFill>
              <a:srgbClr val="FFFFFF"/>
            </a:solidFill>
            <a:ln w="9525">
              <a:solidFill>
                <a:srgbClr val="000000"/>
              </a:solidFill>
              <a:miter lim="800000"/>
              <a:headEnd/>
              <a:tailEnd/>
            </a:ln>
          </p:spPr>
          <p:txBody>
            <a:bodyPr/>
            <a:lstStyle/>
            <a:p>
              <a:pPr marL="342900" indent="-342900">
                <a:buFont typeface="Wingdings" pitchFamily="2" charset="2"/>
                <a:buNone/>
              </a:pPr>
              <a:r>
                <a:rPr lang="zh-CN" altLang="en-US" sz="1600">
                  <a:latin typeface="Arial Unicode MS" pitchFamily="34" charset="-122"/>
                  <a:ea typeface="Arial Unicode MS" pitchFamily="34" charset="-122"/>
                  <a:cs typeface="Arial Unicode MS" pitchFamily="34" charset="-122"/>
                </a:rPr>
                <a:t>网页文档</a:t>
              </a:r>
            </a:p>
          </p:txBody>
        </p:sp>
        <p:sp>
          <p:nvSpPr>
            <p:cNvPr id="632837" name="Text Box 5"/>
            <p:cNvSpPr txBox="1">
              <a:spLocks noChangeArrowheads="1"/>
            </p:cNvSpPr>
            <p:nvPr/>
          </p:nvSpPr>
          <p:spPr bwMode="auto">
            <a:xfrm>
              <a:off x="1096" y="2217"/>
              <a:ext cx="585" cy="254"/>
            </a:xfrm>
            <a:prstGeom prst="rect">
              <a:avLst/>
            </a:prstGeom>
            <a:solidFill>
              <a:srgbClr val="FFFFFF"/>
            </a:solidFill>
            <a:ln w="9525">
              <a:solidFill>
                <a:srgbClr val="000000"/>
              </a:solidFill>
              <a:miter lim="800000"/>
              <a:headEnd/>
              <a:tailEnd/>
            </a:ln>
          </p:spPr>
          <p:txBody>
            <a:bodyPr/>
            <a:lstStyle/>
            <a:p>
              <a:pPr marL="342900" indent="-342900" algn="just">
                <a:buFont typeface="Wingdings" pitchFamily="2" charset="2"/>
                <a:buNone/>
              </a:pPr>
              <a:r>
                <a:rPr lang="zh-CN" altLang="en-US" sz="1600">
                  <a:latin typeface="Arial Unicode MS" pitchFamily="34" charset="-122"/>
                  <a:ea typeface="Arial Unicode MS" pitchFamily="34" charset="-122"/>
                  <a:cs typeface="Arial Unicode MS" pitchFamily="34" charset="-122"/>
                </a:rPr>
                <a:t>图片</a:t>
              </a:r>
              <a:r>
                <a:rPr lang="en-US" altLang="zh-CN" sz="1600">
                  <a:latin typeface="Arial Unicode MS" pitchFamily="34" charset="-122"/>
                  <a:ea typeface="Arial Unicode MS" pitchFamily="34" charset="-122"/>
                  <a:cs typeface="Arial Unicode MS" pitchFamily="34" charset="-122"/>
                </a:rPr>
                <a:t>1</a:t>
              </a:r>
            </a:p>
          </p:txBody>
        </p:sp>
        <p:sp>
          <p:nvSpPr>
            <p:cNvPr id="632838" name="Text Box 6"/>
            <p:cNvSpPr txBox="1">
              <a:spLocks noChangeArrowheads="1"/>
            </p:cNvSpPr>
            <p:nvPr/>
          </p:nvSpPr>
          <p:spPr bwMode="auto">
            <a:xfrm>
              <a:off x="1096" y="2639"/>
              <a:ext cx="584" cy="253"/>
            </a:xfrm>
            <a:prstGeom prst="rect">
              <a:avLst/>
            </a:prstGeom>
            <a:solidFill>
              <a:srgbClr val="FFFFFF"/>
            </a:solidFill>
            <a:ln w="9525">
              <a:solidFill>
                <a:srgbClr val="000000"/>
              </a:solidFill>
              <a:miter lim="800000"/>
              <a:headEnd/>
              <a:tailEnd/>
            </a:ln>
          </p:spPr>
          <p:txBody>
            <a:bodyPr/>
            <a:lstStyle/>
            <a:p>
              <a:pPr marL="342900" indent="-342900" algn="just">
                <a:buFont typeface="Wingdings" pitchFamily="2" charset="2"/>
                <a:buNone/>
              </a:pPr>
              <a:r>
                <a:rPr lang="zh-CN" altLang="en-US" sz="1600">
                  <a:latin typeface="Arial Unicode MS" pitchFamily="34" charset="-122"/>
                  <a:ea typeface="Arial Unicode MS" pitchFamily="34" charset="-122"/>
                  <a:cs typeface="Arial Unicode MS" pitchFamily="34" charset="-122"/>
                </a:rPr>
                <a:t>图片</a:t>
              </a:r>
              <a:r>
                <a:rPr lang="en-US" altLang="zh-CN" sz="1600">
                  <a:latin typeface="Arial Unicode MS" pitchFamily="34" charset="-122"/>
                  <a:ea typeface="Arial Unicode MS" pitchFamily="34" charset="-122"/>
                  <a:cs typeface="Arial Unicode MS" pitchFamily="34" charset="-122"/>
                </a:rPr>
                <a:t>2</a:t>
              </a:r>
            </a:p>
          </p:txBody>
        </p:sp>
        <p:sp>
          <p:nvSpPr>
            <p:cNvPr id="632839" name="Text Box 7"/>
            <p:cNvSpPr txBox="1">
              <a:spLocks noChangeArrowheads="1"/>
            </p:cNvSpPr>
            <p:nvPr/>
          </p:nvSpPr>
          <p:spPr bwMode="auto">
            <a:xfrm>
              <a:off x="1096" y="3061"/>
              <a:ext cx="584" cy="253"/>
            </a:xfrm>
            <a:prstGeom prst="rect">
              <a:avLst/>
            </a:prstGeom>
            <a:solidFill>
              <a:srgbClr val="FFFFFF"/>
            </a:solidFill>
            <a:ln w="9525">
              <a:solidFill>
                <a:srgbClr val="000000"/>
              </a:solidFill>
              <a:miter lim="800000"/>
              <a:headEnd/>
              <a:tailEnd/>
            </a:ln>
          </p:spPr>
          <p:txBody>
            <a:bodyPr/>
            <a:lstStyle/>
            <a:p>
              <a:pPr marL="342900" indent="-342900" algn="just">
                <a:buFont typeface="Wingdings" pitchFamily="2" charset="2"/>
                <a:buNone/>
              </a:pPr>
              <a:r>
                <a:rPr lang="zh-CN" altLang="en-US" sz="1600">
                  <a:latin typeface="Arial Unicode MS" pitchFamily="34" charset="-122"/>
                  <a:ea typeface="Arial Unicode MS" pitchFamily="34" charset="-122"/>
                  <a:cs typeface="Arial Unicode MS" pitchFamily="34" charset="-122"/>
                </a:rPr>
                <a:t>图片</a:t>
              </a:r>
              <a:r>
                <a:rPr lang="en-US" altLang="zh-CN" sz="1600">
                  <a:latin typeface="Arial Unicode MS" pitchFamily="34" charset="-122"/>
                  <a:ea typeface="Arial Unicode MS" pitchFamily="34" charset="-122"/>
                  <a:cs typeface="Arial Unicode MS" pitchFamily="34" charset="-122"/>
                </a:rPr>
                <a:t>3</a:t>
              </a:r>
            </a:p>
          </p:txBody>
        </p:sp>
      </p:grpSp>
      <p:sp>
        <p:nvSpPr>
          <p:cNvPr id="632840" name="AutoShape 8"/>
          <p:cNvSpPr>
            <a:spLocks noChangeArrowheads="1"/>
          </p:cNvSpPr>
          <p:nvPr/>
        </p:nvSpPr>
        <p:spPr bwMode="auto">
          <a:xfrm>
            <a:off x="5557855" y="2373546"/>
            <a:ext cx="1514475" cy="2944812"/>
          </a:xfrm>
          <a:prstGeom prst="cube">
            <a:avLst>
              <a:gd name="adj" fmla="val 25000"/>
            </a:avLst>
          </a:prstGeom>
          <a:solidFill>
            <a:srgbClr val="FFFFFF"/>
          </a:solidFill>
          <a:ln w="9525">
            <a:solidFill>
              <a:srgbClr val="000000"/>
            </a:solidFill>
            <a:miter lim="800000"/>
            <a:headEnd/>
            <a:tailEnd/>
          </a:ln>
        </p:spPr>
        <p:txBody>
          <a:bodyPr/>
          <a:lstStyle/>
          <a:p>
            <a:pPr marL="342900" indent="-342900" algn="just">
              <a:buFont typeface="Wingdings" pitchFamily="2" charset="2"/>
              <a:buNone/>
            </a:pPr>
            <a:endParaRPr lang="en-US" altLang="zh-CN" sz="1600">
              <a:latin typeface="Arial Unicode MS" pitchFamily="34" charset="-122"/>
              <a:ea typeface="Arial Unicode MS" pitchFamily="34" charset="-122"/>
              <a:cs typeface="Arial Unicode MS" pitchFamily="34" charset="-122"/>
            </a:endParaRPr>
          </a:p>
          <a:p>
            <a:pPr marL="342900" indent="-342900" algn="just">
              <a:buFont typeface="Wingdings" pitchFamily="2" charset="2"/>
              <a:buNone/>
            </a:pPr>
            <a:endParaRPr lang="en-US" altLang="zh-CN" sz="1600">
              <a:latin typeface="Arial Unicode MS" pitchFamily="34" charset="-122"/>
              <a:ea typeface="Arial Unicode MS" pitchFamily="34" charset="-122"/>
              <a:cs typeface="Arial Unicode MS" pitchFamily="34" charset="-122"/>
            </a:endParaRPr>
          </a:p>
          <a:p>
            <a:pPr marL="342900" indent="-342900" algn="just">
              <a:buFont typeface="Wingdings" pitchFamily="2" charset="2"/>
              <a:buNone/>
            </a:pPr>
            <a:endParaRPr lang="en-US" altLang="zh-CN" sz="1600">
              <a:latin typeface="Arial Unicode MS" pitchFamily="34" charset="-122"/>
              <a:ea typeface="Arial Unicode MS" pitchFamily="34" charset="-122"/>
              <a:cs typeface="Arial Unicode MS" pitchFamily="34" charset="-122"/>
            </a:endParaRPr>
          </a:p>
          <a:p>
            <a:pPr marL="342900" indent="-342900" algn="just">
              <a:buFont typeface="Wingdings" pitchFamily="2" charset="2"/>
              <a:buNone/>
            </a:pPr>
            <a:endParaRPr lang="en-US" altLang="zh-CN" sz="1600">
              <a:latin typeface="Arial Unicode MS" pitchFamily="34" charset="-122"/>
              <a:ea typeface="Arial Unicode MS" pitchFamily="34" charset="-122"/>
              <a:cs typeface="Arial Unicode MS" pitchFamily="34" charset="-122"/>
            </a:endParaRPr>
          </a:p>
          <a:p>
            <a:pPr marL="342900" indent="-342900" algn="just">
              <a:buFont typeface="Wingdings" pitchFamily="2" charset="2"/>
              <a:buNone/>
            </a:pPr>
            <a:r>
              <a:rPr lang="en-US" altLang="zh-CN" sz="1600">
                <a:latin typeface="Arial Unicode MS" pitchFamily="34" charset="-122"/>
                <a:ea typeface="Arial Unicode MS" pitchFamily="34" charset="-122"/>
                <a:cs typeface="Arial Unicode MS" pitchFamily="34" charset="-122"/>
              </a:rPr>
              <a:t>WEB</a:t>
            </a:r>
            <a:r>
              <a:rPr lang="zh-CN" altLang="en-US" sz="1600">
                <a:latin typeface="Arial Unicode MS" pitchFamily="34" charset="-122"/>
                <a:ea typeface="Arial Unicode MS" pitchFamily="34" charset="-122"/>
                <a:cs typeface="Arial Unicode MS" pitchFamily="34" charset="-122"/>
              </a:rPr>
              <a:t>服务器</a:t>
            </a:r>
          </a:p>
        </p:txBody>
      </p:sp>
      <p:sp>
        <p:nvSpPr>
          <p:cNvPr id="632841" name="Line 9"/>
          <p:cNvSpPr>
            <a:spLocks noChangeShapeType="1"/>
          </p:cNvSpPr>
          <p:nvPr/>
        </p:nvSpPr>
        <p:spPr bwMode="auto">
          <a:xfrm flipH="1">
            <a:off x="3790968" y="3043471"/>
            <a:ext cx="1766887" cy="182562"/>
          </a:xfrm>
          <a:prstGeom prst="line">
            <a:avLst/>
          </a:prstGeom>
          <a:noFill/>
          <a:ln w="9525">
            <a:solidFill>
              <a:srgbClr val="000000"/>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32842" name="Line 10"/>
          <p:cNvSpPr>
            <a:spLocks noChangeShapeType="1"/>
          </p:cNvSpPr>
          <p:nvPr/>
        </p:nvSpPr>
        <p:spPr bwMode="auto">
          <a:xfrm flipH="1">
            <a:off x="3367105" y="3578458"/>
            <a:ext cx="2190750" cy="268288"/>
          </a:xfrm>
          <a:prstGeom prst="line">
            <a:avLst/>
          </a:prstGeom>
          <a:noFill/>
          <a:ln w="9525">
            <a:solidFill>
              <a:srgbClr val="000000"/>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32843" name="Line 11"/>
          <p:cNvSpPr>
            <a:spLocks noChangeShapeType="1"/>
          </p:cNvSpPr>
          <p:nvPr/>
        </p:nvSpPr>
        <p:spPr bwMode="auto">
          <a:xfrm flipH="1">
            <a:off x="3367105" y="4248383"/>
            <a:ext cx="2190750" cy="266700"/>
          </a:xfrm>
          <a:prstGeom prst="line">
            <a:avLst/>
          </a:prstGeom>
          <a:noFill/>
          <a:ln w="9525">
            <a:solidFill>
              <a:srgbClr val="000000"/>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32844" name="Line 12"/>
          <p:cNvSpPr>
            <a:spLocks noChangeShapeType="1"/>
          </p:cNvSpPr>
          <p:nvPr/>
        </p:nvSpPr>
        <p:spPr bwMode="auto">
          <a:xfrm flipH="1">
            <a:off x="3367105" y="4916721"/>
            <a:ext cx="2190750" cy="266700"/>
          </a:xfrm>
          <a:prstGeom prst="line">
            <a:avLst/>
          </a:prstGeom>
          <a:noFill/>
          <a:ln w="9525">
            <a:solidFill>
              <a:srgbClr val="000000"/>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32845" name="Oval 13"/>
          <p:cNvSpPr>
            <a:spLocks noChangeArrowheads="1"/>
          </p:cNvSpPr>
          <p:nvPr/>
        </p:nvSpPr>
        <p:spPr bwMode="auto">
          <a:xfrm>
            <a:off x="2271730" y="1973496"/>
            <a:ext cx="1349375" cy="801687"/>
          </a:xfrm>
          <a:prstGeom prst="ellipse">
            <a:avLst/>
          </a:prstGeom>
          <a:solidFill>
            <a:srgbClr val="FFFFFF"/>
          </a:solidFill>
          <a:ln w="9525">
            <a:solidFill>
              <a:srgbClr val="000000"/>
            </a:solidFill>
            <a:round/>
            <a:headEnd/>
            <a:tailEnd/>
          </a:ln>
        </p:spPr>
        <p:txBody>
          <a:bodyPr/>
          <a:lstStyle/>
          <a:p>
            <a:pPr marL="342900" indent="-342900">
              <a:buFont typeface="Wingdings" pitchFamily="2" charset="2"/>
              <a:buNone/>
            </a:pPr>
            <a:r>
              <a:rPr lang="zh-CN" altLang="en-US" sz="1600">
                <a:latin typeface="Arial Unicode MS" pitchFamily="34" charset="-122"/>
                <a:ea typeface="Arial Unicode MS" pitchFamily="34" charset="-122"/>
                <a:cs typeface="Arial Unicode MS" pitchFamily="34" charset="-122"/>
              </a:rPr>
              <a:t>浏览器</a:t>
            </a:r>
          </a:p>
        </p:txBody>
      </p:sp>
      <p:grpSp>
        <p:nvGrpSpPr>
          <p:cNvPr id="3" name="Group 14"/>
          <p:cNvGrpSpPr>
            <a:grpSpLocks/>
          </p:cNvGrpSpPr>
          <p:nvPr/>
        </p:nvGrpSpPr>
        <p:grpSpPr bwMode="auto">
          <a:xfrm>
            <a:off x="3621105" y="2508483"/>
            <a:ext cx="1936750" cy="1069975"/>
            <a:chOff x="1840" y="1544"/>
            <a:chExt cx="1220" cy="674"/>
          </a:xfrm>
        </p:grpSpPr>
        <p:sp>
          <p:nvSpPr>
            <p:cNvPr id="632847" name="Line 15"/>
            <p:cNvSpPr>
              <a:spLocks noChangeShapeType="1"/>
            </p:cNvSpPr>
            <p:nvPr/>
          </p:nvSpPr>
          <p:spPr bwMode="auto">
            <a:xfrm>
              <a:off x="1840" y="1544"/>
              <a:ext cx="1220" cy="674"/>
            </a:xfrm>
            <a:prstGeom prst="line">
              <a:avLst/>
            </a:prstGeom>
            <a:noFill/>
            <a:ln w="9525">
              <a:solidFill>
                <a:srgbClr val="000000"/>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32848" name="Text Box 16"/>
            <p:cNvSpPr txBox="1">
              <a:spLocks noChangeArrowheads="1"/>
            </p:cNvSpPr>
            <p:nvPr/>
          </p:nvSpPr>
          <p:spPr bwMode="auto">
            <a:xfrm>
              <a:off x="2742" y="1965"/>
              <a:ext cx="106" cy="168"/>
            </a:xfrm>
            <a:prstGeom prst="rect">
              <a:avLst/>
            </a:prstGeom>
            <a:solidFill>
              <a:srgbClr val="FFFFFF"/>
            </a:solidFill>
            <a:ln w="9525">
              <a:noFill/>
              <a:miter lim="800000"/>
              <a:headEnd/>
              <a:tailEnd/>
            </a:ln>
          </p:spPr>
          <p:txBody>
            <a:bodyPr lIns="0" tIns="0" rIns="0" bIns="0"/>
            <a:lstStyle/>
            <a:p>
              <a:pPr marL="342900" indent="-342900" algn="just">
                <a:buFont typeface="Wingdings" pitchFamily="2" charset="2"/>
                <a:buNone/>
              </a:pPr>
              <a:r>
                <a:rPr lang="en-US" altLang="zh-CN" sz="1600">
                  <a:latin typeface="Arial Unicode MS" pitchFamily="34" charset="-122"/>
                  <a:ea typeface="Arial Unicode MS" pitchFamily="34" charset="-122"/>
                  <a:cs typeface="Arial Unicode MS" pitchFamily="34" charset="-122"/>
                </a:rPr>
                <a:t>②</a:t>
              </a:r>
            </a:p>
          </p:txBody>
        </p:sp>
      </p:grpSp>
      <p:grpSp>
        <p:nvGrpSpPr>
          <p:cNvPr id="4" name="Group 17"/>
          <p:cNvGrpSpPr>
            <a:grpSpLocks/>
          </p:cNvGrpSpPr>
          <p:nvPr/>
        </p:nvGrpSpPr>
        <p:grpSpPr bwMode="auto">
          <a:xfrm>
            <a:off x="3621105" y="2508483"/>
            <a:ext cx="1936750" cy="534988"/>
            <a:chOff x="1840" y="1544"/>
            <a:chExt cx="1220" cy="337"/>
          </a:xfrm>
        </p:grpSpPr>
        <p:sp>
          <p:nvSpPr>
            <p:cNvPr id="632850" name="Line 18"/>
            <p:cNvSpPr>
              <a:spLocks noChangeShapeType="1"/>
            </p:cNvSpPr>
            <p:nvPr/>
          </p:nvSpPr>
          <p:spPr bwMode="auto">
            <a:xfrm>
              <a:off x="1840" y="1544"/>
              <a:ext cx="1220" cy="337"/>
            </a:xfrm>
            <a:prstGeom prst="line">
              <a:avLst/>
            </a:prstGeom>
            <a:noFill/>
            <a:ln w="9525">
              <a:solidFill>
                <a:srgbClr val="000000"/>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32851" name="Text Box 19"/>
            <p:cNvSpPr txBox="1">
              <a:spLocks noChangeArrowheads="1"/>
            </p:cNvSpPr>
            <p:nvPr/>
          </p:nvSpPr>
          <p:spPr bwMode="auto">
            <a:xfrm>
              <a:off x="2582" y="1628"/>
              <a:ext cx="107" cy="169"/>
            </a:xfrm>
            <a:prstGeom prst="rect">
              <a:avLst/>
            </a:prstGeom>
            <a:solidFill>
              <a:srgbClr val="FFFFFF"/>
            </a:solidFill>
            <a:ln w="9525">
              <a:noFill/>
              <a:miter lim="800000"/>
              <a:headEnd/>
              <a:tailEnd/>
            </a:ln>
          </p:spPr>
          <p:txBody>
            <a:bodyPr lIns="0" tIns="0" rIns="0" bIns="0"/>
            <a:lstStyle/>
            <a:p>
              <a:pPr marL="342900" indent="-342900" algn="just">
                <a:buFont typeface="Wingdings" pitchFamily="2" charset="2"/>
                <a:buNone/>
              </a:pPr>
              <a:r>
                <a:rPr lang="en-US" altLang="zh-CN" sz="1600">
                  <a:latin typeface="Arial Unicode MS" pitchFamily="34" charset="-122"/>
                  <a:ea typeface="Arial Unicode MS" pitchFamily="34" charset="-122"/>
                  <a:cs typeface="Arial Unicode MS" pitchFamily="34" charset="-122"/>
                </a:rPr>
                <a:t>①</a:t>
              </a:r>
            </a:p>
          </p:txBody>
        </p:sp>
      </p:grpSp>
      <p:grpSp>
        <p:nvGrpSpPr>
          <p:cNvPr id="5" name="Group 20"/>
          <p:cNvGrpSpPr>
            <a:grpSpLocks/>
          </p:cNvGrpSpPr>
          <p:nvPr/>
        </p:nvGrpSpPr>
        <p:grpSpPr bwMode="auto">
          <a:xfrm>
            <a:off x="3621105" y="2508483"/>
            <a:ext cx="1936750" cy="1739900"/>
            <a:chOff x="1840" y="1544"/>
            <a:chExt cx="1220" cy="1096"/>
          </a:xfrm>
        </p:grpSpPr>
        <p:sp>
          <p:nvSpPr>
            <p:cNvPr id="632853" name="Line 21"/>
            <p:cNvSpPr>
              <a:spLocks noChangeShapeType="1"/>
            </p:cNvSpPr>
            <p:nvPr/>
          </p:nvSpPr>
          <p:spPr bwMode="auto">
            <a:xfrm>
              <a:off x="1840" y="1544"/>
              <a:ext cx="1220" cy="1096"/>
            </a:xfrm>
            <a:prstGeom prst="line">
              <a:avLst/>
            </a:prstGeom>
            <a:noFill/>
            <a:ln w="9525">
              <a:solidFill>
                <a:srgbClr val="000000"/>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32854" name="Text Box 22"/>
            <p:cNvSpPr txBox="1">
              <a:spLocks noChangeArrowheads="1"/>
            </p:cNvSpPr>
            <p:nvPr/>
          </p:nvSpPr>
          <p:spPr bwMode="auto">
            <a:xfrm>
              <a:off x="2794" y="2387"/>
              <a:ext cx="107" cy="168"/>
            </a:xfrm>
            <a:prstGeom prst="rect">
              <a:avLst/>
            </a:prstGeom>
            <a:solidFill>
              <a:srgbClr val="FFFFFF"/>
            </a:solidFill>
            <a:ln w="9525">
              <a:noFill/>
              <a:miter lim="800000"/>
              <a:headEnd/>
              <a:tailEnd/>
            </a:ln>
          </p:spPr>
          <p:txBody>
            <a:bodyPr lIns="0" tIns="0" rIns="0" bIns="0"/>
            <a:lstStyle/>
            <a:p>
              <a:pPr marL="342900" indent="-342900" algn="just">
                <a:buFont typeface="Wingdings" pitchFamily="2" charset="2"/>
                <a:buNone/>
              </a:pPr>
              <a:r>
                <a:rPr lang="en-US" altLang="zh-CN" sz="1600">
                  <a:latin typeface="Arial Unicode MS" pitchFamily="34" charset="-122"/>
                  <a:ea typeface="Arial Unicode MS" pitchFamily="34" charset="-122"/>
                  <a:cs typeface="Arial Unicode MS" pitchFamily="34" charset="-122"/>
                </a:rPr>
                <a:t>③</a:t>
              </a:r>
            </a:p>
          </p:txBody>
        </p:sp>
      </p:grpSp>
      <p:grpSp>
        <p:nvGrpSpPr>
          <p:cNvPr id="6" name="Group 23"/>
          <p:cNvGrpSpPr>
            <a:grpSpLocks/>
          </p:cNvGrpSpPr>
          <p:nvPr/>
        </p:nvGrpSpPr>
        <p:grpSpPr bwMode="auto">
          <a:xfrm>
            <a:off x="3621105" y="2508483"/>
            <a:ext cx="1936750" cy="2408238"/>
            <a:chOff x="1840" y="1544"/>
            <a:chExt cx="1220" cy="1517"/>
          </a:xfrm>
        </p:grpSpPr>
        <p:sp>
          <p:nvSpPr>
            <p:cNvPr id="632856" name="Line 24"/>
            <p:cNvSpPr>
              <a:spLocks noChangeShapeType="1"/>
            </p:cNvSpPr>
            <p:nvPr/>
          </p:nvSpPr>
          <p:spPr bwMode="auto">
            <a:xfrm>
              <a:off x="1840" y="1544"/>
              <a:ext cx="1220" cy="1517"/>
            </a:xfrm>
            <a:prstGeom prst="line">
              <a:avLst/>
            </a:prstGeom>
            <a:noFill/>
            <a:ln w="9525">
              <a:solidFill>
                <a:srgbClr val="000000"/>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32857" name="Text Box 25"/>
            <p:cNvSpPr txBox="1">
              <a:spLocks noChangeArrowheads="1"/>
            </p:cNvSpPr>
            <p:nvPr/>
          </p:nvSpPr>
          <p:spPr bwMode="auto">
            <a:xfrm>
              <a:off x="2848" y="2808"/>
              <a:ext cx="106" cy="168"/>
            </a:xfrm>
            <a:prstGeom prst="rect">
              <a:avLst/>
            </a:prstGeom>
            <a:solidFill>
              <a:srgbClr val="FFFFFF"/>
            </a:solidFill>
            <a:ln w="9525">
              <a:noFill/>
              <a:miter lim="800000"/>
              <a:headEnd/>
              <a:tailEnd/>
            </a:ln>
          </p:spPr>
          <p:txBody>
            <a:bodyPr lIns="0" tIns="0" rIns="0" bIns="0"/>
            <a:lstStyle/>
            <a:p>
              <a:pPr marL="342900" indent="-342900" algn="just">
                <a:buFont typeface="Wingdings" pitchFamily="2" charset="2"/>
                <a:buNone/>
              </a:pPr>
              <a:r>
                <a:rPr lang="en-US" altLang="zh-CN" sz="1600">
                  <a:latin typeface="Arial Unicode MS" pitchFamily="34" charset="-122"/>
                  <a:ea typeface="Arial Unicode MS" pitchFamily="34" charset="-122"/>
                  <a:cs typeface="Arial Unicode MS" pitchFamily="34" charset="-122"/>
                </a:rPr>
                <a:t>④</a:t>
              </a:r>
            </a:p>
          </p:txBody>
        </p:sp>
      </p:grpSp>
    </p:spTree>
    <p:extLst>
      <p:ext uri="{BB962C8B-B14F-4D97-AF65-F5344CB8AC3E}">
        <p14:creationId xmlns:p14="http://schemas.microsoft.com/office/powerpoint/2010/main" val="169804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632841"/>
                                        </p:tgtEl>
                                        <p:attrNameLst>
                                          <p:attrName>style.visibility</p:attrName>
                                        </p:attrNameLst>
                                      </p:cBhvr>
                                      <p:to>
                                        <p:strVal val="visible"/>
                                      </p:to>
                                    </p:set>
                                    <p:animEffect transition="in" filter="strips(downLeft)">
                                      <p:cBhvr>
                                        <p:cTn id="11" dur="500"/>
                                        <p:tgtEl>
                                          <p:spTgt spid="632841"/>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trips(downRight)">
                                      <p:cBhvr>
                                        <p:cTn id="19" dur="500"/>
                                        <p:tgtEl>
                                          <p:spTgt spid="3"/>
                                        </p:tgtEl>
                                      </p:cBhvr>
                                    </p:animEffect>
                                  </p:childTnLst>
                                </p:cTn>
                              </p:par>
                            </p:childTnLst>
                          </p:cTn>
                        </p:par>
                        <p:par>
                          <p:cTn id="20" fill="hold">
                            <p:stCondLst>
                              <p:cond delay="500"/>
                            </p:stCondLst>
                            <p:childTnLst>
                              <p:par>
                                <p:cTn id="21" presetID="18" presetClass="entr" presetSubtype="12" fill="hold" grpId="0" nodeType="afterEffect">
                                  <p:stCondLst>
                                    <p:cond delay="0"/>
                                  </p:stCondLst>
                                  <p:childTnLst>
                                    <p:set>
                                      <p:cBhvr>
                                        <p:cTn id="22" dur="1" fill="hold">
                                          <p:stCondLst>
                                            <p:cond delay="0"/>
                                          </p:stCondLst>
                                        </p:cTn>
                                        <p:tgtEl>
                                          <p:spTgt spid="632842"/>
                                        </p:tgtEl>
                                        <p:attrNameLst>
                                          <p:attrName>style.visibility</p:attrName>
                                        </p:attrNameLst>
                                      </p:cBhvr>
                                      <p:to>
                                        <p:strVal val="visible"/>
                                      </p:to>
                                    </p:set>
                                    <p:animEffect transition="in" filter="strips(downLeft)">
                                      <p:cBhvr>
                                        <p:cTn id="23" dur="500"/>
                                        <p:tgtEl>
                                          <p:spTgt spid="632842"/>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strips(downRight)">
                                      <p:cBhvr>
                                        <p:cTn id="28" dur="500"/>
                                        <p:tgtEl>
                                          <p:spTgt spid="5"/>
                                        </p:tgtEl>
                                      </p:cBhvr>
                                    </p:animEffect>
                                  </p:childTnLst>
                                </p:cTn>
                              </p:par>
                            </p:childTnLst>
                          </p:cTn>
                        </p:par>
                        <p:par>
                          <p:cTn id="29" fill="hold">
                            <p:stCondLst>
                              <p:cond delay="500"/>
                            </p:stCondLst>
                            <p:childTnLst>
                              <p:par>
                                <p:cTn id="30" presetID="18" presetClass="entr" presetSubtype="12" fill="hold" grpId="0" nodeType="afterEffect">
                                  <p:stCondLst>
                                    <p:cond delay="0"/>
                                  </p:stCondLst>
                                  <p:childTnLst>
                                    <p:set>
                                      <p:cBhvr>
                                        <p:cTn id="31" dur="1" fill="hold">
                                          <p:stCondLst>
                                            <p:cond delay="0"/>
                                          </p:stCondLst>
                                        </p:cTn>
                                        <p:tgtEl>
                                          <p:spTgt spid="632843"/>
                                        </p:tgtEl>
                                        <p:attrNameLst>
                                          <p:attrName>style.visibility</p:attrName>
                                        </p:attrNameLst>
                                      </p:cBhvr>
                                      <p:to>
                                        <p:strVal val="visible"/>
                                      </p:to>
                                    </p:set>
                                    <p:animEffect transition="in" filter="strips(downLeft)">
                                      <p:cBhvr>
                                        <p:cTn id="32" dur="500"/>
                                        <p:tgtEl>
                                          <p:spTgt spid="63284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strips(downRight)">
                                      <p:cBhvr>
                                        <p:cTn id="37" dur="500"/>
                                        <p:tgtEl>
                                          <p:spTgt spid="6"/>
                                        </p:tgtEl>
                                      </p:cBhvr>
                                    </p:animEffect>
                                  </p:childTnLst>
                                </p:cTn>
                              </p:par>
                            </p:childTnLst>
                          </p:cTn>
                        </p:par>
                        <p:par>
                          <p:cTn id="38" fill="hold">
                            <p:stCondLst>
                              <p:cond delay="500"/>
                            </p:stCondLst>
                            <p:childTnLst>
                              <p:par>
                                <p:cTn id="39" presetID="18" presetClass="entr" presetSubtype="12" fill="hold" grpId="0" nodeType="afterEffect">
                                  <p:stCondLst>
                                    <p:cond delay="0"/>
                                  </p:stCondLst>
                                  <p:childTnLst>
                                    <p:set>
                                      <p:cBhvr>
                                        <p:cTn id="40" dur="1" fill="hold">
                                          <p:stCondLst>
                                            <p:cond delay="0"/>
                                          </p:stCondLst>
                                        </p:cTn>
                                        <p:tgtEl>
                                          <p:spTgt spid="632844"/>
                                        </p:tgtEl>
                                        <p:attrNameLst>
                                          <p:attrName>style.visibility</p:attrName>
                                        </p:attrNameLst>
                                      </p:cBhvr>
                                      <p:to>
                                        <p:strVal val="visible"/>
                                      </p:to>
                                    </p:set>
                                    <p:animEffect transition="in" filter="strips(downLeft)">
                                      <p:cBhvr>
                                        <p:cTn id="41" dur="500"/>
                                        <p:tgtEl>
                                          <p:spTgt spid="632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41" grpId="0" animBg="1"/>
      <p:bldP spid="632842" grpId="0" animBg="1"/>
      <p:bldP spid="632843" grpId="0" animBg="1"/>
      <p:bldP spid="6328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1714480" y="723248"/>
            <a:ext cx="8229600" cy="857256"/>
          </a:xfrm>
        </p:spPr>
        <p:txBody>
          <a:bodyPr/>
          <a:lstStyle/>
          <a:p>
            <a:r>
              <a:rPr lang="en-US" altLang="zh-CN" b="1" dirty="0">
                <a:latin typeface="Arial Unicode MS" pitchFamily="34" charset="-122"/>
                <a:ea typeface="Arial Unicode MS" pitchFamily="34" charset="-122"/>
                <a:cs typeface="Arial Unicode MS" pitchFamily="34" charset="-122"/>
              </a:rPr>
              <a:t>HTTP</a:t>
            </a:r>
            <a:r>
              <a:rPr lang="zh-CN" altLang="en-US" b="1" dirty="0">
                <a:latin typeface="Arial Unicode MS" pitchFamily="34" charset="-122"/>
                <a:ea typeface="Arial Unicode MS" pitchFamily="34" charset="-122"/>
                <a:cs typeface="Arial Unicode MS" pitchFamily="34" charset="-122"/>
              </a:rPr>
              <a:t>请求消息</a:t>
            </a:r>
            <a:endParaRPr lang="zh-CN" altLang="en-US" dirty="0">
              <a:latin typeface="Arial Unicode MS" pitchFamily="34" charset="-122"/>
              <a:ea typeface="Arial Unicode MS" pitchFamily="34" charset="-122"/>
              <a:cs typeface="Arial Unicode MS" pitchFamily="34" charset="-122"/>
            </a:endParaRPr>
          </a:p>
        </p:txBody>
      </p:sp>
      <p:sp>
        <p:nvSpPr>
          <p:cNvPr id="634883" name="Rectangle 3"/>
          <p:cNvSpPr>
            <a:spLocks noGrp="1" noChangeArrowheads="1"/>
          </p:cNvSpPr>
          <p:nvPr>
            <p:ph type="body" idx="1"/>
          </p:nvPr>
        </p:nvSpPr>
        <p:spPr>
          <a:xfrm>
            <a:off x="785786" y="3110681"/>
            <a:ext cx="7343775" cy="2879725"/>
          </a:xfrm>
        </p:spPr>
        <p:txBody>
          <a:bodyPr/>
          <a:lstStyle/>
          <a:p>
            <a:pPr>
              <a:lnSpc>
                <a:spcPct val="90000"/>
              </a:lnSpc>
            </a:pPr>
            <a:r>
              <a:rPr lang="zh-CN" altLang="en-US" sz="2200" b="1">
                <a:latin typeface="Arial Unicode MS" pitchFamily="34" charset="-122"/>
                <a:ea typeface="Arial Unicode MS" pitchFamily="34" charset="-122"/>
                <a:cs typeface="Arial Unicode MS" pitchFamily="34" charset="-122"/>
              </a:rPr>
              <a:t>举例：</a:t>
            </a:r>
            <a:endParaRPr lang="zh-CN" altLang="en-US" sz="1800">
              <a:latin typeface="Arial Unicode MS" pitchFamily="34" charset="-122"/>
              <a:ea typeface="Arial Unicode MS" pitchFamily="34" charset="-122"/>
              <a:cs typeface="Arial Unicode MS" pitchFamily="34" charset="-122"/>
            </a:endParaRPr>
          </a:p>
          <a:p>
            <a:pPr lvl="1">
              <a:lnSpc>
                <a:spcPct val="90000"/>
              </a:lnSpc>
              <a:buFontTx/>
              <a:buNone/>
            </a:pPr>
            <a:r>
              <a:rPr lang="en-US" altLang="zh-CN" sz="1600">
                <a:latin typeface="Arial Unicode MS" pitchFamily="34" charset="-122"/>
                <a:ea typeface="Arial Unicode MS" pitchFamily="34" charset="-122"/>
                <a:cs typeface="Arial Unicode MS" pitchFamily="34" charset="-122"/>
              </a:rPr>
              <a:t>GET /books/java.html HTTP/1.1</a:t>
            </a:r>
          </a:p>
          <a:p>
            <a:pPr lvl="1">
              <a:lnSpc>
                <a:spcPct val="90000"/>
              </a:lnSpc>
              <a:buFontTx/>
              <a:buNone/>
            </a:pPr>
            <a:r>
              <a:rPr lang="en-US" altLang="zh-CN" sz="1600">
                <a:latin typeface="Arial Unicode MS" pitchFamily="34" charset="-122"/>
                <a:ea typeface="Arial Unicode MS" pitchFamily="34" charset="-122"/>
                <a:cs typeface="Arial Unicode MS" pitchFamily="34" charset="-122"/>
              </a:rPr>
              <a:t>Accept: */*</a:t>
            </a:r>
          </a:p>
          <a:p>
            <a:pPr lvl="1">
              <a:lnSpc>
                <a:spcPct val="90000"/>
              </a:lnSpc>
              <a:buFontTx/>
              <a:buNone/>
            </a:pPr>
            <a:r>
              <a:rPr lang="en-US" altLang="zh-CN" sz="1600">
                <a:latin typeface="Arial Unicode MS" pitchFamily="34" charset="-122"/>
                <a:ea typeface="Arial Unicode MS" pitchFamily="34" charset="-122"/>
                <a:cs typeface="Arial Unicode MS" pitchFamily="34" charset="-122"/>
              </a:rPr>
              <a:t>Accept-Language: en-us</a:t>
            </a:r>
          </a:p>
          <a:p>
            <a:pPr lvl="1">
              <a:lnSpc>
                <a:spcPct val="90000"/>
              </a:lnSpc>
              <a:buFontTx/>
              <a:buNone/>
            </a:pPr>
            <a:r>
              <a:rPr lang="en-US" altLang="zh-CN" sz="1600">
                <a:latin typeface="Arial Unicode MS" pitchFamily="34" charset="-122"/>
                <a:ea typeface="Arial Unicode MS" pitchFamily="34" charset="-122"/>
                <a:cs typeface="Arial Unicode MS" pitchFamily="34" charset="-122"/>
              </a:rPr>
              <a:t>Connection: Keep-Alive</a:t>
            </a:r>
          </a:p>
          <a:p>
            <a:pPr lvl="1">
              <a:lnSpc>
                <a:spcPct val="90000"/>
              </a:lnSpc>
              <a:buFontTx/>
              <a:buNone/>
            </a:pPr>
            <a:r>
              <a:rPr lang="en-US" altLang="zh-CN" sz="1600">
                <a:latin typeface="Arial Unicode MS" pitchFamily="34" charset="-122"/>
                <a:ea typeface="Arial Unicode MS" pitchFamily="34" charset="-122"/>
                <a:cs typeface="Arial Unicode MS" pitchFamily="34" charset="-122"/>
              </a:rPr>
              <a:t>Host: localhost</a:t>
            </a:r>
          </a:p>
          <a:p>
            <a:pPr lvl="1">
              <a:lnSpc>
                <a:spcPct val="90000"/>
              </a:lnSpc>
              <a:buFontTx/>
              <a:buNone/>
            </a:pPr>
            <a:r>
              <a:rPr lang="en-US" altLang="zh-CN" sz="1600">
                <a:latin typeface="Arial Unicode MS" pitchFamily="34" charset="-122"/>
                <a:ea typeface="Arial Unicode MS" pitchFamily="34" charset="-122"/>
                <a:cs typeface="Arial Unicode MS" pitchFamily="34" charset="-122"/>
              </a:rPr>
              <a:t>Referer: http://localhost/links.asp</a:t>
            </a:r>
          </a:p>
          <a:p>
            <a:pPr lvl="1">
              <a:lnSpc>
                <a:spcPct val="90000"/>
              </a:lnSpc>
              <a:buFontTx/>
              <a:buNone/>
            </a:pPr>
            <a:r>
              <a:rPr lang="en-US" altLang="zh-CN" sz="1600">
                <a:latin typeface="Arial Unicode MS" pitchFamily="34" charset="-122"/>
                <a:ea typeface="Arial Unicode MS" pitchFamily="34" charset="-122"/>
                <a:cs typeface="Arial Unicode MS" pitchFamily="34" charset="-122"/>
              </a:rPr>
              <a:t>User-Agent: Mozilla/4.0</a:t>
            </a:r>
          </a:p>
          <a:p>
            <a:pPr lvl="1">
              <a:lnSpc>
                <a:spcPct val="90000"/>
              </a:lnSpc>
              <a:buFontTx/>
              <a:buNone/>
            </a:pPr>
            <a:r>
              <a:rPr lang="en-US" altLang="zh-CN" sz="1600">
                <a:latin typeface="Arial Unicode MS" pitchFamily="34" charset="-122"/>
                <a:ea typeface="Arial Unicode MS" pitchFamily="34" charset="-122"/>
                <a:cs typeface="Arial Unicode MS" pitchFamily="34" charset="-122"/>
              </a:rPr>
              <a:t>Accept-Encoding: gzip, deflate</a:t>
            </a:r>
          </a:p>
          <a:p>
            <a:pPr>
              <a:lnSpc>
                <a:spcPct val="90000"/>
              </a:lnSpc>
              <a:buFont typeface="Wingdings" pitchFamily="2" charset="2"/>
              <a:buNone/>
            </a:pPr>
            <a:endParaRPr lang="en-US" altLang="zh-CN" sz="1800">
              <a:latin typeface="Arial Unicode MS" pitchFamily="34" charset="-122"/>
              <a:ea typeface="Arial Unicode MS" pitchFamily="34" charset="-122"/>
              <a:cs typeface="Arial Unicode MS" pitchFamily="34" charset="-122"/>
            </a:endParaRPr>
          </a:p>
        </p:txBody>
      </p:sp>
      <p:sp>
        <p:nvSpPr>
          <p:cNvPr id="634884" name="Text Box 4"/>
          <p:cNvSpPr txBox="1">
            <a:spLocks noChangeArrowheads="1"/>
          </p:cNvSpPr>
          <p:nvPr/>
        </p:nvSpPr>
        <p:spPr bwMode="auto">
          <a:xfrm>
            <a:off x="785786" y="1807344"/>
            <a:ext cx="7720013" cy="1231900"/>
          </a:xfrm>
          <a:prstGeom prst="rect">
            <a:avLst/>
          </a:prstGeom>
          <a:noFill/>
          <a:ln w="9525" algn="ctr">
            <a:noFill/>
            <a:miter lim="800000"/>
            <a:headEnd/>
            <a:tailEnd/>
          </a:ln>
          <a:effectLst/>
        </p:spPr>
        <p:txBody>
          <a:bodyPr>
            <a:spAutoFit/>
          </a:bodyPr>
          <a:lstStyle/>
          <a:p>
            <a:pPr marL="342900" indent="-342900" algn="l">
              <a:lnSpc>
                <a:spcPct val="100000"/>
              </a:lnSpc>
              <a:spcAft>
                <a:spcPct val="20000"/>
              </a:spcAft>
            </a:pPr>
            <a:r>
              <a:rPr lang="zh-CN" altLang="en-US" sz="2400" b="1" dirty="0">
                <a:latin typeface="Arial Unicode MS" pitchFamily="34" charset="-122"/>
                <a:ea typeface="Arial Unicode MS" pitchFamily="34" charset="-122"/>
                <a:cs typeface="Arial Unicode MS" pitchFamily="34" charset="-122"/>
              </a:rPr>
              <a:t>请求消息的结构：</a:t>
            </a:r>
          </a:p>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	</a:t>
            </a:r>
            <a:r>
              <a:rPr lang="zh-CN" altLang="en-US" b="1" dirty="0">
                <a:solidFill>
                  <a:srgbClr val="0000FF"/>
                </a:solidFill>
                <a:latin typeface="Arial Unicode MS" pitchFamily="34" charset="-122"/>
                <a:ea typeface="Arial Unicode MS" pitchFamily="34" charset="-122"/>
                <a:cs typeface="Arial Unicode MS" pitchFamily="34" charset="-122"/>
              </a:rPr>
              <a:t>一个请求行、若干消息头、以及实体内容</a:t>
            </a:r>
            <a:r>
              <a:rPr lang="zh-CN" altLang="en-US" dirty="0">
                <a:latin typeface="Arial Unicode MS" pitchFamily="34" charset="-122"/>
                <a:ea typeface="Arial Unicode MS" pitchFamily="34" charset="-122"/>
                <a:cs typeface="Arial Unicode MS" pitchFamily="34" charset="-122"/>
              </a:rPr>
              <a:t>，其中的一些消息头和实体内容都是可选的，</a:t>
            </a:r>
            <a:r>
              <a:rPr lang="zh-CN" altLang="en-US" b="1" dirty="0">
                <a:solidFill>
                  <a:srgbClr val="0000FF"/>
                </a:solidFill>
                <a:latin typeface="Arial Unicode MS" pitchFamily="34" charset="-122"/>
                <a:ea typeface="Arial Unicode MS" pitchFamily="34" charset="-122"/>
                <a:cs typeface="Arial Unicode MS" pitchFamily="34" charset="-122"/>
              </a:rPr>
              <a:t>消息头和实体内容之间要用空行隔开</a:t>
            </a:r>
            <a:r>
              <a:rPr lang="zh-CN" altLang="en-US" dirty="0">
                <a:latin typeface="Arial Unicode MS" pitchFamily="34" charset="-122"/>
                <a:ea typeface="Arial Unicode MS" pitchFamily="34" charset="-122"/>
                <a:cs typeface="Arial Unicode MS" pitchFamily="34" charset="-122"/>
              </a:rPr>
              <a:t>。 </a:t>
            </a:r>
          </a:p>
        </p:txBody>
      </p:sp>
      <p:sp>
        <p:nvSpPr>
          <p:cNvPr id="634885" name="Text Box 5"/>
          <p:cNvSpPr txBox="1">
            <a:spLocks noChangeArrowheads="1"/>
          </p:cNvSpPr>
          <p:nvPr/>
        </p:nvSpPr>
        <p:spPr bwMode="auto">
          <a:xfrm>
            <a:off x="5465736" y="3398019"/>
            <a:ext cx="1584325" cy="461665"/>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en-US" altLang="zh-CN" sz="2400" b="1" dirty="0">
                <a:latin typeface="Arial Unicode MS" pitchFamily="34" charset="-122"/>
                <a:ea typeface="Arial Unicode MS" pitchFamily="34" charset="-122"/>
                <a:cs typeface="Arial Unicode MS" pitchFamily="34" charset="-122"/>
                <a:sym typeface="Wingdings" pitchFamily="2" charset="2"/>
              </a:rPr>
              <a:t></a:t>
            </a:r>
            <a:r>
              <a:rPr lang="zh-CN" altLang="en-US" sz="2400" b="1" dirty="0">
                <a:latin typeface="Arial Unicode MS" pitchFamily="34" charset="-122"/>
                <a:ea typeface="Arial Unicode MS" pitchFamily="34" charset="-122"/>
                <a:cs typeface="Arial Unicode MS" pitchFamily="34" charset="-122"/>
              </a:rPr>
              <a:t>请求行</a:t>
            </a:r>
          </a:p>
        </p:txBody>
      </p:sp>
      <p:sp>
        <p:nvSpPr>
          <p:cNvPr id="634886" name="Text Box 6"/>
          <p:cNvSpPr txBox="1">
            <a:spLocks noChangeArrowheads="1"/>
          </p:cNvSpPr>
          <p:nvPr/>
        </p:nvSpPr>
        <p:spPr bwMode="auto">
          <a:xfrm>
            <a:off x="5486419" y="5631631"/>
            <a:ext cx="1800225" cy="461665"/>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en-US" altLang="zh-CN" sz="2400" b="1" dirty="0">
                <a:latin typeface="Arial Unicode MS" pitchFamily="34" charset="-122"/>
                <a:ea typeface="Arial Unicode MS" pitchFamily="34" charset="-122"/>
                <a:cs typeface="Arial Unicode MS" pitchFamily="34" charset="-122"/>
                <a:sym typeface="Wingdings" pitchFamily="2" charset="2"/>
              </a:rPr>
              <a:t></a:t>
            </a:r>
            <a:r>
              <a:rPr lang="zh-CN" altLang="en-US" sz="2400" b="1" dirty="0">
                <a:latin typeface="Arial Unicode MS" pitchFamily="34" charset="-122"/>
                <a:ea typeface="Arial Unicode MS" pitchFamily="34" charset="-122"/>
                <a:cs typeface="Arial Unicode MS" pitchFamily="34" charset="-122"/>
                <a:sym typeface="Wingdings" pitchFamily="2" charset="2"/>
              </a:rPr>
              <a:t>一个</a:t>
            </a:r>
            <a:r>
              <a:rPr lang="zh-CN" altLang="en-US" sz="2400" b="1" dirty="0">
                <a:latin typeface="Arial Unicode MS" pitchFamily="34" charset="-122"/>
                <a:ea typeface="Arial Unicode MS" pitchFamily="34" charset="-122"/>
                <a:cs typeface="Arial Unicode MS" pitchFamily="34" charset="-122"/>
              </a:rPr>
              <a:t>空行</a:t>
            </a:r>
          </a:p>
        </p:txBody>
      </p:sp>
      <p:grpSp>
        <p:nvGrpSpPr>
          <p:cNvPr id="2" name="Group 7"/>
          <p:cNvGrpSpPr>
            <a:grpSpLocks/>
          </p:cNvGrpSpPr>
          <p:nvPr/>
        </p:nvGrpSpPr>
        <p:grpSpPr bwMode="auto">
          <a:xfrm>
            <a:off x="5033936" y="3831406"/>
            <a:ext cx="2519362" cy="1727200"/>
            <a:chOff x="3243" y="2478"/>
            <a:chExt cx="1587" cy="1088"/>
          </a:xfrm>
        </p:grpSpPr>
        <p:sp>
          <p:nvSpPr>
            <p:cNvPr id="634888" name="AutoShape 8"/>
            <p:cNvSpPr>
              <a:spLocks/>
            </p:cNvSpPr>
            <p:nvPr/>
          </p:nvSpPr>
          <p:spPr bwMode="auto">
            <a:xfrm>
              <a:off x="3243" y="2478"/>
              <a:ext cx="182" cy="1088"/>
            </a:xfrm>
            <a:prstGeom prst="rightBrace">
              <a:avLst>
                <a:gd name="adj1" fmla="val 49817"/>
                <a:gd name="adj2" fmla="val 50000"/>
              </a:avLst>
            </a:prstGeom>
            <a:noFill/>
            <a:ln w="9525">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34889" name="Text Box 9"/>
            <p:cNvSpPr txBox="1">
              <a:spLocks noChangeArrowheads="1"/>
            </p:cNvSpPr>
            <p:nvPr/>
          </p:nvSpPr>
          <p:spPr bwMode="auto">
            <a:xfrm>
              <a:off x="3470" y="2931"/>
              <a:ext cx="1360" cy="291"/>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en-US" altLang="zh-CN" sz="2400" b="1" dirty="0">
                  <a:latin typeface="Arial Unicode MS" pitchFamily="34" charset="-122"/>
                  <a:ea typeface="Arial Unicode MS" pitchFamily="34" charset="-122"/>
                  <a:cs typeface="Arial Unicode MS" pitchFamily="34" charset="-122"/>
                  <a:sym typeface="Wingdings" pitchFamily="2" charset="2"/>
                </a:rPr>
                <a:t></a:t>
              </a:r>
              <a:r>
                <a:rPr lang="zh-CN" altLang="en-US" sz="2400" b="1" dirty="0">
                  <a:latin typeface="Arial Unicode MS" pitchFamily="34" charset="-122"/>
                  <a:ea typeface="Arial Unicode MS" pitchFamily="34" charset="-122"/>
                  <a:cs typeface="Arial Unicode MS" pitchFamily="34" charset="-122"/>
                  <a:sym typeface="Wingdings" pitchFamily="2" charset="2"/>
                </a:rPr>
                <a:t>多个</a:t>
              </a:r>
              <a:r>
                <a:rPr lang="zh-CN" altLang="en-US" sz="2400" b="1" dirty="0">
                  <a:latin typeface="Arial Unicode MS" pitchFamily="34" charset="-122"/>
                  <a:ea typeface="Arial Unicode MS" pitchFamily="34" charset="-122"/>
                  <a:cs typeface="Arial Unicode MS" pitchFamily="34" charset="-122"/>
                </a:rPr>
                <a:t>消息头</a:t>
              </a:r>
            </a:p>
          </p:txBody>
        </p:sp>
      </p:grpSp>
    </p:spTree>
    <p:extLst>
      <p:ext uri="{BB962C8B-B14F-4D97-AF65-F5344CB8AC3E}">
        <p14:creationId xmlns:p14="http://schemas.microsoft.com/office/powerpoint/2010/main" val="1825832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34884">
                                            <p:txEl>
                                              <p:pRg st="0" end="0"/>
                                            </p:txEl>
                                          </p:spTgt>
                                        </p:tgtEl>
                                        <p:attrNameLst>
                                          <p:attrName>style.visibility</p:attrName>
                                        </p:attrNameLst>
                                      </p:cBhvr>
                                      <p:to>
                                        <p:strVal val="visible"/>
                                      </p:to>
                                    </p:set>
                                    <p:anim calcmode="lin" valueType="num">
                                      <p:cBhvr additive="base">
                                        <p:cTn id="7" dur="500" fill="hold"/>
                                        <p:tgtEl>
                                          <p:spTgt spid="63488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348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488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34883">
                                            <p:txEl>
                                              <p:pRg st="0" end="0"/>
                                            </p:txEl>
                                          </p:spTgt>
                                        </p:tgtEl>
                                        <p:attrNameLst>
                                          <p:attrName>style.visibility</p:attrName>
                                        </p:attrNameLst>
                                      </p:cBhvr>
                                      <p:to>
                                        <p:strVal val="visible"/>
                                      </p:to>
                                    </p:set>
                                    <p:anim calcmode="lin" valueType="num">
                                      <p:cBhvr additive="base">
                                        <p:cTn id="17" dur="500" fill="hold"/>
                                        <p:tgtEl>
                                          <p:spTgt spid="634883">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34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88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488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488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488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488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488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488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488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3488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48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5" grpId="0"/>
      <p:bldP spid="63488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1785918" y="722920"/>
            <a:ext cx="8229600" cy="857256"/>
          </a:xfrm>
        </p:spPr>
        <p:txBody>
          <a:bodyPr/>
          <a:lstStyle/>
          <a:p>
            <a:r>
              <a:rPr lang="en-US" altLang="zh-CN" b="1" dirty="0">
                <a:latin typeface="Arial Unicode MS" pitchFamily="34" charset="-122"/>
                <a:ea typeface="Arial Unicode MS" pitchFamily="34" charset="-122"/>
                <a:cs typeface="Arial Unicode MS" pitchFamily="34" charset="-122"/>
              </a:rPr>
              <a:t>HTTP</a:t>
            </a:r>
            <a:r>
              <a:rPr lang="zh-CN" altLang="en-US" b="1" dirty="0">
                <a:latin typeface="Arial Unicode MS" pitchFamily="34" charset="-122"/>
                <a:ea typeface="Arial Unicode MS" pitchFamily="34" charset="-122"/>
                <a:cs typeface="Arial Unicode MS" pitchFamily="34" charset="-122"/>
              </a:rPr>
              <a:t>响应消息</a:t>
            </a:r>
            <a:endParaRPr lang="zh-CN" altLang="en-US" dirty="0">
              <a:latin typeface="Arial Unicode MS" pitchFamily="34" charset="-122"/>
              <a:ea typeface="Arial Unicode MS" pitchFamily="34" charset="-122"/>
              <a:cs typeface="Arial Unicode MS" pitchFamily="34" charset="-122"/>
            </a:endParaRPr>
          </a:p>
        </p:txBody>
      </p:sp>
      <p:sp>
        <p:nvSpPr>
          <p:cNvPr id="636931" name="Rectangle 3"/>
          <p:cNvSpPr>
            <a:spLocks noGrp="1" noChangeArrowheads="1"/>
          </p:cNvSpPr>
          <p:nvPr>
            <p:ph type="body" idx="1"/>
          </p:nvPr>
        </p:nvSpPr>
        <p:spPr>
          <a:xfrm>
            <a:off x="858811" y="3069108"/>
            <a:ext cx="7343775" cy="2879725"/>
          </a:xfrm>
        </p:spPr>
        <p:txBody>
          <a:bodyPr>
            <a:normAutofit lnSpcReduction="10000"/>
          </a:bodyPr>
          <a:lstStyle/>
          <a:p>
            <a:pPr>
              <a:lnSpc>
                <a:spcPct val="90000"/>
              </a:lnSpc>
            </a:pPr>
            <a:r>
              <a:rPr lang="zh-CN" altLang="en-US" sz="2200" b="1" dirty="0">
                <a:latin typeface="Arial Unicode MS" pitchFamily="34" charset="-122"/>
                <a:ea typeface="Arial Unicode MS" pitchFamily="34" charset="-122"/>
                <a:cs typeface="Arial Unicode MS" pitchFamily="34" charset="-122"/>
              </a:rPr>
              <a:t>举例：</a:t>
            </a:r>
            <a:endParaRPr lang="zh-CN" altLang="en-US" sz="1800" dirty="0">
              <a:latin typeface="Arial Unicode MS" pitchFamily="34" charset="-122"/>
              <a:ea typeface="Arial Unicode MS" pitchFamily="34" charset="-122"/>
              <a:cs typeface="Arial Unicode MS" pitchFamily="34" charset="-122"/>
            </a:endParaRPr>
          </a:p>
          <a:p>
            <a:pPr lvl="1">
              <a:lnSpc>
                <a:spcPct val="90000"/>
              </a:lnSpc>
              <a:buFontTx/>
              <a:buNone/>
            </a:pPr>
            <a:r>
              <a:rPr lang="en-US" altLang="zh-CN" sz="1600" dirty="0">
                <a:latin typeface="Arial Unicode MS" pitchFamily="34" charset="-122"/>
                <a:ea typeface="Arial Unicode MS" pitchFamily="34" charset="-122"/>
                <a:cs typeface="Arial Unicode MS" pitchFamily="34" charset="-122"/>
              </a:rPr>
              <a:t>HTTP/1.1 200 OK</a:t>
            </a:r>
          </a:p>
          <a:p>
            <a:pPr lvl="1">
              <a:lnSpc>
                <a:spcPct val="90000"/>
              </a:lnSpc>
              <a:buFontTx/>
              <a:buNone/>
            </a:pPr>
            <a:r>
              <a:rPr lang="en-US" altLang="zh-CN" sz="1600" dirty="0">
                <a:latin typeface="Arial Unicode MS" pitchFamily="34" charset="-122"/>
                <a:ea typeface="Arial Unicode MS" pitchFamily="34" charset="-122"/>
                <a:cs typeface="Arial Unicode MS" pitchFamily="34" charset="-122"/>
              </a:rPr>
              <a:t>Server: Microsoft-IIS/5.0</a:t>
            </a:r>
          </a:p>
          <a:p>
            <a:pPr lvl="1">
              <a:lnSpc>
                <a:spcPct val="90000"/>
              </a:lnSpc>
              <a:buFontTx/>
              <a:buNone/>
            </a:pPr>
            <a:r>
              <a:rPr lang="en-US" altLang="zh-CN" sz="1600" dirty="0">
                <a:latin typeface="Arial Unicode MS" pitchFamily="34" charset="-122"/>
                <a:ea typeface="Arial Unicode MS" pitchFamily="34" charset="-122"/>
                <a:cs typeface="Arial Unicode MS" pitchFamily="34" charset="-122"/>
              </a:rPr>
              <a:t>Date: Thu, 13 Jul 2000 05:46:53 GMT</a:t>
            </a:r>
          </a:p>
          <a:p>
            <a:pPr lvl="1">
              <a:lnSpc>
                <a:spcPct val="90000"/>
              </a:lnSpc>
              <a:buFontTx/>
              <a:buNone/>
            </a:pPr>
            <a:r>
              <a:rPr lang="en-US" altLang="zh-CN" sz="1600" dirty="0">
                <a:latin typeface="Arial Unicode MS" pitchFamily="34" charset="-122"/>
                <a:ea typeface="Arial Unicode MS" pitchFamily="34" charset="-122"/>
                <a:cs typeface="Arial Unicode MS" pitchFamily="34" charset="-122"/>
              </a:rPr>
              <a:t>Content-Length: 2291</a:t>
            </a:r>
          </a:p>
          <a:p>
            <a:pPr lvl="1">
              <a:lnSpc>
                <a:spcPct val="90000"/>
              </a:lnSpc>
              <a:buFontTx/>
              <a:buNone/>
            </a:pPr>
            <a:r>
              <a:rPr lang="en-US" altLang="zh-CN" sz="1600" dirty="0">
                <a:latin typeface="Arial Unicode MS" pitchFamily="34" charset="-122"/>
                <a:ea typeface="Arial Unicode MS" pitchFamily="34" charset="-122"/>
                <a:cs typeface="Arial Unicode MS" pitchFamily="34" charset="-122"/>
              </a:rPr>
              <a:t>Content-Type: text/html</a:t>
            </a:r>
          </a:p>
          <a:p>
            <a:pPr lvl="1">
              <a:lnSpc>
                <a:spcPct val="90000"/>
              </a:lnSpc>
              <a:buFontTx/>
              <a:buNone/>
            </a:pPr>
            <a:r>
              <a:rPr lang="en-US" altLang="zh-CN" sz="1600" dirty="0">
                <a:latin typeface="Arial Unicode MS" pitchFamily="34" charset="-122"/>
                <a:ea typeface="Arial Unicode MS" pitchFamily="34" charset="-122"/>
                <a:cs typeface="Arial Unicode MS" pitchFamily="34" charset="-122"/>
              </a:rPr>
              <a:t>Cache-control: private</a:t>
            </a:r>
          </a:p>
          <a:p>
            <a:pPr lvl="1">
              <a:lnSpc>
                <a:spcPct val="90000"/>
              </a:lnSpc>
              <a:buFontTx/>
              <a:buNone/>
            </a:pPr>
            <a:endParaRPr lang="en-US" altLang="zh-CN" sz="1600" dirty="0">
              <a:latin typeface="Arial Unicode MS" pitchFamily="34" charset="-122"/>
              <a:ea typeface="Arial Unicode MS" pitchFamily="34" charset="-122"/>
              <a:cs typeface="Arial Unicode MS" pitchFamily="34" charset="-122"/>
            </a:endParaRPr>
          </a:p>
          <a:p>
            <a:pPr lvl="1">
              <a:lnSpc>
                <a:spcPct val="90000"/>
              </a:lnSpc>
              <a:buFontTx/>
              <a:buNone/>
            </a:pPr>
            <a:r>
              <a:rPr lang="en-US" altLang="zh-CN" sz="1600" dirty="0">
                <a:latin typeface="Arial Unicode MS" pitchFamily="34" charset="-122"/>
                <a:ea typeface="Arial Unicode MS" pitchFamily="34" charset="-122"/>
                <a:cs typeface="Arial Unicode MS" pitchFamily="34" charset="-122"/>
              </a:rPr>
              <a:t>&lt;HTML&gt;</a:t>
            </a:r>
          </a:p>
          <a:p>
            <a:pPr lvl="1">
              <a:lnSpc>
                <a:spcPct val="90000"/>
              </a:lnSpc>
              <a:buFontTx/>
              <a:buNone/>
            </a:pPr>
            <a:r>
              <a:rPr lang="en-US" altLang="zh-CN" sz="1600" dirty="0">
                <a:latin typeface="Arial Unicode MS" pitchFamily="34" charset="-122"/>
                <a:ea typeface="Arial Unicode MS" pitchFamily="34" charset="-122"/>
                <a:cs typeface="Arial Unicode MS" pitchFamily="34" charset="-122"/>
              </a:rPr>
              <a:t>&lt;BODY&gt;</a:t>
            </a:r>
          </a:p>
          <a:p>
            <a:pPr lvl="1">
              <a:lnSpc>
                <a:spcPct val="90000"/>
              </a:lnSpc>
              <a:buFontTx/>
              <a:buNone/>
            </a:pPr>
            <a:r>
              <a:rPr lang="en-US" altLang="zh-CN" sz="1600" dirty="0">
                <a:latin typeface="Arial Unicode MS" pitchFamily="34" charset="-122"/>
                <a:ea typeface="Arial Unicode MS" pitchFamily="34" charset="-122"/>
                <a:cs typeface="Arial Unicode MS" pitchFamily="34" charset="-122"/>
              </a:rPr>
              <a:t>……</a:t>
            </a:r>
          </a:p>
          <a:p>
            <a:pPr>
              <a:lnSpc>
                <a:spcPct val="90000"/>
              </a:lnSpc>
              <a:buFont typeface="Wingdings" pitchFamily="2" charset="2"/>
              <a:buNone/>
            </a:pPr>
            <a:endParaRPr lang="en-US" altLang="zh-CN" sz="1600" dirty="0">
              <a:latin typeface="Arial Unicode MS" pitchFamily="34" charset="-122"/>
              <a:ea typeface="Arial Unicode MS" pitchFamily="34" charset="-122"/>
              <a:cs typeface="Arial Unicode MS" pitchFamily="34" charset="-122"/>
            </a:endParaRPr>
          </a:p>
        </p:txBody>
      </p:sp>
      <p:sp>
        <p:nvSpPr>
          <p:cNvPr id="636932" name="Text Box 4"/>
          <p:cNvSpPr txBox="1">
            <a:spLocks noChangeArrowheads="1"/>
          </p:cNvSpPr>
          <p:nvPr/>
        </p:nvSpPr>
        <p:spPr bwMode="auto">
          <a:xfrm>
            <a:off x="785786" y="1751483"/>
            <a:ext cx="7705725" cy="1231900"/>
          </a:xfrm>
          <a:prstGeom prst="rect">
            <a:avLst/>
          </a:prstGeom>
          <a:noFill/>
          <a:ln w="9525" algn="ctr">
            <a:noFill/>
            <a:miter lim="800000"/>
            <a:headEnd/>
            <a:tailEnd/>
          </a:ln>
          <a:effectLst/>
        </p:spPr>
        <p:txBody>
          <a:bodyPr>
            <a:spAutoFit/>
          </a:bodyPr>
          <a:lstStyle/>
          <a:p>
            <a:pPr marL="342900" indent="-342900" algn="l">
              <a:lnSpc>
                <a:spcPct val="100000"/>
              </a:lnSpc>
              <a:spcAft>
                <a:spcPct val="20000"/>
              </a:spcAft>
            </a:pPr>
            <a:r>
              <a:rPr lang="zh-CN" altLang="en-US" sz="2400" b="1">
                <a:latin typeface="Arial Unicode MS" pitchFamily="34" charset="-122"/>
                <a:ea typeface="Arial Unicode MS" pitchFamily="34" charset="-122"/>
                <a:cs typeface="Arial Unicode MS" pitchFamily="34" charset="-122"/>
              </a:rPr>
              <a:t>响应消息的结构：</a:t>
            </a:r>
          </a:p>
          <a:p>
            <a:pPr marL="342900" indent="-342900" algn="l">
              <a:spcBef>
                <a:spcPct val="50000"/>
              </a:spcBef>
              <a:buFont typeface="Wingdings" pitchFamily="2" charset="2"/>
              <a:buNone/>
            </a:pPr>
            <a:r>
              <a:rPr lang="zh-CN" altLang="en-US" sz="1800">
                <a:latin typeface="Arial Unicode MS" pitchFamily="34" charset="-122"/>
                <a:ea typeface="Arial Unicode MS" pitchFamily="34" charset="-122"/>
                <a:cs typeface="Arial Unicode MS" pitchFamily="34" charset="-122"/>
              </a:rPr>
              <a:t>	</a:t>
            </a:r>
            <a:r>
              <a:rPr lang="zh-CN" altLang="en-US" b="1">
                <a:solidFill>
                  <a:srgbClr val="0000FF"/>
                </a:solidFill>
                <a:latin typeface="Arial Unicode MS" pitchFamily="34" charset="-122"/>
                <a:ea typeface="Arial Unicode MS" pitchFamily="34" charset="-122"/>
                <a:cs typeface="Arial Unicode MS" pitchFamily="34" charset="-122"/>
              </a:rPr>
              <a:t>一个状态行、若干消息头、以及实体内容</a:t>
            </a:r>
            <a:r>
              <a:rPr lang="zh-CN" altLang="en-US">
                <a:latin typeface="Arial Unicode MS" pitchFamily="34" charset="-122"/>
                <a:ea typeface="Arial Unicode MS" pitchFamily="34" charset="-122"/>
                <a:cs typeface="Arial Unicode MS" pitchFamily="34" charset="-122"/>
              </a:rPr>
              <a:t> ，其中的一些消息头和实体内容都是可选的，</a:t>
            </a:r>
            <a:r>
              <a:rPr lang="zh-CN" altLang="en-US" b="1">
                <a:solidFill>
                  <a:srgbClr val="0000FF"/>
                </a:solidFill>
                <a:latin typeface="Arial Unicode MS" pitchFamily="34" charset="-122"/>
                <a:ea typeface="Arial Unicode MS" pitchFamily="34" charset="-122"/>
                <a:cs typeface="Arial Unicode MS" pitchFamily="34" charset="-122"/>
              </a:rPr>
              <a:t>消息头和实体内容之间要用空行隔开</a:t>
            </a:r>
            <a:r>
              <a:rPr lang="zh-CN" altLang="en-US">
                <a:latin typeface="Arial Unicode MS" pitchFamily="34" charset="-122"/>
                <a:ea typeface="Arial Unicode MS" pitchFamily="34" charset="-122"/>
                <a:cs typeface="Arial Unicode MS" pitchFamily="34" charset="-122"/>
              </a:rPr>
              <a:t>。 </a:t>
            </a:r>
          </a:p>
        </p:txBody>
      </p:sp>
      <p:sp>
        <p:nvSpPr>
          <p:cNvPr id="636933" name="Text Box 5"/>
          <p:cNvSpPr txBox="1">
            <a:spLocks noChangeArrowheads="1"/>
          </p:cNvSpPr>
          <p:nvPr/>
        </p:nvSpPr>
        <p:spPr bwMode="auto">
          <a:xfrm>
            <a:off x="5467323" y="3356446"/>
            <a:ext cx="1655763" cy="461665"/>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en-US" altLang="zh-CN" sz="2400" b="1" dirty="0">
                <a:latin typeface="Arial Unicode MS" pitchFamily="34" charset="-122"/>
                <a:ea typeface="Arial Unicode MS" pitchFamily="34" charset="-122"/>
                <a:cs typeface="Arial Unicode MS" pitchFamily="34" charset="-122"/>
                <a:sym typeface="Wingdings" pitchFamily="2" charset="2"/>
              </a:rPr>
              <a:t></a:t>
            </a:r>
            <a:r>
              <a:rPr lang="zh-CN" altLang="en-US" sz="2400" b="1" dirty="0">
                <a:latin typeface="Arial Unicode MS" pitchFamily="34" charset="-122"/>
                <a:ea typeface="Arial Unicode MS" pitchFamily="34" charset="-122"/>
                <a:cs typeface="Arial Unicode MS" pitchFamily="34" charset="-122"/>
              </a:rPr>
              <a:t>状态行</a:t>
            </a:r>
          </a:p>
        </p:txBody>
      </p:sp>
      <p:sp>
        <p:nvSpPr>
          <p:cNvPr id="636934" name="Text Box 6"/>
          <p:cNvSpPr txBox="1">
            <a:spLocks noChangeArrowheads="1"/>
          </p:cNvSpPr>
          <p:nvPr/>
        </p:nvSpPr>
        <p:spPr bwMode="auto">
          <a:xfrm>
            <a:off x="5538761" y="4940771"/>
            <a:ext cx="1800225" cy="461665"/>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en-US" altLang="zh-CN" sz="2400" b="1">
                <a:latin typeface="Arial Unicode MS" pitchFamily="34" charset="-122"/>
                <a:ea typeface="Arial Unicode MS" pitchFamily="34" charset="-122"/>
                <a:cs typeface="Arial Unicode MS" pitchFamily="34" charset="-122"/>
                <a:sym typeface="Wingdings" pitchFamily="2" charset="2"/>
              </a:rPr>
              <a:t></a:t>
            </a:r>
            <a:r>
              <a:rPr lang="zh-CN" altLang="en-US" sz="2400" b="1">
                <a:latin typeface="Arial Unicode MS" pitchFamily="34" charset="-122"/>
                <a:ea typeface="Arial Unicode MS" pitchFamily="34" charset="-122"/>
                <a:cs typeface="Arial Unicode MS" pitchFamily="34" charset="-122"/>
                <a:sym typeface="Wingdings" pitchFamily="2" charset="2"/>
              </a:rPr>
              <a:t>一个</a:t>
            </a:r>
            <a:r>
              <a:rPr lang="zh-CN" altLang="en-US" sz="2400" b="1">
                <a:latin typeface="Arial Unicode MS" pitchFamily="34" charset="-122"/>
                <a:ea typeface="Arial Unicode MS" pitchFamily="34" charset="-122"/>
                <a:cs typeface="Arial Unicode MS" pitchFamily="34" charset="-122"/>
              </a:rPr>
              <a:t>空行</a:t>
            </a:r>
          </a:p>
        </p:txBody>
      </p:sp>
      <p:grpSp>
        <p:nvGrpSpPr>
          <p:cNvPr id="2" name="Group 7"/>
          <p:cNvGrpSpPr>
            <a:grpSpLocks/>
          </p:cNvGrpSpPr>
          <p:nvPr/>
        </p:nvGrpSpPr>
        <p:grpSpPr bwMode="auto">
          <a:xfrm>
            <a:off x="5106961" y="3789833"/>
            <a:ext cx="2519362" cy="1150938"/>
            <a:chOff x="3243" y="2478"/>
            <a:chExt cx="1587" cy="725"/>
          </a:xfrm>
        </p:grpSpPr>
        <p:sp>
          <p:nvSpPr>
            <p:cNvPr id="636936" name="AutoShape 8"/>
            <p:cNvSpPr>
              <a:spLocks/>
            </p:cNvSpPr>
            <p:nvPr/>
          </p:nvSpPr>
          <p:spPr bwMode="auto">
            <a:xfrm>
              <a:off x="3243" y="2478"/>
              <a:ext cx="182" cy="725"/>
            </a:xfrm>
            <a:prstGeom prst="rightBrace">
              <a:avLst>
                <a:gd name="adj1" fmla="val 33196"/>
                <a:gd name="adj2" fmla="val 50000"/>
              </a:avLst>
            </a:prstGeom>
            <a:noFill/>
            <a:ln w="9525">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36937" name="Text Box 9"/>
            <p:cNvSpPr txBox="1">
              <a:spLocks noChangeArrowheads="1"/>
            </p:cNvSpPr>
            <p:nvPr/>
          </p:nvSpPr>
          <p:spPr bwMode="auto">
            <a:xfrm>
              <a:off x="3470" y="2704"/>
              <a:ext cx="1360" cy="291"/>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en-US" altLang="zh-CN" sz="2400" b="1">
                  <a:latin typeface="Arial Unicode MS" pitchFamily="34" charset="-122"/>
                  <a:ea typeface="Arial Unicode MS" pitchFamily="34" charset="-122"/>
                  <a:cs typeface="Arial Unicode MS" pitchFamily="34" charset="-122"/>
                  <a:sym typeface="Wingdings" pitchFamily="2" charset="2"/>
                </a:rPr>
                <a:t></a:t>
              </a:r>
              <a:r>
                <a:rPr lang="zh-CN" altLang="en-US" sz="2400" b="1">
                  <a:latin typeface="Arial Unicode MS" pitchFamily="34" charset="-122"/>
                  <a:ea typeface="Arial Unicode MS" pitchFamily="34" charset="-122"/>
                  <a:cs typeface="Arial Unicode MS" pitchFamily="34" charset="-122"/>
                  <a:sym typeface="Wingdings" pitchFamily="2" charset="2"/>
                </a:rPr>
                <a:t>多个</a:t>
              </a:r>
              <a:r>
                <a:rPr lang="zh-CN" altLang="en-US" sz="2400" b="1">
                  <a:latin typeface="Arial Unicode MS" pitchFamily="34" charset="-122"/>
                  <a:ea typeface="Arial Unicode MS" pitchFamily="34" charset="-122"/>
                  <a:cs typeface="Arial Unicode MS" pitchFamily="34" charset="-122"/>
                </a:rPr>
                <a:t>消息头</a:t>
              </a:r>
            </a:p>
          </p:txBody>
        </p:sp>
      </p:grpSp>
      <p:grpSp>
        <p:nvGrpSpPr>
          <p:cNvPr id="3" name="Group 10"/>
          <p:cNvGrpSpPr>
            <a:grpSpLocks/>
          </p:cNvGrpSpPr>
          <p:nvPr/>
        </p:nvGrpSpPr>
        <p:grpSpPr bwMode="auto">
          <a:xfrm>
            <a:off x="5178398" y="5301133"/>
            <a:ext cx="2519363" cy="792163"/>
            <a:chOff x="3288" y="3430"/>
            <a:chExt cx="1587" cy="499"/>
          </a:xfrm>
        </p:grpSpPr>
        <p:sp>
          <p:nvSpPr>
            <p:cNvPr id="636939" name="AutoShape 11"/>
            <p:cNvSpPr>
              <a:spLocks/>
            </p:cNvSpPr>
            <p:nvPr/>
          </p:nvSpPr>
          <p:spPr bwMode="auto">
            <a:xfrm>
              <a:off x="3288" y="3430"/>
              <a:ext cx="182" cy="499"/>
            </a:xfrm>
            <a:prstGeom prst="rightBrace">
              <a:avLst>
                <a:gd name="adj1" fmla="val 22848"/>
                <a:gd name="adj2" fmla="val 50000"/>
              </a:avLst>
            </a:prstGeom>
            <a:noFill/>
            <a:ln w="9525">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36940" name="Text Box 12"/>
            <p:cNvSpPr txBox="1">
              <a:spLocks noChangeArrowheads="1"/>
            </p:cNvSpPr>
            <p:nvPr/>
          </p:nvSpPr>
          <p:spPr bwMode="auto">
            <a:xfrm>
              <a:off x="3515" y="3566"/>
              <a:ext cx="1360" cy="291"/>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en-US" altLang="zh-CN" sz="2400" b="1">
                  <a:latin typeface="Arial Unicode MS" pitchFamily="34" charset="-122"/>
                  <a:ea typeface="Arial Unicode MS" pitchFamily="34" charset="-122"/>
                  <a:cs typeface="Arial Unicode MS" pitchFamily="34" charset="-122"/>
                  <a:sym typeface="Wingdings" pitchFamily="2" charset="2"/>
                </a:rPr>
                <a:t></a:t>
              </a:r>
              <a:r>
                <a:rPr lang="zh-CN" altLang="en-US" sz="2400" b="1">
                  <a:latin typeface="Arial Unicode MS" pitchFamily="34" charset="-122"/>
                  <a:ea typeface="Arial Unicode MS" pitchFamily="34" charset="-122"/>
                  <a:cs typeface="Arial Unicode MS" pitchFamily="34" charset="-122"/>
                  <a:sym typeface="Wingdings" pitchFamily="2" charset="2"/>
                </a:rPr>
                <a:t>实体内容</a:t>
              </a:r>
              <a:endParaRPr lang="zh-CN" altLang="en-US" sz="2400" b="1">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1909654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36932">
                                            <p:txEl>
                                              <p:pRg st="0" end="0"/>
                                            </p:txEl>
                                          </p:spTgt>
                                        </p:tgtEl>
                                        <p:attrNameLst>
                                          <p:attrName>style.visibility</p:attrName>
                                        </p:attrNameLst>
                                      </p:cBhvr>
                                      <p:to>
                                        <p:strVal val="visible"/>
                                      </p:to>
                                    </p:set>
                                    <p:anim calcmode="lin" valueType="num">
                                      <p:cBhvr additive="base">
                                        <p:cTn id="7" dur="500" fill="hold"/>
                                        <p:tgtEl>
                                          <p:spTgt spid="63693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369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693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36931">
                                            <p:txEl>
                                              <p:pRg st="0" end="0"/>
                                            </p:txEl>
                                          </p:spTgt>
                                        </p:tgtEl>
                                        <p:attrNameLst>
                                          <p:attrName>style.visibility</p:attrName>
                                        </p:attrNameLst>
                                      </p:cBhvr>
                                      <p:to>
                                        <p:strVal val="visible"/>
                                      </p:to>
                                    </p:set>
                                    <p:anim calcmode="lin" valueType="num">
                                      <p:cBhvr additive="base">
                                        <p:cTn id="17" dur="500" fill="hold"/>
                                        <p:tgtEl>
                                          <p:spTgt spid="636931">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36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693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6931">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6931">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6931">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6931">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6931">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6931">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6931">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693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69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369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3" grpId="0"/>
      <p:bldP spid="6369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1643042" y="692696"/>
            <a:ext cx="8229600" cy="857256"/>
          </a:xfrm>
        </p:spPr>
        <p:txBody>
          <a:bodyPr/>
          <a:lstStyle/>
          <a:p>
            <a:r>
              <a:rPr lang="en-US" altLang="zh-CN" b="1" dirty="0">
                <a:latin typeface="Arial Unicode MS" pitchFamily="34" charset="-122"/>
                <a:ea typeface="Arial Unicode MS" pitchFamily="34" charset="-122"/>
                <a:cs typeface="Arial Unicode MS" pitchFamily="34" charset="-122"/>
              </a:rPr>
              <a:t>HTTP</a:t>
            </a:r>
            <a:r>
              <a:rPr lang="zh-CN" altLang="en-US" b="1" dirty="0">
                <a:latin typeface="Arial Unicode MS" pitchFamily="34" charset="-122"/>
                <a:ea typeface="Arial Unicode MS" pitchFamily="34" charset="-122"/>
                <a:cs typeface="Arial Unicode MS" pitchFamily="34" charset="-122"/>
              </a:rPr>
              <a:t>消息</a:t>
            </a:r>
            <a:r>
              <a:rPr lang="zh-CN" altLang="en-US" b="1" dirty="0">
                <a:latin typeface="Arial Unicode MS" pitchFamily="34" charset="-122"/>
                <a:ea typeface="Arial Unicode MS" pitchFamily="34" charset="-122"/>
                <a:cs typeface="Arial Unicode MS" pitchFamily="34" charset="-122"/>
                <a:sym typeface="Wingdings" pitchFamily="2" charset="2"/>
              </a:rPr>
              <a:t>其他细节</a:t>
            </a:r>
            <a:endParaRPr lang="zh-CN" altLang="en-US" b="1" dirty="0">
              <a:latin typeface="Arial Unicode MS" pitchFamily="34" charset="-122"/>
              <a:ea typeface="Arial Unicode MS" pitchFamily="34" charset="-122"/>
              <a:cs typeface="Arial Unicode MS" pitchFamily="34" charset="-122"/>
            </a:endParaRPr>
          </a:p>
        </p:txBody>
      </p:sp>
      <p:sp>
        <p:nvSpPr>
          <p:cNvPr id="638979" name="Rectangle 3"/>
          <p:cNvSpPr>
            <a:spLocks noGrp="1" noChangeArrowheads="1"/>
          </p:cNvSpPr>
          <p:nvPr>
            <p:ph type="body" idx="1"/>
          </p:nvPr>
        </p:nvSpPr>
        <p:spPr>
          <a:xfrm>
            <a:off x="500034" y="1789318"/>
            <a:ext cx="8143932" cy="3744912"/>
          </a:xfrm>
          <a:noFill/>
        </p:spPr>
        <p:txBody>
          <a:bodyPr/>
          <a:lstStyle/>
          <a:p>
            <a:pPr marL="533400" indent="-533400">
              <a:spcAft>
                <a:spcPct val="20000"/>
              </a:spcAft>
            </a:pPr>
            <a:r>
              <a:rPr lang="zh-CN" altLang="en-US" sz="2800" dirty="0">
                <a:latin typeface="Arial Unicode MS" pitchFamily="34" charset="-122"/>
                <a:ea typeface="Arial Unicode MS" pitchFamily="34" charset="-122"/>
                <a:cs typeface="Arial Unicode MS" pitchFamily="34" charset="-122"/>
              </a:rPr>
              <a:t>响应消息的实体内容就是网页文件的内容，也就是在浏览器中使用查看源文件的方式所看到的内容。 </a:t>
            </a:r>
          </a:p>
          <a:p>
            <a:pPr marL="533400" indent="-533400">
              <a:spcAft>
                <a:spcPct val="20000"/>
              </a:spcAft>
            </a:pPr>
            <a:r>
              <a:rPr lang="zh-CN" altLang="en-US" sz="2800" dirty="0">
                <a:latin typeface="Arial Unicode MS" pitchFamily="34" charset="-122"/>
                <a:ea typeface="Arial Unicode MS" pitchFamily="34" charset="-122"/>
                <a:cs typeface="Arial Unicode MS" pitchFamily="34" charset="-122"/>
              </a:rPr>
              <a:t>一个使用</a:t>
            </a:r>
            <a:r>
              <a:rPr lang="en-US" altLang="zh-CN" sz="2800" dirty="0">
                <a:latin typeface="Arial Unicode MS" pitchFamily="34" charset="-122"/>
                <a:ea typeface="Arial Unicode MS" pitchFamily="34" charset="-122"/>
                <a:cs typeface="Arial Unicode MS" pitchFamily="34" charset="-122"/>
              </a:rPr>
              <a:t>GET</a:t>
            </a:r>
            <a:r>
              <a:rPr lang="zh-CN" altLang="en-US" sz="2800" dirty="0">
                <a:latin typeface="Arial Unicode MS" pitchFamily="34" charset="-122"/>
                <a:ea typeface="Arial Unicode MS" pitchFamily="34" charset="-122"/>
                <a:cs typeface="Arial Unicode MS" pitchFamily="34" charset="-122"/>
              </a:rPr>
              <a:t>方式的请求消息中不能包含实体内容，只有使用</a:t>
            </a:r>
            <a:r>
              <a:rPr lang="en-US" altLang="zh-CN" sz="2800" dirty="0">
                <a:latin typeface="Arial Unicode MS" pitchFamily="34" charset="-122"/>
                <a:ea typeface="Arial Unicode MS" pitchFamily="34" charset="-122"/>
                <a:cs typeface="Arial Unicode MS" pitchFamily="34" charset="-122"/>
              </a:rPr>
              <a:t>POST</a:t>
            </a:r>
            <a:r>
              <a:rPr lang="zh-CN" altLang="en-US" sz="2800" dirty="0">
                <a:latin typeface="Arial Unicode MS" pitchFamily="34" charset="-122"/>
                <a:ea typeface="Arial Unicode MS" pitchFamily="34" charset="-122"/>
                <a:cs typeface="Arial Unicode MS" pitchFamily="34" charset="-122"/>
              </a:rPr>
              <a:t>、</a:t>
            </a:r>
            <a:r>
              <a:rPr lang="en-US" altLang="zh-CN" sz="2800" dirty="0">
                <a:latin typeface="Arial Unicode MS" pitchFamily="34" charset="-122"/>
                <a:ea typeface="Arial Unicode MS" pitchFamily="34" charset="-122"/>
                <a:cs typeface="Arial Unicode MS" pitchFamily="34" charset="-122"/>
              </a:rPr>
              <a:t>PUT</a:t>
            </a:r>
            <a:r>
              <a:rPr lang="zh-CN" altLang="en-US" sz="2800" dirty="0">
                <a:latin typeface="Arial Unicode MS" pitchFamily="34" charset="-122"/>
                <a:ea typeface="Arial Unicode MS" pitchFamily="34" charset="-122"/>
                <a:cs typeface="Arial Unicode MS" pitchFamily="34" charset="-122"/>
              </a:rPr>
              <a:t>和</a:t>
            </a:r>
            <a:r>
              <a:rPr lang="en-US" altLang="zh-CN" sz="2800" dirty="0">
                <a:latin typeface="Arial Unicode MS" pitchFamily="34" charset="-122"/>
                <a:ea typeface="Arial Unicode MS" pitchFamily="34" charset="-122"/>
                <a:cs typeface="Arial Unicode MS" pitchFamily="34" charset="-122"/>
              </a:rPr>
              <a:t>DELETE</a:t>
            </a:r>
            <a:r>
              <a:rPr lang="zh-CN" altLang="en-US" sz="2800" dirty="0">
                <a:latin typeface="Arial Unicode MS" pitchFamily="34" charset="-122"/>
                <a:ea typeface="Arial Unicode MS" pitchFamily="34" charset="-122"/>
                <a:cs typeface="Arial Unicode MS" pitchFamily="34" charset="-122"/>
              </a:rPr>
              <a:t>方式的请求消息中才可以包含实体内容。 </a:t>
            </a:r>
          </a:p>
        </p:txBody>
      </p:sp>
    </p:spTree>
    <p:extLst>
      <p:ext uri="{BB962C8B-B14F-4D97-AF65-F5344CB8AC3E}">
        <p14:creationId xmlns:p14="http://schemas.microsoft.com/office/powerpoint/2010/main" val="215392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38979">
                                            <p:txEl>
                                              <p:pRg st="0" end="0"/>
                                            </p:txEl>
                                          </p:spTgt>
                                        </p:tgtEl>
                                        <p:attrNameLst>
                                          <p:attrName>style.visibility</p:attrName>
                                        </p:attrNameLst>
                                      </p:cBhvr>
                                      <p:to>
                                        <p:strVal val="visible"/>
                                      </p:to>
                                    </p:set>
                                    <p:anim calcmode="lin" valueType="num">
                                      <p:cBhvr additive="base">
                                        <p:cTn id="7" dur="500" fill="hold"/>
                                        <p:tgtEl>
                                          <p:spTgt spid="6389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389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38979">
                                            <p:txEl>
                                              <p:pRg st="1" end="1"/>
                                            </p:txEl>
                                          </p:spTgt>
                                        </p:tgtEl>
                                        <p:attrNameLst>
                                          <p:attrName>style.visibility</p:attrName>
                                        </p:attrNameLst>
                                      </p:cBhvr>
                                      <p:to>
                                        <p:strVal val="visible"/>
                                      </p:to>
                                    </p:set>
                                    <p:anim calcmode="lin" valueType="num">
                                      <p:cBhvr additive="base">
                                        <p:cTn id="13" dur="500" fill="hold"/>
                                        <p:tgtEl>
                                          <p:spTgt spid="6389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3897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1637</Words>
  <Application>Microsoft Office PowerPoint</Application>
  <PresentationFormat>全屏显示(4:3)</PresentationFormat>
  <Paragraphs>228</Paragraphs>
  <Slides>29</Slides>
  <Notes>7</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29</vt:i4>
      </vt:variant>
    </vt:vector>
  </HeadingPairs>
  <TitlesOfParts>
    <vt:vector size="30" baseType="lpstr">
      <vt:lpstr>Office 主题</vt:lpstr>
      <vt:lpstr>PowerPoint 演示文稿</vt:lpstr>
      <vt:lpstr>JavaWEB-Servlet（2）</vt:lpstr>
      <vt:lpstr>内容概要</vt:lpstr>
      <vt:lpstr>HTTP简介</vt:lpstr>
      <vt:lpstr>HTTP 的会话方式 </vt:lpstr>
      <vt:lpstr>浏览器访问多图网页的过程</vt:lpstr>
      <vt:lpstr>HTTP请求消息</vt:lpstr>
      <vt:lpstr>HTTP响应消息</vt:lpstr>
      <vt:lpstr>HTTP消息其他细节</vt:lpstr>
      <vt:lpstr>使用GET和POST方式传递参数 </vt:lpstr>
      <vt:lpstr>使用GET方式传递参数 </vt:lpstr>
      <vt:lpstr>使用POST方式传递参数 </vt:lpstr>
      <vt:lpstr>PowerPoint 演示文稿</vt:lpstr>
      <vt:lpstr>HttpServletRequest 简介</vt:lpstr>
      <vt:lpstr>获取请求行的相关信息 </vt:lpstr>
      <vt:lpstr>获取网络连接信息 </vt:lpstr>
      <vt:lpstr>获取请求头信息 </vt:lpstr>
      <vt:lpstr>获取请求参数 </vt:lpstr>
      <vt:lpstr>获取请求参数的编程实例</vt:lpstr>
      <vt:lpstr>请求域属性</vt:lpstr>
      <vt:lpstr>HttpServletResponse简介 </vt:lpstr>
      <vt:lpstr>请求重定向与请求转发 </vt:lpstr>
      <vt:lpstr>RequestDispatcher接口 </vt:lpstr>
      <vt:lpstr>请求转发的过程示意图 </vt:lpstr>
      <vt:lpstr>用sendRedirect方法实现请求重定向 </vt:lpstr>
      <vt:lpstr>请求重定向的过程示意图</vt:lpstr>
      <vt:lpstr>请求重定向与请求转发的比较 </vt:lpstr>
      <vt:lpstr>application域范围的属性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Think Pad</cp:lastModifiedBy>
  <cp:revision>31</cp:revision>
  <dcterms:created xsi:type="dcterms:W3CDTF">2013-03-04T07:19:04Z</dcterms:created>
  <dcterms:modified xsi:type="dcterms:W3CDTF">2013-07-10T09:13:11Z</dcterms:modified>
</cp:coreProperties>
</file>