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58" r:id="rId4"/>
    <p:sldId id="259" r:id="rId5"/>
    <p:sldId id="276" r:id="rId6"/>
    <p:sldId id="260" r:id="rId7"/>
    <p:sldId id="261" r:id="rId8"/>
    <p:sldId id="263" r:id="rId9"/>
    <p:sldId id="262" r:id="rId10"/>
    <p:sldId id="264" r:id="rId11"/>
    <p:sldId id="277" r:id="rId12"/>
    <p:sldId id="278" r:id="rId13"/>
    <p:sldId id="279" r:id="rId14"/>
    <p:sldId id="280" r:id="rId15"/>
    <p:sldId id="272" r:id="rId16"/>
    <p:sldId id="270" r:id="rId17"/>
    <p:sldId id="271" r:id="rId18"/>
    <p:sldId id="265" r:id="rId19"/>
    <p:sldId id="267" r:id="rId20"/>
    <p:sldId id="268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96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512AD0-153C-4A13-9A35-C0319B18FF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27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54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1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81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4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9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7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3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2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6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0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9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建数据表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457200" y="5181600"/>
            <a:ext cx="7848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为 </a:t>
            </a:r>
            <a:r>
              <a:rPr lang="en-US" altLang="zh-CN" b="1">
                <a:solidFill>
                  <a:srgbClr val="0070C0"/>
                </a:solidFill>
              </a:rPr>
              <a:t>name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</a:rPr>
              <a:t>字段添加</a:t>
            </a:r>
            <a:r>
              <a:rPr lang="zh-CN" altLang="en-US" b="1">
                <a:solidFill>
                  <a:srgbClr val="FF3300"/>
                </a:solidFill>
              </a:rPr>
              <a:t>唯一约束</a:t>
            </a:r>
            <a:r>
              <a:rPr lang="zh-CN" altLang="en-US">
                <a:solidFill>
                  <a:srgbClr val="FF3300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alter table customers add constraint name_uk unique(name);</a:t>
            </a:r>
          </a:p>
        </p:txBody>
      </p:sp>
      <p:pic>
        <p:nvPicPr>
          <p:cNvPr id="2052" name="Picture 8" descr="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6705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533400" y="2514600"/>
            <a:ext cx="75438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Create table customers(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	id int primary key auto_increment,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	name varchar(30) not null unique,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	address varchar(30),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	phone varchar(30)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);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0" y="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修改操作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7388"/>
            <a:ext cx="3514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8988"/>
            <a:ext cx="28956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3048000" y="1830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048000" y="21351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 flipH="1">
            <a:off x="1143000" y="1830388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Oval 10"/>
          <p:cNvSpPr>
            <a:spLocks noChangeArrowheads="1"/>
          </p:cNvSpPr>
          <p:nvPr/>
        </p:nvSpPr>
        <p:spPr bwMode="auto">
          <a:xfrm>
            <a:off x="457200" y="2744788"/>
            <a:ext cx="2590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CustomerUIServlet</a:t>
            </a:r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1143000" y="35067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2588"/>
            <a:ext cx="2590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685800" y="59451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customerUI.jsp</a:t>
            </a:r>
          </a:p>
        </p:txBody>
      </p:sp>
      <p:sp>
        <p:nvSpPr>
          <p:cNvPr id="11276" name="Text Box 20"/>
          <p:cNvSpPr txBox="1">
            <a:spLocks noChangeArrowheads="1"/>
          </p:cNvSpPr>
          <p:nvPr/>
        </p:nvSpPr>
        <p:spPr bwMode="auto">
          <a:xfrm>
            <a:off x="3200400" y="2500313"/>
            <a:ext cx="5334000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/>
              <a:t>获取客户端的请求参数</a:t>
            </a:r>
            <a:r>
              <a:rPr lang="en-US" altLang="zh-CN" sz="1400"/>
              <a:t>, customerId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/>
              <a:t>调用 </a:t>
            </a:r>
            <a:r>
              <a:rPr lang="en-US" altLang="zh-CN" sz="1400"/>
              <a:t>CustomerDAO.findCustomerById(int customerId); </a:t>
            </a:r>
            <a:r>
              <a:rPr lang="zh-CN" altLang="en-US" sz="1400"/>
              <a:t>返回对应的 </a:t>
            </a:r>
            <a:r>
              <a:rPr lang="en-US" altLang="zh-CN" sz="1400"/>
              <a:t>Customer </a:t>
            </a:r>
            <a:r>
              <a:rPr lang="zh-CN" altLang="en-US" sz="1400"/>
              <a:t>对象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>
                <a:solidFill>
                  <a:schemeClr val="accent2"/>
                </a:solidFill>
              </a:rPr>
              <a:t>若不出现异常</a:t>
            </a:r>
            <a:r>
              <a:rPr lang="en-US" altLang="zh-CN" sz="1400">
                <a:solidFill>
                  <a:schemeClr val="accent2"/>
                </a:solidFill>
              </a:rPr>
              <a:t>, </a:t>
            </a:r>
            <a:r>
              <a:rPr lang="zh-CN" altLang="en-US" sz="1400">
                <a:solidFill>
                  <a:schemeClr val="accent2"/>
                </a:solidFill>
              </a:rPr>
              <a:t>把 </a:t>
            </a:r>
            <a:r>
              <a:rPr lang="en-US" altLang="zh-CN" sz="1400">
                <a:solidFill>
                  <a:schemeClr val="accent2"/>
                </a:solidFill>
              </a:rPr>
              <a:t>2 </a:t>
            </a:r>
            <a:r>
              <a:rPr lang="zh-CN" altLang="en-US" sz="1400">
                <a:solidFill>
                  <a:schemeClr val="accent2"/>
                </a:solidFill>
              </a:rPr>
              <a:t>得到的 </a:t>
            </a:r>
            <a:r>
              <a:rPr lang="en-US" altLang="zh-CN" sz="1400">
                <a:solidFill>
                  <a:schemeClr val="accent2"/>
                </a:solidFill>
              </a:rPr>
              <a:t>Customer </a:t>
            </a:r>
            <a:r>
              <a:rPr lang="zh-CN" altLang="en-US" sz="1400">
                <a:solidFill>
                  <a:schemeClr val="accent2"/>
                </a:solidFill>
              </a:rPr>
              <a:t>对象放到 </a:t>
            </a:r>
            <a:r>
              <a:rPr lang="en-US" altLang="zh-CN" sz="1400">
                <a:solidFill>
                  <a:schemeClr val="accent2"/>
                </a:solidFill>
              </a:rPr>
              <a:t>request </a:t>
            </a:r>
            <a:r>
              <a:rPr lang="zh-CN" altLang="en-US" sz="1400">
                <a:solidFill>
                  <a:schemeClr val="accent2"/>
                </a:solidFill>
              </a:rPr>
              <a:t>域中</a:t>
            </a:r>
            <a:r>
              <a:rPr lang="en-US" altLang="zh-CN" sz="140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>
                <a:solidFill>
                  <a:schemeClr val="accent2"/>
                </a:solidFill>
              </a:rPr>
              <a:t>派发到 </a:t>
            </a:r>
            <a:r>
              <a:rPr lang="en-US" altLang="zh-CN" sz="1400">
                <a:solidFill>
                  <a:schemeClr val="accent2"/>
                </a:solidFill>
              </a:rPr>
              <a:t>customerUI.jsp </a:t>
            </a:r>
            <a:r>
              <a:rPr lang="zh-CN" altLang="en-US" sz="1400">
                <a:solidFill>
                  <a:schemeClr val="accent2"/>
                </a:solidFill>
              </a:rPr>
              <a:t>页面</a:t>
            </a:r>
            <a:r>
              <a:rPr lang="en-US" altLang="zh-CN" sz="140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/>
              <a:t>若出现异常</a:t>
            </a:r>
            <a:r>
              <a:rPr lang="en-US" altLang="zh-CN" sz="1400"/>
              <a:t>, </a:t>
            </a:r>
            <a:r>
              <a:rPr lang="zh-CN" altLang="en-US" sz="1400"/>
              <a:t>把异常信息放到 </a:t>
            </a:r>
            <a:r>
              <a:rPr lang="en-US" altLang="zh-CN" sz="1400"/>
              <a:t>request </a:t>
            </a:r>
            <a:r>
              <a:rPr lang="zh-CN" altLang="en-US" sz="1400"/>
              <a:t>域中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/>
              <a:t>派发到 </a:t>
            </a:r>
            <a:r>
              <a:rPr lang="en-US" altLang="zh-CN" sz="1400"/>
              <a:t>searchcustomers.jsp </a:t>
            </a:r>
            <a:r>
              <a:rPr lang="zh-CN" altLang="en-US" sz="1400"/>
              <a:t>页面</a:t>
            </a:r>
            <a:r>
              <a:rPr lang="en-US" altLang="zh-CN" sz="1400"/>
              <a:t>, </a:t>
            </a:r>
            <a:r>
              <a:rPr lang="zh-CN" altLang="en-US" sz="1400"/>
              <a:t>显示提示信息和先前显示的 </a:t>
            </a:r>
            <a:r>
              <a:rPr lang="en-US" altLang="zh-CN" sz="1400"/>
              <a:t>customer </a:t>
            </a:r>
            <a:r>
              <a:rPr lang="zh-CN" altLang="en-US" sz="1400"/>
              <a:t>信息</a:t>
            </a:r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2971800" y="5715000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/>
              <a:t>使用 </a:t>
            </a:r>
            <a:r>
              <a:rPr lang="en-US" altLang="zh-CN" sz="1400"/>
              <a:t>JSTL </a:t>
            </a:r>
            <a:r>
              <a:rPr lang="zh-CN" altLang="en-US" sz="1400"/>
              <a:t>和 </a:t>
            </a:r>
            <a:r>
              <a:rPr lang="en-US" altLang="zh-CN" sz="1400"/>
              <a:t>EL </a:t>
            </a:r>
            <a:r>
              <a:rPr lang="zh-CN" altLang="en-US" sz="1400"/>
              <a:t>显示数据</a:t>
            </a:r>
          </a:p>
        </p:txBody>
      </p:sp>
      <p:sp>
        <p:nvSpPr>
          <p:cNvPr id="11278" name="Rectangle 22"/>
          <p:cNvSpPr>
            <a:spLocks noChangeArrowheads="1"/>
          </p:cNvSpPr>
          <p:nvPr/>
        </p:nvSpPr>
        <p:spPr bwMode="auto">
          <a:xfrm>
            <a:off x="5192713" y="2830513"/>
            <a:ext cx="2743200" cy="23971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23"/>
          <p:cNvSpPr>
            <a:spLocks noChangeShapeType="1"/>
          </p:cNvSpPr>
          <p:nvPr/>
        </p:nvSpPr>
        <p:spPr bwMode="auto">
          <a:xfrm flipV="1">
            <a:off x="74676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5029200" y="457200"/>
            <a:ext cx="3810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根据 </a:t>
            </a:r>
            <a:r>
              <a:rPr lang="en-US" altLang="zh-CN" sz="1400"/>
              <a:t>customerId </a:t>
            </a:r>
            <a:r>
              <a:rPr lang="zh-CN" altLang="en-US" sz="1400"/>
              <a:t>到数据库中查询对应的记录</a:t>
            </a:r>
            <a:r>
              <a:rPr lang="en-US" altLang="zh-CN" sz="1400"/>
              <a:t>, </a:t>
            </a:r>
            <a:r>
              <a:rPr lang="zh-CN" altLang="en-US" sz="1400"/>
              <a:t>并把记录封装成一个 </a:t>
            </a:r>
            <a:r>
              <a:rPr lang="en-US" altLang="zh-CN" sz="1400"/>
              <a:t>Customer </a:t>
            </a:r>
            <a:r>
              <a:rPr lang="zh-CN" altLang="en-US" sz="1400"/>
              <a:t>对象返回</a:t>
            </a:r>
            <a:r>
              <a:rPr lang="en-US" altLang="zh-CN" sz="1400"/>
              <a:t>; </a:t>
            </a:r>
            <a:r>
              <a:rPr lang="zh-CN" altLang="en-US" sz="1400"/>
              <a:t>若该记录不存在</a:t>
            </a:r>
            <a:r>
              <a:rPr lang="en-US" altLang="zh-CN" sz="1400"/>
              <a:t>, </a:t>
            </a:r>
            <a:r>
              <a:rPr lang="zh-CN" altLang="en-US" sz="1400"/>
              <a:t>抛出一个信息为</a:t>
            </a:r>
            <a:r>
              <a:rPr lang="en-US" altLang="zh-CN" sz="1400"/>
              <a:t>: “</a:t>
            </a:r>
            <a:r>
              <a:rPr lang="zh-CN" altLang="en-US" sz="1400"/>
              <a:t>要修改的客户不存在” 的 </a:t>
            </a:r>
            <a:r>
              <a:rPr lang="en-US" altLang="zh-CN" sz="1400"/>
              <a:t>RuntimeException</a:t>
            </a:r>
            <a:r>
              <a:rPr lang="zh-CN" altLang="en-US" sz="14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76200" y="777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修改操作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7388"/>
            <a:ext cx="3514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8988"/>
            <a:ext cx="28956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3048000" y="1830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3048000" y="21351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 flipH="1">
            <a:off x="1143000" y="1830388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Oval 10"/>
          <p:cNvSpPr>
            <a:spLocks noChangeArrowheads="1"/>
          </p:cNvSpPr>
          <p:nvPr/>
        </p:nvSpPr>
        <p:spPr bwMode="auto">
          <a:xfrm>
            <a:off x="457200" y="2744788"/>
            <a:ext cx="2590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CustomerUIServlet</a:t>
            </a:r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>
            <a:off x="1143000" y="35067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2588"/>
            <a:ext cx="2590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685800" y="5945188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customerUI.jsp</a:t>
            </a:r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>
            <a:off x="1447800" y="55641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Oval 15"/>
          <p:cNvSpPr>
            <a:spLocks noChangeArrowheads="1"/>
          </p:cNvSpPr>
          <p:nvPr/>
        </p:nvSpPr>
        <p:spPr bwMode="auto">
          <a:xfrm>
            <a:off x="4953000" y="5183188"/>
            <a:ext cx="2590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updateCustomerServlet</a:t>
            </a: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4648200" y="59451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注意：需要获取隐藏域的 </a:t>
            </a:r>
            <a:r>
              <a:rPr lang="en-US" altLang="zh-CN"/>
              <a:t>id </a:t>
            </a:r>
            <a:r>
              <a:rPr lang="zh-CN" altLang="en-US"/>
              <a:t>值</a:t>
            </a:r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 flipV="1">
            <a:off x="6172200" y="42687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30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9988"/>
            <a:ext cx="3514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4953000" y="37353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searchCustomerServlet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228600" y="685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28600" y="304800"/>
            <a:ext cx="297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jdbc_javaweb_2/customerui?id=9a</a:t>
            </a:r>
          </a:p>
        </p:txBody>
      </p:sp>
      <p:sp>
        <p:nvSpPr>
          <p:cNvPr id="13316" name="Oval 6"/>
          <p:cNvSpPr>
            <a:spLocks noChangeArrowheads="1"/>
          </p:cNvSpPr>
          <p:nvPr/>
        </p:nvSpPr>
        <p:spPr bwMode="auto">
          <a:xfrm>
            <a:off x="3276600" y="358775"/>
            <a:ext cx="2438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CustomerUIServlet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56769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4876800" y="1481138"/>
            <a:ext cx="197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2819400" y="347663"/>
            <a:ext cx="293688" cy="239712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 flipH="1">
            <a:off x="3810000" y="15240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Oval 11"/>
          <p:cNvSpPr>
            <a:spLocks noChangeArrowheads="1"/>
          </p:cNvSpPr>
          <p:nvPr/>
        </p:nvSpPr>
        <p:spPr bwMode="auto">
          <a:xfrm>
            <a:off x="152400" y="4114800"/>
            <a:ext cx="2438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/>
              <a:t>SearchCustomers</a:t>
            </a:r>
            <a:endParaRPr lang="en-US" altLang="zh-CN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1676400" y="2971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4248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1524000" y="2590800"/>
            <a:ext cx="576263" cy="1524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15"/>
          <p:cNvSpPr>
            <a:spLocks noChangeArrowheads="1"/>
          </p:cNvSpPr>
          <p:nvPr/>
        </p:nvSpPr>
        <p:spPr bwMode="auto">
          <a:xfrm>
            <a:off x="3200400" y="3516313"/>
            <a:ext cx="576263" cy="1524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AutoShape 17"/>
          <p:cNvSpPr>
            <a:spLocks noChangeArrowheads="1"/>
          </p:cNvSpPr>
          <p:nvPr/>
        </p:nvSpPr>
        <p:spPr bwMode="auto">
          <a:xfrm>
            <a:off x="4953000" y="5791200"/>
            <a:ext cx="1981200" cy="914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searchCustomers.jsp</a:t>
            </a:r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533400" y="4800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9"/>
          <p:cNvSpPr>
            <a:spLocks noChangeShapeType="1"/>
          </p:cNvSpPr>
          <p:nvPr/>
        </p:nvSpPr>
        <p:spPr bwMode="auto">
          <a:xfrm>
            <a:off x="533400" y="6172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9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05400"/>
            <a:ext cx="4248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0" name="Rectangle 21"/>
          <p:cNvSpPr>
            <a:spLocks noChangeArrowheads="1"/>
          </p:cNvSpPr>
          <p:nvPr/>
        </p:nvSpPr>
        <p:spPr bwMode="auto">
          <a:xfrm>
            <a:off x="2057400" y="5421313"/>
            <a:ext cx="576263" cy="1524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31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4200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2" name="Line 23"/>
          <p:cNvSpPr>
            <a:spLocks noChangeShapeType="1"/>
          </p:cNvSpPr>
          <p:nvPr/>
        </p:nvSpPr>
        <p:spPr bwMode="auto">
          <a:xfrm flipV="1">
            <a:off x="58674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Rectangle 24"/>
          <p:cNvSpPr>
            <a:spLocks noChangeArrowheads="1"/>
          </p:cNvSpPr>
          <p:nvPr/>
        </p:nvSpPr>
        <p:spPr bwMode="auto">
          <a:xfrm>
            <a:off x="5802313" y="4038600"/>
            <a:ext cx="914400" cy="1524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5"/>
          <p:cNvSpPr>
            <a:spLocks noChangeShapeType="1"/>
          </p:cNvSpPr>
          <p:nvPr/>
        </p:nvSpPr>
        <p:spPr bwMode="auto">
          <a:xfrm>
            <a:off x="3124200" y="27654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26"/>
          <p:cNvSpPr>
            <a:spLocks noChangeShapeType="1"/>
          </p:cNvSpPr>
          <p:nvPr/>
        </p:nvSpPr>
        <p:spPr bwMode="auto">
          <a:xfrm>
            <a:off x="6705600" y="4191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34"/>
          <p:cNvSpPr>
            <a:spLocks noChangeShapeType="1"/>
          </p:cNvSpPr>
          <p:nvPr/>
        </p:nvSpPr>
        <p:spPr bwMode="auto">
          <a:xfrm flipH="1">
            <a:off x="3886200" y="3048000"/>
            <a:ext cx="4038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Line 30"/>
          <p:cNvSpPr>
            <a:spLocks noChangeShapeType="1"/>
          </p:cNvSpPr>
          <p:nvPr/>
        </p:nvSpPr>
        <p:spPr bwMode="auto">
          <a:xfrm flipV="1">
            <a:off x="7239000" y="1828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26"/>
          <p:cNvSpPr>
            <a:spLocks noChangeShapeType="1"/>
          </p:cNvSpPr>
          <p:nvPr/>
        </p:nvSpPr>
        <p:spPr bwMode="auto">
          <a:xfrm flipV="1">
            <a:off x="3733800" y="3505200"/>
            <a:ext cx="42672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247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295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152400" y="2100263"/>
            <a:ext cx="2286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SearchCustomers</a:t>
            </a:r>
          </a:p>
        </p:txBody>
      </p:sp>
      <p:sp>
        <p:nvSpPr>
          <p:cNvPr id="14344" name="AutoShape 7"/>
          <p:cNvSpPr>
            <a:spLocks noChangeArrowheads="1"/>
          </p:cNvSpPr>
          <p:nvPr/>
        </p:nvSpPr>
        <p:spPr bwMode="auto">
          <a:xfrm>
            <a:off x="434975" y="3495675"/>
            <a:ext cx="1752600" cy="7620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200" b="1"/>
              <a:t>searchCustomers.jsp</a:t>
            </a:r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12954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1328738" y="14478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提交请求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1371600" y="28956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转发</a:t>
            </a:r>
            <a:r>
              <a:rPr lang="en-US" altLang="zh-CN" sz="1600"/>
              <a:t>: forward</a:t>
            </a:r>
          </a:p>
        </p:txBody>
      </p:sp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00600"/>
            <a:ext cx="50196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2514600" y="293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3733800" y="304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41975"/>
            <a:ext cx="3095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6229350"/>
            <a:ext cx="32575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2590800" y="5870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3733800" y="5105400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841625" y="5761038"/>
            <a:ext cx="3570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6511925" y="5478463"/>
            <a:ext cx="2286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600"/>
              <a:t>CustomerUIServlet</a:t>
            </a:r>
            <a:endParaRPr lang="en-US" altLang="zh-CN" sz="1600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V="1">
            <a:off x="7467600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7543800" y="48006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转发</a:t>
            </a:r>
            <a:r>
              <a:rPr lang="en-US" altLang="zh-CN" sz="1600"/>
              <a:t>: forward</a:t>
            </a:r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6583363" y="3711575"/>
            <a:ext cx="1752600" cy="7620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/>
              <a:t>customerUI.jsp</a:t>
            </a:r>
            <a:endParaRPr lang="en-US" altLang="zh-CN" sz="1400" b="1"/>
          </a:p>
        </p:txBody>
      </p:sp>
      <p:pic>
        <p:nvPicPr>
          <p:cNvPr id="1436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43529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757738" y="53911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提交请求</a:t>
            </a:r>
          </a:p>
        </p:txBody>
      </p:sp>
      <p:pic>
        <p:nvPicPr>
          <p:cNvPr id="14362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2806700"/>
            <a:ext cx="33813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3" name="Line 28"/>
          <p:cNvSpPr>
            <a:spLocks noChangeShapeType="1"/>
          </p:cNvSpPr>
          <p:nvPr/>
        </p:nvSpPr>
        <p:spPr bwMode="auto">
          <a:xfrm flipV="1">
            <a:off x="8359775" y="30368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Oval 29"/>
          <p:cNvSpPr>
            <a:spLocks noChangeArrowheads="1"/>
          </p:cNvSpPr>
          <p:nvPr/>
        </p:nvSpPr>
        <p:spPr bwMode="auto">
          <a:xfrm>
            <a:off x="5867400" y="1219200"/>
            <a:ext cx="2286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400" b="1"/>
              <a:t>UpdateCustomerServlet</a:t>
            </a:r>
            <a:endParaRPr lang="en-US" altLang="zh-CN" sz="1400" b="1"/>
          </a:p>
        </p:txBody>
      </p:sp>
      <p:sp>
        <p:nvSpPr>
          <p:cNvPr id="14365" name="Text Box 31"/>
          <p:cNvSpPr txBox="1">
            <a:spLocks noChangeArrowheads="1"/>
          </p:cNvSpPr>
          <p:nvPr/>
        </p:nvSpPr>
        <p:spPr bwMode="auto">
          <a:xfrm>
            <a:off x="7391400" y="19812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提交请求</a:t>
            </a:r>
          </a:p>
        </p:txBody>
      </p:sp>
      <p:sp>
        <p:nvSpPr>
          <p:cNvPr id="14366" name="Line 32"/>
          <p:cNvSpPr>
            <a:spLocks noChangeShapeType="1"/>
          </p:cNvSpPr>
          <p:nvPr/>
        </p:nvSpPr>
        <p:spPr bwMode="auto">
          <a:xfrm flipH="1">
            <a:off x="2590800" y="1600200"/>
            <a:ext cx="3200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 rot="-850023">
            <a:off x="3886200" y="14700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转发</a:t>
            </a:r>
            <a:r>
              <a:rPr lang="en-US" altLang="zh-CN" sz="1600"/>
              <a:t>: forward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43200" y="1219200"/>
            <a:ext cx="2514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</a:rPr>
              <a:t>ActionServlet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838200" y="304800"/>
            <a:ext cx="2273300" cy="1047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TextBox 6"/>
          <p:cNvSpPr txBox="1">
            <a:spLocks noChangeArrowheads="1"/>
          </p:cNvSpPr>
          <p:nvPr/>
        </p:nvSpPr>
        <p:spPr bwMode="auto">
          <a:xfrm>
            <a:off x="1524000" y="3810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AddCustomer</a:t>
            </a:r>
            <a:endParaRPr lang="zh-CN" altLang="en-US" b="1"/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304800" y="13716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SearchCustomer</a:t>
            </a:r>
            <a:endParaRPr lang="zh-CN" altLang="en-US"/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228600" y="25146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DeleteCustomer</a:t>
            </a:r>
            <a:endParaRPr lang="zh-CN" altLang="en-US"/>
          </a:p>
        </p:txBody>
      </p:sp>
      <p:cxnSp>
        <p:nvCxnSpPr>
          <p:cNvPr id="11" name="直接箭头连接符 10"/>
          <p:cNvCxnSpPr>
            <a:endCxn id="4" idx="2"/>
          </p:cNvCxnSpPr>
          <p:nvPr/>
        </p:nvCxnSpPr>
        <p:spPr>
          <a:xfrm flipV="1">
            <a:off x="381000" y="1676400"/>
            <a:ext cx="2362200" cy="228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4" idx="3"/>
          </p:cNvCxnSpPr>
          <p:nvPr/>
        </p:nvCxnSpPr>
        <p:spPr>
          <a:xfrm flipV="1">
            <a:off x="609600" y="2000250"/>
            <a:ext cx="2501900" cy="18859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TextBox 14"/>
          <p:cNvSpPr txBox="1">
            <a:spLocks noChangeArrowheads="1"/>
          </p:cNvSpPr>
          <p:nvPr/>
        </p:nvSpPr>
        <p:spPr bwMode="auto">
          <a:xfrm>
            <a:off x="381000" y="5334000"/>
            <a:ext cx="8305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/>
              <a:t>abstract calss Action</a:t>
            </a:r>
          </a:p>
          <a:p>
            <a:pPr eaLnBrk="1" hangingPunct="1"/>
            <a:r>
              <a:rPr lang="en-US" altLang="zh-CN" sz="1600"/>
              <a:t>      abstract String execute(HttpServletRequest request, HttpSerlvetResponse response){</a:t>
            </a:r>
          </a:p>
          <a:p>
            <a:pPr eaLnBrk="1" hangingPunct="1"/>
            <a:r>
              <a:rPr lang="en-US" altLang="zh-CN" sz="1600"/>
              <a:t>	</a:t>
            </a:r>
          </a:p>
          <a:p>
            <a:pPr eaLnBrk="1" hangingPunct="1"/>
            <a:r>
              <a:rPr lang="en-US" altLang="zh-CN" sz="1600"/>
              <a:t>       }</a:t>
            </a:r>
          </a:p>
          <a:p>
            <a:pPr eaLnBrk="1" hangingPunct="1"/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6172200" y="2286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AddCustomerAction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4" idx="7"/>
            <a:endCxn id="16" idx="1"/>
          </p:cNvCxnSpPr>
          <p:nvPr/>
        </p:nvCxnSpPr>
        <p:spPr>
          <a:xfrm rot="5400000" flipH="1" flipV="1">
            <a:off x="5140325" y="320675"/>
            <a:ext cx="781050" cy="1282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00800" y="13716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SearchCustomerAction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4" idx="6"/>
            <a:endCxn id="20" idx="1"/>
          </p:cNvCxnSpPr>
          <p:nvPr/>
        </p:nvCxnSpPr>
        <p:spPr>
          <a:xfrm>
            <a:off x="5257800" y="1676400"/>
            <a:ext cx="1143000" cy="381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172200" y="2667000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DeleteCustomerAction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5"/>
            <a:endCxn id="24" idx="1"/>
          </p:cNvCxnSpPr>
          <p:nvPr/>
        </p:nvCxnSpPr>
        <p:spPr>
          <a:xfrm rot="16200000" flipH="1">
            <a:off x="5026025" y="1863725"/>
            <a:ext cx="1009650" cy="1282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TextBox 26"/>
          <p:cNvSpPr txBox="1">
            <a:spLocks noChangeArrowheads="1"/>
          </p:cNvSpPr>
          <p:nvPr/>
        </p:nvSpPr>
        <p:spPr bwMode="auto">
          <a:xfrm>
            <a:off x="1828800" y="38100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&lt;action path=“/</a:t>
            </a:r>
            <a:r>
              <a:rPr lang="en-US" altLang="zh-CN" b="1"/>
              <a:t>AddCustomer</a:t>
            </a:r>
            <a:r>
              <a:rPr lang="en-US" altLang="zh-CN"/>
              <a:t>”</a:t>
            </a:r>
          </a:p>
          <a:p>
            <a:pPr eaLnBrk="1" hangingPunct="1"/>
            <a:r>
              <a:rPr lang="en-US" altLang="zh-CN"/>
              <a:t>     class=“</a:t>
            </a:r>
            <a:r>
              <a:rPr lang="en-US" altLang="zh-CN" b="1"/>
              <a:t>net.lampbrother.AddCustomerAction</a:t>
            </a:r>
            <a:r>
              <a:rPr lang="en-US" altLang="zh-CN"/>
              <a:t>”&gt;</a:t>
            </a:r>
          </a:p>
          <a:p>
            <a:pPr eaLnBrk="1" hangingPunct="1"/>
            <a:r>
              <a:rPr lang="en-US" altLang="zh-CN"/>
              <a:t>     &lt;forward name=“success” path=“/index.jsp” /&gt;</a:t>
            </a:r>
          </a:p>
          <a:p>
            <a:pPr eaLnBrk="1" hangingPunct="1"/>
            <a:r>
              <a:rPr lang="en-US" altLang="zh-CN"/>
              <a:t>&lt;/action&gt;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4" idx="4"/>
            <a:endCxn id="15376" idx="0"/>
          </p:cNvCxnSpPr>
          <p:nvPr/>
        </p:nvCxnSpPr>
        <p:spPr>
          <a:xfrm rot="16200000" flipH="1">
            <a:off x="3581400" y="25527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8" name="TextBox 29"/>
          <p:cNvSpPr txBox="1">
            <a:spLocks noChangeArrowheads="1"/>
          </p:cNvSpPr>
          <p:nvPr/>
        </p:nvSpPr>
        <p:spPr bwMode="auto">
          <a:xfrm>
            <a:off x="3581400" y="2601913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读取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4305300" y="2019300"/>
            <a:ext cx="3276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4"/>
          <p:cNvSpPr>
            <a:spLocks noChangeArrowheads="1"/>
          </p:cNvSpPr>
          <p:nvPr/>
        </p:nvSpPr>
        <p:spPr bwMode="auto">
          <a:xfrm>
            <a:off x="76200" y="533400"/>
            <a:ext cx="1295400" cy="914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JSP</a:t>
            </a:r>
          </a:p>
        </p:txBody>
      </p:sp>
      <p:sp>
        <p:nvSpPr>
          <p:cNvPr id="16387" name="Line 5"/>
          <p:cNvSpPr>
            <a:spLocks noChangeShapeType="1"/>
          </p:cNvSpPr>
          <p:nvPr/>
        </p:nvSpPr>
        <p:spPr bwMode="auto">
          <a:xfrm>
            <a:off x="15240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Oval 6"/>
          <p:cNvSpPr>
            <a:spLocks noChangeArrowheads="1"/>
          </p:cNvSpPr>
          <p:nvPr/>
        </p:nvSpPr>
        <p:spPr bwMode="auto">
          <a:xfrm>
            <a:off x="2590800" y="482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Servlet</a:t>
            </a:r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48006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5867400" y="6096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DAO</a:t>
            </a:r>
          </a:p>
        </p:txBody>
      </p:sp>
      <p:sp>
        <p:nvSpPr>
          <p:cNvPr id="16391" name="Line 11"/>
          <p:cNvSpPr>
            <a:spLocks noChangeShapeType="1"/>
          </p:cNvSpPr>
          <p:nvPr/>
        </p:nvSpPr>
        <p:spPr bwMode="auto">
          <a:xfrm>
            <a:off x="1981200" y="3048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5257800" y="2286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152400" y="1905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显示数据</a:t>
            </a: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2667000" y="1828800"/>
            <a:ext cx="213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处理请求， 调用方法， 派发页面</a:t>
            </a:r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5715000" y="14478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对数据进行增</a:t>
            </a:r>
            <a:r>
              <a:rPr lang="en-US" altLang="zh-CN"/>
              <a:t>, </a:t>
            </a:r>
            <a:r>
              <a:rPr lang="zh-CN" altLang="en-US"/>
              <a:t>删</a:t>
            </a:r>
            <a:r>
              <a:rPr lang="en-US" altLang="zh-CN"/>
              <a:t>, </a:t>
            </a:r>
            <a:r>
              <a:rPr lang="zh-CN" altLang="en-US"/>
              <a:t>改</a:t>
            </a:r>
            <a:r>
              <a:rPr lang="en-US" altLang="zh-CN"/>
              <a:t>, </a:t>
            </a:r>
            <a:r>
              <a:rPr lang="zh-CN" altLang="en-US"/>
              <a:t>查操作</a:t>
            </a:r>
          </a:p>
        </p:txBody>
      </p:sp>
      <p:sp>
        <p:nvSpPr>
          <p:cNvPr id="16396" name="Line 19"/>
          <p:cNvSpPr>
            <a:spLocks noChangeShapeType="1"/>
          </p:cNvSpPr>
          <p:nvPr/>
        </p:nvSpPr>
        <p:spPr bwMode="auto">
          <a:xfrm>
            <a:off x="6705600" y="2362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20"/>
          <p:cNvSpPr>
            <a:spLocks noChangeShapeType="1"/>
          </p:cNvSpPr>
          <p:nvPr/>
        </p:nvSpPr>
        <p:spPr bwMode="auto">
          <a:xfrm flipH="1">
            <a:off x="3886200" y="3581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21"/>
          <p:cNvSpPr>
            <a:spLocks noChangeShapeType="1"/>
          </p:cNvSpPr>
          <p:nvPr/>
        </p:nvSpPr>
        <p:spPr bwMode="auto">
          <a:xfrm flipV="1">
            <a:off x="38862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22"/>
          <p:cNvSpPr txBox="1">
            <a:spLocks noChangeArrowheads="1"/>
          </p:cNvSpPr>
          <p:nvPr/>
        </p:nvSpPr>
        <p:spPr bwMode="auto">
          <a:xfrm>
            <a:off x="5562600" y="3810000"/>
            <a:ext cx="35814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若 </a:t>
            </a:r>
            <a:r>
              <a:rPr lang="en-US" altLang="zh-CN" sz="1600"/>
              <a:t>DAO </a:t>
            </a:r>
            <a:r>
              <a:rPr lang="zh-CN" altLang="en-US" sz="1600"/>
              <a:t>出现异常</a:t>
            </a:r>
            <a:r>
              <a:rPr lang="en-US" altLang="zh-CN" sz="1600"/>
              <a:t>, DAO </a:t>
            </a:r>
            <a:r>
              <a:rPr lang="zh-CN" altLang="en-US" sz="1600"/>
              <a:t>内部：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打印异常信息</a:t>
            </a:r>
            <a:r>
              <a:rPr lang="en-US" altLang="zh-CN" sz="1600"/>
              <a:t>, </a:t>
            </a:r>
            <a:r>
              <a:rPr lang="zh-CN" altLang="en-US" sz="1600"/>
              <a:t>有利于排错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把异常信息经过重新封装以 </a:t>
            </a:r>
            <a:r>
              <a:rPr lang="en-US" altLang="zh-CN" sz="1600"/>
              <a:t>RuntimeException </a:t>
            </a:r>
            <a:r>
              <a:rPr lang="zh-CN" altLang="en-US" sz="1600"/>
              <a:t>的形式跑出去</a:t>
            </a:r>
          </a:p>
        </p:txBody>
      </p:sp>
      <p:sp>
        <p:nvSpPr>
          <p:cNvPr id="16400" name="Text Box 23"/>
          <p:cNvSpPr txBox="1">
            <a:spLocks noChangeArrowheads="1"/>
          </p:cNvSpPr>
          <p:nvPr/>
        </p:nvSpPr>
        <p:spPr bwMode="auto">
          <a:xfrm>
            <a:off x="2209800" y="3886200"/>
            <a:ext cx="28194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在 </a:t>
            </a:r>
            <a:r>
              <a:rPr lang="en-US" altLang="zh-CN" sz="1600"/>
              <a:t>Servlet </a:t>
            </a:r>
            <a:r>
              <a:rPr lang="zh-CN" altLang="en-US" sz="1600"/>
              <a:t>中：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需要用 </a:t>
            </a:r>
            <a:r>
              <a:rPr lang="en-US" altLang="zh-CN" sz="1600"/>
              <a:t>try catch </a:t>
            </a:r>
            <a:r>
              <a:rPr lang="zh-CN" altLang="en-US" sz="1600"/>
              <a:t>捕捉异常</a:t>
            </a:r>
            <a:r>
              <a:rPr lang="en-US" altLang="zh-CN" sz="1600"/>
              <a:t>, </a:t>
            </a:r>
            <a:r>
              <a:rPr lang="zh-CN" altLang="en-US" sz="1600"/>
              <a:t>因为若再不抓异常</a:t>
            </a:r>
            <a:r>
              <a:rPr lang="en-US" altLang="zh-CN" sz="1600"/>
              <a:t>, </a:t>
            </a:r>
            <a:r>
              <a:rPr lang="zh-CN" altLang="en-US" sz="1600"/>
              <a:t>则服务器会以 </a:t>
            </a:r>
            <a:r>
              <a:rPr lang="en-US" altLang="zh-CN" sz="1600"/>
              <a:t>error </a:t>
            </a:r>
            <a:r>
              <a:rPr lang="zh-CN" altLang="en-US" sz="1600"/>
              <a:t>页面的形式显示异常信息</a:t>
            </a:r>
            <a:r>
              <a:rPr lang="en-US" altLang="zh-CN" sz="1600"/>
              <a:t>, </a:t>
            </a:r>
            <a:r>
              <a:rPr lang="zh-CN" altLang="en-US" sz="1600"/>
              <a:t>这显然不是用户所能够接受的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在 </a:t>
            </a:r>
            <a:r>
              <a:rPr lang="en-US" altLang="zh-CN" sz="1600"/>
              <a:t>catch </a:t>
            </a:r>
            <a:r>
              <a:rPr lang="zh-CN" altLang="en-US" sz="1600"/>
              <a:t>块中把异常信息放到 </a:t>
            </a:r>
            <a:r>
              <a:rPr lang="en-US" altLang="zh-CN" sz="1600"/>
              <a:t>request </a:t>
            </a:r>
            <a:r>
              <a:rPr lang="zh-CN" altLang="en-US" sz="1600"/>
              <a:t>中</a:t>
            </a:r>
            <a:r>
              <a:rPr lang="en-US" altLang="zh-CN" sz="1600"/>
              <a:t>, </a:t>
            </a:r>
            <a:r>
              <a:rPr lang="zh-CN" altLang="en-US" sz="1600"/>
              <a:t>在页面显示异常信息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763000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700"/>
              <a:t>数据库的配置文件：为了在底层可以随意的切换数据库而不用修改程序的源代码，则连接数据库的 </a:t>
            </a:r>
            <a:r>
              <a:rPr lang="en-US" altLang="zh-CN" sz="1700"/>
              <a:t>user, password, driver, url </a:t>
            </a:r>
            <a:r>
              <a:rPr lang="zh-CN" altLang="en-US" sz="1700"/>
              <a:t>这些参数就不能以硬编码的方式写在程序代码中，而是将它们保存在一个文件中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700"/>
              <a:t>这个资源文件一般被保存在 </a:t>
            </a:r>
            <a:r>
              <a:rPr lang="en-US" altLang="zh-CN" sz="1700"/>
              <a:t>WEB-INF </a:t>
            </a:r>
            <a:r>
              <a:rPr lang="zh-CN" altLang="en-US" sz="1700"/>
              <a:t>目录或其子目录下</a:t>
            </a:r>
            <a:r>
              <a:rPr lang="en-US" altLang="zh-CN" sz="1700"/>
              <a:t>(</a:t>
            </a:r>
            <a:r>
              <a:rPr lang="zh-CN" altLang="en-US" sz="1700"/>
              <a:t>一般不放在 </a:t>
            </a:r>
            <a:r>
              <a:rPr lang="en-US" altLang="zh-CN" sz="1700"/>
              <a:t>lib </a:t>
            </a:r>
            <a:r>
              <a:rPr lang="zh-CN" altLang="en-US" sz="1700"/>
              <a:t>目录下</a:t>
            </a:r>
            <a:r>
              <a:rPr lang="en-US" altLang="zh-CN" sz="1700"/>
              <a:t>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700"/>
              <a:t>在 </a:t>
            </a:r>
            <a:r>
              <a:rPr lang="en-US" altLang="zh-CN" sz="1700"/>
              <a:t>Servlet </a:t>
            </a:r>
            <a:r>
              <a:rPr lang="zh-CN" altLang="en-US" sz="1700"/>
              <a:t>中不可以使用 </a:t>
            </a:r>
            <a:r>
              <a:rPr lang="en-US" altLang="zh-CN" sz="1700"/>
              <a:t>FileInputStream </a:t>
            </a:r>
            <a:r>
              <a:rPr lang="zh-CN" altLang="en-US" sz="1700"/>
              <a:t>类来直接访问资源文件，原因有二：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700"/>
              <a:t>在程序中不应该使用绝对路径的形式来访问 </a:t>
            </a:r>
            <a:r>
              <a:rPr lang="en-US" altLang="zh-CN" sz="1700"/>
              <a:t>web </a:t>
            </a:r>
            <a:r>
              <a:rPr lang="zh-CN" altLang="en-US" sz="1700"/>
              <a:t>应用程序的某个文件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700" b="1"/>
              <a:t>在某个 </a:t>
            </a:r>
            <a:r>
              <a:rPr lang="en-US" altLang="zh-CN" sz="1700" b="1"/>
              <a:t>java </a:t>
            </a:r>
            <a:r>
              <a:rPr lang="zh-CN" altLang="en-US" sz="1700" b="1"/>
              <a:t>类中使用的相对路径是</a:t>
            </a:r>
            <a:r>
              <a:rPr lang="zh-CN" altLang="en-US" sz="1700" b="1">
                <a:solidFill>
                  <a:srgbClr val="FF3300"/>
                </a:solidFill>
              </a:rPr>
              <a:t>相对于当前的工作目录</a:t>
            </a:r>
            <a:r>
              <a:rPr lang="zh-CN" altLang="en-US" sz="1700" b="1"/>
              <a:t>而言的，这个目录通常是执行 </a:t>
            </a:r>
            <a:r>
              <a:rPr lang="en-US" altLang="zh-CN" sz="1700" b="1"/>
              <a:t>Java </a:t>
            </a:r>
            <a:r>
              <a:rPr lang="zh-CN" altLang="en-US" sz="1700" b="1"/>
              <a:t>命令的目录，而不是当前正在执行的 </a:t>
            </a:r>
            <a:r>
              <a:rPr lang="en-US" altLang="zh-CN" sz="1700" b="1"/>
              <a:t>Java </a:t>
            </a:r>
            <a:r>
              <a:rPr lang="zh-CN" altLang="en-US" sz="1700" b="1"/>
              <a:t>类所在的目录。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700"/>
              <a:t>解决方案：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700"/>
              <a:t>使用 </a:t>
            </a:r>
            <a:r>
              <a:rPr lang="en-US" altLang="zh-CN" sz="1700"/>
              <a:t>JDK </a:t>
            </a:r>
            <a:r>
              <a:rPr lang="zh-CN" altLang="en-US" sz="1700"/>
              <a:t>中提供的 </a:t>
            </a:r>
            <a:r>
              <a:rPr lang="en-US" altLang="zh-CN" sz="1700"/>
              <a:t>ClassLoader </a:t>
            </a:r>
            <a:r>
              <a:rPr lang="zh-CN" altLang="en-US" sz="1700"/>
              <a:t>类提供的 </a:t>
            </a:r>
            <a:r>
              <a:rPr lang="en-US" altLang="zh-CN" sz="1700"/>
              <a:t>getResource </a:t>
            </a:r>
            <a:r>
              <a:rPr lang="zh-CN" altLang="en-US" sz="1700"/>
              <a:t>等方法加载资源文件，它们使用与查找 </a:t>
            </a:r>
            <a:r>
              <a:rPr lang="en-US" altLang="zh-CN" sz="1700"/>
              <a:t>Java </a:t>
            </a:r>
            <a:r>
              <a:rPr lang="zh-CN" altLang="en-US" sz="1700"/>
              <a:t>类文件同样的方案去查找资源文件，即在类加载器所搜索的目录中查找。由于 </a:t>
            </a:r>
            <a:r>
              <a:rPr lang="en-US" altLang="zh-CN" sz="1700"/>
              <a:t>web </a:t>
            </a:r>
            <a:r>
              <a:rPr lang="zh-CN" altLang="en-US" sz="1700"/>
              <a:t>应用程序的类装载器会搜索 </a:t>
            </a:r>
            <a:r>
              <a:rPr lang="en-US" altLang="zh-CN" sz="1700"/>
              <a:t>WEB-INF/classes </a:t>
            </a:r>
            <a:r>
              <a:rPr lang="zh-CN" altLang="en-US" sz="1700"/>
              <a:t>目录，所以当 配置文件 放置在该目录下时利用 </a:t>
            </a:r>
            <a:r>
              <a:rPr lang="en-US" altLang="zh-CN" sz="1700" b="1">
                <a:solidFill>
                  <a:srgbClr val="FF3300"/>
                </a:solidFill>
              </a:rPr>
              <a:t>ClassLoader.getResourceAsStream()</a:t>
            </a:r>
            <a:r>
              <a:rPr lang="en-US" altLang="zh-CN" sz="1700"/>
              <a:t> </a:t>
            </a:r>
            <a:r>
              <a:rPr lang="zh-CN" altLang="en-US" sz="1700"/>
              <a:t>方法可以访问到配置文件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700" b="1"/>
              <a:t>调用 </a:t>
            </a:r>
            <a:r>
              <a:rPr lang="en-US" altLang="zh-CN" sz="1700" b="1"/>
              <a:t>ServletContext.getResourceAsStream() </a:t>
            </a:r>
            <a:r>
              <a:rPr lang="zh-CN" altLang="en-US" sz="1700" b="1"/>
              <a:t>方法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1700" b="1">
                <a:solidFill>
                  <a:schemeClr val="hlink"/>
                </a:solidFill>
              </a:rPr>
              <a:t>ServletContext.getRealPath </a:t>
            </a:r>
            <a:r>
              <a:rPr lang="zh-CN" altLang="en-US" sz="1700" b="1">
                <a:solidFill>
                  <a:schemeClr val="hlink"/>
                </a:solidFill>
              </a:rPr>
              <a:t>先读取文件的绝对路径</a:t>
            </a:r>
            <a:r>
              <a:rPr lang="en-US" altLang="zh-CN" sz="1700" b="1">
                <a:solidFill>
                  <a:schemeClr val="hlink"/>
                </a:solidFill>
              </a:rPr>
              <a:t>, </a:t>
            </a:r>
            <a:r>
              <a:rPr lang="zh-CN" altLang="en-US" sz="1700" b="1">
                <a:solidFill>
                  <a:schemeClr val="hlink"/>
                </a:solidFill>
              </a:rPr>
              <a:t>再利用 </a:t>
            </a:r>
            <a:r>
              <a:rPr lang="en-US" altLang="zh-CN" sz="1700" b="1">
                <a:solidFill>
                  <a:schemeClr val="hlink"/>
                </a:solidFill>
              </a:rPr>
              <a:t>FileInputStream </a:t>
            </a:r>
            <a:r>
              <a:rPr lang="zh-CN" altLang="en-US" sz="1700" b="1">
                <a:solidFill>
                  <a:schemeClr val="hlink"/>
                </a:solidFill>
              </a:rPr>
              <a:t>完成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endParaRPr lang="en-US" altLang="zh-CN" sz="17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"/>
          <p:cNvSpPr>
            <a:spLocks noChangeShapeType="1"/>
          </p:cNvSpPr>
          <p:nvPr/>
        </p:nvSpPr>
        <p:spPr bwMode="auto">
          <a:xfrm>
            <a:off x="292100" y="609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>
                <a:solidFill>
                  <a:srgbClr val="FF3300"/>
                </a:solidFill>
              </a:rPr>
              <a:t>加载当前 </a:t>
            </a:r>
            <a:r>
              <a:rPr lang="en-US" altLang="zh-CN" sz="1600" b="1">
                <a:solidFill>
                  <a:srgbClr val="FF3300"/>
                </a:solidFill>
              </a:rPr>
              <a:t>web </a:t>
            </a:r>
            <a:r>
              <a:rPr lang="zh-CN" altLang="en-US" sz="1600" b="1">
                <a:solidFill>
                  <a:srgbClr val="FF3300"/>
                </a:solidFill>
              </a:rPr>
              <a:t>应用时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"/>
            <a:ext cx="5038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7"/>
          <p:cNvSpPr>
            <a:spLocks noChangeShapeType="1"/>
          </p:cNvSpPr>
          <p:nvPr/>
        </p:nvSpPr>
        <p:spPr bwMode="auto">
          <a:xfrm>
            <a:off x="3352800" y="1143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Oval 8"/>
          <p:cNvSpPr>
            <a:spLocks noChangeArrowheads="1"/>
          </p:cNvSpPr>
          <p:nvPr/>
        </p:nvSpPr>
        <p:spPr bwMode="auto">
          <a:xfrm>
            <a:off x="4013200" y="685800"/>
            <a:ext cx="228600" cy="228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3429000" y="1219200"/>
            <a:ext cx="541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Web </a:t>
            </a:r>
            <a:r>
              <a:rPr lang="zh-CN" altLang="en-US" sz="1600"/>
              <a:t>服务器会初始化这个 </a:t>
            </a:r>
            <a:r>
              <a:rPr lang="en-US" altLang="zh-CN" sz="1600"/>
              <a:t>Servlet</a:t>
            </a:r>
            <a:r>
              <a:rPr lang="zh-CN" altLang="en-US" sz="1600"/>
              <a:t>，调用 </a:t>
            </a:r>
            <a:r>
              <a:rPr lang="en-US" altLang="zh-CN" sz="1600"/>
              <a:t>init </a:t>
            </a:r>
            <a:r>
              <a:rPr lang="zh-CN" altLang="en-US" sz="1600"/>
              <a:t>方法</a:t>
            </a:r>
          </a:p>
        </p:txBody>
      </p:sp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172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1676400" y="2895600"/>
            <a:ext cx="6248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读取 </a:t>
            </a:r>
            <a:r>
              <a:rPr lang="en-US" altLang="zh-CN" sz="1600"/>
              <a:t>web.xml </a:t>
            </a:r>
            <a:r>
              <a:rPr lang="zh-CN" altLang="en-US" sz="1600"/>
              <a:t>中为当前 </a:t>
            </a:r>
            <a:r>
              <a:rPr lang="en-US" altLang="zh-CN" sz="1600"/>
              <a:t>web </a:t>
            </a:r>
            <a:r>
              <a:rPr lang="zh-CN" altLang="en-US" sz="1600"/>
              <a:t>应用配置的初始化参数 </a:t>
            </a:r>
            <a:r>
              <a:rPr lang="en-US" altLang="zh-CN" sz="1600"/>
              <a:t>dbType</a:t>
            </a:r>
            <a:r>
              <a:rPr lang="zh-CN" altLang="en-US" sz="1600"/>
              <a:t>， 并把该值赋给 </a:t>
            </a:r>
            <a:r>
              <a:rPr lang="en-US" altLang="zh-CN" sz="1600"/>
              <a:t>WebAppConfig </a:t>
            </a:r>
            <a:r>
              <a:rPr lang="zh-CN" altLang="en-US" sz="1600"/>
              <a:t>的 </a:t>
            </a:r>
            <a:r>
              <a:rPr lang="en-US" altLang="zh-CN" sz="1600"/>
              <a:t>dbType </a:t>
            </a:r>
            <a:r>
              <a:rPr lang="zh-CN" altLang="en-US" sz="1600"/>
              <a:t>静态属性</a:t>
            </a:r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>
            <a:off x="228600" y="4495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152400" y="4114800"/>
            <a:ext cx="449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DAO </a:t>
            </a:r>
            <a:r>
              <a:rPr lang="zh-CN" altLang="en-US" sz="1400" b="1"/>
              <a:t>对象调用 </a:t>
            </a:r>
            <a:r>
              <a:rPr lang="en-US" altLang="zh-CN" sz="1400" b="1"/>
              <a:t>DBManager </a:t>
            </a:r>
            <a:r>
              <a:rPr lang="zh-CN" altLang="en-US" sz="1400" b="1"/>
              <a:t>的 </a:t>
            </a:r>
            <a:r>
              <a:rPr lang="en-US" altLang="zh-CN" sz="1400" b="1"/>
              <a:t>getConnection </a:t>
            </a:r>
            <a:r>
              <a:rPr lang="zh-CN" altLang="en-US" sz="1400" b="1"/>
              <a:t>方法</a:t>
            </a:r>
          </a:p>
        </p:txBody>
      </p:sp>
      <p:pic>
        <p:nvPicPr>
          <p:cNvPr id="1844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0000"/>
            <a:ext cx="44958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3962400" y="6048375"/>
            <a:ext cx="4953000" cy="581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根据在 </a:t>
            </a:r>
            <a:r>
              <a:rPr lang="en-US" altLang="zh-CN" sz="1600" b="1"/>
              <a:t>WebAppConfig </a:t>
            </a:r>
            <a:r>
              <a:rPr lang="zh-CN" altLang="en-US" sz="1600" b="1"/>
              <a:t>中 静态变量 </a:t>
            </a:r>
            <a:r>
              <a:rPr lang="en-US" altLang="zh-CN" sz="1600" b="1"/>
              <a:t>dbType </a:t>
            </a:r>
            <a:r>
              <a:rPr lang="zh-CN" altLang="en-US" sz="1600" b="1"/>
              <a:t>的值来决定加载那个数据库配置文件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33400" y="228600"/>
            <a:ext cx="8077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需求： 存储媒介由 </a:t>
            </a:r>
            <a:r>
              <a:rPr lang="en-US" altLang="zh-CN"/>
              <a:t>mysql </a:t>
            </a:r>
            <a:r>
              <a:rPr lang="zh-CN" altLang="en-US"/>
              <a:t>改为 </a:t>
            </a:r>
            <a:r>
              <a:rPr lang="en-US" altLang="zh-CN"/>
              <a:t>xml </a:t>
            </a:r>
            <a:r>
              <a:rPr lang="zh-CN" altLang="en-US"/>
              <a:t>文件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/>
              <a:t>JSP </a:t>
            </a:r>
            <a:r>
              <a:rPr lang="zh-CN" altLang="en-US"/>
              <a:t>是负责显示的</a:t>
            </a:r>
            <a:r>
              <a:rPr lang="en-US" altLang="zh-CN"/>
              <a:t>, JSP </a:t>
            </a:r>
            <a:r>
              <a:rPr lang="zh-CN" altLang="en-US"/>
              <a:t>不用改动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/>
              <a:t>Servlet </a:t>
            </a:r>
            <a:r>
              <a:rPr lang="zh-CN" altLang="en-US"/>
              <a:t>负责接受请求，调用 </a:t>
            </a:r>
            <a:r>
              <a:rPr lang="en-US" altLang="zh-CN"/>
              <a:t>DAO </a:t>
            </a:r>
            <a:r>
              <a:rPr lang="zh-CN" altLang="en-US"/>
              <a:t>方法， 进行页面派发。 需要小范围改动：改动 调用的 </a:t>
            </a:r>
            <a:r>
              <a:rPr lang="en-US" altLang="zh-CN"/>
              <a:t>DAO </a:t>
            </a:r>
            <a:r>
              <a:rPr lang="zh-CN" altLang="en-US"/>
              <a:t>对象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524000" y="2057400"/>
            <a:ext cx="525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SearchCustomerServlet</a:t>
            </a:r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762000" y="4953000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CustomerDAOMysqlImpl</a:t>
            </a: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4876800" y="49530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CustomerDAOXMLImpl</a:t>
            </a: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1447800" y="3200400"/>
            <a:ext cx="5638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&lt;&lt;interface&gt;&gt;</a:t>
            </a:r>
          </a:p>
          <a:p>
            <a:pPr algn="ctr"/>
            <a:r>
              <a:rPr lang="en-US" altLang="zh-CN"/>
              <a:t>CustomerDAO</a:t>
            </a:r>
          </a:p>
        </p:txBody>
      </p:sp>
      <p:sp>
        <p:nvSpPr>
          <p:cNvPr id="19463" name="Line 11"/>
          <p:cNvSpPr>
            <a:spLocks noChangeShapeType="1"/>
          </p:cNvSpPr>
          <p:nvPr/>
        </p:nvSpPr>
        <p:spPr bwMode="auto">
          <a:xfrm>
            <a:off x="41148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12"/>
          <p:cNvSpPr>
            <a:spLocks noChangeShapeType="1"/>
          </p:cNvSpPr>
          <p:nvPr/>
        </p:nvSpPr>
        <p:spPr bwMode="auto">
          <a:xfrm flipV="1">
            <a:off x="20574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AutoShape 13"/>
          <p:cNvSpPr>
            <a:spLocks noChangeArrowheads="1"/>
          </p:cNvSpPr>
          <p:nvPr/>
        </p:nvSpPr>
        <p:spPr bwMode="auto">
          <a:xfrm>
            <a:off x="1905000" y="38862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Line 14"/>
          <p:cNvSpPr>
            <a:spLocks noChangeShapeType="1"/>
          </p:cNvSpPr>
          <p:nvPr/>
        </p:nvSpPr>
        <p:spPr bwMode="auto">
          <a:xfrm flipV="1">
            <a:off x="59944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AutoShape 15"/>
          <p:cNvSpPr>
            <a:spLocks noChangeArrowheads="1"/>
          </p:cNvSpPr>
          <p:nvPr/>
        </p:nvSpPr>
        <p:spPr bwMode="auto">
          <a:xfrm>
            <a:off x="5842000" y="38862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8"/>
          <p:cNvSpPr>
            <a:spLocks noChangeShapeType="1"/>
          </p:cNvSpPr>
          <p:nvPr/>
        </p:nvSpPr>
        <p:spPr bwMode="auto">
          <a:xfrm flipH="1">
            <a:off x="3886200" y="762000"/>
            <a:ext cx="2667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6200" y="35052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CustomerDAOMysqlImpl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2590800" y="3505200"/>
            <a:ext cx="2057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CustomerDAOXMLImpl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81000" y="2057400"/>
            <a:ext cx="3200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&lt;&lt;interface&gt;&gt;</a:t>
            </a:r>
          </a:p>
          <a:p>
            <a:pPr algn="ctr"/>
            <a:r>
              <a:rPr lang="en-US" altLang="zh-CN" sz="1400" b="1"/>
              <a:t>CustomerDAO</a:t>
            </a: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1981200" y="76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 flipV="1">
            <a:off x="21336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AutoShape 10"/>
          <p:cNvSpPr>
            <a:spLocks noChangeArrowheads="1"/>
          </p:cNvSpPr>
          <p:nvPr/>
        </p:nvSpPr>
        <p:spPr bwMode="auto">
          <a:xfrm>
            <a:off x="1981200" y="2667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 flipV="1">
            <a:off x="3429000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AutoShape 12"/>
          <p:cNvSpPr>
            <a:spLocks noChangeArrowheads="1"/>
          </p:cNvSpPr>
          <p:nvPr/>
        </p:nvSpPr>
        <p:spPr bwMode="auto">
          <a:xfrm>
            <a:off x="3276600" y="2667000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6400800" y="228600"/>
            <a:ext cx="264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CustomerDAOFactory</a:t>
            </a:r>
          </a:p>
        </p:txBody>
      </p:sp>
      <p:sp>
        <p:nvSpPr>
          <p:cNvPr id="20492" name="Line 14"/>
          <p:cNvSpPr>
            <a:spLocks noChangeShapeType="1"/>
          </p:cNvSpPr>
          <p:nvPr/>
        </p:nvSpPr>
        <p:spPr bwMode="auto">
          <a:xfrm>
            <a:off x="7086600" y="838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Text Box 20"/>
          <p:cNvSpPr txBox="1">
            <a:spLocks noChangeArrowheads="1"/>
          </p:cNvSpPr>
          <p:nvPr/>
        </p:nvSpPr>
        <p:spPr bwMode="auto">
          <a:xfrm>
            <a:off x="7315200" y="1219200"/>
            <a:ext cx="1828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/>
              <a:t>创建 </a:t>
            </a:r>
            <a:r>
              <a:rPr lang="en-US" altLang="zh-CN" sz="1400" b="1"/>
              <a:t>CustomerDAO </a:t>
            </a:r>
            <a:r>
              <a:rPr lang="zh-CN" altLang="en-US" sz="1400" b="1"/>
              <a:t>的一个实现类对象</a:t>
            </a:r>
          </a:p>
        </p:txBody>
      </p:sp>
      <p:sp>
        <p:nvSpPr>
          <p:cNvPr id="20494" name="Oval 24"/>
          <p:cNvSpPr>
            <a:spLocks noChangeArrowheads="1"/>
          </p:cNvSpPr>
          <p:nvPr/>
        </p:nvSpPr>
        <p:spPr bwMode="auto">
          <a:xfrm>
            <a:off x="0" y="152400"/>
            <a:ext cx="2819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SearchCustomerServlet</a:t>
            </a:r>
          </a:p>
        </p:txBody>
      </p:sp>
      <p:sp>
        <p:nvSpPr>
          <p:cNvPr id="20495" name="Text Box 25"/>
          <p:cNvSpPr txBox="1">
            <a:spLocks noChangeArrowheads="1"/>
          </p:cNvSpPr>
          <p:nvPr/>
        </p:nvSpPr>
        <p:spPr bwMode="auto">
          <a:xfrm>
            <a:off x="0" y="11430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/>
              <a:t>调用接口中定义的方法</a:t>
            </a:r>
          </a:p>
        </p:txBody>
      </p:sp>
      <p:pic>
        <p:nvPicPr>
          <p:cNvPr id="20496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616450"/>
            <a:ext cx="340042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7" name="Text Box 27"/>
          <p:cNvSpPr txBox="1">
            <a:spLocks noChangeArrowheads="1"/>
          </p:cNvSpPr>
          <p:nvPr/>
        </p:nvSpPr>
        <p:spPr bwMode="auto">
          <a:xfrm>
            <a:off x="6324600" y="57150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Web.xml</a:t>
            </a:r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895600" y="457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Text Box 30"/>
          <p:cNvSpPr txBox="1">
            <a:spLocks noChangeArrowheads="1"/>
          </p:cNvSpPr>
          <p:nvPr/>
        </p:nvSpPr>
        <p:spPr bwMode="auto">
          <a:xfrm>
            <a:off x="2971800" y="76200"/>
            <a:ext cx="297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/>
              <a:t>获取</a:t>
            </a:r>
            <a:r>
              <a:rPr lang="en-US" altLang="zh-CN" sz="1400" b="1"/>
              <a:t>CustomerDAO </a:t>
            </a:r>
            <a:r>
              <a:rPr lang="zh-CN" altLang="en-US" sz="1400" b="1"/>
              <a:t>实现类对象</a:t>
            </a:r>
          </a:p>
        </p:txBody>
      </p:sp>
      <p:sp>
        <p:nvSpPr>
          <p:cNvPr id="20500" name="Rectangle 31"/>
          <p:cNvSpPr>
            <a:spLocks noChangeArrowheads="1"/>
          </p:cNvSpPr>
          <p:nvPr/>
        </p:nvSpPr>
        <p:spPr bwMode="auto">
          <a:xfrm>
            <a:off x="6324600" y="1981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WebConfig</a:t>
            </a:r>
          </a:p>
        </p:txBody>
      </p:sp>
      <p:sp>
        <p:nvSpPr>
          <p:cNvPr id="20501" name="Oval 32"/>
          <p:cNvSpPr>
            <a:spLocks noChangeArrowheads="1"/>
          </p:cNvSpPr>
          <p:nvPr/>
        </p:nvSpPr>
        <p:spPr bwMode="auto">
          <a:xfrm>
            <a:off x="6172200" y="32766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>
                <a:solidFill>
                  <a:srgbClr val="FF3300"/>
                </a:solidFill>
              </a:rPr>
              <a:t>InitMvcAppServlet</a:t>
            </a:r>
          </a:p>
        </p:txBody>
      </p:sp>
      <p:sp>
        <p:nvSpPr>
          <p:cNvPr id="20502" name="Line 38"/>
          <p:cNvSpPr>
            <a:spLocks noChangeShapeType="1"/>
          </p:cNvSpPr>
          <p:nvPr/>
        </p:nvSpPr>
        <p:spPr bwMode="auto">
          <a:xfrm flipV="1">
            <a:off x="7086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39"/>
          <p:cNvSpPr>
            <a:spLocks noChangeShapeType="1"/>
          </p:cNvSpPr>
          <p:nvPr/>
        </p:nvSpPr>
        <p:spPr bwMode="auto">
          <a:xfrm>
            <a:off x="71120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Text Box 40"/>
          <p:cNvSpPr txBox="1">
            <a:spLocks noChangeArrowheads="1"/>
          </p:cNvSpPr>
          <p:nvPr/>
        </p:nvSpPr>
        <p:spPr bwMode="auto">
          <a:xfrm>
            <a:off x="228600" y="4419600"/>
            <a:ext cx="47244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/>
              <a:t>关于 </a:t>
            </a:r>
            <a:r>
              <a:rPr lang="en-US" altLang="zh-CN" sz="1400" b="1"/>
              <a:t>InitMvcAppServlet </a:t>
            </a:r>
            <a:r>
              <a:rPr lang="zh-CN" altLang="en-US" sz="1400" b="1"/>
              <a:t>的说明：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 b="1"/>
              <a:t>作用： 读取 </a:t>
            </a:r>
            <a:r>
              <a:rPr lang="en-US" altLang="zh-CN" sz="1400" b="1"/>
              <a:t>web </a:t>
            </a:r>
            <a:r>
              <a:rPr lang="zh-CN" altLang="en-US" sz="1400" b="1"/>
              <a:t>应用的初始化参数</a:t>
            </a:r>
            <a:r>
              <a:rPr lang="en-US" altLang="zh-CN" sz="1400" b="1"/>
              <a:t>(</a:t>
            </a:r>
            <a:r>
              <a:rPr lang="zh-CN" altLang="en-US" sz="1400" b="1"/>
              <a:t>该 </a:t>
            </a:r>
            <a:r>
              <a:rPr lang="en-US" altLang="zh-CN" sz="1400" b="1"/>
              <a:t>Servlet </a:t>
            </a:r>
            <a:r>
              <a:rPr lang="zh-CN" altLang="en-US" sz="1400" b="1"/>
              <a:t>中只有一个 </a:t>
            </a:r>
            <a:r>
              <a:rPr lang="en-US" altLang="zh-CN" sz="1400" b="1"/>
              <a:t>init </a:t>
            </a:r>
            <a:r>
              <a:rPr lang="zh-CN" altLang="en-US" sz="1400" b="1"/>
              <a:t>方法</a:t>
            </a:r>
            <a:r>
              <a:rPr lang="en-US" altLang="zh-CN" sz="1400" b="1"/>
              <a:t>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 b="1"/>
              <a:t>要求：在 </a:t>
            </a:r>
            <a:r>
              <a:rPr lang="en-US" altLang="zh-CN" sz="1400" b="1"/>
              <a:t>web </a:t>
            </a:r>
            <a:r>
              <a:rPr lang="zh-CN" altLang="en-US" sz="1400" b="1"/>
              <a:t>应用真正运行前，把参数读取出来并且赋给 </a:t>
            </a:r>
            <a:r>
              <a:rPr lang="en-US" altLang="zh-CN" sz="1400" b="1"/>
              <a:t>WebConfig </a:t>
            </a:r>
            <a:r>
              <a:rPr lang="zh-CN" altLang="en-US" sz="1400" b="1"/>
              <a:t>对象的 </a:t>
            </a:r>
            <a:r>
              <a:rPr lang="en-US" altLang="zh-CN" sz="1400" b="1" i="1"/>
              <a:t>dbType(</a:t>
            </a:r>
            <a:r>
              <a:rPr lang="en-US" altLang="zh-CN" sz="1400" b="1" i="1">
                <a:solidFill>
                  <a:schemeClr val="hlink"/>
                </a:solidFill>
              </a:rPr>
              <a:t>load-on-startup</a:t>
            </a:r>
            <a:r>
              <a:rPr lang="en-US" altLang="zh-CN" sz="1400" b="1" i="1"/>
              <a:t>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400" b="1"/>
              <a:t>该 </a:t>
            </a:r>
            <a:r>
              <a:rPr lang="en-US" altLang="zh-CN" sz="1400" b="1"/>
              <a:t>Servlet </a:t>
            </a:r>
            <a:r>
              <a:rPr lang="zh-CN" altLang="en-US" sz="1400" b="1"/>
              <a:t>不需要被客户端访问</a:t>
            </a:r>
            <a:r>
              <a:rPr lang="en-US" altLang="zh-CN" sz="1400" b="1"/>
              <a:t>(</a:t>
            </a:r>
            <a:r>
              <a:rPr lang="zh-CN" altLang="en-US" sz="1400" b="1"/>
              <a:t>该 </a:t>
            </a:r>
            <a:r>
              <a:rPr lang="en-US" altLang="zh-CN" sz="1400" b="1"/>
              <a:t>Servlet </a:t>
            </a:r>
            <a:r>
              <a:rPr lang="zh-CN" altLang="en-US" sz="1400" b="1"/>
              <a:t>只需注册不需要进行映射</a:t>
            </a:r>
            <a:r>
              <a:rPr lang="en-US" altLang="zh-CN" sz="1400" b="1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rrowheads="1"/>
          </p:cNvSpPr>
          <p:nvPr/>
        </p:nvSpPr>
        <p:spPr bwMode="auto">
          <a:xfrm>
            <a:off x="76200" y="533400"/>
            <a:ext cx="1295400" cy="9144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JSP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5240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Oval 7"/>
          <p:cNvSpPr>
            <a:spLocks noChangeArrowheads="1"/>
          </p:cNvSpPr>
          <p:nvPr/>
        </p:nvSpPr>
        <p:spPr bwMode="auto">
          <a:xfrm>
            <a:off x="2590800" y="4826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Servlet</a:t>
            </a:r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>
            <a:off x="48006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5867400" y="6096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DAO</a:t>
            </a:r>
          </a:p>
        </p:txBody>
      </p:sp>
      <p:sp>
        <p:nvSpPr>
          <p:cNvPr id="3079" name="Line 10"/>
          <p:cNvSpPr>
            <a:spLocks noChangeShapeType="1"/>
          </p:cNvSpPr>
          <p:nvPr/>
        </p:nvSpPr>
        <p:spPr bwMode="auto">
          <a:xfrm>
            <a:off x="7391400" y="91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AutoShape 11"/>
          <p:cNvSpPr>
            <a:spLocks noChangeArrowheads="1"/>
          </p:cNvSpPr>
          <p:nvPr/>
        </p:nvSpPr>
        <p:spPr bwMode="auto">
          <a:xfrm>
            <a:off x="8229600" y="533400"/>
            <a:ext cx="609600" cy="762000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DB</a:t>
            </a:r>
          </a:p>
        </p:txBody>
      </p:sp>
      <p:sp>
        <p:nvSpPr>
          <p:cNvPr id="3081" name="Line 12"/>
          <p:cNvSpPr>
            <a:spLocks noChangeShapeType="1"/>
          </p:cNvSpPr>
          <p:nvPr/>
        </p:nvSpPr>
        <p:spPr bwMode="auto">
          <a:xfrm>
            <a:off x="1981200" y="3048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5257800" y="2286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>
            <a:off x="7772400" y="2286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152400" y="1905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显示数据</a:t>
            </a:r>
          </a:p>
        </p:txBody>
      </p:sp>
      <p:sp>
        <p:nvSpPr>
          <p:cNvPr id="3085" name="Text Box 16"/>
          <p:cNvSpPr txBox="1">
            <a:spLocks noChangeArrowheads="1"/>
          </p:cNvSpPr>
          <p:nvPr/>
        </p:nvSpPr>
        <p:spPr bwMode="auto">
          <a:xfrm>
            <a:off x="2286000" y="1676400"/>
            <a:ext cx="2667000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处理请求：</a:t>
            </a:r>
            <a:endParaRPr lang="en-US" altLang="zh-CN" dirty="0"/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dirty="0"/>
              <a:t>获取请求参数</a:t>
            </a:r>
            <a:endParaRPr lang="en-US" altLang="zh-CN" dirty="0"/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dirty="0"/>
              <a:t>对请求参数进行检验</a:t>
            </a:r>
            <a:endParaRPr lang="en-US" altLang="zh-CN" dirty="0"/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zh-CN" altLang="en-US" dirty="0"/>
              <a:t>或需要把请求参数进行封装</a:t>
            </a:r>
            <a:endParaRPr lang="en-US" altLang="zh-CN" dirty="0"/>
          </a:p>
          <a:p>
            <a:pPr>
              <a:spcBef>
                <a:spcPct val="50000"/>
              </a:spcBef>
              <a:defRPr/>
            </a:pPr>
            <a:r>
              <a:rPr lang="zh-CN" altLang="en-US" dirty="0"/>
              <a:t>调用方法：</a:t>
            </a:r>
            <a:endParaRPr lang="en-US" altLang="zh-CN" dirty="0"/>
          </a:p>
          <a:p>
            <a:pPr>
              <a:spcBef>
                <a:spcPct val="50000"/>
              </a:spcBef>
              <a:defRPr/>
            </a:pPr>
            <a:r>
              <a:rPr lang="en-US" altLang="zh-CN" dirty="0"/>
              <a:t>1. </a:t>
            </a:r>
            <a:r>
              <a:rPr lang="zh-CN" altLang="en-US" dirty="0"/>
              <a:t>调用 </a:t>
            </a:r>
            <a:r>
              <a:rPr lang="en-US" altLang="zh-CN" dirty="0"/>
              <a:t>DAO </a:t>
            </a:r>
            <a:r>
              <a:rPr lang="zh-CN" altLang="en-US" dirty="0"/>
              <a:t>方法</a:t>
            </a:r>
            <a:endParaRPr lang="en-US" altLang="zh-CN" dirty="0"/>
          </a:p>
          <a:p>
            <a:pPr>
              <a:spcBef>
                <a:spcPct val="50000"/>
              </a:spcBef>
              <a:defRPr/>
            </a:pPr>
            <a:r>
              <a:rPr lang="zh-CN" altLang="en-US" dirty="0"/>
              <a:t>派发页面</a:t>
            </a:r>
            <a:endParaRPr lang="en-US" altLang="zh-CN" dirty="0"/>
          </a:p>
          <a:p>
            <a:pPr>
              <a:spcBef>
                <a:spcPct val="50000"/>
              </a:spcBef>
              <a:defRPr/>
            </a:pPr>
            <a:r>
              <a:rPr lang="en-US" altLang="zh-CN" dirty="0"/>
              <a:t>1. </a:t>
            </a:r>
            <a:r>
              <a:rPr lang="zh-CN" altLang="en-US" dirty="0"/>
              <a:t>根据 </a:t>
            </a:r>
            <a:r>
              <a:rPr lang="en-US" altLang="zh-CN" dirty="0"/>
              <a:t>DAO </a:t>
            </a:r>
            <a:r>
              <a:rPr lang="zh-CN" altLang="en-US" dirty="0"/>
              <a:t>方法的执行情况来转发不同的页面</a:t>
            </a:r>
          </a:p>
        </p:txBody>
      </p:sp>
      <p:sp>
        <p:nvSpPr>
          <p:cNvPr id="3086" name="Text Box 17"/>
          <p:cNvSpPr txBox="1">
            <a:spLocks noChangeArrowheads="1"/>
          </p:cNvSpPr>
          <p:nvPr/>
        </p:nvSpPr>
        <p:spPr bwMode="auto">
          <a:xfrm>
            <a:off x="5486400" y="16002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对数据进行增</a:t>
            </a:r>
            <a:r>
              <a:rPr lang="en-US" altLang="zh-CN"/>
              <a:t>, </a:t>
            </a:r>
            <a:r>
              <a:rPr lang="zh-CN" altLang="en-US"/>
              <a:t>删</a:t>
            </a:r>
            <a:r>
              <a:rPr lang="en-US" altLang="zh-CN"/>
              <a:t>, </a:t>
            </a:r>
            <a:r>
              <a:rPr lang="zh-CN" altLang="en-US"/>
              <a:t>改</a:t>
            </a:r>
            <a:r>
              <a:rPr lang="en-US" altLang="zh-CN"/>
              <a:t>, </a:t>
            </a:r>
            <a:r>
              <a:rPr lang="zh-CN" altLang="en-US"/>
              <a:t>查操作</a:t>
            </a:r>
          </a:p>
        </p:txBody>
      </p:sp>
      <p:sp>
        <p:nvSpPr>
          <p:cNvPr id="3087" name="Text Box 18"/>
          <p:cNvSpPr txBox="1">
            <a:spLocks noChangeArrowheads="1"/>
          </p:cNvSpPr>
          <p:nvPr/>
        </p:nvSpPr>
        <p:spPr bwMode="auto">
          <a:xfrm>
            <a:off x="7924800" y="1905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保存数据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auto">
          <a:xfrm>
            <a:off x="5334000" y="30480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Database access object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auto">
          <a:xfrm>
            <a:off x="5715000" y="373380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没有任何的业务逻辑</a:t>
            </a:r>
            <a:r>
              <a:rPr lang="en-US" altLang="zh-CN" sz="1400"/>
              <a:t>. </a:t>
            </a:r>
          </a:p>
        </p:txBody>
      </p:sp>
      <p:sp>
        <p:nvSpPr>
          <p:cNvPr id="3090" name="TextBox 17"/>
          <p:cNvSpPr txBox="1">
            <a:spLocks noChangeArrowheads="1"/>
          </p:cNvSpPr>
          <p:nvPr/>
        </p:nvSpPr>
        <p:spPr bwMode="auto">
          <a:xfrm>
            <a:off x="5562600" y="45720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使用 </a:t>
            </a:r>
            <a:r>
              <a:rPr lang="en-US" altLang="zh-CN"/>
              <a:t>C3P0 </a:t>
            </a:r>
            <a:r>
              <a:rPr lang="zh-CN" altLang="en-US"/>
              <a:t>数据库连接池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4"/>
          <p:cNvSpPr>
            <a:spLocks noChangeShapeType="1"/>
          </p:cNvSpPr>
          <p:nvPr/>
        </p:nvSpPr>
        <p:spPr bwMode="auto">
          <a:xfrm>
            <a:off x="533400" y="56530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838200" y="52593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请求</a:t>
            </a:r>
          </a:p>
        </p:txBody>
      </p:sp>
      <p:sp>
        <p:nvSpPr>
          <p:cNvPr id="21508" name="Oval 6"/>
          <p:cNvSpPr>
            <a:spLocks noChangeArrowheads="1"/>
          </p:cNvSpPr>
          <p:nvPr/>
        </p:nvSpPr>
        <p:spPr bwMode="auto">
          <a:xfrm>
            <a:off x="2133600" y="5310188"/>
            <a:ext cx="2743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AddCustomerServlet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304800" y="15240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CustomerDAOMysqlImpl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2743200" y="15240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CustomerDAOXmlImpl</a:t>
            </a:r>
          </a:p>
        </p:txBody>
      </p:sp>
      <p:sp>
        <p:nvSpPr>
          <p:cNvPr id="21511" name="Line 11"/>
          <p:cNvSpPr>
            <a:spLocks noChangeShapeType="1"/>
          </p:cNvSpPr>
          <p:nvPr/>
        </p:nvSpPr>
        <p:spPr bwMode="auto">
          <a:xfrm>
            <a:off x="5105400" y="5653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1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272088"/>
            <a:ext cx="3000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 Box 13"/>
          <p:cNvSpPr txBox="1">
            <a:spLocks noChangeArrowheads="1"/>
          </p:cNvSpPr>
          <p:nvPr/>
        </p:nvSpPr>
        <p:spPr bwMode="auto">
          <a:xfrm>
            <a:off x="6858000" y="63388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Web.xml</a:t>
            </a:r>
          </a:p>
        </p:txBody>
      </p:sp>
      <p:sp>
        <p:nvSpPr>
          <p:cNvPr id="21514" name="Rectangle 14"/>
          <p:cNvSpPr>
            <a:spLocks noChangeArrowheads="1"/>
          </p:cNvSpPr>
          <p:nvPr/>
        </p:nvSpPr>
        <p:spPr bwMode="auto">
          <a:xfrm>
            <a:off x="533400" y="152400"/>
            <a:ext cx="350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CustomerDAO</a:t>
            </a:r>
          </a:p>
        </p:txBody>
      </p:sp>
      <p:sp>
        <p:nvSpPr>
          <p:cNvPr id="21515" name="AutoShape 16"/>
          <p:cNvSpPr>
            <a:spLocks noChangeArrowheads="1"/>
          </p:cNvSpPr>
          <p:nvPr/>
        </p:nvSpPr>
        <p:spPr bwMode="auto">
          <a:xfrm>
            <a:off x="927100" y="596900"/>
            <a:ext cx="1524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7"/>
          <p:cNvSpPr>
            <a:spLocks noChangeShapeType="1"/>
          </p:cNvSpPr>
          <p:nvPr/>
        </p:nvSpPr>
        <p:spPr bwMode="auto">
          <a:xfrm>
            <a:off x="1003300" y="8255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AutoShape 18"/>
          <p:cNvSpPr>
            <a:spLocks noChangeArrowheads="1"/>
          </p:cNvSpPr>
          <p:nvPr/>
        </p:nvSpPr>
        <p:spPr bwMode="auto">
          <a:xfrm>
            <a:off x="2743200" y="609600"/>
            <a:ext cx="1524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9"/>
          <p:cNvSpPr>
            <a:spLocks noChangeShapeType="1"/>
          </p:cNvSpPr>
          <p:nvPr/>
        </p:nvSpPr>
        <p:spPr bwMode="auto">
          <a:xfrm>
            <a:off x="2819400" y="83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Rectangle 21"/>
          <p:cNvSpPr>
            <a:spLocks noChangeArrowheads="1"/>
          </p:cNvSpPr>
          <p:nvPr/>
        </p:nvSpPr>
        <p:spPr bwMode="auto">
          <a:xfrm>
            <a:off x="2159000" y="3644900"/>
            <a:ext cx="2667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CustomerDAOFactory</a:t>
            </a:r>
          </a:p>
        </p:txBody>
      </p:sp>
      <p:sp>
        <p:nvSpPr>
          <p:cNvPr id="21520" name="Text Box 22"/>
          <p:cNvSpPr txBox="1">
            <a:spLocks noChangeArrowheads="1"/>
          </p:cNvSpPr>
          <p:nvPr/>
        </p:nvSpPr>
        <p:spPr bwMode="auto">
          <a:xfrm>
            <a:off x="228600" y="45720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/>
              <a:t>获取 </a:t>
            </a:r>
            <a:r>
              <a:rPr lang="en-US" altLang="zh-CN" sz="1400" b="1"/>
              <a:t>CustomerDAO </a:t>
            </a:r>
            <a:r>
              <a:rPr lang="zh-CN" altLang="en-US" sz="1400" b="1"/>
              <a:t>实现类的对象</a:t>
            </a:r>
          </a:p>
        </p:txBody>
      </p:sp>
      <p:sp>
        <p:nvSpPr>
          <p:cNvPr id="21521" name="Line 24"/>
          <p:cNvSpPr>
            <a:spLocks noChangeShapeType="1"/>
          </p:cNvSpPr>
          <p:nvPr/>
        </p:nvSpPr>
        <p:spPr bwMode="auto">
          <a:xfrm flipV="1">
            <a:off x="35052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25"/>
          <p:cNvSpPr>
            <a:spLocks noChangeShapeType="1"/>
          </p:cNvSpPr>
          <p:nvPr/>
        </p:nvSpPr>
        <p:spPr bwMode="auto">
          <a:xfrm flipH="1" flipV="1">
            <a:off x="4876800" y="41910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26"/>
          <p:cNvSpPr>
            <a:spLocks noChangeShapeType="1"/>
          </p:cNvSpPr>
          <p:nvPr/>
        </p:nvSpPr>
        <p:spPr bwMode="auto">
          <a:xfrm flipH="1" flipV="1">
            <a:off x="1981200" y="22860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Line 27"/>
          <p:cNvSpPr>
            <a:spLocks noChangeShapeType="1"/>
          </p:cNvSpPr>
          <p:nvPr/>
        </p:nvSpPr>
        <p:spPr bwMode="auto">
          <a:xfrm flipV="1">
            <a:off x="3048000" y="2286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Text Box 28"/>
          <p:cNvSpPr txBox="1">
            <a:spLocks noChangeArrowheads="1"/>
          </p:cNvSpPr>
          <p:nvPr/>
        </p:nvSpPr>
        <p:spPr bwMode="auto">
          <a:xfrm>
            <a:off x="3733800" y="2819400"/>
            <a:ext cx="388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/>
              <a:t>根据传过来的 </a:t>
            </a:r>
            <a:r>
              <a:rPr lang="en-US" altLang="zh-CN" sz="1400" b="1"/>
              <a:t>web.xml </a:t>
            </a:r>
            <a:r>
              <a:rPr lang="zh-CN" altLang="en-US" sz="1400" b="1"/>
              <a:t>中的参数值来创建对象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16"/>
          <p:cNvSpPr>
            <a:spLocks noChangeShapeType="1"/>
          </p:cNvSpPr>
          <p:nvPr/>
        </p:nvSpPr>
        <p:spPr bwMode="auto">
          <a:xfrm>
            <a:off x="1371600" y="2133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733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101975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5153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2362200" y="2090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2514600" y="2111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990600" y="2438400"/>
            <a:ext cx="2133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用于查询 </a:t>
            </a:r>
            <a:r>
              <a:rPr lang="en-US" altLang="zh-CN" sz="1400"/>
              <a:t>Customer </a:t>
            </a:r>
            <a:r>
              <a:rPr lang="zh-CN" altLang="en-US" sz="1400"/>
              <a:t>对象</a:t>
            </a: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2819400" y="1862138"/>
            <a:ext cx="18288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4191000" y="2090738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3352800" y="2438400"/>
            <a:ext cx="1524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条件查询的条件</a:t>
            </a:r>
          </a:p>
        </p:txBody>
      </p:sp>
      <p:pic>
        <p:nvPicPr>
          <p:cNvPr id="2254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5188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2286000" y="167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Rectangle 15"/>
          <p:cNvSpPr>
            <a:spLocks noChangeArrowheads="1"/>
          </p:cNvSpPr>
          <p:nvPr/>
        </p:nvSpPr>
        <p:spPr bwMode="auto">
          <a:xfrm>
            <a:off x="3657600" y="1501775"/>
            <a:ext cx="5105400" cy="152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315913" y="3200400"/>
            <a:ext cx="2133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customerUIServlet</a:t>
            </a:r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>
            <a:off x="13716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4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22288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6" name="Text Box 20"/>
          <p:cNvSpPr txBox="1">
            <a:spLocks noChangeArrowheads="1"/>
          </p:cNvSpPr>
          <p:nvPr/>
        </p:nvSpPr>
        <p:spPr bwMode="auto">
          <a:xfrm>
            <a:off x="381000" y="2819400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Get </a:t>
            </a:r>
            <a:r>
              <a:rPr lang="zh-CN" altLang="en-US" sz="1400"/>
              <a:t>请求</a:t>
            </a:r>
          </a:p>
        </p:txBody>
      </p:sp>
      <p:sp>
        <p:nvSpPr>
          <p:cNvPr id="22547" name="Text Box 21"/>
          <p:cNvSpPr txBox="1">
            <a:spLocks noChangeArrowheads="1"/>
          </p:cNvSpPr>
          <p:nvPr/>
        </p:nvSpPr>
        <p:spPr bwMode="auto">
          <a:xfrm>
            <a:off x="533400" y="3810000"/>
            <a:ext cx="6858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派发</a:t>
            </a:r>
          </a:p>
        </p:txBody>
      </p:sp>
      <p:sp>
        <p:nvSpPr>
          <p:cNvPr id="22548" name="Text Box 22"/>
          <p:cNvSpPr txBox="1">
            <a:spLocks noChangeArrowheads="1"/>
          </p:cNvSpPr>
          <p:nvPr/>
        </p:nvSpPr>
        <p:spPr bwMode="auto">
          <a:xfrm>
            <a:off x="228600" y="5715000"/>
            <a:ext cx="4191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在该页面能够得到 </a:t>
            </a:r>
            <a:r>
              <a:rPr lang="zh-CN" altLang="en-US" sz="1400" b="1"/>
              <a:t>（连接</a:t>
            </a:r>
            <a:r>
              <a:rPr lang="en-US" altLang="zh-CN" sz="1400" b="1"/>
              <a:t>1</a:t>
            </a:r>
            <a:r>
              <a:rPr lang="zh-CN" altLang="en-US" sz="1400" b="1"/>
              <a:t>）</a:t>
            </a:r>
            <a:r>
              <a:rPr lang="zh-CN" altLang="en-US" sz="1400"/>
              <a:t>处的 </a:t>
            </a:r>
            <a:r>
              <a:rPr lang="en-US" altLang="zh-CN" sz="1400"/>
              <a:t>name, address </a:t>
            </a:r>
            <a:r>
              <a:rPr lang="zh-CN" altLang="en-US" sz="1400"/>
              <a:t>和 </a:t>
            </a:r>
            <a:r>
              <a:rPr lang="en-US" altLang="zh-CN" sz="1400"/>
              <a:t>phone</a:t>
            </a:r>
            <a:r>
              <a:rPr lang="zh-CN" altLang="en-US" sz="1400"/>
              <a:t>，即能够得到条件查询的条件</a:t>
            </a:r>
          </a:p>
        </p:txBody>
      </p:sp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5573713" y="1828800"/>
            <a:ext cx="1055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（连接</a:t>
            </a:r>
            <a:r>
              <a:rPr lang="en-US" altLang="zh-CN" sz="1600" b="1"/>
              <a:t>1</a:t>
            </a:r>
            <a:r>
              <a:rPr lang="zh-CN" altLang="en-US" sz="1600" b="1"/>
              <a:t>）</a:t>
            </a:r>
          </a:p>
        </p:txBody>
      </p:sp>
      <p:sp>
        <p:nvSpPr>
          <p:cNvPr id="22550" name="Line 24"/>
          <p:cNvSpPr>
            <a:spLocks noChangeShapeType="1"/>
          </p:cNvSpPr>
          <p:nvPr/>
        </p:nvSpPr>
        <p:spPr bwMode="auto">
          <a:xfrm>
            <a:off x="3048000" y="47244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Oval 25"/>
          <p:cNvSpPr>
            <a:spLocks noChangeArrowheads="1"/>
          </p:cNvSpPr>
          <p:nvPr/>
        </p:nvSpPr>
        <p:spPr bwMode="auto">
          <a:xfrm>
            <a:off x="4800600" y="5022850"/>
            <a:ext cx="2362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400" i="1"/>
              <a:t>updateCustomerServlet</a:t>
            </a:r>
          </a:p>
        </p:txBody>
      </p:sp>
      <p:sp>
        <p:nvSpPr>
          <p:cNvPr id="22552" name="Text Box 26"/>
          <p:cNvSpPr txBox="1">
            <a:spLocks noChangeArrowheads="1"/>
          </p:cNvSpPr>
          <p:nvPr/>
        </p:nvSpPr>
        <p:spPr bwMode="auto">
          <a:xfrm>
            <a:off x="5029200" y="5578475"/>
            <a:ext cx="3962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在该 </a:t>
            </a:r>
            <a:r>
              <a:rPr lang="en-US" altLang="zh-CN" sz="1400"/>
              <a:t>Servlet </a:t>
            </a:r>
            <a:r>
              <a:rPr lang="zh-CN" altLang="en-US" sz="1400"/>
              <a:t>中不能得到 </a:t>
            </a:r>
            <a:r>
              <a:rPr lang="zh-CN" altLang="en-US" sz="1400" b="1"/>
              <a:t>（连接</a:t>
            </a:r>
            <a:r>
              <a:rPr lang="en-US" altLang="zh-CN" sz="1400" b="1"/>
              <a:t>1</a:t>
            </a:r>
            <a:r>
              <a:rPr lang="zh-CN" altLang="en-US" sz="1400" b="1"/>
              <a:t>）</a:t>
            </a:r>
            <a:r>
              <a:rPr lang="zh-CN" altLang="en-US" sz="1400"/>
              <a:t>处的 </a:t>
            </a:r>
            <a:r>
              <a:rPr lang="en-US" altLang="zh-CN" sz="1400"/>
              <a:t>name, address </a:t>
            </a:r>
            <a:r>
              <a:rPr lang="zh-CN" altLang="en-US" sz="1400"/>
              <a:t>和 </a:t>
            </a:r>
            <a:r>
              <a:rPr lang="en-US" altLang="zh-CN" sz="1400"/>
              <a:t>phone</a:t>
            </a:r>
            <a:r>
              <a:rPr lang="zh-CN" altLang="en-US" sz="1400"/>
              <a:t>，即不能得到条件查询的条件</a:t>
            </a:r>
          </a:p>
        </p:txBody>
      </p:sp>
      <p:sp>
        <p:nvSpPr>
          <p:cNvPr id="22553" name="Text Box 27"/>
          <p:cNvSpPr txBox="1">
            <a:spLocks noChangeArrowheads="1"/>
          </p:cNvSpPr>
          <p:nvPr/>
        </p:nvSpPr>
        <p:spPr bwMode="auto">
          <a:xfrm rot="747581">
            <a:off x="3048000" y="4953000"/>
            <a:ext cx="990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Post </a:t>
            </a:r>
            <a:r>
              <a:rPr lang="zh-CN" altLang="en-US" sz="1400"/>
              <a:t>请求</a:t>
            </a:r>
          </a:p>
        </p:txBody>
      </p:sp>
      <p:sp>
        <p:nvSpPr>
          <p:cNvPr id="22554" name="Line 28"/>
          <p:cNvSpPr>
            <a:spLocks noChangeShapeType="1"/>
          </p:cNvSpPr>
          <p:nvPr/>
        </p:nvSpPr>
        <p:spPr bwMode="auto">
          <a:xfrm flipV="1">
            <a:off x="5943600" y="42830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105400" y="4435475"/>
            <a:ext cx="6858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派发</a:t>
            </a:r>
          </a:p>
        </p:txBody>
      </p:sp>
      <p:sp>
        <p:nvSpPr>
          <p:cNvPr id="22556" name="Oval 30"/>
          <p:cNvSpPr>
            <a:spLocks noChangeArrowheads="1"/>
          </p:cNvSpPr>
          <p:nvPr/>
        </p:nvSpPr>
        <p:spPr bwMode="auto">
          <a:xfrm>
            <a:off x="4724400" y="3810000"/>
            <a:ext cx="2362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400" i="1"/>
              <a:t>searchCustomerServlet</a:t>
            </a:r>
          </a:p>
        </p:txBody>
      </p:sp>
      <p:sp>
        <p:nvSpPr>
          <p:cNvPr id="22557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在该 </a:t>
            </a:r>
            <a:r>
              <a:rPr lang="en-US" altLang="zh-CN" sz="1400"/>
              <a:t>Servlet </a:t>
            </a:r>
            <a:r>
              <a:rPr lang="zh-CN" altLang="en-US" sz="1400"/>
              <a:t>中得不到查询条件</a:t>
            </a:r>
          </a:p>
        </p:txBody>
      </p:sp>
      <p:pic>
        <p:nvPicPr>
          <p:cNvPr id="22558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33600"/>
            <a:ext cx="2014538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9" name="Line 34"/>
          <p:cNvSpPr>
            <a:spLocks noChangeShapeType="1"/>
          </p:cNvSpPr>
          <p:nvPr/>
        </p:nvSpPr>
        <p:spPr bwMode="auto">
          <a:xfrm flipV="1">
            <a:off x="59436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5"/>
          <p:cNvSpPr>
            <a:spLocks noChangeShapeType="1"/>
          </p:cNvSpPr>
          <p:nvPr/>
        </p:nvSpPr>
        <p:spPr bwMode="auto">
          <a:xfrm>
            <a:off x="59436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4"/>
          <p:cNvSpPr>
            <a:spLocks noChangeShapeType="1"/>
          </p:cNvSpPr>
          <p:nvPr/>
        </p:nvSpPr>
        <p:spPr bwMode="auto">
          <a:xfrm>
            <a:off x="1371600" y="2133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3733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3101975" y="137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5153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Line 8"/>
          <p:cNvSpPr>
            <a:spLocks noChangeShapeType="1"/>
          </p:cNvSpPr>
          <p:nvPr/>
        </p:nvSpPr>
        <p:spPr bwMode="auto">
          <a:xfrm>
            <a:off x="2362200" y="20907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>
            <a:off x="2514600" y="2111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990600" y="2438400"/>
            <a:ext cx="2133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用于查询 </a:t>
            </a:r>
            <a:r>
              <a:rPr lang="en-US" altLang="zh-CN" sz="1400"/>
              <a:t>Customer </a:t>
            </a:r>
            <a:r>
              <a:rPr lang="zh-CN" altLang="en-US" sz="1400"/>
              <a:t>对象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2819400" y="1862138"/>
            <a:ext cx="1828800" cy="2286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>
            <a:off x="4191000" y="2090738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3352800" y="2438400"/>
            <a:ext cx="1524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条件查询的条件</a:t>
            </a:r>
          </a:p>
        </p:txBody>
      </p:sp>
      <p:pic>
        <p:nvPicPr>
          <p:cNvPr id="2356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75188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2286000" y="167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Rectangle 16"/>
          <p:cNvSpPr>
            <a:spLocks noChangeArrowheads="1"/>
          </p:cNvSpPr>
          <p:nvPr/>
        </p:nvSpPr>
        <p:spPr bwMode="auto">
          <a:xfrm>
            <a:off x="3657600" y="1501775"/>
            <a:ext cx="5105400" cy="1524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Oval 17"/>
          <p:cNvSpPr>
            <a:spLocks noChangeArrowheads="1"/>
          </p:cNvSpPr>
          <p:nvPr/>
        </p:nvSpPr>
        <p:spPr bwMode="auto">
          <a:xfrm>
            <a:off x="315913" y="3200400"/>
            <a:ext cx="2133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customerUIServlet</a:t>
            </a:r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13716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69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22288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381000" y="2819400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Get </a:t>
            </a:r>
            <a:r>
              <a:rPr lang="zh-CN" altLang="en-US" sz="1400"/>
              <a:t>请求</a:t>
            </a:r>
          </a:p>
        </p:txBody>
      </p:sp>
      <p:sp>
        <p:nvSpPr>
          <p:cNvPr id="23571" name="Text Box 21"/>
          <p:cNvSpPr txBox="1">
            <a:spLocks noChangeArrowheads="1"/>
          </p:cNvSpPr>
          <p:nvPr/>
        </p:nvSpPr>
        <p:spPr bwMode="auto">
          <a:xfrm>
            <a:off x="533400" y="3810000"/>
            <a:ext cx="6858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派发</a:t>
            </a:r>
          </a:p>
        </p:txBody>
      </p:sp>
      <p:sp>
        <p:nvSpPr>
          <p:cNvPr id="23572" name="Text Box 22"/>
          <p:cNvSpPr txBox="1">
            <a:spLocks noChangeArrowheads="1"/>
          </p:cNvSpPr>
          <p:nvPr/>
        </p:nvSpPr>
        <p:spPr bwMode="auto">
          <a:xfrm>
            <a:off x="228600" y="6172200"/>
            <a:ext cx="4191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在该页面能够得到 </a:t>
            </a:r>
            <a:r>
              <a:rPr lang="zh-CN" altLang="en-US" sz="1400" b="1"/>
              <a:t>（连接</a:t>
            </a:r>
            <a:r>
              <a:rPr lang="en-US" altLang="zh-CN" sz="1400" b="1"/>
              <a:t>1</a:t>
            </a:r>
            <a:r>
              <a:rPr lang="zh-CN" altLang="en-US" sz="1400" b="1"/>
              <a:t>）</a:t>
            </a:r>
            <a:r>
              <a:rPr lang="zh-CN" altLang="en-US" sz="1400"/>
              <a:t>处的 </a:t>
            </a:r>
            <a:r>
              <a:rPr lang="en-US" altLang="zh-CN" sz="1400"/>
              <a:t>name, address </a:t>
            </a:r>
            <a:r>
              <a:rPr lang="zh-CN" altLang="en-US" sz="1400"/>
              <a:t>和 </a:t>
            </a:r>
            <a:r>
              <a:rPr lang="en-US" altLang="zh-CN" sz="1400"/>
              <a:t>phone</a:t>
            </a:r>
            <a:r>
              <a:rPr lang="zh-CN" altLang="en-US" sz="1400"/>
              <a:t>，即能够得到条件查询的条件</a:t>
            </a:r>
          </a:p>
        </p:txBody>
      </p:sp>
      <p:sp>
        <p:nvSpPr>
          <p:cNvPr id="23573" name="Text Box 23"/>
          <p:cNvSpPr txBox="1">
            <a:spLocks noChangeArrowheads="1"/>
          </p:cNvSpPr>
          <p:nvPr/>
        </p:nvSpPr>
        <p:spPr bwMode="auto">
          <a:xfrm>
            <a:off x="5649913" y="1828800"/>
            <a:ext cx="1055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/>
              <a:t>（连接</a:t>
            </a:r>
            <a:r>
              <a:rPr lang="en-US" altLang="zh-CN" sz="1600" b="1"/>
              <a:t>1</a:t>
            </a:r>
            <a:r>
              <a:rPr lang="zh-CN" altLang="en-US" sz="1600" b="1"/>
              <a:t>）</a:t>
            </a:r>
          </a:p>
        </p:txBody>
      </p:sp>
      <p:sp>
        <p:nvSpPr>
          <p:cNvPr id="23574" name="Line 24"/>
          <p:cNvSpPr>
            <a:spLocks noChangeShapeType="1"/>
          </p:cNvSpPr>
          <p:nvPr/>
        </p:nvSpPr>
        <p:spPr bwMode="auto">
          <a:xfrm>
            <a:off x="3048000" y="47244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25"/>
          <p:cNvSpPr>
            <a:spLocks noChangeArrowheads="1"/>
          </p:cNvSpPr>
          <p:nvPr/>
        </p:nvSpPr>
        <p:spPr bwMode="auto">
          <a:xfrm>
            <a:off x="4876800" y="5022850"/>
            <a:ext cx="2362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400" i="1"/>
              <a:t>updateCustomerServlet</a:t>
            </a:r>
          </a:p>
        </p:txBody>
      </p:sp>
      <p:sp>
        <p:nvSpPr>
          <p:cNvPr id="23576" name="Text Box 26"/>
          <p:cNvSpPr txBox="1">
            <a:spLocks noChangeArrowheads="1"/>
          </p:cNvSpPr>
          <p:nvPr/>
        </p:nvSpPr>
        <p:spPr bwMode="auto">
          <a:xfrm>
            <a:off x="5105400" y="5578475"/>
            <a:ext cx="3962400" cy="942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在该 </a:t>
            </a:r>
            <a:r>
              <a:rPr lang="en-US" altLang="zh-CN" sz="1400"/>
              <a:t>Servlet </a:t>
            </a:r>
            <a:r>
              <a:rPr lang="zh-CN" altLang="en-US" sz="1400"/>
              <a:t>中能够得到 </a:t>
            </a:r>
            <a:r>
              <a:rPr lang="en-US" altLang="zh-CN" sz="1400"/>
              <a:t>updateCustomers.jsp </a:t>
            </a:r>
            <a:r>
              <a:rPr lang="zh-CN" altLang="en-US" sz="1400"/>
              <a:t>表单提交的数据，所以能够得到该表单中隐藏域的值，即能够得到</a:t>
            </a:r>
            <a:r>
              <a:rPr lang="zh-CN" altLang="en-US" sz="1400" b="1"/>
              <a:t>（连接</a:t>
            </a:r>
            <a:r>
              <a:rPr lang="en-US" altLang="zh-CN" sz="1400" b="1"/>
              <a:t>1</a:t>
            </a:r>
            <a:r>
              <a:rPr lang="zh-CN" altLang="en-US" sz="1400" b="1"/>
              <a:t>）</a:t>
            </a:r>
            <a:r>
              <a:rPr lang="zh-CN" altLang="en-US" sz="1400"/>
              <a:t>处的 </a:t>
            </a:r>
            <a:r>
              <a:rPr lang="en-US" altLang="zh-CN" sz="1400"/>
              <a:t>name, address </a:t>
            </a:r>
            <a:r>
              <a:rPr lang="zh-CN" altLang="en-US" sz="1400"/>
              <a:t>和 </a:t>
            </a:r>
            <a:r>
              <a:rPr lang="en-US" altLang="zh-CN" sz="1400"/>
              <a:t>phone</a:t>
            </a:r>
            <a:r>
              <a:rPr lang="zh-CN" altLang="en-US" sz="1400"/>
              <a:t>，即能够得到条件查询的条件</a:t>
            </a:r>
          </a:p>
        </p:txBody>
      </p:sp>
      <p:sp>
        <p:nvSpPr>
          <p:cNvPr id="23577" name="Text Box 27"/>
          <p:cNvSpPr txBox="1">
            <a:spLocks noChangeArrowheads="1"/>
          </p:cNvSpPr>
          <p:nvPr/>
        </p:nvSpPr>
        <p:spPr bwMode="auto">
          <a:xfrm rot="747581">
            <a:off x="3048000" y="4953000"/>
            <a:ext cx="9906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Post </a:t>
            </a:r>
            <a:r>
              <a:rPr lang="zh-CN" altLang="en-US" sz="1400"/>
              <a:t>请求</a:t>
            </a:r>
          </a:p>
        </p:txBody>
      </p:sp>
      <p:sp>
        <p:nvSpPr>
          <p:cNvPr id="23578" name="Line 28"/>
          <p:cNvSpPr>
            <a:spLocks noChangeShapeType="1"/>
          </p:cNvSpPr>
          <p:nvPr/>
        </p:nvSpPr>
        <p:spPr bwMode="auto">
          <a:xfrm flipV="1">
            <a:off x="6019800" y="42830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Text Box 29"/>
          <p:cNvSpPr txBox="1">
            <a:spLocks noChangeArrowheads="1"/>
          </p:cNvSpPr>
          <p:nvPr/>
        </p:nvSpPr>
        <p:spPr bwMode="auto">
          <a:xfrm>
            <a:off x="5181600" y="4435475"/>
            <a:ext cx="6858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派发</a:t>
            </a:r>
          </a:p>
        </p:txBody>
      </p:sp>
      <p:sp>
        <p:nvSpPr>
          <p:cNvPr id="23580" name="Oval 30"/>
          <p:cNvSpPr>
            <a:spLocks noChangeArrowheads="1"/>
          </p:cNvSpPr>
          <p:nvPr/>
        </p:nvSpPr>
        <p:spPr bwMode="auto">
          <a:xfrm>
            <a:off x="4800600" y="3810000"/>
            <a:ext cx="2362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1400" i="1"/>
              <a:t>searchCustomerServlet</a:t>
            </a:r>
          </a:p>
        </p:txBody>
      </p:sp>
      <p:sp>
        <p:nvSpPr>
          <p:cNvPr id="23581" name="Text Box 31"/>
          <p:cNvSpPr txBox="1">
            <a:spLocks noChangeArrowheads="1"/>
          </p:cNvSpPr>
          <p:nvPr/>
        </p:nvSpPr>
        <p:spPr bwMode="auto">
          <a:xfrm>
            <a:off x="7315200" y="3749675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/>
              <a:t>在该 </a:t>
            </a:r>
            <a:r>
              <a:rPr lang="en-US" altLang="zh-CN" sz="1400"/>
              <a:t>Servlet </a:t>
            </a:r>
            <a:r>
              <a:rPr lang="zh-CN" altLang="en-US" sz="1400"/>
              <a:t>中能够得到查询条件</a:t>
            </a:r>
          </a:p>
        </p:txBody>
      </p:sp>
      <p:sp>
        <p:nvSpPr>
          <p:cNvPr id="23582" name="Line 33"/>
          <p:cNvSpPr>
            <a:spLocks noChangeShapeType="1"/>
          </p:cNvSpPr>
          <p:nvPr/>
        </p:nvSpPr>
        <p:spPr bwMode="auto">
          <a:xfrm flipV="1">
            <a:off x="60198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34"/>
          <p:cNvSpPr>
            <a:spLocks noChangeShapeType="1"/>
          </p:cNvSpPr>
          <p:nvPr/>
        </p:nvSpPr>
        <p:spPr bwMode="auto">
          <a:xfrm>
            <a:off x="60198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84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4933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5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667000"/>
            <a:ext cx="2209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3190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14400" y="12192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web.xml 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75517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143000" y="3352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daoConfig.xml 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589088" y="804863"/>
            <a:ext cx="533400" cy="1524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1981200" y="990600"/>
            <a:ext cx="304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添加新客户的流程</a:t>
            </a: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37338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2209800" y="2895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3505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 flipV="1">
            <a:off x="4267200" y="1752600"/>
            <a:ext cx="914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 rot="-4281342">
            <a:off x="3840957" y="2667793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填入数据</a:t>
            </a:r>
          </a:p>
        </p:txBody>
      </p:sp>
      <p:pic>
        <p:nvPicPr>
          <p:cNvPr id="410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"/>
            <a:ext cx="396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Oval 11"/>
          <p:cNvSpPr>
            <a:spLocks noChangeArrowheads="1"/>
          </p:cNvSpPr>
          <p:nvPr/>
        </p:nvSpPr>
        <p:spPr bwMode="auto">
          <a:xfrm>
            <a:off x="7162800" y="304800"/>
            <a:ext cx="1905000" cy="685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 flipH="1">
            <a:off x="3556000" y="14605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Text Box 13"/>
          <p:cNvSpPr txBox="1">
            <a:spLocks noChangeArrowheads="1"/>
          </p:cNvSpPr>
          <p:nvPr/>
        </p:nvSpPr>
        <p:spPr bwMode="auto">
          <a:xfrm>
            <a:off x="6934200" y="13716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success.jsp</a:t>
            </a:r>
          </a:p>
        </p:txBody>
      </p:sp>
      <p:sp>
        <p:nvSpPr>
          <p:cNvPr id="4108" name="TextBox 11"/>
          <p:cNvSpPr txBox="1">
            <a:spLocks noChangeArrowheads="1"/>
          </p:cNvSpPr>
          <p:nvPr/>
        </p:nvSpPr>
        <p:spPr bwMode="auto">
          <a:xfrm>
            <a:off x="4343400" y="50292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POST </a:t>
            </a:r>
            <a:r>
              <a:rPr lang="zh-CN" altLang="en-US"/>
              <a:t>请求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4"/>
          <p:cNvSpPr>
            <a:spLocks noChangeShapeType="1"/>
          </p:cNvSpPr>
          <p:nvPr/>
        </p:nvSpPr>
        <p:spPr bwMode="auto">
          <a:xfrm>
            <a:off x="2146300" y="762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184400" y="304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添加新用户请求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19812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Oval 7"/>
          <p:cNvSpPr>
            <a:spLocks noChangeArrowheads="1"/>
          </p:cNvSpPr>
          <p:nvPr/>
        </p:nvSpPr>
        <p:spPr bwMode="auto">
          <a:xfrm>
            <a:off x="4229100" y="342900"/>
            <a:ext cx="2819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addCustomerServlet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267200" y="1371600"/>
            <a:ext cx="44196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解析客户端浏览器的提交数据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封装请求参数到一个 </a:t>
            </a:r>
            <a:r>
              <a:rPr lang="en-US" altLang="zh-CN"/>
              <a:t>JavaBean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调用 </a:t>
            </a:r>
            <a:r>
              <a:rPr lang="en-US" altLang="zh-CN"/>
              <a:t>CustomerDAO </a:t>
            </a:r>
            <a:r>
              <a:rPr lang="zh-CN" altLang="en-US"/>
              <a:t>的方法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根据方法的返回情况进行页面的派发：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若不出现异常，则派发到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</a:rPr>
              <a:t>若出现用户名重复，则派发到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457200" y="28956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CustoemrDAO</a:t>
            </a:r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152400" y="37338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public void save(Customer customer);</a:t>
            </a:r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 flipH="1">
            <a:off x="2971800" y="24384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81600"/>
            <a:ext cx="396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2209800" y="60198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success.jsp</a:t>
            </a: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H="1">
            <a:off x="2819400" y="3200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19"/>
          <p:cNvSpPr>
            <a:spLocks noChangeShapeType="1"/>
          </p:cNvSpPr>
          <p:nvPr/>
        </p:nvSpPr>
        <p:spPr bwMode="auto">
          <a:xfrm>
            <a:off x="6019800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Rectangle 20"/>
          <p:cNvSpPr>
            <a:spLocks noChangeArrowheads="1"/>
          </p:cNvSpPr>
          <p:nvPr/>
        </p:nvSpPr>
        <p:spPr bwMode="auto">
          <a:xfrm>
            <a:off x="152400" y="18288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JDBCUtils</a:t>
            </a:r>
          </a:p>
        </p:txBody>
      </p:sp>
      <p:sp>
        <p:nvSpPr>
          <p:cNvPr id="5135" name="Line 21"/>
          <p:cNvSpPr>
            <a:spLocks noChangeShapeType="1"/>
          </p:cNvSpPr>
          <p:nvPr/>
        </p:nvSpPr>
        <p:spPr bwMode="auto">
          <a:xfrm flipV="1">
            <a:off x="292100" y="23241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6" name="Picture 22" descr="d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18013"/>
            <a:ext cx="46482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7" name="Text Box 23"/>
          <p:cNvSpPr txBox="1">
            <a:spLocks noChangeArrowheads="1"/>
          </p:cNvSpPr>
          <p:nvPr/>
        </p:nvSpPr>
        <p:spPr bwMode="auto">
          <a:xfrm>
            <a:off x="6400800" y="6400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addCustomer.jsp</a:t>
            </a:r>
          </a:p>
        </p:txBody>
      </p:sp>
      <p:sp>
        <p:nvSpPr>
          <p:cNvPr id="5138" name="Oval 24"/>
          <p:cNvSpPr>
            <a:spLocks noChangeArrowheads="1"/>
          </p:cNvSpPr>
          <p:nvPr/>
        </p:nvSpPr>
        <p:spPr bwMode="auto">
          <a:xfrm>
            <a:off x="7696200" y="739775"/>
            <a:ext cx="1295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</a:t>
            </a:r>
          </a:p>
        </p:txBody>
      </p:sp>
      <p:sp>
        <p:nvSpPr>
          <p:cNvPr id="5139" name="Line 25"/>
          <p:cNvSpPr>
            <a:spLocks noChangeShapeType="1"/>
          </p:cNvSpPr>
          <p:nvPr/>
        </p:nvSpPr>
        <p:spPr bwMode="auto">
          <a:xfrm>
            <a:off x="7924800" y="198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Line 26"/>
          <p:cNvSpPr>
            <a:spLocks noChangeShapeType="1"/>
          </p:cNvSpPr>
          <p:nvPr/>
        </p:nvSpPr>
        <p:spPr bwMode="auto">
          <a:xfrm flipV="1">
            <a:off x="82931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Rectangle 33"/>
          <p:cNvSpPr>
            <a:spLocks noChangeArrowheads="1"/>
          </p:cNvSpPr>
          <p:nvPr/>
        </p:nvSpPr>
        <p:spPr bwMode="auto">
          <a:xfrm>
            <a:off x="4495800" y="4800600"/>
            <a:ext cx="3886200" cy="304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"/>
            <a:ext cx="41719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33400" y="38862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CustoemrDAO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228600" y="47244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public void saveCustomer(Customer customer);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4114800" y="31242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JDBCUtils</a:t>
            </a:r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 flipV="1">
            <a:off x="3124200" y="3352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3048000" y="3276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调用</a:t>
            </a: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4648200" y="3581400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public  Connection getConnection()</a:t>
            </a:r>
          </a:p>
        </p:txBody>
      </p:sp>
      <p:sp>
        <p:nvSpPr>
          <p:cNvPr id="6153" name="Oval 16"/>
          <p:cNvSpPr>
            <a:spLocks noChangeArrowheads="1"/>
          </p:cNvSpPr>
          <p:nvPr/>
        </p:nvSpPr>
        <p:spPr bwMode="auto">
          <a:xfrm>
            <a:off x="381000" y="457200"/>
            <a:ext cx="2819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addCustomerServlet</a:t>
            </a:r>
          </a:p>
        </p:txBody>
      </p:sp>
      <p:sp>
        <p:nvSpPr>
          <p:cNvPr id="6154" name="Line 17"/>
          <p:cNvSpPr>
            <a:spLocks noChangeShapeType="1"/>
          </p:cNvSpPr>
          <p:nvPr/>
        </p:nvSpPr>
        <p:spPr bwMode="auto">
          <a:xfrm>
            <a:off x="1600200" y="1524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18"/>
          <p:cNvSpPr txBox="1">
            <a:spLocks noChangeArrowheads="1"/>
          </p:cNvSpPr>
          <p:nvPr/>
        </p:nvSpPr>
        <p:spPr bwMode="auto">
          <a:xfrm>
            <a:off x="1676400" y="2133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调用</a:t>
            </a:r>
          </a:p>
        </p:txBody>
      </p:sp>
      <p:sp>
        <p:nvSpPr>
          <p:cNvPr id="6156" name="Rectangle 21"/>
          <p:cNvSpPr>
            <a:spLocks noChangeArrowheads="1"/>
          </p:cNvSpPr>
          <p:nvPr/>
        </p:nvSpPr>
        <p:spPr bwMode="auto">
          <a:xfrm>
            <a:off x="6553200" y="1295400"/>
            <a:ext cx="1143000" cy="1524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0" y="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查询操作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2743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6"/>
          <p:cNvSpPr>
            <a:spLocks noChangeShapeType="1"/>
          </p:cNvSpPr>
          <p:nvPr/>
        </p:nvSpPr>
        <p:spPr bwMode="auto">
          <a:xfrm>
            <a:off x="6096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Oval 7"/>
          <p:cNvSpPr>
            <a:spLocks noChangeArrowheads="1"/>
          </p:cNvSpPr>
          <p:nvPr/>
        </p:nvSpPr>
        <p:spPr bwMode="auto">
          <a:xfrm>
            <a:off x="228600" y="2743200"/>
            <a:ext cx="3048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SearchCustomerServlet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304800" y="3505200"/>
            <a:ext cx="35814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获取客户端浏览器的请求参数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封装请求信息到一个 </a:t>
            </a:r>
            <a:r>
              <a:rPr lang="en-US" altLang="zh-CN" sz="1600"/>
              <a:t>JavaBean</a:t>
            </a:r>
            <a:r>
              <a:rPr lang="zh-CN" altLang="en-US" sz="1600"/>
              <a:t>中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调用 </a:t>
            </a:r>
            <a:r>
              <a:rPr lang="en-US" altLang="zh-CN" sz="1600"/>
              <a:t>CustomerDAO  </a:t>
            </a:r>
            <a:r>
              <a:rPr lang="zh-CN" altLang="en-US" sz="1600"/>
              <a:t>方法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根据方法的执行情况确定派发页面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若不出现异常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出现异常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1600"/>
              <a:t>派发页面</a:t>
            </a: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2819400" y="61722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public List searchCustomers(Customer customer)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6248400" y="54102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CustoemrDAO</a:t>
            </a:r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3124200" y="4419600"/>
            <a:ext cx="2971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19653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Line 13"/>
          <p:cNvSpPr>
            <a:spLocks noChangeShapeType="1"/>
          </p:cNvSpPr>
          <p:nvPr/>
        </p:nvSpPr>
        <p:spPr bwMode="auto">
          <a:xfrm>
            <a:off x="2590800" y="5181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14"/>
          <p:cNvSpPr>
            <a:spLocks noChangeShapeType="1"/>
          </p:cNvSpPr>
          <p:nvPr/>
        </p:nvSpPr>
        <p:spPr bwMode="auto">
          <a:xfrm flipV="1">
            <a:off x="7988300" y="3124200"/>
            <a:ext cx="127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Text Box 15"/>
          <p:cNvSpPr txBox="1">
            <a:spLocks noChangeArrowheads="1"/>
          </p:cNvSpPr>
          <p:nvPr/>
        </p:nvSpPr>
        <p:spPr bwMode="auto">
          <a:xfrm>
            <a:off x="7010400" y="2743200"/>
            <a:ext cx="190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/>
              <a:t>searchCustomers.jsp</a:t>
            </a:r>
          </a:p>
        </p:txBody>
      </p:sp>
      <p:pic>
        <p:nvPicPr>
          <p:cNvPr id="718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66800"/>
            <a:ext cx="3057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Line 17"/>
          <p:cNvSpPr>
            <a:spLocks noChangeShapeType="1"/>
          </p:cNvSpPr>
          <p:nvPr/>
        </p:nvSpPr>
        <p:spPr bwMode="auto">
          <a:xfrm>
            <a:off x="2133600" y="5486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18"/>
          <p:cNvSpPr>
            <a:spLocks noChangeShapeType="1"/>
          </p:cNvSpPr>
          <p:nvPr/>
        </p:nvSpPr>
        <p:spPr bwMode="auto">
          <a:xfrm flipV="1">
            <a:off x="5029200" y="2514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Text Box 19"/>
          <p:cNvSpPr txBox="1">
            <a:spLocks noChangeArrowheads="1"/>
          </p:cNvSpPr>
          <p:nvPr/>
        </p:nvSpPr>
        <p:spPr bwMode="auto">
          <a:xfrm>
            <a:off x="4572000" y="19050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/>
              <a:t>fail.jsp</a:t>
            </a:r>
          </a:p>
        </p:txBody>
      </p:sp>
      <p:sp>
        <p:nvSpPr>
          <p:cNvPr id="7186" name="Rectangle 20"/>
          <p:cNvSpPr>
            <a:spLocks noChangeArrowheads="1"/>
          </p:cNvSpPr>
          <p:nvPr/>
        </p:nvSpPr>
        <p:spPr bwMode="auto">
          <a:xfrm>
            <a:off x="6705600" y="1295400"/>
            <a:ext cx="2286000" cy="1447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0" y="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删除操作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086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Line 6"/>
          <p:cNvSpPr>
            <a:spLocks noChangeShapeType="1"/>
          </p:cNvSpPr>
          <p:nvPr/>
        </p:nvSpPr>
        <p:spPr bwMode="auto">
          <a:xfrm>
            <a:off x="2971800" y="193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Oval 7"/>
          <p:cNvSpPr>
            <a:spLocks noChangeArrowheads="1"/>
          </p:cNvSpPr>
          <p:nvPr/>
        </p:nvSpPr>
        <p:spPr bwMode="auto">
          <a:xfrm>
            <a:off x="838200" y="2514600"/>
            <a:ext cx="4419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1"/>
              <a:t>DeleteCustomer?id=&lt;%= cust.getId() %&gt;</a:t>
            </a:r>
            <a:endParaRPr lang="en-US" altLang="zh-CN"/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838200" y="3505200"/>
            <a:ext cx="4648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获取 </a:t>
            </a:r>
            <a:r>
              <a:rPr lang="en-US" altLang="zh-CN"/>
              <a:t>id </a:t>
            </a:r>
            <a:r>
              <a:rPr lang="zh-CN" altLang="en-US"/>
              <a:t>值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调用 </a:t>
            </a:r>
            <a:r>
              <a:rPr lang="en-US" altLang="zh-CN"/>
              <a:t>CustomerDAO </a:t>
            </a:r>
            <a:r>
              <a:rPr lang="zh-CN" altLang="en-US"/>
              <a:t>方法执行删除操作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根据方法的执行情况派发页面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没有异常派发页面到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若出现异常</a:t>
            </a: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5181600" y="42672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5257800" y="5638800"/>
            <a:ext cx="3276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CustomerDAO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3657600" y="6400800"/>
            <a:ext cx="5105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public void delete(int id);</a:t>
            </a:r>
          </a:p>
        </p:txBody>
      </p:sp>
      <p:pic>
        <p:nvPicPr>
          <p:cNvPr id="820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3162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6781800" y="3962400"/>
            <a:ext cx="1295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转发 </a:t>
            </a:r>
            <a:r>
              <a:rPr lang="en-US" altLang="zh-CN" b="1">
                <a:solidFill>
                  <a:srgbClr val="FF0000"/>
                </a:solidFill>
              </a:rPr>
              <a:t>OR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重定向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3962400" y="4953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 flipV="1">
            <a:off x="7835900" y="3505200"/>
            <a:ext cx="127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7"/>
          <p:cNvSpPr>
            <a:spLocks noChangeShapeType="1"/>
          </p:cNvSpPr>
          <p:nvPr/>
        </p:nvSpPr>
        <p:spPr bwMode="auto">
          <a:xfrm flipH="1">
            <a:off x="914400" y="5486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Text Box 18"/>
          <p:cNvSpPr txBox="1">
            <a:spLocks noChangeArrowheads="1"/>
          </p:cNvSpPr>
          <p:nvPr/>
        </p:nvSpPr>
        <p:spPr bwMode="auto">
          <a:xfrm>
            <a:off x="381000" y="6096000"/>
            <a:ext cx="111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error.jsp</a:t>
            </a:r>
          </a:p>
        </p:txBody>
      </p:sp>
      <p:sp>
        <p:nvSpPr>
          <p:cNvPr id="8208" name="Text Box 13"/>
          <p:cNvSpPr txBox="1">
            <a:spLocks noChangeArrowheads="1"/>
          </p:cNvSpPr>
          <p:nvPr/>
        </p:nvSpPr>
        <p:spPr bwMode="auto">
          <a:xfrm>
            <a:off x="6324600" y="30591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/SearchCustomerServlet</a:t>
            </a:r>
          </a:p>
        </p:txBody>
      </p:sp>
      <p:sp>
        <p:nvSpPr>
          <p:cNvPr id="8209" name="Text Box 13"/>
          <p:cNvSpPr txBox="1">
            <a:spLocks noChangeArrowheads="1"/>
          </p:cNvSpPr>
          <p:nvPr/>
        </p:nvSpPr>
        <p:spPr bwMode="auto">
          <a:xfrm>
            <a:off x="7086600" y="2057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/index.jsp</a:t>
            </a:r>
          </a:p>
        </p:txBody>
      </p:sp>
      <p:cxnSp>
        <p:nvCxnSpPr>
          <p:cNvPr id="20" name="直接箭头连接符 19"/>
          <p:cNvCxnSpPr>
            <a:stCxn id="8208" idx="0"/>
            <a:endCxn id="8209" idx="2"/>
          </p:cNvCxnSpPr>
          <p:nvPr/>
        </p:nvCxnSpPr>
        <p:spPr>
          <a:xfrm rot="5400000" flipH="1" flipV="1">
            <a:off x="7399337" y="2724151"/>
            <a:ext cx="631825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209" idx="0"/>
            <a:endCxn id="8202" idx="2"/>
          </p:cNvCxnSpPr>
          <p:nvPr/>
        </p:nvCxnSpPr>
        <p:spPr>
          <a:xfrm rot="16200000" flipV="1">
            <a:off x="7134225" y="1457325"/>
            <a:ext cx="533400" cy="666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820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删除时需要注意</a:t>
            </a:r>
            <a:r>
              <a:rPr lang="en-US" altLang="zh-CN"/>
              <a:t>: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在 ”</a:t>
            </a:r>
            <a:r>
              <a:rPr lang="en-US" altLang="zh-CN"/>
              <a:t>Delete” </a:t>
            </a:r>
            <a:r>
              <a:rPr lang="zh-CN" altLang="en-US"/>
              <a:t>连接上需要加上 </a:t>
            </a:r>
            <a:r>
              <a:rPr lang="en-US" altLang="zh-CN"/>
              <a:t>id </a:t>
            </a:r>
            <a:r>
              <a:rPr lang="zh-CN" altLang="en-US"/>
              <a:t>参数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/>
              <a:t>在执行 </a:t>
            </a:r>
            <a:r>
              <a:rPr lang="en-US" altLang="zh-CN"/>
              <a:t>CustomerDAO </a:t>
            </a:r>
            <a:r>
              <a:rPr lang="zh-CN" altLang="en-US"/>
              <a:t>方法若不出现异常</a:t>
            </a:r>
            <a:r>
              <a:rPr lang="en-US" altLang="zh-CN"/>
              <a:t>, </a:t>
            </a:r>
            <a:r>
              <a:rPr lang="zh-CN" altLang="en-US"/>
              <a:t>派发页面若为 “</a:t>
            </a:r>
            <a:r>
              <a:rPr lang="en-US" altLang="zh-CN"/>
              <a:t>searchCustomers.jsp” </a:t>
            </a:r>
            <a:r>
              <a:rPr lang="zh-CN" altLang="en-US"/>
              <a:t>将在该页面不能获取 </a:t>
            </a:r>
            <a:r>
              <a:rPr lang="en-US" altLang="zh-CN"/>
              <a:t>customer </a:t>
            </a:r>
            <a:r>
              <a:rPr lang="zh-CN" altLang="en-US"/>
              <a:t>的信息， 所以派发页面应该为 </a:t>
            </a:r>
            <a:r>
              <a:rPr lang="en-US" altLang="zh-CN"/>
              <a:t>servlet </a:t>
            </a:r>
            <a:r>
              <a:rPr lang="zh-CN" altLang="en-US"/>
              <a:t>的一个映射地址 “</a:t>
            </a:r>
            <a:r>
              <a:rPr lang="en-US" altLang="zh-CN"/>
              <a:t>searchCustomerServlet”</a:t>
            </a:r>
            <a:r>
              <a:rPr lang="zh-CN" altLang="en-US"/>
              <a:t>；但此时在 </a:t>
            </a:r>
            <a:r>
              <a:rPr lang="en-US" altLang="zh-CN"/>
              <a:t>searchCustomerServlet </a:t>
            </a:r>
            <a:r>
              <a:rPr lang="zh-CN" altLang="en-US"/>
              <a:t>中 </a:t>
            </a:r>
            <a:r>
              <a:rPr lang="en-US" altLang="zh-CN"/>
              <a:t>request.getParameter(“name”) </a:t>
            </a:r>
            <a:r>
              <a:rPr lang="zh-CN" altLang="en-US"/>
              <a:t>值将为 </a:t>
            </a:r>
            <a:r>
              <a:rPr lang="en-US" altLang="zh-CN"/>
              <a:t>null</a:t>
            </a:r>
            <a:r>
              <a:rPr lang="zh-CN" altLang="en-US"/>
              <a:t>，这可以通过修改 </a:t>
            </a:r>
            <a:r>
              <a:rPr lang="en-US" altLang="zh-CN"/>
              <a:t>customerDAO </a:t>
            </a:r>
            <a:r>
              <a:rPr lang="zh-CN" altLang="en-US"/>
              <a:t>的方法来修正。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5638800" y="609600"/>
            <a:ext cx="1447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Line 5"/>
          <p:cNvSpPr>
            <a:spLocks noChangeShapeType="1"/>
          </p:cNvSpPr>
          <p:nvPr/>
        </p:nvSpPr>
        <p:spPr bwMode="auto">
          <a:xfrm>
            <a:off x="5638800" y="121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5638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5638800" y="2667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5638800" y="3505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56388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152400" y="304800"/>
            <a:ext cx="3733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Customer cust = new Customer();</a:t>
            </a:r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4724400" y="91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4267200" y="68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4724400" y="152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4267200" y="1295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47244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4267200" y="213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17"/>
          <p:cNvSpPr>
            <a:spLocks noChangeShapeType="1"/>
          </p:cNvSpPr>
          <p:nvPr/>
        </p:nvSpPr>
        <p:spPr bwMode="auto">
          <a:xfrm>
            <a:off x="47244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Oval 1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>
            <a:off x="47244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Oval 20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47244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Oval 22"/>
          <p:cNvSpPr>
            <a:spLocks noChangeArrowheads="1"/>
          </p:cNvSpPr>
          <p:nvPr/>
        </p:nvSpPr>
        <p:spPr bwMode="auto">
          <a:xfrm>
            <a:off x="4267200" y="434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Rectangle 23"/>
          <p:cNvSpPr>
            <a:spLocks noChangeArrowheads="1"/>
          </p:cNvSpPr>
          <p:nvPr/>
        </p:nvSpPr>
        <p:spPr bwMode="auto">
          <a:xfrm>
            <a:off x="381000" y="1676400"/>
            <a:ext cx="533400" cy="533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2" name="Line 24"/>
          <p:cNvSpPr>
            <a:spLocks noChangeShapeType="1"/>
          </p:cNvSpPr>
          <p:nvPr/>
        </p:nvSpPr>
        <p:spPr bwMode="auto">
          <a:xfrm flipV="1">
            <a:off x="990600" y="990600"/>
            <a:ext cx="4572000" cy="9144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25"/>
          <p:cNvSpPr>
            <a:spLocks noChangeShapeType="1"/>
          </p:cNvSpPr>
          <p:nvPr/>
        </p:nvSpPr>
        <p:spPr bwMode="auto">
          <a:xfrm flipV="1">
            <a:off x="990600" y="1447800"/>
            <a:ext cx="4572000" cy="457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26"/>
          <p:cNvSpPr>
            <a:spLocks noChangeShapeType="1"/>
          </p:cNvSpPr>
          <p:nvPr/>
        </p:nvSpPr>
        <p:spPr bwMode="auto">
          <a:xfrm>
            <a:off x="990600" y="1905000"/>
            <a:ext cx="4419600" cy="3048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28"/>
          <p:cNvSpPr>
            <a:spLocks noChangeShapeType="1"/>
          </p:cNvSpPr>
          <p:nvPr/>
        </p:nvSpPr>
        <p:spPr bwMode="auto">
          <a:xfrm>
            <a:off x="990600" y="1981200"/>
            <a:ext cx="4572000" cy="9144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29"/>
          <p:cNvSpPr>
            <a:spLocks noChangeShapeType="1"/>
          </p:cNvSpPr>
          <p:nvPr/>
        </p:nvSpPr>
        <p:spPr bwMode="auto">
          <a:xfrm>
            <a:off x="990600" y="1981200"/>
            <a:ext cx="4495800" cy="19050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Line 30"/>
          <p:cNvSpPr>
            <a:spLocks noChangeShapeType="1"/>
          </p:cNvSpPr>
          <p:nvPr/>
        </p:nvSpPr>
        <p:spPr bwMode="auto">
          <a:xfrm>
            <a:off x="990600" y="2057400"/>
            <a:ext cx="4495800" cy="23622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8" name="Text Box 31"/>
          <p:cNvSpPr txBox="1">
            <a:spLocks noChangeArrowheads="1"/>
          </p:cNvSpPr>
          <p:nvPr/>
        </p:nvSpPr>
        <p:spPr bwMode="auto">
          <a:xfrm>
            <a:off x="914400" y="57150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Cust.setName(“Tom”)</a:t>
            </a:r>
          </a:p>
        </p:txBody>
      </p:sp>
      <p:sp>
        <p:nvSpPr>
          <p:cNvPr id="10269" name="Line 32"/>
          <p:cNvSpPr>
            <a:spLocks noChangeShapeType="1"/>
          </p:cNvSpPr>
          <p:nvPr/>
        </p:nvSpPr>
        <p:spPr bwMode="auto">
          <a:xfrm flipH="1" flipV="1">
            <a:off x="685800" y="2362200"/>
            <a:ext cx="38100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1306</Words>
  <Application>Microsoft Office PowerPoint</Application>
  <PresentationFormat>全屏显示(4:3)</PresentationFormat>
  <Paragraphs>221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宋体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 Pad</dc:creator>
  <cp:lastModifiedBy>Think Pad</cp:lastModifiedBy>
  <cp:revision>164</cp:revision>
  <cp:lastPrinted>1601-01-01T00:00:00Z</cp:lastPrinted>
  <dcterms:created xsi:type="dcterms:W3CDTF">1601-01-01T00:00:00Z</dcterms:created>
  <dcterms:modified xsi:type="dcterms:W3CDTF">2013-07-09T00:47:36Z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