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78" r:id="rId3"/>
    <p:sldId id="279" r:id="rId4"/>
    <p:sldId id="280" r:id="rId5"/>
    <p:sldId id="281" r:id="rId6"/>
    <p:sldId id="282" r:id="rId7"/>
    <p:sldId id="283" r:id="rId8"/>
    <p:sldId id="284" r:id="rId9"/>
    <p:sldId id="285" r:id="rId10"/>
    <p:sldId id="286" r:id="rId11"/>
    <p:sldId id="313" r:id="rId12"/>
    <p:sldId id="317" r:id="rId13"/>
    <p:sldId id="315" r:id="rId14"/>
    <p:sldId id="287" r:id="rId15"/>
    <p:sldId id="289" r:id="rId16"/>
    <p:sldId id="290" r:id="rId17"/>
    <p:sldId id="316"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18" r:id="rId31"/>
    <p:sldId id="319" r:id="rId32"/>
    <p:sldId id="303" r:id="rId33"/>
    <p:sldId id="304" r:id="rId34"/>
    <p:sldId id="305" r:id="rId35"/>
    <p:sldId id="306" r:id="rId36"/>
    <p:sldId id="307" r:id="rId37"/>
    <p:sldId id="308" r:id="rId38"/>
    <p:sldId id="309" r:id="rId39"/>
    <p:sldId id="310" r:id="rId40"/>
    <p:sldId id="311" r:id="rId41"/>
    <p:sldId id="312" r:id="rId42"/>
    <p:sldId id="260"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0092" autoAdjust="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2013/7/20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2013/7/20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2EDD3-6882-456D-BF77-95AE1E83DBAC}" type="slidenum">
              <a:rPr lang="en-US" altLang="zh-CN"/>
              <a:pPr/>
              <a:t>16</a:t>
            </a:fld>
            <a:endParaRPr lang="en-US" altLang="zh-CN"/>
          </a:p>
        </p:txBody>
      </p:sp>
      <p:sp>
        <p:nvSpPr>
          <p:cNvPr id="548866" name="Rectangle 2"/>
          <p:cNvSpPr>
            <a:spLocks noGrp="1" noRot="1" noChangeAspect="1" noChangeArrowheads="1" noTextEdit="1"/>
          </p:cNvSpPr>
          <p:nvPr>
            <p:ph type="sldImg"/>
          </p:nvPr>
        </p:nvSpPr>
        <p:spPr>
          <a:xfrm>
            <a:off x="1143000" y="685800"/>
            <a:ext cx="4572000" cy="3429000"/>
          </a:xfrm>
          <a:prstGeom prst="rect">
            <a:avLst/>
          </a:prstGeom>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EBB9E-8215-4990-98E9-4FB7150960A7}" type="slidenum">
              <a:rPr lang="en-US" altLang="zh-CN"/>
              <a:pPr/>
              <a:t>21</a:t>
            </a:fld>
            <a:endParaRPr lang="en-US" altLang="zh-CN"/>
          </a:p>
        </p:txBody>
      </p:sp>
      <p:sp>
        <p:nvSpPr>
          <p:cNvPr id="534530" name="Rectangle 2"/>
          <p:cNvSpPr>
            <a:spLocks noGrp="1" noRot="1" noChangeAspect="1" noChangeArrowheads="1" noTextEdit="1"/>
          </p:cNvSpPr>
          <p:nvPr>
            <p:ph type="sldImg"/>
          </p:nvPr>
        </p:nvSpPr>
        <p:spPr>
          <a:xfrm>
            <a:off x="1143000" y="685800"/>
            <a:ext cx="4572000" cy="3429000"/>
          </a:xfrm>
          <a:prstGeom prst="rect">
            <a:avLst/>
          </a:prstGeom>
          <a:ln/>
        </p:spPr>
      </p:sp>
      <p:sp>
        <p:nvSpPr>
          <p:cNvPr id="534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B025F-7881-4FF7-933E-100E77FD4439}" type="slidenum">
              <a:rPr lang="en-US" altLang="zh-CN"/>
              <a:pPr/>
              <a:t>22</a:t>
            </a:fld>
            <a:endParaRPr lang="en-US" altLang="zh-CN"/>
          </a:p>
        </p:txBody>
      </p:sp>
      <p:sp>
        <p:nvSpPr>
          <p:cNvPr id="552962" name="Rectangle 2"/>
          <p:cNvSpPr>
            <a:spLocks noGrp="1" noRot="1" noChangeAspect="1" noChangeArrowheads="1" noTextEdit="1"/>
          </p:cNvSpPr>
          <p:nvPr>
            <p:ph type="sldImg"/>
          </p:nvPr>
        </p:nvSpPr>
        <p:spPr>
          <a:xfrm>
            <a:off x="1143000" y="685800"/>
            <a:ext cx="4572000" cy="3429000"/>
          </a:xfrm>
          <a:prstGeom prst="rect">
            <a:avLst/>
          </a:prstGeom>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90FA7B-8AF9-4EBE-819B-100AD7A2FB09}" type="slidenum">
              <a:rPr lang="en-US" altLang="zh-CN"/>
              <a:pPr/>
              <a:t>28</a:t>
            </a:fld>
            <a:endParaRPr lang="en-US" altLang="zh-CN"/>
          </a:p>
        </p:txBody>
      </p:sp>
      <p:sp>
        <p:nvSpPr>
          <p:cNvPr id="557058" name="Rectangle 2"/>
          <p:cNvSpPr>
            <a:spLocks noGrp="1" noRot="1" noChangeAspect="1" noChangeArrowheads="1" noTextEdit="1"/>
          </p:cNvSpPr>
          <p:nvPr>
            <p:ph type="sldImg"/>
          </p:nvPr>
        </p:nvSpPr>
        <p:spPr>
          <a:xfrm>
            <a:off x="1143000" y="685800"/>
            <a:ext cx="4572000" cy="3429000"/>
          </a:xfrm>
          <a:prstGeom prst="rect">
            <a:avLst/>
          </a:prstGeom>
          <a:ln/>
        </p:spPr>
      </p:sp>
      <p:sp>
        <p:nvSpPr>
          <p:cNvPr id="557059" name="Rectangle 3"/>
          <p:cNvSpPr>
            <a:spLocks noGrp="1" noChangeArrowheads="1"/>
          </p:cNvSpPr>
          <p:nvPr>
            <p:ph type="body" idx="1"/>
          </p:nvPr>
        </p:nvSpPr>
        <p:spPr/>
        <p:txBody>
          <a:bodyPr/>
          <a:lstStyle/>
          <a:p>
            <a:r>
              <a:rPr lang="zh-CN" altLang="en-US"/>
              <a:t>线条不一致，书中要修改</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1FEC7-0027-4004-960F-1D7D092DA869}" type="slidenum">
              <a:rPr lang="en-US" altLang="zh-CN"/>
              <a:pPr/>
              <a:t>29</a:t>
            </a:fld>
            <a:endParaRPr lang="en-US" altLang="zh-CN"/>
          </a:p>
        </p:txBody>
      </p:sp>
      <p:sp>
        <p:nvSpPr>
          <p:cNvPr id="559106" name="Rectangle 2"/>
          <p:cNvSpPr>
            <a:spLocks noGrp="1" noRot="1" noChangeAspect="1" noChangeArrowheads="1" noTextEdit="1"/>
          </p:cNvSpPr>
          <p:nvPr>
            <p:ph type="sldImg"/>
          </p:nvPr>
        </p:nvSpPr>
        <p:spPr>
          <a:xfrm>
            <a:off x="1143000" y="685800"/>
            <a:ext cx="4572000" cy="3429000"/>
          </a:xfrm>
          <a:prstGeom prst="rect">
            <a:avLst/>
          </a:prstGeom>
          <a:ln/>
        </p:spPr>
      </p:sp>
      <p:sp>
        <p:nvSpPr>
          <p:cNvPr id="559107" name="Rectangle 3"/>
          <p:cNvSpPr>
            <a:spLocks noGrp="1" noChangeArrowheads="1"/>
          </p:cNvSpPr>
          <p:nvPr>
            <p:ph type="body" idx="1"/>
          </p:nvPr>
        </p:nvSpPr>
        <p:spPr/>
        <p:txBody>
          <a:bodyPr/>
          <a:lstStyle/>
          <a:p>
            <a:r>
              <a:rPr lang="zh-CN" altLang="en-US"/>
              <a:t>线条不一致，书中要修改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D1E60-F2FB-498A-9472-346B5D0FCD32}" type="slidenum">
              <a:rPr lang="en-US" altLang="zh-CN"/>
              <a:pPr/>
              <a:t>32</a:t>
            </a:fld>
            <a:endParaRPr lang="en-US" altLang="zh-CN"/>
          </a:p>
        </p:txBody>
      </p:sp>
      <p:sp>
        <p:nvSpPr>
          <p:cNvPr id="565250" name="Rectangle 2"/>
          <p:cNvSpPr>
            <a:spLocks noGrp="1" noRot="1" noChangeAspect="1" noChangeArrowheads="1" noTextEdit="1"/>
          </p:cNvSpPr>
          <p:nvPr>
            <p:ph type="sldImg"/>
          </p:nvPr>
        </p:nvSpPr>
        <p:spPr>
          <a:xfrm>
            <a:off x="1143000" y="685800"/>
            <a:ext cx="4572000" cy="3429000"/>
          </a:xfrm>
          <a:prstGeom prst="rect">
            <a:avLst/>
          </a:prstGeom>
          <a:ln/>
        </p:spPr>
      </p:sp>
      <p:sp>
        <p:nvSpPr>
          <p:cNvPr id="565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FF3536-5F78-413D-992D-76F69DDCCCFF}" type="slidenum">
              <a:rPr lang="en-US" altLang="zh-CN"/>
              <a:pPr/>
              <a:t>40</a:t>
            </a:fld>
            <a:endParaRPr lang="en-US" altLang="zh-CN"/>
          </a:p>
        </p:txBody>
      </p:sp>
      <p:sp>
        <p:nvSpPr>
          <p:cNvPr id="574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6858000" y="6400800"/>
            <a:ext cx="1600200" cy="457200"/>
          </a:xfrm>
          <a:prstGeom prst="rect">
            <a:avLst/>
          </a:prstGeom>
        </p:spPr>
        <p:txBody>
          <a:bodyPr/>
          <a:lstStyle>
            <a:lvl1pPr>
              <a:defRPr/>
            </a:lvl1pPr>
          </a:lstStyle>
          <a:p>
            <a:fld id="{B0F312C2-D642-45B1-B6F3-B0A99E64604B}" type="slidenum">
              <a:rPr lang="en-US" altLang="zh-CN"/>
              <a:pPr/>
              <a:t>‹#›</a:t>
            </a:fld>
            <a:endParaRPr lang="en-US" altLang="zh-CN"/>
          </a:p>
        </p:txBody>
      </p:sp>
    </p:spTree>
    <p:extLst>
      <p:ext uri="{BB962C8B-B14F-4D97-AF65-F5344CB8AC3E}">
        <p14:creationId xmlns:p14="http://schemas.microsoft.com/office/powerpoint/2010/main" val="126425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323528" y="1916832"/>
            <a:ext cx="7992888" cy="2520280"/>
          </a:xfrm>
        </p:spPr>
        <p:txBody>
          <a:bodyPr>
            <a:normAutofit/>
          </a:bodyPr>
          <a:lstStyle/>
          <a:p>
            <a:r>
              <a:rPr lang="en-US" altLang="zh-CN" sz="72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JavaWEB</a:t>
            </a:r>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开发</a:t>
            </a:r>
            <a:b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会话与状态管理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899592" y="476672"/>
            <a:ext cx="7696200" cy="1439863"/>
          </a:xfrm>
        </p:spPr>
        <p:txBody>
          <a:bodyPr/>
          <a:lstStyle/>
          <a:p>
            <a:r>
              <a:rPr lang="en-US" altLang="zh-CN" dirty="0">
                <a:latin typeface="Arial Unicode MS" pitchFamily="34" charset="-122"/>
                <a:ea typeface="Arial Unicode MS" pitchFamily="34" charset="-122"/>
                <a:cs typeface="Arial Unicode MS" pitchFamily="34" charset="-122"/>
              </a:rPr>
              <a:t>C</a:t>
            </a:r>
            <a:r>
              <a:rPr lang="en-US" altLang="zh-CN" dirty="0" smtClean="0">
                <a:latin typeface="Arial Unicode MS" pitchFamily="34" charset="-122"/>
                <a:ea typeface="Arial Unicode MS" pitchFamily="34" charset="-122"/>
                <a:cs typeface="Arial Unicode MS" pitchFamily="34" charset="-122"/>
              </a:rPr>
              <a:t>ookie</a:t>
            </a:r>
            <a:r>
              <a:rPr lang="zh-CN" altLang="en-US" dirty="0">
                <a:latin typeface="Arial Unicode MS" pitchFamily="34" charset="-122"/>
                <a:ea typeface="Arial Unicode MS" pitchFamily="34" charset="-122"/>
                <a:cs typeface="Arial Unicode MS" pitchFamily="34" charset="-122"/>
              </a:rPr>
              <a:t>的读取 </a:t>
            </a:r>
          </a:p>
        </p:txBody>
      </p:sp>
      <p:sp>
        <p:nvSpPr>
          <p:cNvPr id="615427" name="Rectangle 3"/>
          <p:cNvSpPr>
            <a:spLocks noGrp="1" noChangeArrowheads="1"/>
          </p:cNvSpPr>
          <p:nvPr>
            <p:ph type="body" idx="1"/>
          </p:nvPr>
        </p:nvSpPr>
        <p:spPr>
          <a:xfrm>
            <a:off x="251520" y="2060848"/>
            <a:ext cx="8424936" cy="3313113"/>
          </a:xfrm>
        </p:spPr>
        <p:txBody>
          <a:bodyPr/>
          <a:lstStyle/>
          <a:p>
            <a:r>
              <a:rPr lang="en-US" altLang="zh-CN" sz="2700" dirty="0">
                <a:latin typeface="Arial Unicode MS" pitchFamily="34" charset="-122"/>
                <a:ea typeface="Arial Unicode MS" pitchFamily="34" charset="-122"/>
                <a:cs typeface="Arial Unicode MS" pitchFamily="34" charset="-122"/>
              </a:rPr>
              <a:t>1.</a:t>
            </a:r>
            <a:r>
              <a:rPr lang="zh-CN" altLang="en-US" sz="2700" dirty="0">
                <a:latin typeface="Arial Unicode MS" pitchFamily="34" charset="-122"/>
                <a:ea typeface="Arial Unicode MS" pitchFamily="34" charset="-122"/>
                <a:cs typeface="Arial Unicode MS" pitchFamily="34" charset="-122"/>
              </a:rPr>
              <a:t>调用</a:t>
            </a:r>
            <a:r>
              <a:rPr lang="en-US" altLang="zh-CN" sz="2700" dirty="0" err="1">
                <a:latin typeface="Arial Unicode MS" pitchFamily="34" charset="-122"/>
                <a:ea typeface="Arial Unicode MS" pitchFamily="34" charset="-122"/>
                <a:cs typeface="Arial Unicode MS" pitchFamily="34" charset="-122"/>
              </a:rPr>
              <a:t>request.getCookies</a:t>
            </a:r>
            <a:endParaRPr lang="en-US" altLang="zh-CN" sz="2700" dirty="0">
              <a:latin typeface="Arial Unicode MS" pitchFamily="34" charset="-122"/>
              <a:ea typeface="Arial Unicode MS" pitchFamily="34" charset="-122"/>
              <a:cs typeface="Arial Unicode MS" pitchFamily="34" charset="-122"/>
            </a:endParaRPr>
          </a:p>
          <a:p>
            <a:pPr>
              <a:buFont typeface="Wingdings" pitchFamily="2" charset="2"/>
              <a:buNone/>
            </a:pPr>
            <a:r>
              <a:rPr lang="en-US" altLang="zh-CN" sz="2700" dirty="0">
                <a:latin typeface="Arial Unicode MS" pitchFamily="34" charset="-122"/>
                <a:ea typeface="Arial Unicode MS" pitchFamily="34" charset="-122"/>
                <a:cs typeface="Arial Unicode MS" pitchFamily="34" charset="-122"/>
              </a:rPr>
              <a:t>   </a:t>
            </a:r>
            <a:r>
              <a:rPr lang="zh-CN" altLang="en-US" sz="2700" dirty="0">
                <a:latin typeface="Arial Unicode MS" pitchFamily="34" charset="-122"/>
                <a:ea typeface="Arial Unicode MS" pitchFamily="34" charset="-122"/>
                <a:cs typeface="Arial Unicode MS" pitchFamily="34" charset="-122"/>
              </a:rPr>
              <a:t>要获取浏览器发送来的</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，需要调用</a:t>
            </a:r>
            <a:r>
              <a:rPr lang="en-US" altLang="zh-CN" sz="2700" dirty="0" err="1">
                <a:latin typeface="Arial Unicode MS" pitchFamily="34" charset="-122"/>
                <a:ea typeface="Arial Unicode MS" pitchFamily="34" charset="-122"/>
                <a:cs typeface="Arial Unicode MS" pitchFamily="34" charset="-122"/>
              </a:rPr>
              <a:t>HttpServletRequest</a:t>
            </a:r>
            <a:r>
              <a:rPr lang="zh-CN" altLang="en-US" sz="2700" dirty="0">
                <a:latin typeface="Arial Unicode MS" pitchFamily="34" charset="-122"/>
                <a:ea typeface="Arial Unicode MS" pitchFamily="34" charset="-122"/>
                <a:cs typeface="Arial Unicode MS" pitchFamily="34" charset="-122"/>
              </a:rPr>
              <a:t>的</a:t>
            </a:r>
            <a:r>
              <a:rPr lang="en-US" altLang="zh-CN" sz="2700" dirty="0" err="1">
                <a:latin typeface="Arial Unicode MS" pitchFamily="34" charset="-122"/>
                <a:ea typeface="Arial Unicode MS" pitchFamily="34" charset="-122"/>
                <a:cs typeface="Arial Unicode MS" pitchFamily="34" charset="-122"/>
              </a:rPr>
              <a:t>getCookies</a:t>
            </a:r>
            <a:r>
              <a:rPr lang="zh-CN" altLang="en-US" sz="2700" dirty="0">
                <a:latin typeface="Arial Unicode MS" pitchFamily="34" charset="-122"/>
                <a:ea typeface="Arial Unicode MS" pitchFamily="34" charset="-122"/>
                <a:cs typeface="Arial Unicode MS" pitchFamily="34" charset="-122"/>
              </a:rPr>
              <a:t>方法，这个调用返回</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对象的数组，对应由</a:t>
            </a:r>
            <a:r>
              <a:rPr lang="en-US" altLang="zh-CN" sz="2700" dirty="0">
                <a:latin typeface="Arial Unicode MS" pitchFamily="34" charset="-122"/>
                <a:ea typeface="Arial Unicode MS" pitchFamily="34" charset="-122"/>
                <a:cs typeface="Arial Unicode MS" pitchFamily="34" charset="-122"/>
              </a:rPr>
              <a:t>HTTP</a:t>
            </a:r>
            <a:r>
              <a:rPr lang="zh-CN" altLang="en-US" sz="2700" dirty="0">
                <a:latin typeface="Arial Unicode MS" pitchFamily="34" charset="-122"/>
                <a:ea typeface="Arial Unicode MS" pitchFamily="34" charset="-122"/>
                <a:cs typeface="Arial Unicode MS" pitchFamily="34" charset="-122"/>
              </a:rPr>
              <a:t>请求中</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报头输入的值。</a:t>
            </a:r>
          </a:p>
          <a:p>
            <a:r>
              <a:rPr lang="en-US" altLang="zh-CN" sz="2700" dirty="0">
                <a:latin typeface="Arial Unicode MS" pitchFamily="34" charset="-122"/>
                <a:ea typeface="Arial Unicode MS" pitchFamily="34" charset="-122"/>
                <a:cs typeface="Arial Unicode MS" pitchFamily="34" charset="-122"/>
              </a:rPr>
              <a:t>2.</a:t>
            </a:r>
            <a:r>
              <a:rPr lang="zh-CN" altLang="en-US" sz="2700" dirty="0">
                <a:latin typeface="Arial Unicode MS" pitchFamily="34" charset="-122"/>
                <a:ea typeface="Arial Unicode MS" pitchFamily="34" charset="-122"/>
                <a:cs typeface="Arial Unicode MS" pitchFamily="34" charset="-122"/>
              </a:rPr>
              <a:t>对数组进行循环，调用每个</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的</a:t>
            </a:r>
            <a:r>
              <a:rPr lang="en-US" altLang="zh-CN" sz="2700" dirty="0" err="1">
                <a:latin typeface="Arial Unicode MS" pitchFamily="34" charset="-122"/>
                <a:ea typeface="Arial Unicode MS" pitchFamily="34" charset="-122"/>
                <a:cs typeface="Arial Unicode MS" pitchFamily="34" charset="-122"/>
              </a:rPr>
              <a:t>getName</a:t>
            </a:r>
            <a:r>
              <a:rPr lang="zh-CN" altLang="en-US" sz="2700" dirty="0">
                <a:latin typeface="Arial Unicode MS" pitchFamily="34" charset="-122"/>
                <a:ea typeface="Arial Unicode MS" pitchFamily="34" charset="-122"/>
                <a:cs typeface="Arial Unicode MS" pitchFamily="34" charset="-122"/>
              </a:rPr>
              <a:t>方法，直到找到感兴趣的</a:t>
            </a:r>
            <a:r>
              <a:rPr lang="en-US" altLang="zh-CN" sz="2700" dirty="0">
                <a:latin typeface="Arial Unicode MS" pitchFamily="34" charset="-122"/>
                <a:ea typeface="Arial Unicode MS" pitchFamily="34" charset="-122"/>
                <a:cs typeface="Arial Unicode MS" pitchFamily="34" charset="-122"/>
              </a:rPr>
              <a:t>cookie</a:t>
            </a:r>
            <a:r>
              <a:rPr lang="zh-CN" altLang="en-US" sz="2700" dirty="0">
                <a:latin typeface="Arial Unicode MS" pitchFamily="34" charset="-122"/>
                <a:ea typeface="Arial Unicode MS" pitchFamily="34" charset="-122"/>
                <a:cs typeface="Arial Unicode MS" pitchFamily="34" charset="-122"/>
              </a:rPr>
              <a:t>为止</a:t>
            </a:r>
          </a:p>
        </p:txBody>
      </p:sp>
    </p:spTree>
    <p:extLst>
      <p:ext uri="{BB962C8B-B14F-4D97-AF65-F5344CB8AC3E}">
        <p14:creationId xmlns:p14="http://schemas.microsoft.com/office/powerpoint/2010/main" val="3518021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424936" cy="1440160"/>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自动登录：</a:t>
            </a:r>
            <a:endParaRPr lang="en-US" altLang="zh-CN" sz="2800" dirty="0" smtClean="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不</a:t>
            </a:r>
            <a:r>
              <a:rPr lang="zh-CN" altLang="en-US" sz="2400" dirty="0" smtClean="0">
                <a:latin typeface="Arial Unicode MS" pitchFamily="34" charset="-122"/>
                <a:ea typeface="Arial Unicode MS" pitchFamily="34" charset="-122"/>
                <a:cs typeface="Arial Unicode MS" pitchFamily="34" charset="-122"/>
              </a:rPr>
              <a:t>需要填写用户名和密码等信息，可以自动登录到系统</a:t>
            </a:r>
            <a:endParaRPr lang="en-US" altLang="zh-CN" sz="2400" dirty="0" smtClean="0">
              <a:latin typeface="Arial Unicode MS" pitchFamily="34" charset="-122"/>
              <a:ea typeface="Arial Unicode MS" pitchFamily="34" charset="-122"/>
              <a:cs typeface="Arial Unicode MS" pitchFamily="34" charset="-122"/>
            </a:endParaRPr>
          </a:p>
          <a:p>
            <a:pPr lvl="1"/>
            <a:endParaRPr lang="zh-CN" altLang="en-US" sz="2400" dirty="0">
              <a:latin typeface="Arial Unicode MS" pitchFamily="34" charset="-122"/>
              <a:ea typeface="Arial Unicode MS" pitchFamily="34" charset="-122"/>
              <a:cs typeface="Arial Unicode MS" pitchFamily="34" charset="-122"/>
            </a:endParaRPr>
          </a:p>
        </p:txBody>
      </p:sp>
      <p:sp>
        <p:nvSpPr>
          <p:cNvPr id="4" name="圆角矩形 3"/>
          <p:cNvSpPr/>
          <p:nvPr/>
        </p:nvSpPr>
        <p:spPr>
          <a:xfrm>
            <a:off x="4932040" y="2636912"/>
            <a:ext cx="1296144" cy="1584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h</a:t>
            </a:r>
            <a:r>
              <a:rPr lang="en-US" altLang="zh-CN" dirty="0" err="1" smtClean="0"/>
              <a:t>ello.jsp</a:t>
            </a:r>
            <a:endParaRPr lang="zh-CN" altLang="en-US" dirty="0"/>
          </a:p>
        </p:txBody>
      </p:sp>
      <p:sp>
        <p:nvSpPr>
          <p:cNvPr id="5" name="TextBox 4"/>
          <p:cNvSpPr txBox="1"/>
          <p:nvPr/>
        </p:nvSpPr>
        <p:spPr>
          <a:xfrm>
            <a:off x="6588224" y="2608729"/>
            <a:ext cx="2160240" cy="2893100"/>
          </a:xfrm>
          <a:prstGeom prst="rect">
            <a:avLst/>
          </a:prstGeom>
          <a:noFill/>
        </p:spPr>
        <p:txBody>
          <a:bodyPr wrap="square" rtlCol="0">
            <a:spAutoFit/>
          </a:bodyPr>
          <a:lstStyle/>
          <a:p>
            <a:pPr marL="342900" indent="-342900">
              <a:buAutoNum type="arabicPeriod"/>
            </a:pPr>
            <a:r>
              <a:rPr lang="zh-CN" altLang="en-US" sz="1400" dirty="0" smtClean="0"/>
              <a:t>若可以获取到请求参数 </a:t>
            </a:r>
            <a:r>
              <a:rPr lang="en-US" altLang="zh-CN" sz="1400" dirty="0" err="1" smtClean="0"/>
              <a:t>loginName</a:t>
            </a:r>
            <a:r>
              <a:rPr lang="en-US" altLang="zh-CN" sz="1400" dirty="0" smtClean="0"/>
              <a:t>, </a:t>
            </a:r>
            <a:r>
              <a:rPr lang="zh-CN" altLang="en-US" sz="1400" dirty="0" smtClean="0"/>
              <a:t>则打印出欢迎信息。把登录信息存储到 </a:t>
            </a:r>
            <a:r>
              <a:rPr lang="en-US" altLang="zh-CN" sz="1400" dirty="0" smtClean="0"/>
              <a:t>Cookie </a:t>
            </a:r>
            <a:r>
              <a:rPr lang="zh-CN" altLang="en-US" sz="1400" dirty="0" smtClean="0"/>
              <a:t>中，并设置 </a:t>
            </a:r>
            <a:r>
              <a:rPr lang="en-US" altLang="zh-CN" sz="1400" dirty="0" smtClean="0"/>
              <a:t>Cookie </a:t>
            </a:r>
            <a:r>
              <a:rPr lang="zh-CN" altLang="en-US" sz="1400" dirty="0" smtClean="0"/>
              <a:t>的最大时效为 </a:t>
            </a:r>
            <a:r>
              <a:rPr lang="en-US" altLang="zh-CN" sz="1400" dirty="0" smtClean="0"/>
              <a:t>30S</a:t>
            </a:r>
          </a:p>
          <a:p>
            <a:pPr marL="342900" indent="-342900">
              <a:buAutoNum type="arabicPeriod"/>
            </a:pPr>
            <a:r>
              <a:rPr lang="zh-CN" altLang="en-US" sz="1400" dirty="0" smtClean="0"/>
              <a:t>从 </a:t>
            </a:r>
            <a:r>
              <a:rPr lang="en-US" altLang="zh-CN" sz="1400" dirty="0" smtClean="0"/>
              <a:t>Cookie </a:t>
            </a:r>
            <a:r>
              <a:rPr lang="zh-CN" altLang="en-US" sz="1400" dirty="0" smtClean="0"/>
              <a:t>中读取用户信息，若存在则打印欢迎信息</a:t>
            </a:r>
            <a:endParaRPr lang="en-US" altLang="zh-CN" sz="1400" dirty="0" smtClean="0"/>
          </a:p>
          <a:p>
            <a:pPr marL="342900" indent="-342900">
              <a:buFontTx/>
              <a:buAutoNum type="arabicPeriod"/>
            </a:pPr>
            <a:r>
              <a:rPr lang="zh-CN" altLang="en-US" sz="1400" dirty="0" smtClean="0"/>
              <a:t>若</a:t>
            </a:r>
            <a:r>
              <a:rPr lang="zh-CN" altLang="en-US" sz="1400" dirty="0"/>
              <a:t>既</a:t>
            </a:r>
            <a:r>
              <a:rPr lang="zh-CN" altLang="en-US" sz="1400" dirty="0" smtClean="0"/>
              <a:t>没有请求参数，也没有 </a:t>
            </a:r>
            <a:r>
              <a:rPr lang="en-US" altLang="zh-CN" sz="1400" dirty="0" smtClean="0"/>
              <a:t>Cookie</a:t>
            </a:r>
            <a:r>
              <a:rPr lang="zh-CN" altLang="en-US" sz="1400" dirty="0" smtClean="0"/>
              <a:t>，则</a:t>
            </a:r>
            <a:r>
              <a:rPr lang="zh-CN" altLang="en-US" sz="1400" dirty="0"/>
              <a:t>重定向到 </a:t>
            </a:r>
            <a:r>
              <a:rPr lang="en-US" altLang="zh-CN" sz="1400" dirty="0" err="1"/>
              <a:t>login.jsp</a:t>
            </a:r>
            <a:endParaRPr lang="en-US" altLang="zh-CN" sz="1400" dirty="0"/>
          </a:p>
          <a:p>
            <a:pPr marL="342900" indent="-342900">
              <a:buAutoNum type="arabicPeriod"/>
            </a:pPr>
            <a:endParaRPr lang="zh-CN" altLang="en-US" sz="1400" dirty="0"/>
          </a:p>
        </p:txBody>
      </p:sp>
      <p:sp>
        <p:nvSpPr>
          <p:cNvPr id="6" name="TextBox 5"/>
          <p:cNvSpPr txBox="1"/>
          <p:nvPr/>
        </p:nvSpPr>
        <p:spPr>
          <a:xfrm>
            <a:off x="395536" y="2492896"/>
            <a:ext cx="3240360" cy="1815882"/>
          </a:xfrm>
          <a:prstGeom prst="rect">
            <a:avLst/>
          </a:prstGeom>
          <a:noFill/>
        </p:spPr>
        <p:txBody>
          <a:bodyPr wrap="square" rtlCol="0">
            <a:spAutoFit/>
          </a:bodyPr>
          <a:lstStyle/>
          <a:p>
            <a:r>
              <a:rPr lang="en-US" altLang="zh-CN" sz="1400" dirty="0"/>
              <a:t>&lt;form action=</a:t>
            </a:r>
            <a:r>
              <a:rPr lang="en-US" altLang="zh-CN" sz="1400" i="1" dirty="0"/>
              <a:t>"</a:t>
            </a:r>
            <a:r>
              <a:rPr lang="en-US" altLang="zh-CN" sz="1400" i="1" dirty="0" err="1"/>
              <a:t>index.jsp</a:t>
            </a:r>
            <a:r>
              <a:rPr lang="en-US" altLang="zh-CN" sz="1400" i="1" dirty="0"/>
              <a:t>" method="post"&gt;</a:t>
            </a:r>
          </a:p>
          <a:p>
            <a:endParaRPr lang="zh-CN" altLang="en-US" sz="1400" dirty="0"/>
          </a:p>
          <a:p>
            <a:r>
              <a:rPr lang="en-US" altLang="zh-CN" sz="1400" dirty="0"/>
              <a:t>name: &lt;input type=</a:t>
            </a:r>
            <a:r>
              <a:rPr lang="en-US" altLang="zh-CN" sz="1400" i="1" dirty="0"/>
              <a:t>"text" name="name"/&gt;</a:t>
            </a:r>
          </a:p>
          <a:p>
            <a:endParaRPr lang="zh-CN" altLang="en-US" sz="1400" dirty="0"/>
          </a:p>
          <a:p>
            <a:r>
              <a:rPr lang="en-US" altLang="zh-CN" sz="1400" dirty="0"/>
              <a:t>&lt;input type=</a:t>
            </a:r>
            <a:r>
              <a:rPr lang="en-US" altLang="zh-CN" sz="1400" i="1" dirty="0"/>
              <a:t>"submit" value="Submit"/&gt;</a:t>
            </a:r>
          </a:p>
          <a:p>
            <a:endParaRPr lang="zh-CN" altLang="en-US" sz="1400" dirty="0"/>
          </a:p>
          <a:p>
            <a:r>
              <a:rPr lang="en-US" altLang="zh-CN" sz="1400" dirty="0"/>
              <a:t>&lt;/form&gt;</a:t>
            </a:r>
            <a:endParaRPr lang="zh-CN" altLang="en-US" sz="1400" dirty="0"/>
          </a:p>
        </p:txBody>
      </p:sp>
      <p:sp>
        <p:nvSpPr>
          <p:cNvPr id="7" name="TextBox 6"/>
          <p:cNvSpPr txBox="1"/>
          <p:nvPr/>
        </p:nvSpPr>
        <p:spPr>
          <a:xfrm>
            <a:off x="395536" y="4468470"/>
            <a:ext cx="1260140" cy="369332"/>
          </a:xfrm>
          <a:prstGeom prst="rect">
            <a:avLst/>
          </a:prstGeom>
          <a:noFill/>
        </p:spPr>
        <p:txBody>
          <a:bodyPr wrap="square" rtlCol="0">
            <a:spAutoFit/>
          </a:bodyPr>
          <a:lstStyle/>
          <a:p>
            <a:r>
              <a:rPr lang="en-US" altLang="zh-CN" dirty="0" err="1" smtClean="0"/>
              <a:t>Login.jsp</a:t>
            </a:r>
            <a:endParaRPr lang="zh-CN" altLang="en-US" dirty="0"/>
          </a:p>
        </p:txBody>
      </p:sp>
    </p:spTree>
    <p:extLst>
      <p:ext uri="{BB962C8B-B14F-4D97-AF65-F5344CB8AC3E}">
        <p14:creationId xmlns:p14="http://schemas.microsoft.com/office/powerpoint/2010/main" val="71082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1"/>
            <a:ext cx="8496944" cy="720080"/>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显示最近浏览的 </a:t>
            </a:r>
            <a:r>
              <a:rPr lang="en-US" altLang="zh-CN" sz="2800" dirty="0" smtClean="0">
                <a:latin typeface="Arial Unicode MS" pitchFamily="34" charset="-122"/>
                <a:ea typeface="Arial Unicode MS" pitchFamily="34" charset="-122"/>
                <a:cs typeface="Arial Unicode MS" pitchFamily="34" charset="-122"/>
              </a:rPr>
              <a:t>5 </a:t>
            </a:r>
            <a:r>
              <a:rPr lang="zh-CN" altLang="en-US" sz="2800" dirty="0" smtClean="0">
                <a:latin typeface="Arial Unicode MS" pitchFamily="34" charset="-122"/>
                <a:ea typeface="Arial Unicode MS" pitchFamily="34" charset="-122"/>
                <a:cs typeface="Arial Unicode MS" pitchFamily="34" charset="-122"/>
              </a:rPr>
              <a:t>本书的 </a:t>
            </a:r>
            <a:r>
              <a:rPr lang="en-US" altLang="zh-CN" sz="2800" dirty="0" smtClean="0">
                <a:latin typeface="Arial Unicode MS" pitchFamily="34" charset="-122"/>
                <a:ea typeface="Arial Unicode MS" pitchFamily="34" charset="-122"/>
                <a:cs typeface="Arial Unicode MS" pitchFamily="34" charset="-122"/>
              </a:rPr>
              <a:t>title</a:t>
            </a:r>
          </a:p>
        </p:txBody>
      </p:sp>
      <p:sp>
        <p:nvSpPr>
          <p:cNvPr id="12" name="圆角矩形 11"/>
          <p:cNvSpPr/>
          <p:nvPr/>
        </p:nvSpPr>
        <p:spPr>
          <a:xfrm>
            <a:off x="971600" y="1916832"/>
            <a:ext cx="2304256" cy="9361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b</a:t>
            </a:r>
            <a:r>
              <a:rPr lang="en-US" altLang="zh-CN" dirty="0" err="1" smtClean="0"/>
              <a:t>ooks.jsp</a:t>
            </a:r>
            <a:endParaRPr lang="zh-CN" altLang="en-US" dirty="0"/>
          </a:p>
        </p:txBody>
      </p:sp>
      <p:sp>
        <p:nvSpPr>
          <p:cNvPr id="13" name="圆角矩形 12"/>
          <p:cNvSpPr/>
          <p:nvPr/>
        </p:nvSpPr>
        <p:spPr>
          <a:xfrm>
            <a:off x="5508104" y="1916832"/>
            <a:ext cx="2304256" cy="9361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book.jsp</a:t>
            </a:r>
            <a:endParaRPr lang="zh-CN" altLang="en-US" dirty="0"/>
          </a:p>
        </p:txBody>
      </p:sp>
      <p:sp>
        <p:nvSpPr>
          <p:cNvPr id="14" name="TextBox 13"/>
          <p:cNvSpPr txBox="1"/>
          <p:nvPr/>
        </p:nvSpPr>
        <p:spPr>
          <a:xfrm>
            <a:off x="539552" y="3212976"/>
            <a:ext cx="3312368" cy="1815882"/>
          </a:xfrm>
          <a:prstGeom prst="rect">
            <a:avLst/>
          </a:prstGeom>
          <a:noFill/>
        </p:spPr>
        <p:txBody>
          <a:bodyPr wrap="square" rtlCol="0">
            <a:spAutoFit/>
          </a:bodyPr>
          <a:lstStyle/>
          <a:p>
            <a:r>
              <a:rPr lang="zh-CN" altLang="en-US" sz="1600" dirty="0" smtClean="0">
                <a:latin typeface="Arial Unicode MS" pitchFamily="34" charset="-122"/>
                <a:ea typeface="Arial Unicode MS" pitchFamily="34" charset="-122"/>
                <a:cs typeface="Arial Unicode MS" pitchFamily="34" charset="-122"/>
              </a:rPr>
              <a:t>显示最近浏览的 </a:t>
            </a:r>
            <a:r>
              <a:rPr lang="en-US" altLang="zh-CN" sz="1600" dirty="0" smtClean="0">
                <a:latin typeface="Arial Unicode MS" pitchFamily="34" charset="-122"/>
                <a:ea typeface="Arial Unicode MS" pitchFamily="34" charset="-122"/>
                <a:cs typeface="Arial Unicode MS" pitchFamily="34" charset="-122"/>
              </a:rPr>
              <a:t>5 </a:t>
            </a:r>
            <a:r>
              <a:rPr lang="zh-CN" altLang="en-US" sz="1600" dirty="0" smtClean="0">
                <a:latin typeface="Arial Unicode MS" pitchFamily="34" charset="-122"/>
                <a:ea typeface="Arial Unicode MS" pitchFamily="34" charset="-122"/>
                <a:cs typeface="Arial Unicode MS" pitchFamily="34" charset="-122"/>
              </a:rPr>
              <a:t>本书</a:t>
            </a:r>
            <a:endParaRPr lang="en-US" altLang="zh-CN" sz="1600" dirty="0" smtClean="0">
              <a:latin typeface="Arial Unicode MS" pitchFamily="34" charset="-122"/>
              <a:ea typeface="Arial Unicode MS" pitchFamily="34" charset="-122"/>
              <a:cs typeface="Arial Unicode MS" pitchFamily="34" charset="-122"/>
            </a:endParaRPr>
          </a:p>
          <a:p>
            <a:pPr marL="342900" indent="-342900">
              <a:buAutoNum type="arabicPeriod"/>
            </a:pPr>
            <a:r>
              <a:rPr lang="zh-CN" altLang="en-US" sz="1600" dirty="0" smtClean="0">
                <a:latin typeface="Arial Unicode MS" pitchFamily="34" charset="-122"/>
                <a:ea typeface="Arial Unicode MS" pitchFamily="34" charset="-122"/>
                <a:cs typeface="Arial Unicode MS" pitchFamily="34" charset="-122"/>
              </a:rPr>
              <a:t>获取所有的 </a:t>
            </a:r>
            <a:r>
              <a:rPr lang="en-US" altLang="zh-CN" sz="1600" dirty="0" smtClean="0">
                <a:latin typeface="Arial Unicode MS" pitchFamily="34" charset="-122"/>
                <a:ea typeface="Arial Unicode MS" pitchFamily="34" charset="-122"/>
                <a:cs typeface="Arial Unicode MS" pitchFamily="34" charset="-122"/>
              </a:rPr>
              <a:t>Cookie</a:t>
            </a:r>
          </a:p>
          <a:p>
            <a:pPr marL="342900" indent="-342900">
              <a:buAutoNum type="arabicPeriod"/>
            </a:pPr>
            <a:r>
              <a:rPr lang="zh-CN" altLang="en-US" sz="1600" dirty="0" smtClean="0">
                <a:latin typeface="Arial Unicode MS" pitchFamily="34" charset="-122"/>
                <a:ea typeface="Arial Unicode MS" pitchFamily="34" charset="-122"/>
                <a:cs typeface="Arial Unicode MS" pitchFamily="34" charset="-122"/>
              </a:rPr>
              <a:t>从中筛选出 </a:t>
            </a:r>
            <a:r>
              <a:rPr lang="en-US" altLang="zh-CN" sz="1600" dirty="0" smtClean="0">
                <a:latin typeface="Arial Unicode MS" pitchFamily="34" charset="-122"/>
                <a:ea typeface="Arial Unicode MS" pitchFamily="34" charset="-122"/>
                <a:cs typeface="Arial Unicode MS" pitchFamily="34" charset="-122"/>
              </a:rPr>
              <a:t>Book </a:t>
            </a:r>
            <a:r>
              <a:rPr lang="zh-CN" altLang="en-US" sz="1600" dirty="0" smtClean="0">
                <a:latin typeface="Arial Unicode MS" pitchFamily="34" charset="-122"/>
                <a:ea typeface="Arial Unicode MS" pitchFamily="34" charset="-122"/>
                <a:cs typeface="Arial Unicode MS" pitchFamily="34" charset="-122"/>
              </a:rPr>
              <a:t>的 </a:t>
            </a:r>
            <a:r>
              <a:rPr lang="en-US" altLang="zh-CN" sz="1600" dirty="0" smtClean="0">
                <a:latin typeface="Arial Unicode MS" pitchFamily="34" charset="-122"/>
                <a:ea typeface="Arial Unicode MS" pitchFamily="34" charset="-122"/>
                <a:cs typeface="Arial Unicode MS" pitchFamily="34" charset="-122"/>
              </a:rPr>
              <a:t>Cookie</a:t>
            </a:r>
            <a:r>
              <a:rPr lang="zh-CN" altLang="en-US" sz="1600" dirty="0" smtClean="0">
                <a:latin typeface="Arial Unicode MS" pitchFamily="34" charset="-122"/>
                <a:ea typeface="Arial Unicode MS" pitchFamily="34" charset="-122"/>
                <a:cs typeface="Arial Unicode MS" pitchFamily="34" charset="-122"/>
              </a:rPr>
              <a:t>：如果 </a:t>
            </a:r>
            <a:r>
              <a:rPr lang="en-US" altLang="zh-CN" sz="1600" dirty="0" err="1" smtClean="0">
                <a:latin typeface="Arial Unicode MS" pitchFamily="34" charset="-122"/>
                <a:ea typeface="Arial Unicode MS" pitchFamily="34" charset="-122"/>
                <a:cs typeface="Arial Unicode MS" pitchFamily="34" charset="-122"/>
              </a:rPr>
              <a:t>cookieName</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为 </a:t>
            </a:r>
            <a:r>
              <a:rPr lang="en-US" altLang="zh-CN" sz="1600" dirty="0" smtClean="0">
                <a:latin typeface="Arial Unicode MS" pitchFamily="34" charset="-122"/>
                <a:ea typeface="Arial Unicode MS" pitchFamily="34" charset="-122"/>
                <a:cs typeface="Arial Unicode MS" pitchFamily="34" charset="-122"/>
              </a:rPr>
              <a:t>ATGUIGU_BOOK_ </a:t>
            </a:r>
            <a:r>
              <a:rPr lang="zh-CN" altLang="en-US" sz="1600" dirty="0" smtClean="0">
                <a:latin typeface="Arial Unicode MS" pitchFamily="34" charset="-122"/>
                <a:ea typeface="Arial Unicode MS" pitchFamily="34" charset="-122"/>
                <a:cs typeface="Arial Unicode MS" pitchFamily="34" charset="-122"/>
              </a:rPr>
              <a:t>开头的即符合条件</a:t>
            </a:r>
            <a:endParaRPr lang="en-US" altLang="zh-CN" sz="1600" dirty="0" smtClean="0">
              <a:latin typeface="Arial Unicode MS" pitchFamily="34" charset="-122"/>
              <a:ea typeface="Arial Unicode MS" pitchFamily="34" charset="-122"/>
              <a:cs typeface="Arial Unicode MS" pitchFamily="34" charset="-122"/>
            </a:endParaRPr>
          </a:p>
          <a:p>
            <a:pPr marL="342900" indent="-342900">
              <a:buAutoNum type="arabicPeriod"/>
            </a:pPr>
            <a:r>
              <a:rPr lang="zh-CN" altLang="en-US" sz="1600" dirty="0" smtClean="0">
                <a:latin typeface="Arial Unicode MS" pitchFamily="34" charset="-122"/>
                <a:ea typeface="Arial Unicode MS" pitchFamily="34" charset="-122"/>
                <a:cs typeface="Arial Unicode MS" pitchFamily="34" charset="-122"/>
              </a:rPr>
              <a:t>显示 </a:t>
            </a:r>
            <a:r>
              <a:rPr lang="en-US" altLang="zh-CN" sz="1600" dirty="0" err="1" smtClean="0">
                <a:latin typeface="Arial Unicode MS" pitchFamily="34" charset="-122"/>
                <a:ea typeface="Arial Unicode MS" pitchFamily="34" charset="-122"/>
                <a:cs typeface="Arial Unicode MS" pitchFamily="34" charset="-122"/>
              </a:rPr>
              <a:t>cookieValue</a:t>
            </a:r>
            <a:endParaRPr lang="zh-CN" altLang="en-US" sz="1600" dirty="0">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5004048" y="3252446"/>
            <a:ext cx="3312368" cy="3293209"/>
          </a:xfrm>
          <a:prstGeom prst="rect">
            <a:avLst/>
          </a:prstGeom>
          <a:noFill/>
        </p:spPr>
        <p:txBody>
          <a:bodyPr wrap="square" rtlCol="0">
            <a:spAutoFit/>
          </a:bodyPr>
          <a:lstStyle/>
          <a:p>
            <a:r>
              <a:rPr lang="zh-CN" altLang="en-US" sz="1600" dirty="0" smtClean="0">
                <a:latin typeface="Arial Unicode MS" pitchFamily="34" charset="-122"/>
                <a:ea typeface="Arial Unicode MS" pitchFamily="34" charset="-122"/>
                <a:cs typeface="Arial Unicode MS" pitchFamily="34" charset="-122"/>
              </a:rPr>
              <a:t>把书的信息以 </a:t>
            </a:r>
            <a:r>
              <a:rPr lang="en-US" altLang="zh-CN" sz="1600" dirty="0" smtClean="0">
                <a:latin typeface="Arial Unicode MS" pitchFamily="34" charset="-122"/>
                <a:ea typeface="Arial Unicode MS" pitchFamily="34" charset="-122"/>
                <a:cs typeface="Arial Unicode MS" pitchFamily="34" charset="-122"/>
              </a:rPr>
              <a:t>Cookie </a:t>
            </a:r>
            <a:r>
              <a:rPr lang="zh-CN" altLang="en-US" sz="1600" dirty="0" smtClean="0">
                <a:latin typeface="Arial Unicode MS" pitchFamily="34" charset="-122"/>
                <a:ea typeface="Arial Unicode MS" pitchFamily="34" charset="-122"/>
                <a:cs typeface="Arial Unicode MS" pitchFamily="34" charset="-122"/>
              </a:rPr>
              <a:t>方式传回给浏览器，删除一个 </a:t>
            </a:r>
            <a:r>
              <a:rPr lang="en-US" altLang="zh-CN" sz="1600" dirty="0" smtClean="0">
                <a:latin typeface="Arial Unicode MS" pitchFamily="34" charset="-122"/>
                <a:ea typeface="Arial Unicode MS" pitchFamily="34" charset="-122"/>
                <a:cs typeface="Arial Unicode MS" pitchFamily="34" charset="-122"/>
              </a:rPr>
              <a:t>Cookie</a:t>
            </a:r>
          </a:p>
          <a:p>
            <a:pPr marL="342900" indent="-342900">
              <a:buAutoNum type="arabicPeriod"/>
            </a:pPr>
            <a:r>
              <a:rPr lang="zh-CN" altLang="en-US" sz="1600" dirty="0" smtClean="0">
                <a:latin typeface="Arial Unicode MS" pitchFamily="34" charset="-122"/>
                <a:ea typeface="Arial Unicode MS" pitchFamily="34" charset="-122"/>
                <a:cs typeface="Arial Unicode MS" pitchFamily="34" charset="-122"/>
              </a:rPr>
              <a:t>确定要被删除的 </a:t>
            </a:r>
            <a:r>
              <a:rPr lang="en-US" altLang="zh-CN" sz="1600" dirty="0" smtClean="0">
                <a:latin typeface="Arial Unicode MS" pitchFamily="34" charset="-122"/>
                <a:ea typeface="Arial Unicode MS" pitchFamily="34" charset="-122"/>
                <a:cs typeface="Arial Unicode MS" pitchFamily="34" charset="-122"/>
              </a:rPr>
              <a:t>Cookie</a:t>
            </a:r>
            <a:r>
              <a:rPr lang="zh-CN" altLang="en-US" sz="1600" dirty="0" smtClean="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 ATGUIGU_BOOK_ </a:t>
            </a:r>
            <a:r>
              <a:rPr lang="zh-CN" altLang="en-US" sz="1600" dirty="0">
                <a:latin typeface="Arial Unicode MS" pitchFamily="34" charset="-122"/>
                <a:ea typeface="Arial Unicode MS" pitchFamily="34" charset="-122"/>
                <a:cs typeface="Arial Unicode MS" pitchFamily="34" charset="-122"/>
              </a:rPr>
              <a:t>开头</a:t>
            </a:r>
            <a:r>
              <a:rPr lang="zh-CN" altLang="en-US" sz="1600" dirty="0" smtClean="0">
                <a:latin typeface="Arial Unicode MS" pitchFamily="34" charset="-122"/>
                <a:ea typeface="Arial Unicode MS" pitchFamily="34" charset="-122"/>
                <a:cs typeface="Arial Unicode MS" pitchFamily="34" charset="-122"/>
              </a:rPr>
              <a:t>的 </a:t>
            </a:r>
            <a:r>
              <a:rPr lang="en-US" altLang="zh-CN" sz="1600" dirty="0" smtClean="0">
                <a:latin typeface="Arial Unicode MS" pitchFamily="34" charset="-122"/>
                <a:ea typeface="Arial Unicode MS" pitchFamily="34" charset="-122"/>
                <a:cs typeface="Arial Unicode MS" pitchFamily="34" charset="-122"/>
              </a:rPr>
              <a:t>Cookie </a:t>
            </a:r>
            <a:r>
              <a:rPr lang="zh-CN" altLang="en-US" sz="1600" dirty="0" smtClean="0">
                <a:latin typeface="Arial Unicode MS" pitchFamily="34" charset="-122"/>
                <a:ea typeface="Arial Unicode MS" pitchFamily="34" charset="-122"/>
                <a:cs typeface="Arial Unicode MS" pitchFamily="34" charset="-122"/>
              </a:rPr>
              <a:t>数量大于或等于 </a:t>
            </a:r>
            <a:r>
              <a:rPr lang="en-US" altLang="zh-CN" sz="1600" dirty="0" smtClean="0">
                <a:latin typeface="Arial Unicode MS" pitchFamily="34" charset="-122"/>
                <a:ea typeface="Arial Unicode MS" pitchFamily="34" charset="-122"/>
                <a:cs typeface="Arial Unicode MS" pitchFamily="34" charset="-122"/>
              </a:rPr>
              <a:t>5</a:t>
            </a:r>
            <a:r>
              <a:rPr lang="zh-CN" altLang="en-US" sz="1600" dirty="0" smtClean="0">
                <a:latin typeface="Arial Unicode MS" pitchFamily="34" charset="-122"/>
                <a:ea typeface="Arial Unicode MS" pitchFamily="34" charset="-122"/>
                <a:cs typeface="Arial Unicode MS" pitchFamily="34" charset="-122"/>
              </a:rPr>
              <a:t>，且若从 </a:t>
            </a:r>
            <a:r>
              <a:rPr lang="en-US" altLang="zh-CN" sz="1600" dirty="0" err="1" smtClean="0">
                <a:latin typeface="Arial Unicode MS" pitchFamily="34" charset="-122"/>
                <a:ea typeface="Arial Unicode MS" pitchFamily="34" charset="-122"/>
                <a:cs typeface="Arial Unicode MS" pitchFamily="34" charset="-122"/>
              </a:rPr>
              <a:t>books.jsp</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页面传入的 </a:t>
            </a:r>
            <a:r>
              <a:rPr lang="en-US" altLang="zh-CN" sz="1600" dirty="0" smtClean="0">
                <a:latin typeface="Arial Unicode MS" pitchFamily="34" charset="-122"/>
                <a:ea typeface="Arial Unicode MS" pitchFamily="34" charset="-122"/>
                <a:cs typeface="Arial Unicode MS" pitchFamily="34" charset="-122"/>
              </a:rPr>
              <a:t>book </a:t>
            </a:r>
            <a:r>
              <a:rPr lang="zh-CN" altLang="en-US" sz="1600" dirty="0" smtClean="0">
                <a:latin typeface="Arial Unicode MS" pitchFamily="34" charset="-122"/>
                <a:ea typeface="Arial Unicode MS" pitchFamily="34" charset="-122"/>
                <a:cs typeface="Arial Unicode MS" pitchFamily="34" charset="-122"/>
              </a:rPr>
              <a:t>不在 </a:t>
            </a:r>
            <a:r>
              <a:rPr lang="en-US" altLang="zh-CN" sz="1600" dirty="0">
                <a:latin typeface="Arial Unicode MS" pitchFamily="34" charset="-122"/>
                <a:ea typeface="Arial Unicode MS" pitchFamily="34" charset="-122"/>
                <a:cs typeface="Arial Unicode MS" pitchFamily="34" charset="-122"/>
              </a:rPr>
              <a:t>ATGUIGU_BOOK</a:t>
            </a:r>
            <a:r>
              <a:rPr lang="en-US" altLang="zh-CN" sz="1600" dirty="0" smtClean="0">
                <a:latin typeface="Arial Unicode MS" pitchFamily="34" charset="-122"/>
                <a:ea typeface="Arial Unicode MS" pitchFamily="34" charset="-122"/>
                <a:cs typeface="Arial Unicode MS" pitchFamily="34" charset="-122"/>
              </a:rPr>
              <a:t>_ </a:t>
            </a:r>
            <a:r>
              <a:rPr lang="zh-CN" altLang="en-US" sz="1600" dirty="0" smtClean="0">
                <a:latin typeface="Arial Unicode MS" pitchFamily="34" charset="-122"/>
                <a:ea typeface="Arial Unicode MS" pitchFamily="34" charset="-122"/>
                <a:cs typeface="Arial Unicode MS" pitchFamily="34" charset="-122"/>
              </a:rPr>
              <a:t>的 </a:t>
            </a:r>
            <a:r>
              <a:rPr lang="en-US" altLang="zh-CN" sz="1600" dirty="0" smtClean="0">
                <a:latin typeface="Arial Unicode MS" pitchFamily="34" charset="-122"/>
                <a:ea typeface="Arial Unicode MS" pitchFamily="34" charset="-122"/>
                <a:cs typeface="Arial Unicode MS" pitchFamily="34" charset="-122"/>
              </a:rPr>
              <a:t>Cookie </a:t>
            </a:r>
            <a:r>
              <a:rPr lang="zh-CN" altLang="en-US" sz="1600" dirty="0" smtClean="0">
                <a:latin typeface="Arial Unicode MS" pitchFamily="34" charset="-122"/>
                <a:ea typeface="Arial Unicode MS" pitchFamily="34" charset="-122"/>
                <a:cs typeface="Arial Unicode MS" pitchFamily="34" charset="-122"/>
              </a:rPr>
              <a:t>中则删除较早的那个 </a:t>
            </a:r>
            <a:r>
              <a:rPr lang="en-US" altLang="zh-CN" sz="1600" dirty="0" smtClean="0">
                <a:latin typeface="Arial Unicode MS" pitchFamily="34" charset="-122"/>
                <a:ea typeface="Arial Unicode MS" pitchFamily="34" charset="-122"/>
                <a:cs typeface="Arial Unicode MS" pitchFamily="34" charset="-122"/>
              </a:rPr>
              <a:t>Cookie</a:t>
            </a:r>
            <a:r>
              <a:rPr lang="zh-CN" altLang="en-US" sz="1600" dirty="0" smtClean="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 ATGUIGU_BOOK_ </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数组的第一个 </a:t>
            </a:r>
            <a:r>
              <a:rPr lang="en-US" altLang="zh-CN" sz="1600" dirty="0" err="1" smtClean="0">
                <a:latin typeface="Arial Unicode MS" pitchFamily="34" charset="-122"/>
                <a:ea typeface="Arial Unicode MS" pitchFamily="34" charset="-122"/>
                <a:cs typeface="Arial Unicode MS" pitchFamily="34" charset="-122"/>
              </a:rPr>
              <a:t>Cbookie</a:t>
            </a:r>
            <a:r>
              <a:rPr lang="zh-CN" altLang="en-US" sz="1600" dirty="0" smtClean="0">
                <a:latin typeface="Arial Unicode MS" pitchFamily="34" charset="-122"/>
                <a:ea typeface="Arial Unicode MS" pitchFamily="34" charset="-122"/>
                <a:cs typeface="Arial Unicode MS" pitchFamily="34" charset="-122"/>
              </a:rPr>
              <a:t>），若在其中，则删除该 </a:t>
            </a:r>
            <a:r>
              <a:rPr lang="en-US" altLang="zh-CN" sz="1600" dirty="0" smtClean="0">
                <a:latin typeface="Arial Unicode MS" pitchFamily="34" charset="-122"/>
                <a:ea typeface="Arial Unicode MS" pitchFamily="34" charset="-122"/>
                <a:cs typeface="Arial Unicode MS" pitchFamily="34" charset="-122"/>
              </a:rPr>
              <a:t>Cookie</a:t>
            </a:r>
          </a:p>
          <a:p>
            <a:pPr marL="342900" indent="-342900">
              <a:buAutoNum type="arabicPeriod"/>
            </a:pPr>
            <a:r>
              <a:rPr lang="zh-CN" altLang="en-US" sz="1600" dirty="0" smtClean="0">
                <a:latin typeface="Arial Unicode MS" pitchFamily="34" charset="-122"/>
                <a:ea typeface="Arial Unicode MS" pitchFamily="34" charset="-122"/>
                <a:cs typeface="Arial Unicode MS" pitchFamily="34" charset="-122"/>
              </a:rPr>
              <a:t>把从 </a:t>
            </a:r>
            <a:r>
              <a:rPr lang="en-US" altLang="zh-CN" sz="1600" dirty="0" err="1" smtClean="0">
                <a:latin typeface="Arial Unicode MS" pitchFamily="34" charset="-122"/>
                <a:ea typeface="Arial Unicode MS" pitchFamily="34" charset="-122"/>
                <a:cs typeface="Arial Unicode MS" pitchFamily="34" charset="-122"/>
              </a:rPr>
              <a:t>books.jsp</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传入的 </a:t>
            </a:r>
            <a:r>
              <a:rPr lang="en-US" altLang="zh-CN" sz="1600" dirty="0" smtClean="0">
                <a:latin typeface="Arial Unicode MS" pitchFamily="34" charset="-122"/>
                <a:ea typeface="Arial Unicode MS" pitchFamily="34" charset="-122"/>
                <a:cs typeface="Arial Unicode MS" pitchFamily="34" charset="-122"/>
              </a:rPr>
              <a:t>book </a:t>
            </a:r>
            <a:r>
              <a:rPr lang="zh-CN" altLang="en-US" sz="1600" dirty="0" smtClean="0">
                <a:latin typeface="Arial Unicode MS" pitchFamily="34" charset="-122"/>
                <a:ea typeface="Arial Unicode MS" pitchFamily="34" charset="-122"/>
                <a:cs typeface="Arial Unicode MS" pitchFamily="34" charset="-122"/>
              </a:rPr>
              <a:t>作为一个 </a:t>
            </a:r>
            <a:r>
              <a:rPr lang="en-US" altLang="zh-CN" sz="1600" dirty="0" smtClean="0">
                <a:latin typeface="Arial Unicode MS" pitchFamily="34" charset="-122"/>
                <a:ea typeface="Arial Unicode MS" pitchFamily="34" charset="-122"/>
                <a:cs typeface="Arial Unicode MS" pitchFamily="34" charset="-122"/>
              </a:rPr>
              <a:t>Cookie </a:t>
            </a:r>
            <a:r>
              <a:rPr lang="zh-CN" altLang="en-US" sz="1600" dirty="0" smtClean="0">
                <a:latin typeface="Arial Unicode MS" pitchFamily="34" charset="-122"/>
                <a:ea typeface="Arial Unicode MS" pitchFamily="34" charset="-122"/>
                <a:cs typeface="Arial Unicode MS" pitchFamily="34" charset="-122"/>
              </a:rPr>
              <a:t>返回</a:t>
            </a:r>
            <a:endParaRPr lang="zh-CN" altLang="en-US"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0623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5576" y="1628800"/>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Java</a:t>
            </a:r>
            <a:endParaRPr lang="zh-CN" altLang="en-US" dirty="0"/>
          </a:p>
        </p:txBody>
      </p:sp>
      <p:sp>
        <p:nvSpPr>
          <p:cNvPr id="5" name="圆角矩形 4"/>
          <p:cNvSpPr/>
          <p:nvPr/>
        </p:nvSpPr>
        <p:spPr>
          <a:xfrm>
            <a:off x="755576" y="2276872"/>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JDBC</a:t>
            </a:r>
            <a:endParaRPr lang="zh-CN" altLang="en-US" dirty="0"/>
          </a:p>
        </p:txBody>
      </p:sp>
      <p:sp>
        <p:nvSpPr>
          <p:cNvPr id="6" name="圆角矩形 5"/>
          <p:cNvSpPr/>
          <p:nvPr/>
        </p:nvSpPr>
        <p:spPr>
          <a:xfrm>
            <a:off x="755576" y="2924944"/>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JavaScript</a:t>
            </a:r>
            <a:endParaRPr lang="zh-CN" altLang="en-US" dirty="0"/>
          </a:p>
        </p:txBody>
      </p:sp>
      <p:sp>
        <p:nvSpPr>
          <p:cNvPr id="7" name="圆角矩形 6"/>
          <p:cNvSpPr/>
          <p:nvPr/>
        </p:nvSpPr>
        <p:spPr>
          <a:xfrm>
            <a:off x="755576" y="3645024"/>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SQL</a:t>
            </a:r>
            <a:endParaRPr lang="zh-CN" altLang="en-US" dirty="0"/>
          </a:p>
        </p:txBody>
      </p:sp>
      <p:sp>
        <p:nvSpPr>
          <p:cNvPr id="8" name="圆角矩形 7"/>
          <p:cNvSpPr/>
          <p:nvPr/>
        </p:nvSpPr>
        <p:spPr>
          <a:xfrm>
            <a:off x="755576" y="4365104"/>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PL\SQL</a:t>
            </a:r>
            <a:endParaRPr lang="zh-CN" altLang="en-US" dirty="0"/>
          </a:p>
        </p:txBody>
      </p:sp>
      <p:sp>
        <p:nvSpPr>
          <p:cNvPr id="9" name="圆角矩形 8"/>
          <p:cNvSpPr/>
          <p:nvPr/>
        </p:nvSpPr>
        <p:spPr>
          <a:xfrm>
            <a:off x="782434" y="5013176"/>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jQuery</a:t>
            </a:r>
            <a:endParaRPr lang="zh-CN" altLang="en-US" dirty="0"/>
          </a:p>
        </p:txBody>
      </p:sp>
      <p:sp>
        <p:nvSpPr>
          <p:cNvPr id="10" name="圆角矩形 9"/>
          <p:cNvSpPr/>
          <p:nvPr/>
        </p:nvSpPr>
        <p:spPr>
          <a:xfrm>
            <a:off x="3923928" y="1052736"/>
            <a:ext cx="4752528" cy="55446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圆角矩形 10"/>
          <p:cNvSpPr/>
          <p:nvPr/>
        </p:nvSpPr>
        <p:spPr>
          <a:xfrm>
            <a:off x="4572000" y="1268760"/>
            <a:ext cx="1368152" cy="5040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Java</a:t>
            </a:r>
            <a:endParaRPr lang="zh-CN" altLang="en-US" dirty="0"/>
          </a:p>
        </p:txBody>
      </p:sp>
      <p:sp>
        <p:nvSpPr>
          <p:cNvPr id="12" name="圆角矩形 11"/>
          <p:cNvSpPr/>
          <p:nvPr/>
        </p:nvSpPr>
        <p:spPr>
          <a:xfrm>
            <a:off x="4574123" y="1989693"/>
            <a:ext cx="1368152" cy="5040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JDBC</a:t>
            </a:r>
            <a:endParaRPr lang="zh-CN" altLang="en-US" dirty="0"/>
          </a:p>
        </p:txBody>
      </p:sp>
      <p:sp>
        <p:nvSpPr>
          <p:cNvPr id="13" name="圆角矩形 12"/>
          <p:cNvSpPr/>
          <p:nvPr/>
        </p:nvSpPr>
        <p:spPr>
          <a:xfrm>
            <a:off x="4570222" y="2811724"/>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JavaScript</a:t>
            </a:r>
            <a:endParaRPr lang="zh-CN" altLang="en-US" dirty="0"/>
          </a:p>
        </p:txBody>
      </p:sp>
      <p:sp>
        <p:nvSpPr>
          <p:cNvPr id="14" name="圆角矩形 13"/>
          <p:cNvSpPr/>
          <p:nvPr/>
        </p:nvSpPr>
        <p:spPr>
          <a:xfrm>
            <a:off x="4589693" y="3609020"/>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SQL</a:t>
            </a:r>
            <a:endParaRPr lang="zh-CN" altLang="en-US" dirty="0"/>
          </a:p>
        </p:txBody>
      </p:sp>
      <p:sp>
        <p:nvSpPr>
          <p:cNvPr id="15" name="圆角矩形 14"/>
          <p:cNvSpPr/>
          <p:nvPr/>
        </p:nvSpPr>
        <p:spPr>
          <a:xfrm>
            <a:off x="4589693" y="4421034"/>
            <a:ext cx="1368152"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JDBC</a:t>
            </a:r>
            <a:endParaRPr lang="zh-CN" altLang="en-US" dirty="0"/>
          </a:p>
        </p:txBody>
      </p:sp>
      <p:sp>
        <p:nvSpPr>
          <p:cNvPr id="16" name="圆角矩形 15"/>
          <p:cNvSpPr/>
          <p:nvPr/>
        </p:nvSpPr>
        <p:spPr>
          <a:xfrm>
            <a:off x="4589693" y="5157192"/>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PL\SQL</a:t>
            </a:r>
            <a:endParaRPr lang="zh-CN" altLang="en-US" dirty="0"/>
          </a:p>
        </p:txBody>
      </p:sp>
      <p:sp>
        <p:nvSpPr>
          <p:cNvPr id="17" name="圆角矩形 16"/>
          <p:cNvSpPr/>
          <p:nvPr/>
        </p:nvSpPr>
        <p:spPr>
          <a:xfrm>
            <a:off x="4570222" y="5949280"/>
            <a:ext cx="136815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jQuery</a:t>
            </a:r>
            <a:endParaRPr lang="zh-CN" altLang="en-US" dirty="0"/>
          </a:p>
        </p:txBody>
      </p:sp>
    </p:spTree>
    <p:extLst>
      <p:ext uri="{BB962C8B-B14F-4D97-AF65-F5344CB8AC3E}">
        <p14:creationId xmlns:p14="http://schemas.microsoft.com/office/powerpoint/2010/main" val="66480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611560" y="843552"/>
            <a:ext cx="8229600" cy="857256"/>
          </a:xfrm>
        </p:spPr>
        <p:txBody>
          <a:bodyPr/>
          <a:lstStyle/>
          <a:p>
            <a:r>
              <a:rPr lang="zh-CN" altLang="en-US" b="1" dirty="0">
                <a:latin typeface="Arial Unicode MS" pitchFamily="34" charset="-122"/>
                <a:ea typeface="Arial Unicode MS" pitchFamily="34" charset="-122"/>
                <a:cs typeface="Arial Unicode MS" pitchFamily="34" charset="-122"/>
              </a:rPr>
              <a:t>跟踪用户上次访问站点的时间</a:t>
            </a:r>
            <a:endParaRPr lang="zh-CN" altLang="en-US" dirty="0">
              <a:latin typeface="Arial Unicode MS" pitchFamily="34" charset="-122"/>
              <a:ea typeface="Arial Unicode MS" pitchFamily="34" charset="-122"/>
              <a:cs typeface="Arial Unicode MS" pitchFamily="34" charset="-122"/>
            </a:endParaRPr>
          </a:p>
        </p:txBody>
      </p:sp>
      <p:sp>
        <p:nvSpPr>
          <p:cNvPr id="623619" name="Rectangle 3"/>
          <p:cNvSpPr>
            <a:spLocks noGrp="1" noChangeArrowheads="1"/>
          </p:cNvSpPr>
          <p:nvPr>
            <p:ph type="body" idx="1"/>
          </p:nvPr>
        </p:nvSpPr>
        <p:spPr>
          <a:xfrm>
            <a:off x="395536" y="1772816"/>
            <a:ext cx="8136904" cy="3960440"/>
          </a:xfrm>
          <a:noFill/>
        </p:spPr>
        <p:txBody>
          <a:bodyPr>
            <a:noAutofit/>
          </a:bodyPr>
          <a:lstStyle/>
          <a:p>
            <a:pPr marL="355600" indent="-355600">
              <a:spcAft>
                <a:spcPct val="20000"/>
              </a:spcAft>
            </a:pPr>
            <a:r>
              <a:rPr lang="zh-CN" altLang="en-US" sz="2800" b="1" dirty="0">
                <a:latin typeface="Arial Unicode MS" pitchFamily="34" charset="-122"/>
                <a:ea typeface="Arial Unicode MS" pitchFamily="34" charset="-122"/>
                <a:cs typeface="Arial Unicode MS" pitchFamily="34" charset="-122"/>
              </a:rPr>
              <a:t>功能：</a:t>
            </a:r>
          </a:p>
          <a:p>
            <a:pPr marL="355600" indent="-355600">
              <a:spcAft>
                <a:spcPct val="20000"/>
              </a:spcAft>
              <a:buFont typeface="Wingdings" pitchFamily="2" charset="2"/>
              <a:buNone/>
            </a:pPr>
            <a:r>
              <a:rPr lang="zh-CN" altLang="en-US" sz="2000" dirty="0">
                <a:latin typeface="Arial Unicode MS" pitchFamily="34" charset="-122"/>
                <a:ea typeface="Arial Unicode MS" pitchFamily="34" charset="-122"/>
                <a:cs typeface="Arial Unicode MS" pitchFamily="34" charset="-122"/>
              </a:rPr>
              <a:t>	帮助网站实现提示客户端计算机上次访问网站的时间 </a:t>
            </a:r>
          </a:p>
          <a:p>
            <a:pPr marL="355600" indent="-355600">
              <a:spcAft>
                <a:spcPct val="20000"/>
              </a:spcAft>
            </a:pPr>
            <a:r>
              <a:rPr lang="zh-CN" altLang="en-US" sz="2800" b="1" dirty="0">
                <a:latin typeface="Arial Unicode MS" pitchFamily="34" charset="-122"/>
                <a:ea typeface="Arial Unicode MS" pitchFamily="34" charset="-122"/>
                <a:cs typeface="Arial Unicode MS" pitchFamily="34" charset="-122"/>
              </a:rPr>
              <a:t>实现原理：</a:t>
            </a:r>
          </a:p>
          <a:p>
            <a:pPr marL="812800" lvl="1" indent="-277813">
              <a:spcAft>
                <a:spcPct val="20000"/>
              </a:spcAft>
              <a:buClr>
                <a:schemeClr val="tx1"/>
              </a:buClr>
              <a:buFont typeface="Wingdings" pitchFamily="2" charset="2"/>
              <a:buChar char="ü"/>
            </a:pPr>
            <a:r>
              <a:rPr lang="zh-CN" altLang="en-US" sz="2000" dirty="0">
                <a:latin typeface="Arial Unicode MS" pitchFamily="34" charset="-122"/>
                <a:ea typeface="Arial Unicode MS" pitchFamily="34" charset="-122"/>
                <a:cs typeface="Arial Unicode MS" pitchFamily="34" charset="-122"/>
              </a:rPr>
              <a:t>将每一个会话作为一次访问过程，将每次会话的开始时间作为每次访问网站的时间，然后将这个时间以</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的形式存储到客户端的计算机中，客户端进行下次访问时通过该</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回传上次访问站点的时间值。 </a:t>
            </a:r>
          </a:p>
          <a:p>
            <a:pPr marL="812800" lvl="1" indent="-277813">
              <a:spcAft>
                <a:spcPct val="20000"/>
              </a:spcAft>
              <a:buClr>
                <a:schemeClr val="tx1"/>
              </a:buClr>
              <a:buFont typeface="Wingdings" pitchFamily="2" charset="2"/>
              <a:buChar char="ü"/>
            </a:pPr>
            <a:r>
              <a:rPr lang="zh-CN" altLang="en-US" sz="2000" dirty="0">
                <a:latin typeface="Arial Unicode MS" pitchFamily="34" charset="-122"/>
                <a:ea typeface="Arial Unicode MS" pitchFamily="34" charset="-122"/>
                <a:cs typeface="Arial Unicode MS" pitchFamily="34" charset="-122"/>
              </a:rPr>
              <a:t>为了让</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信息在客户端浏览器或计算机关闭后仍然保持存在，</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的保存时间被设置为了一年。</a:t>
            </a:r>
          </a:p>
          <a:p>
            <a:pPr marL="812800" lvl="1" indent="-277813">
              <a:spcAft>
                <a:spcPct val="20000"/>
              </a:spcAft>
              <a:buClr>
                <a:schemeClr val="tx1"/>
              </a:buClr>
              <a:buFont typeface="Wingdings" pitchFamily="2" charset="2"/>
              <a:buNone/>
            </a:pP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5014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 calcmode="lin" valueType="num">
                                      <p:cBhvr additive="base">
                                        <p:cTn id="7" dur="500" fill="hold"/>
                                        <p:tgtEl>
                                          <p:spTgt spid="623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3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36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 calcmode="lin" valueType="num">
                                      <p:cBhvr additive="base">
                                        <p:cTn id="17" dur="500" fill="hold"/>
                                        <p:tgtEl>
                                          <p:spTgt spid="6236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23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36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3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899592" y="764704"/>
            <a:ext cx="7696200" cy="865188"/>
          </a:xfrm>
        </p:spPr>
        <p:txBody>
          <a:bodyPr>
            <a:normAutofit fontScale="90000"/>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在不同环境下的不同含义</a:t>
            </a:r>
            <a:r>
              <a:rPr lang="zh-CN" altLang="en-US" dirty="0">
                <a:latin typeface="Arial Unicode MS" pitchFamily="34" charset="-122"/>
                <a:ea typeface="Arial Unicode MS" pitchFamily="34" charset="-122"/>
                <a:cs typeface="Arial Unicode MS" pitchFamily="34" charset="-122"/>
              </a:rPr>
              <a:t> </a:t>
            </a:r>
          </a:p>
        </p:txBody>
      </p:sp>
      <p:sp>
        <p:nvSpPr>
          <p:cNvPr id="619523" name="Rectangle 3"/>
          <p:cNvSpPr>
            <a:spLocks noGrp="1" noChangeArrowheads="1"/>
          </p:cNvSpPr>
          <p:nvPr>
            <p:ph type="body" idx="1"/>
          </p:nvPr>
        </p:nvSpPr>
        <p:spPr>
          <a:xfrm>
            <a:off x="395536" y="1916832"/>
            <a:ext cx="8280920"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，中文经常翻译为会话，其本来的含义是指有始有终的一系列动作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消息，比如打电话是从拿起电话拨号到挂断电话这中间的一系列过程可以称之为一个</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开发环境下的语义又有了新的扩展，它的含义是指</a:t>
            </a:r>
            <a:r>
              <a:rPr lang="zh-CN" altLang="en-US" sz="2400" dirty="0">
                <a:solidFill>
                  <a:srgbClr val="FF0000"/>
                </a:solidFill>
                <a:latin typeface="Arial Unicode MS" pitchFamily="34" charset="-122"/>
                <a:ea typeface="Arial Unicode MS" pitchFamily="34" charset="-122"/>
                <a:cs typeface="Arial Unicode MS" pitchFamily="34" charset="-122"/>
              </a:rPr>
              <a:t>一类用来在客户端与服务器端之间保持状态的解决方案。有时候</a:t>
            </a:r>
            <a:r>
              <a:rPr lang="en-US" altLang="zh-CN" sz="2400" dirty="0">
                <a:solidFill>
                  <a:srgbClr val="FF0000"/>
                </a:solidFill>
                <a:latin typeface="Arial Unicode MS" pitchFamily="34" charset="-122"/>
                <a:ea typeface="Arial Unicode MS" pitchFamily="34" charset="-122"/>
                <a:cs typeface="Arial Unicode MS" pitchFamily="34" charset="-122"/>
              </a:rPr>
              <a:t>Session</a:t>
            </a:r>
            <a:r>
              <a:rPr lang="zh-CN" altLang="en-US" sz="2400" dirty="0">
                <a:solidFill>
                  <a:srgbClr val="FF0000"/>
                </a:solidFill>
                <a:latin typeface="Arial Unicode MS" pitchFamily="34" charset="-122"/>
                <a:ea typeface="Arial Unicode MS" pitchFamily="34" charset="-122"/>
                <a:cs typeface="Arial Unicode MS" pitchFamily="34" charset="-122"/>
              </a:rPr>
              <a:t>也用来指这种解决方案的存储结构。</a:t>
            </a:r>
          </a:p>
        </p:txBody>
      </p:sp>
    </p:spTree>
    <p:extLst>
      <p:ext uri="{BB962C8B-B14F-4D97-AF65-F5344CB8AC3E}">
        <p14:creationId xmlns:p14="http://schemas.microsoft.com/office/powerpoint/2010/main" val="371374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662880"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机制</a:t>
            </a:r>
            <a:endParaRPr lang="zh-CN" altLang="en-US" dirty="0">
              <a:latin typeface="Arial Unicode MS" pitchFamily="34" charset="-122"/>
              <a:ea typeface="Arial Unicode MS" pitchFamily="34" charset="-122"/>
              <a:cs typeface="Arial Unicode MS" pitchFamily="34" charset="-122"/>
            </a:endParaRPr>
          </a:p>
        </p:txBody>
      </p:sp>
      <p:sp>
        <p:nvSpPr>
          <p:cNvPr id="547843" name="Rectangle 3"/>
          <p:cNvSpPr>
            <a:spLocks noGrp="1" noChangeArrowheads="1"/>
          </p:cNvSpPr>
          <p:nvPr>
            <p:ph type="body" idx="1"/>
          </p:nvPr>
        </p:nvSpPr>
        <p:spPr>
          <a:xfrm>
            <a:off x="323528" y="1844824"/>
            <a:ext cx="8568952" cy="4500594"/>
          </a:xfrm>
        </p:spPr>
        <p:txBody>
          <a:bodyPr>
            <a:normAutofit/>
          </a:bodyPr>
          <a:lstStyle/>
          <a:p>
            <a:pPr>
              <a:spcAft>
                <a:spcPct val="20000"/>
              </a:spcAft>
            </a:pP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机制采用的是</a:t>
            </a:r>
            <a:r>
              <a:rPr lang="zh-CN" altLang="en-US" sz="2000" dirty="0">
                <a:solidFill>
                  <a:srgbClr val="FF0000"/>
                </a:solidFill>
                <a:latin typeface="Arial Unicode MS" pitchFamily="34" charset="-122"/>
                <a:ea typeface="Arial Unicode MS" pitchFamily="34" charset="-122"/>
                <a:cs typeface="Arial Unicode MS" pitchFamily="34" charset="-122"/>
              </a:rPr>
              <a:t>在</a:t>
            </a:r>
            <a:r>
              <a:rPr lang="zh-CN" altLang="en-US" sz="2000" dirty="0">
                <a:solidFill>
                  <a:srgbClr val="0000FF"/>
                </a:solidFill>
                <a:latin typeface="Arial Unicode MS" pitchFamily="34" charset="-122"/>
                <a:ea typeface="Arial Unicode MS" pitchFamily="34" charset="-122"/>
                <a:cs typeface="Arial Unicode MS" pitchFamily="34" charset="-122"/>
              </a:rPr>
              <a:t>服务器</a:t>
            </a:r>
            <a:r>
              <a:rPr lang="zh-CN" altLang="en-US" sz="2000" dirty="0">
                <a:solidFill>
                  <a:srgbClr val="FF0000"/>
                </a:solidFill>
                <a:latin typeface="Arial Unicode MS" pitchFamily="34" charset="-122"/>
                <a:ea typeface="Arial Unicode MS" pitchFamily="34" charset="-122"/>
                <a:cs typeface="Arial Unicode MS" pitchFamily="34" charset="-122"/>
              </a:rPr>
              <a:t>端保持 </a:t>
            </a:r>
            <a:r>
              <a:rPr lang="en-US" altLang="zh-CN" sz="2000" dirty="0">
                <a:solidFill>
                  <a:srgbClr val="FF0000"/>
                </a:solidFill>
                <a:latin typeface="Arial Unicode MS" pitchFamily="34" charset="-122"/>
                <a:ea typeface="Arial Unicode MS" pitchFamily="34" charset="-122"/>
                <a:cs typeface="Arial Unicode MS" pitchFamily="34" charset="-122"/>
              </a:rPr>
              <a:t>HTTP </a:t>
            </a:r>
            <a:r>
              <a:rPr lang="zh-CN" altLang="en-US" sz="2000" dirty="0">
                <a:solidFill>
                  <a:srgbClr val="FF0000"/>
                </a:solidFill>
                <a:latin typeface="Arial Unicode MS" pitchFamily="34" charset="-122"/>
                <a:ea typeface="Arial Unicode MS" pitchFamily="34" charset="-122"/>
                <a:cs typeface="Arial Unicode MS" pitchFamily="34" charset="-122"/>
              </a:rPr>
              <a:t>状态信息的方案</a:t>
            </a:r>
            <a:r>
              <a:rPr lang="zh-CN" altLang="en-US" sz="2000" dirty="0">
                <a:latin typeface="Arial Unicode MS" pitchFamily="34" charset="-122"/>
                <a:ea typeface="Arial Unicode MS" pitchFamily="34" charset="-122"/>
                <a:cs typeface="Arial Unicode MS" pitchFamily="34" charset="-122"/>
              </a:rPr>
              <a:t> 。</a:t>
            </a:r>
          </a:p>
          <a:p>
            <a:pPr>
              <a:spcAft>
                <a:spcPct val="20000"/>
              </a:spcAft>
            </a:pPr>
            <a:r>
              <a:rPr lang="zh-CN" altLang="en-US" sz="2000" dirty="0">
                <a:latin typeface="Arial Unicode MS" pitchFamily="34" charset="-122"/>
                <a:ea typeface="Arial Unicode MS" pitchFamily="34" charset="-122"/>
                <a:cs typeface="Arial Unicode MS" pitchFamily="34" charset="-122"/>
              </a:rPr>
              <a:t>服务器使用一种类似于散列表的结构</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也可能就是使用散列表</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来保存信息。</a:t>
            </a:r>
          </a:p>
          <a:p>
            <a:pPr algn="just"/>
            <a:r>
              <a:rPr lang="zh-CN" altLang="en-US" sz="2000" dirty="0">
                <a:latin typeface="Arial Unicode MS" pitchFamily="34" charset="-122"/>
                <a:ea typeface="Arial Unicode MS" pitchFamily="34" charset="-122"/>
                <a:cs typeface="Arial Unicode MS" pitchFamily="34" charset="-122"/>
              </a:rPr>
              <a:t>当程序需要为某个客户端的请求创建一个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时，服务器首先检查这个</a:t>
            </a:r>
            <a:r>
              <a:rPr lang="zh-CN" altLang="en-US" sz="2000" dirty="0">
                <a:solidFill>
                  <a:srgbClr val="FF0000"/>
                </a:solidFill>
                <a:latin typeface="Arial Unicode MS" pitchFamily="34" charset="-122"/>
                <a:ea typeface="Arial Unicode MS" pitchFamily="34" charset="-122"/>
                <a:cs typeface="Arial Unicode MS" pitchFamily="34" charset="-122"/>
              </a:rPr>
              <a:t>客户端的请求里</a:t>
            </a:r>
            <a:r>
              <a:rPr lang="zh-CN" altLang="en-US" sz="2000" dirty="0">
                <a:latin typeface="Arial Unicode MS" pitchFamily="34" charset="-122"/>
                <a:ea typeface="Arial Unicode MS" pitchFamily="34" charset="-122"/>
                <a:cs typeface="Arial Unicode MS" pitchFamily="34" charset="-122"/>
              </a:rPr>
              <a:t>是否包含了一个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标识</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即</a:t>
            </a:r>
            <a:r>
              <a:rPr lang="en-US" altLang="zh-CN" sz="2000" dirty="0" err="1">
                <a:latin typeface="Arial Unicode MS" pitchFamily="34" charset="-122"/>
                <a:ea typeface="Arial Unicode MS" pitchFamily="34" charset="-122"/>
                <a:cs typeface="Arial Unicode MS" pitchFamily="34" charset="-122"/>
              </a:rPr>
              <a:t>sessionId</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如果已经包含一个</a:t>
            </a:r>
            <a:r>
              <a:rPr lang="en-US" altLang="zh-CN" sz="2000" dirty="0" err="1">
                <a:latin typeface="Arial Unicode MS" pitchFamily="34" charset="-122"/>
                <a:ea typeface="Arial Unicode MS" pitchFamily="34" charset="-122"/>
                <a:cs typeface="Arial Unicode MS" pitchFamily="34" charset="-122"/>
              </a:rPr>
              <a:t>sessionId</a:t>
            </a:r>
            <a:r>
              <a:rPr lang="zh-CN" altLang="en-US" sz="2000" dirty="0">
                <a:latin typeface="Arial Unicode MS" pitchFamily="34" charset="-122"/>
                <a:ea typeface="Arial Unicode MS" pitchFamily="34" charset="-122"/>
                <a:cs typeface="Arial Unicode MS" pitchFamily="34" charset="-122"/>
              </a:rPr>
              <a:t>则说明以前已经为此客户创建过</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，服务器就按照</a:t>
            </a:r>
            <a:r>
              <a:rPr lang="en-US" altLang="zh-CN" sz="2000" dirty="0">
                <a:latin typeface="Arial Unicode MS" pitchFamily="34" charset="-122"/>
                <a:ea typeface="Arial Unicode MS" pitchFamily="34" charset="-122"/>
                <a:cs typeface="Arial Unicode MS" pitchFamily="34" charset="-122"/>
              </a:rPr>
              <a:t>session id</a:t>
            </a:r>
            <a:r>
              <a:rPr lang="zh-CN" altLang="en-US" sz="2000" dirty="0">
                <a:latin typeface="Arial Unicode MS" pitchFamily="34" charset="-122"/>
                <a:ea typeface="Arial Unicode MS" pitchFamily="34" charset="-122"/>
                <a:cs typeface="Arial Unicode MS" pitchFamily="34" charset="-122"/>
              </a:rPr>
              <a:t>把这个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检索出来使用</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如果检索不到，可能会新建一个，这种情况可能出现在服务端已经删除了该用户对应的</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对象，但用户人为地在请求的</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后面附加上一个</a:t>
            </a:r>
            <a:r>
              <a:rPr lang="en-US" altLang="zh-CN" sz="2000" dirty="0">
                <a:latin typeface="Arial Unicode MS" pitchFamily="34" charset="-122"/>
                <a:ea typeface="Arial Unicode MS" pitchFamily="34" charset="-122"/>
                <a:cs typeface="Arial Unicode MS" pitchFamily="34" charset="-122"/>
              </a:rPr>
              <a:t>JSESSION</a:t>
            </a:r>
            <a:r>
              <a:rPr lang="zh-CN" altLang="en-US" sz="2000" dirty="0">
                <a:latin typeface="Arial Unicode MS" pitchFamily="34" charset="-122"/>
                <a:ea typeface="Arial Unicode MS" pitchFamily="34" charset="-122"/>
                <a:cs typeface="Arial Unicode MS" pitchFamily="34" charset="-122"/>
              </a:rPr>
              <a:t>的参数</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。如果客户请求不包含</a:t>
            </a:r>
            <a:r>
              <a:rPr lang="en-US" altLang="zh-CN" sz="2000" dirty="0" err="1">
                <a:latin typeface="Arial Unicode MS" pitchFamily="34" charset="-122"/>
                <a:ea typeface="Arial Unicode MS" pitchFamily="34" charset="-122"/>
                <a:cs typeface="Arial Unicode MS" pitchFamily="34" charset="-122"/>
              </a:rPr>
              <a:t>sessionId</a:t>
            </a:r>
            <a:r>
              <a:rPr lang="zh-CN" altLang="en-US" sz="2000" dirty="0">
                <a:latin typeface="Arial Unicode MS" pitchFamily="34" charset="-122"/>
                <a:ea typeface="Arial Unicode MS" pitchFamily="34" charset="-122"/>
                <a:cs typeface="Arial Unicode MS" pitchFamily="34" charset="-122"/>
              </a:rPr>
              <a:t>，则为此客户创建一个</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并且生成一个与此</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相关联的</a:t>
            </a:r>
            <a:r>
              <a:rPr lang="en-US" altLang="zh-CN" sz="2000" dirty="0" err="1">
                <a:latin typeface="Arial Unicode MS" pitchFamily="34" charset="-122"/>
                <a:ea typeface="Arial Unicode MS" pitchFamily="34" charset="-122"/>
                <a:cs typeface="Arial Unicode MS" pitchFamily="34" charset="-122"/>
              </a:rPr>
              <a:t>sessionId</a:t>
            </a:r>
            <a:r>
              <a:rPr lang="zh-CN" altLang="en-US" sz="2000" dirty="0">
                <a:latin typeface="Arial Unicode MS" pitchFamily="34" charset="-122"/>
                <a:ea typeface="Arial Unicode MS" pitchFamily="34" charset="-122"/>
                <a:cs typeface="Arial Unicode MS" pitchFamily="34" charset="-122"/>
              </a:rPr>
              <a:t>，</a:t>
            </a:r>
            <a:r>
              <a:rPr lang="zh-CN" altLang="en-US" sz="2000" dirty="0">
                <a:solidFill>
                  <a:srgbClr val="FF0000"/>
                </a:solidFill>
                <a:latin typeface="Arial Unicode MS" pitchFamily="34" charset="-122"/>
                <a:ea typeface="Arial Unicode MS" pitchFamily="34" charset="-122"/>
                <a:cs typeface="Arial Unicode MS" pitchFamily="34" charset="-122"/>
              </a:rPr>
              <a:t>这个</a:t>
            </a:r>
            <a:r>
              <a:rPr lang="en-US" altLang="zh-CN" sz="2000" dirty="0">
                <a:solidFill>
                  <a:srgbClr val="FF0000"/>
                </a:solidFill>
                <a:latin typeface="Arial Unicode MS" pitchFamily="34" charset="-122"/>
                <a:ea typeface="Arial Unicode MS" pitchFamily="34" charset="-122"/>
                <a:cs typeface="Arial Unicode MS" pitchFamily="34" charset="-122"/>
              </a:rPr>
              <a:t>session id</a:t>
            </a:r>
            <a:r>
              <a:rPr lang="zh-CN" altLang="en-US" sz="2000" dirty="0">
                <a:solidFill>
                  <a:srgbClr val="FF0000"/>
                </a:solidFill>
                <a:latin typeface="Arial Unicode MS" pitchFamily="34" charset="-122"/>
                <a:ea typeface="Arial Unicode MS" pitchFamily="34" charset="-122"/>
                <a:cs typeface="Arial Unicode MS" pitchFamily="34" charset="-122"/>
              </a:rPr>
              <a:t>将在本次响应中返回给客户端保存</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16609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 calcmode="lin" valueType="num">
                                      <p:cBhvr additive="base">
                                        <p:cTn id="7" dur="500" fill="hold"/>
                                        <p:tgtEl>
                                          <p:spTgt spid="547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7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47843">
                                            <p:txEl>
                                              <p:pRg st="1" end="1"/>
                                            </p:txEl>
                                          </p:spTgt>
                                        </p:tgtEl>
                                        <p:attrNameLst>
                                          <p:attrName>style.visibility</p:attrName>
                                        </p:attrNameLst>
                                      </p:cBhvr>
                                      <p:to>
                                        <p:strVal val="visible"/>
                                      </p:to>
                                    </p:set>
                                    <p:anim calcmode="lin" valueType="num">
                                      <p:cBhvr additive="base">
                                        <p:cTn id="13" dur="500" fill="hold"/>
                                        <p:tgtEl>
                                          <p:spTgt spid="547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7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47843">
                                            <p:txEl>
                                              <p:pRg st="2" end="2"/>
                                            </p:txEl>
                                          </p:spTgt>
                                        </p:tgtEl>
                                        <p:attrNameLst>
                                          <p:attrName>style.visibility</p:attrName>
                                        </p:attrNameLst>
                                      </p:cBhvr>
                                      <p:to>
                                        <p:strVal val="visible"/>
                                      </p:to>
                                    </p:set>
                                    <p:anim calcmode="lin" valueType="num">
                                      <p:cBhvr additive="base">
                                        <p:cTn id="19" dur="500" fill="hold"/>
                                        <p:tgtEl>
                                          <p:spTgt spid="5478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78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860032" y="1124744"/>
            <a:ext cx="3240360" cy="44644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TextBox 4"/>
          <p:cNvSpPr txBox="1"/>
          <p:nvPr/>
        </p:nvSpPr>
        <p:spPr>
          <a:xfrm>
            <a:off x="5706126" y="5810944"/>
            <a:ext cx="1548172" cy="369332"/>
          </a:xfrm>
          <a:prstGeom prst="rect">
            <a:avLst/>
          </a:prstGeom>
          <a:noFill/>
        </p:spPr>
        <p:txBody>
          <a:bodyPr wrap="square" rtlCol="0">
            <a:spAutoFit/>
          </a:bodyPr>
          <a:lstStyle/>
          <a:p>
            <a:r>
              <a:rPr lang="en-US" altLang="zh-CN" dirty="0" smtClean="0"/>
              <a:t>WEB </a:t>
            </a:r>
            <a:r>
              <a:rPr lang="zh-CN" altLang="en-US" dirty="0" smtClean="0"/>
              <a:t>服务器</a:t>
            </a:r>
            <a:endParaRPr lang="zh-CN" altLang="en-US" dirty="0"/>
          </a:p>
        </p:txBody>
      </p:sp>
      <p:sp>
        <p:nvSpPr>
          <p:cNvPr id="6" name="TextBox 5"/>
          <p:cNvSpPr txBox="1"/>
          <p:nvPr/>
        </p:nvSpPr>
        <p:spPr>
          <a:xfrm>
            <a:off x="5364088" y="1516142"/>
            <a:ext cx="2016224" cy="369332"/>
          </a:xfrm>
          <a:prstGeom prst="rect">
            <a:avLst/>
          </a:prstGeom>
          <a:noFill/>
        </p:spPr>
        <p:txBody>
          <a:bodyPr wrap="square" rtlCol="0">
            <a:spAutoFit/>
          </a:bodyPr>
          <a:lstStyle/>
          <a:p>
            <a:r>
              <a:rPr lang="en-US" altLang="zh-CN" dirty="0" err="1" smtClean="0"/>
              <a:t>HttpSession</a:t>
            </a:r>
            <a:r>
              <a:rPr lang="en-US" altLang="zh-CN" dirty="0" smtClean="0"/>
              <a:t> </a:t>
            </a:r>
            <a:r>
              <a:rPr lang="zh-CN" altLang="en-US" dirty="0" smtClean="0"/>
              <a:t>对象</a:t>
            </a:r>
            <a:endParaRPr lang="zh-CN" altLang="en-US" dirty="0"/>
          </a:p>
        </p:txBody>
      </p:sp>
      <p:sp>
        <p:nvSpPr>
          <p:cNvPr id="7" name="TextBox 6"/>
          <p:cNvSpPr txBox="1"/>
          <p:nvPr/>
        </p:nvSpPr>
        <p:spPr>
          <a:xfrm>
            <a:off x="5472100" y="2187806"/>
            <a:ext cx="2484276" cy="369332"/>
          </a:xfrm>
          <a:prstGeom prst="rect">
            <a:avLst/>
          </a:prstGeom>
          <a:noFill/>
        </p:spPr>
        <p:txBody>
          <a:bodyPr wrap="square" rtlCol="0">
            <a:spAutoFit/>
          </a:bodyPr>
          <a:lstStyle/>
          <a:p>
            <a:r>
              <a:rPr lang="zh-CN" altLang="en-US" dirty="0" smtClean="0"/>
              <a:t>新建</a:t>
            </a:r>
            <a:r>
              <a:rPr lang="en-US" altLang="zh-CN" dirty="0" err="1" smtClean="0"/>
              <a:t>HttpSession</a:t>
            </a:r>
            <a:r>
              <a:rPr lang="en-US" altLang="zh-CN" dirty="0" smtClean="0"/>
              <a:t> </a:t>
            </a:r>
            <a:r>
              <a:rPr lang="zh-CN" altLang="en-US" dirty="0" smtClean="0"/>
              <a:t>对象</a:t>
            </a:r>
            <a:endParaRPr lang="zh-CN" altLang="en-US" dirty="0"/>
          </a:p>
        </p:txBody>
      </p:sp>
      <p:sp>
        <p:nvSpPr>
          <p:cNvPr id="8" name="TextBox 7"/>
          <p:cNvSpPr txBox="1"/>
          <p:nvPr/>
        </p:nvSpPr>
        <p:spPr>
          <a:xfrm>
            <a:off x="5076056" y="3726324"/>
            <a:ext cx="2016224" cy="369332"/>
          </a:xfrm>
          <a:prstGeom prst="rect">
            <a:avLst/>
          </a:prstGeom>
          <a:noFill/>
        </p:spPr>
        <p:txBody>
          <a:bodyPr wrap="square" rtlCol="0">
            <a:spAutoFit/>
          </a:bodyPr>
          <a:lstStyle/>
          <a:p>
            <a:r>
              <a:rPr lang="en-US" altLang="zh-CN" dirty="0" err="1" smtClean="0"/>
              <a:t>HttpSession</a:t>
            </a:r>
            <a:r>
              <a:rPr lang="en-US" altLang="zh-CN" dirty="0" smtClean="0"/>
              <a:t> </a:t>
            </a:r>
            <a:r>
              <a:rPr lang="zh-CN" altLang="en-US" dirty="0" smtClean="0"/>
              <a:t>对象</a:t>
            </a:r>
            <a:endParaRPr lang="zh-CN" altLang="en-US" dirty="0"/>
          </a:p>
        </p:txBody>
      </p:sp>
      <p:sp>
        <p:nvSpPr>
          <p:cNvPr id="9" name="TextBox 8"/>
          <p:cNvSpPr txBox="1"/>
          <p:nvPr/>
        </p:nvSpPr>
        <p:spPr>
          <a:xfrm>
            <a:off x="5706126" y="4221088"/>
            <a:ext cx="2016224" cy="369332"/>
          </a:xfrm>
          <a:prstGeom prst="rect">
            <a:avLst/>
          </a:prstGeom>
          <a:noFill/>
        </p:spPr>
        <p:txBody>
          <a:bodyPr wrap="square" rtlCol="0">
            <a:spAutoFit/>
          </a:bodyPr>
          <a:lstStyle/>
          <a:p>
            <a:r>
              <a:rPr lang="en-US" altLang="zh-CN" dirty="0" err="1" smtClean="0"/>
              <a:t>HttpSession</a:t>
            </a:r>
            <a:r>
              <a:rPr lang="en-US" altLang="zh-CN" dirty="0" smtClean="0"/>
              <a:t> </a:t>
            </a:r>
            <a:r>
              <a:rPr lang="zh-CN" altLang="en-US" dirty="0" smtClean="0"/>
              <a:t>对象</a:t>
            </a:r>
            <a:endParaRPr lang="zh-CN" altLang="en-US" dirty="0"/>
          </a:p>
        </p:txBody>
      </p:sp>
      <p:cxnSp>
        <p:nvCxnSpPr>
          <p:cNvPr id="11" name="直接箭头连接符 10"/>
          <p:cNvCxnSpPr>
            <a:endCxn id="7" idx="1"/>
          </p:cNvCxnSpPr>
          <p:nvPr/>
        </p:nvCxnSpPr>
        <p:spPr>
          <a:xfrm>
            <a:off x="611560" y="2070140"/>
            <a:ext cx="4860540" cy="302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64088" y="3172326"/>
            <a:ext cx="2016224" cy="369332"/>
          </a:xfrm>
          <a:prstGeom prst="rect">
            <a:avLst/>
          </a:prstGeom>
          <a:noFill/>
        </p:spPr>
        <p:txBody>
          <a:bodyPr wrap="square" rtlCol="0">
            <a:spAutoFit/>
          </a:bodyPr>
          <a:lstStyle/>
          <a:p>
            <a:r>
              <a:rPr lang="en-US" altLang="zh-CN" dirty="0" err="1" smtClean="0"/>
              <a:t>HttpSession</a:t>
            </a:r>
            <a:r>
              <a:rPr lang="en-US" altLang="zh-CN" dirty="0" smtClean="0"/>
              <a:t> </a:t>
            </a:r>
            <a:r>
              <a:rPr lang="zh-CN" altLang="en-US" dirty="0" smtClean="0"/>
              <a:t>对象</a:t>
            </a:r>
            <a:endParaRPr lang="zh-CN" altLang="en-US" dirty="0"/>
          </a:p>
        </p:txBody>
      </p:sp>
      <p:cxnSp>
        <p:nvCxnSpPr>
          <p:cNvPr id="16" name="直接箭头连接符 15"/>
          <p:cNvCxnSpPr/>
          <p:nvPr/>
        </p:nvCxnSpPr>
        <p:spPr>
          <a:xfrm flipH="1">
            <a:off x="611560" y="2557138"/>
            <a:ext cx="4752528" cy="799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5616" y="1700808"/>
            <a:ext cx="1440160" cy="369332"/>
          </a:xfrm>
          <a:prstGeom prst="rect">
            <a:avLst/>
          </a:prstGeom>
          <a:noFill/>
        </p:spPr>
        <p:txBody>
          <a:bodyPr wrap="square" rtlCol="0">
            <a:spAutoFit/>
          </a:bodyPr>
          <a:lstStyle/>
          <a:p>
            <a:r>
              <a:rPr lang="zh-CN" altLang="en-US" dirty="0" smtClean="0"/>
              <a:t>请求</a:t>
            </a:r>
            <a:endParaRPr lang="zh-CN" altLang="en-US" dirty="0"/>
          </a:p>
        </p:txBody>
      </p:sp>
      <p:sp>
        <p:nvSpPr>
          <p:cNvPr id="18" name="TextBox 17"/>
          <p:cNvSpPr txBox="1"/>
          <p:nvPr/>
        </p:nvSpPr>
        <p:spPr>
          <a:xfrm>
            <a:off x="467544" y="2563144"/>
            <a:ext cx="3888432" cy="307777"/>
          </a:xfrm>
          <a:prstGeom prst="rect">
            <a:avLst/>
          </a:prstGeom>
          <a:noFill/>
        </p:spPr>
        <p:txBody>
          <a:bodyPr wrap="square" rtlCol="0">
            <a:spAutoFit/>
          </a:bodyPr>
          <a:lstStyle/>
          <a:p>
            <a:r>
              <a:rPr lang="zh-CN" altLang="en-US" sz="1400" dirty="0" smtClean="0"/>
              <a:t>响应</a:t>
            </a:r>
            <a:r>
              <a:rPr lang="en-US" altLang="zh-CN" sz="1400" dirty="0" smtClean="0"/>
              <a:t>(Set-Cookie)</a:t>
            </a:r>
            <a:r>
              <a:rPr lang="zh-CN" altLang="en-US" sz="1400" dirty="0" smtClean="0"/>
              <a:t>：</a:t>
            </a:r>
            <a:r>
              <a:rPr lang="en-US" altLang="zh-CN" sz="1400" dirty="0" smtClean="0"/>
              <a:t>JESSIONID: 52458902245</a:t>
            </a:r>
            <a:endParaRPr lang="zh-CN" altLang="en-US" sz="1400" dirty="0"/>
          </a:p>
        </p:txBody>
      </p:sp>
      <p:cxnSp>
        <p:nvCxnSpPr>
          <p:cNvPr id="20" name="直接箭头连接符 19"/>
          <p:cNvCxnSpPr/>
          <p:nvPr/>
        </p:nvCxnSpPr>
        <p:spPr>
          <a:xfrm flipV="1">
            <a:off x="1115616" y="2563144"/>
            <a:ext cx="4590510" cy="2594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9512" y="3625279"/>
            <a:ext cx="3888432" cy="307777"/>
          </a:xfrm>
          <a:prstGeom prst="rect">
            <a:avLst/>
          </a:prstGeom>
          <a:noFill/>
        </p:spPr>
        <p:txBody>
          <a:bodyPr wrap="square" rtlCol="0">
            <a:spAutoFit/>
          </a:bodyPr>
          <a:lstStyle/>
          <a:p>
            <a:r>
              <a:rPr lang="zh-CN" altLang="en-US" sz="1400" dirty="0"/>
              <a:t>请求</a:t>
            </a:r>
            <a:r>
              <a:rPr lang="en-US" altLang="zh-CN" sz="1400" dirty="0" smtClean="0"/>
              <a:t>(Cookie)</a:t>
            </a:r>
            <a:r>
              <a:rPr lang="zh-CN" altLang="en-US" sz="1400" dirty="0" smtClean="0"/>
              <a:t>：</a:t>
            </a:r>
            <a:r>
              <a:rPr lang="en-US" altLang="zh-CN" sz="1400" dirty="0" smtClean="0"/>
              <a:t>JESSIONID: </a:t>
            </a:r>
            <a:r>
              <a:rPr lang="en-US" altLang="zh-CN" sz="1400" b="1" dirty="0" smtClean="0">
                <a:solidFill>
                  <a:srgbClr val="FF0000"/>
                </a:solidFill>
              </a:rPr>
              <a:t>52458902245</a:t>
            </a:r>
            <a:endParaRPr lang="zh-CN" altLang="en-US" sz="1400" b="1" dirty="0">
              <a:solidFill>
                <a:srgbClr val="FF0000"/>
              </a:solidFill>
            </a:endParaRPr>
          </a:p>
        </p:txBody>
      </p:sp>
    </p:spTree>
    <p:extLst>
      <p:ext uri="{BB962C8B-B14F-4D97-AF65-F5344CB8AC3E}">
        <p14:creationId xmlns:p14="http://schemas.microsoft.com/office/powerpoint/2010/main" val="184199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755576" y="692696"/>
            <a:ext cx="8229600" cy="1008112"/>
          </a:xfrm>
        </p:spPr>
        <p:txBody>
          <a:bodyPr/>
          <a:lstStyle/>
          <a:p>
            <a:r>
              <a:rPr lang="zh-CN" altLang="en-US" b="1" dirty="0">
                <a:latin typeface="Arial Unicode MS" pitchFamily="34" charset="-122"/>
                <a:ea typeface="Arial Unicode MS" pitchFamily="34" charset="-122"/>
                <a:cs typeface="Arial Unicode MS" pitchFamily="34" charset="-122"/>
              </a:rPr>
              <a:t>保存</a:t>
            </a:r>
            <a:r>
              <a:rPr lang="en-US" altLang="zh-CN" b="1" dirty="0">
                <a:latin typeface="Arial Unicode MS" pitchFamily="34" charset="-122"/>
                <a:ea typeface="Arial Unicode MS" pitchFamily="34" charset="-122"/>
                <a:cs typeface="Arial Unicode MS" pitchFamily="34" charset="-122"/>
              </a:rPr>
              <a:t>session id</a:t>
            </a:r>
            <a:r>
              <a:rPr lang="zh-CN" altLang="en-US" b="1" dirty="0">
                <a:latin typeface="Arial Unicode MS" pitchFamily="34" charset="-122"/>
                <a:ea typeface="Arial Unicode MS" pitchFamily="34" charset="-122"/>
                <a:cs typeface="Arial Unicode MS" pitchFamily="34" charset="-122"/>
              </a:rPr>
              <a:t>的几种方式</a:t>
            </a:r>
            <a:r>
              <a:rPr lang="zh-CN" altLang="en-US" dirty="0">
                <a:latin typeface="Arial Unicode MS" pitchFamily="34" charset="-122"/>
                <a:ea typeface="Arial Unicode MS" pitchFamily="34" charset="-122"/>
                <a:cs typeface="Arial Unicode MS" pitchFamily="34" charset="-122"/>
              </a:rPr>
              <a:t> </a:t>
            </a:r>
          </a:p>
        </p:txBody>
      </p:sp>
      <p:sp>
        <p:nvSpPr>
          <p:cNvPr id="618499" name="Rectangle 3"/>
          <p:cNvSpPr>
            <a:spLocks noGrp="1" noChangeArrowheads="1"/>
          </p:cNvSpPr>
          <p:nvPr>
            <p:ph type="body" idx="1"/>
          </p:nvPr>
        </p:nvSpPr>
        <p:spPr>
          <a:xfrm>
            <a:off x="323528" y="1844824"/>
            <a:ext cx="8352928" cy="4405312"/>
          </a:xfrm>
        </p:spPr>
        <p:txBody>
          <a:bodyPr>
            <a:normAutofit lnSpcReduction="10000"/>
          </a:bodyPr>
          <a:lstStyle/>
          <a:p>
            <a:r>
              <a:rPr lang="zh-CN" altLang="en-US" sz="2600" dirty="0">
                <a:latin typeface="Arial Unicode MS" pitchFamily="34" charset="-122"/>
                <a:ea typeface="Arial Unicode MS" pitchFamily="34" charset="-122"/>
                <a:cs typeface="Arial Unicode MS" pitchFamily="34" charset="-122"/>
              </a:rPr>
              <a:t>保存</a:t>
            </a:r>
            <a:r>
              <a:rPr lang="en-US" altLang="zh-CN" sz="2600" dirty="0">
                <a:latin typeface="Arial Unicode MS" pitchFamily="34" charset="-122"/>
                <a:ea typeface="Arial Unicode MS" pitchFamily="34" charset="-122"/>
                <a:cs typeface="Arial Unicode MS" pitchFamily="34" charset="-122"/>
              </a:rPr>
              <a:t>session id</a:t>
            </a:r>
            <a:r>
              <a:rPr lang="zh-CN" altLang="en-US" sz="2600" dirty="0">
                <a:latin typeface="Arial Unicode MS" pitchFamily="34" charset="-122"/>
                <a:ea typeface="Arial Unicode MS" pitchFamily="34" charset="-122"/>
                <a:cs typeface="Arial Unicode MS" pitchFamily="34" charset="-122"/>
              </a:rPr>
              <a:t>的方式可以采用</a:t>
            </a:r>
            <a:r>
              <a:rPr lang="en-US" altLang="zh-CN" sz="2600" dirty="0">
                <a:solidFill>
                  <a:srgbClr val="FF0000"/>
                </a:solidFill>
                <a:latin typeface="Arial Unicode MS" pitchFamily="34" charset="-122"/>
                <a:ea typeface="Arial Unicode MS" pitchFamily="34" charset="-122"/>
                <a:cs typeface="Arial Unicode MS" pitchFamily="34" charset="-122"/>
              </a:rPr>
              <a:t>cookie</a:t>
            </a:r>
            <a:r>
              <a:rPr lang="zh-CN" altLang="en-US" sz="2600" dirty="0">
                <a:latin typeface="Arial Unicode MS" pitchFamily="34" charset="-122"/>
                <a:ea typeface="Arial Unicode MS" pitchFamily="34" charset="-122"/>
                <a:cs typeface="Arial Unicode MS" pitchFamily="34" charset="-122"/>
              </a:rPr>
              <a:t>，这样在交互过程中浏览器可以</a:t>
            </a:r>
            <a:r>
              <a:rPr lang="zh-CN" altLang="en-US" sz="2600" dirty="0">
                <a:solidFill>
                  <a:srgbClr val="0000FF"/>
                </a:solidFill>
                <a:latin typeface="Arial Unicode MS" pitchFamily="34" charset="-122"/>
                <a:ea typeface="Arial Unicode MS" pitchFamily="34" charset="-122"/>
                <a:cs typeface="Arial Unicode MS" pitchFamily="34" charset="-122"/>
              </a:rPr>
              <a:t>自动</a:t>
            </a:r>
            <a:r>
              <a:rPr lang="zh-CN" altLang="en-US" sz="2600" dirty="0">
                <a:latin typeface="Arial Unicode MS" pitchFamily="34" charset="-122"/>
                <a:ea typeface="Arial Unicode MS" pitchFamily="34" charset="-122"/>
                <a:cs typeface="Arial Unicode MS" pitchFamily="34" charset="-122"/>
              </a:rPr>
              <a:t>的按照规则把这个标识发送给服务器。</a:t>
            </a:r>
          </a:p>
          <a:p>
            <a:r>
              <a:rPr lang="zh-CN" altLang="en-US" sz="2600" dirty="0">
                <a:latin typeface="Arial Unicode MS" pitchFamily="34" charset="-122"/>
                <a:ea typeface="Arial Unicode MS" pitchFamily="34" charset="-122"/>
                <a:cs typeface="Arial Unicode MS" pitchFamily="34" charset="-122"/>
              </a:rPr>
              <a:t>由于</a:t>
            </a:r>
            <a:r>
              <a:rPr lang="en-US" altLang="zh-CN" sz="2600" dirty="0">
                <a:latin typeface="Arial Unicode MS" pitchFamily="34" charset="-122"/>
                <a:ea typeface="Arial Unicode MS" pitchFamily="34" charset="-122"/>
                <a:cs typeface="Arial Unicode MS" pitchFamily="34" charset="-122"/>
              </a:rPr>
              <a:t>cookie</a:t>
            </a:r>
            <a:r>
              <a:rPr lang="zh-CN" altLang="en-US" sz="2600" dirty="0">
                <a:latin typeface="Arial Unicode MS" pitchFamily="34" charset="-122"/>
                <a:ea typeface="Arial Unicode MS" pitchFamily="34" charset="-122"/>
                <a:cs typeface="Arial Unicode MS" pitchFamily="34" charset="-122"/>
              </a:rPr>
              <a:t>可以被人为的禁用，必须有其它的机制以便在</a:t>
            </a:r>
            <a:r>
              <a:rPr lang="en-US" altLang="zh-CN" sz="2600" dirty="0">
                <a:latin typeface="Arial Unicode MS" pitchFamily="34" charset="-122"/>
                <a:ea typeface="Arial Unicode MS" pitchFamily="34" charset="-122"/>
                <a:cs typeface="Arial Unicode MS" pitchFamily="34" charset="-122"/>
              </a:rPr>
              <a:t>cookie</a:t>
            </a:r>
            <a:r>
              <a:rPr lang="zh-CN" altLang="en-US" sz="2600" dirty="0">
                <a:latin typeface="Arial Unicode MS" pitchFamily="34" charset="-122"/>
                <a:ea typeface="Arial Unicode MS" pitchFamily="34" charset="-122"/>
                <a:cs typeface="Arial Unicode MS" pitchFamily="34" charset="-122"/>
              </a:rPr>
              <a:t>被禁用时仍然能够把</a:t>
            </a:r>
            <a:r>
              <a:rPr lang="en-US" altLang="zh-CN" sz="2600" dirty="0">
                <a:latin typeface="Arial Unicode MS" pitchFamily="34" charset="-122"/>
                <a:ea typeface="Arial Unicode MS" pitchFamily="34" charset="-122"/>
                <a:cs typeface="Arial Unicode MS" pitchFamily="34" charset="-122"/>
              </a:rPr>
              <a:t>session id</a:t>
            </a:r>
            <a:r>
              <a:rPr lang="zh-CN" altLang="en-US" sz="2600" dirty="0">
                <a:latin typeface="Arial Unicode MS" pitchFamily="34" charset="-122"/>
                <a:ea typeface="Arial Unicode MS" pitchFamily="34" charset="-122"/>
                <a:cs typeface="Arial Unicode MS" pitchFamily="34" charset="-122"/>
              </a:rPr>
              <a:t>传递回服务器，经常采用的一种技术叫做</a:t>
            </a:r>
            <a:r>
              <a:rPr lang="en-US" altLang="zh-CN" sz="2600" dirty="0">
                <a:solidFill>
                  <a:srgbClr val="FF0000"/>
                </a:solidFill>
                <a:latin typeface="Arial Unicode MS" pitchFamily="34" charset="-122"/>
                <a:ea typeface="Arial Unicode MS" pitchFamily="34" charset="-122"/>
                <a:cs typeface="Arial Unicode MS" pitchFamily="34" charset="-122"/>
              </a:rPr>
              <a:t>URL</a:t>
            </a:r>
            <a:r>
              <a:rPr lang="zh-CN" altLang="en-US" sz="2600" dirty="0">
                <a:solidFill>
                  <a:srgbClr val="FF0000"/>
                </a:solidFill>
                <a:latin typeface="Arial Unicode MS" pitchFamily="34" charset="-122"/>
                <a:ea typeface="Arial Unicode MS" pitchFamily="34" charset="-122"/>
                <a:cs typeface="Arial Unicode MS" pitchFamily="34" charset="-122"/>
              </a:rPr>
              <a:t>重写</a:t>
            </a:r>
            <a:r>
              <a:rPr lang="zh-CN" altLang="en-US" sz="2600" dirty="0">
                <a:latin typeface="Arial Unicode MS" pitchFamily="34" charset="-122"/>
                <a:ea typeface="Arial Unicode MS" pitchFamily="34" charset="-122"/>
                <a:cs typeface="Arial Unicode MS" pitchFamily="34" charset="-122"/>
              </a:rPr>
              <a:t>，</a:t>
            </a:r>
            <a:r>
              <a:rPr lang="zh-CN" altLang="en-US" sz="2600" dirty="0">
                <a:solidFill>
                  <a:srgbClr val="FF0000"/>
                </a:solidFill>
                <a:latin typeface="Arial Unicode MS" pitchFamily="34" charset="-122"/>
                <a:ea typeface="Arial Unicode MS" pitchFamily="34" charset="-122"/>
                <a:cs typeface="Arial Unicode MS" pitchFamily="34" charset="-122"/>
              </a:rPr>
              <a:t>就是把</a:t>
            </a:r>
            <a:r>
              <a:rPr lang="en-US" altLang="zh-CN" sz="2600" dirty="0">
                <a:solidFill>
                  <a:srgbClr val="FF0000"/>
                </a:solidFill>
                <a:latin typeface="Arial Unicode MS" pitchFamily="34" charset="-122"/>
                <a:ea typeface="Arial Unicode MS" pitchFamily="34" charset="-122"/>
                <a:cs typeface="Arial Unicode MS" pitchFamily="34" charset="-122"/>
              </a:rPr>
              <a:t>session id</a:t>
            </a:r>
            <a:r>
              <a:rPr lang="zh-CN" altLang="en-US" sz="2600" dirty="0">
                <a:solidFill>
                  <a:srgbClr val="FF0000"/>
                </a:solidFill>
                <a:latin typeface="Arial Unicode MS" pitchFamily="34" charset="-122"/>
                <a:ea typeface="Arial Unicode MS" pitchFamily="34" charset="-122"/>
                <a:cs typeface="Arial Unicode MS" pitchFamily="34" charset="-122"/>
              </a:rPr>
              <a:t>附加在</a:t>
            </a:r>
            <a:r>
              <a:rPr lang="en-US" altLang="zh-CN" sz="2600" dirty="0">
                <a:solidFill>
                  <a:srgbClr val="FF0000"/>
                </a:solidFill>
                <a:latin typeface="Arial Unicode MS" pitchFamily="34" charset="-122"/>
                <a:ea typeface="Arial Unicode MS" pitchFamily="34" charset="-122"/>
                <a:cs typeface="Arial Unicode MS" pitchFamily="34" charset="-122"/>
              </a:rPr>
              <a:t>URL</a:t>
            </a:r>
            <a:r>
              <a:rPr lang="zh-CN" altLang="en-US" sz="2600" dirty="0">
                <a:solidFill>
                  <a:srgbClr val="FF0000"/>
                </a:solidFill>
                <a:latin typeface="Arial Unicode MS" pitchFamily="34" charset="-122"/>
                <a:ea typeface="Arial Unicode MS" pitchFamily="34" charset="-122"/>
                <a:cs typeface="Arial Unicode MS" pitchFamily="34" charset="-122"/>
              </a:rPr>
              <a:t>路径的后面</a:t>
            </a:r>
            <a:r>
              <a:rPr lang="zh-CN" altLang="en-US" sz="2600" dirty="0">
                <a:latin typeface="Arial Unicode MS" pitchFamily="34" charset="-122"/>
                <a:ea typeface="Arial Unicode MS" pitchFamily="34" charset="-122"/>
                <a:cs typeface="Arial Unicode MS" pitchFamily="34" charset="-122"/>
              </a:rPr>
              <a:t>，附加的方式也有两种，一种是作为</a:t>
            </a:r>
            <a:r>
              <a:rPr lang="en-US" altLang="zh-CN" sz="2600" dirty="0">
                <a:latin typeface="Arial Unicode MS" pitchFamily="34" charset="-122"/>
                <a:ea typeface="Arial Unicode MS" pitchFamily="34" charset="-122"/>
                <a:cs typeface="Arial Unicode MS" pitchFamily="34" charset="-122"/>
              </a:rPr>
              <a:t>URL</a:t>
            </a:r>
            <a:r>
              <a:rPr lang="zh-CN" altLang="en-US" sz="2600" dirty="0">
                <a:latin typeface="Arial Unicode MS" pitchFamily="34" charset="-122"/>
                <a:ea typeface="Arial Unicode MS" pitchFamily="34" charset="-122"/>
                <a:cs typeface="Arial Unicode MS" pitchFamily="34" charset="-122"/>
              </a:rPr>
              <a:t>路径的附加信息，另一种是作为查询字符串附加在</a:t>
            </a:r>
            <a:r>
              <a:rPr lang="en-US" altLang="zh-CN" sz="2600" dirty="0">
                <a:latin typeface="Arial Unicode MS" pitchFamily="34" charset="-122"/>
                <a:ea typeface="Arial Unicode MS" pitchFamily="34" charset="-122"/>
                <a:cs typeface="Arial Unicode MS" pitchFamily="34" charset="-122"/>
              </a:rPr>
              <a:t>URL</a:t>
            </a:r>
            <a:r>
              <a:rPr lang="zh-CN" altLang="en-US" sz="2600" dirty="0">
                <a:latin typeface="Arial Unicode MS" pitchFamily="34" charset="-122"/>
                <a:ea typeface="Arial Unicode MS" pitchFamily="34" charset="-122"/>
                <a:cs typeface="Arial Unicode MS" pitchFamily="34" charset="-122"/>
              </a:rPr>
              <a:t>后面。网络在整个交互过程中始终保持状态，就必须在每个客户端可能请求的路径后面都包含这个</a:t>
            </a:r>
            <a:r>
              <a:rPr lang="en-US" altLang="zh-CN" sz="2600" dirty="0">
                <a:latin typeface="Arial Unicode MS" pitchFamily="34" charset="-122"/>
                <a:ea typeface="Arial Unicode MS" pitchFamily="34" charset="-122"/>
                <a:cs typeface="Arial Unicode MS" pitchFamily="34" charset="-122"/>
              </a:rPr>
              <a:t>session id</a:t>
            </a:r>
            <a:r>
              <a:rPr lang="zh-CN" altLang="en-US" sz="26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46153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611560" y="692696"/>
            <a:ext cx="8229600" cy="857256"/>
          </a:xfrm>
        </p:spPr>
        <p:txBody>
          <a:bodyPr/>
          <a:lstStyle/>
          <a:p>
            <a:r>
              <a:rPr lang="en-US" altLang="zh-CN" dirty="0"/>
              <a:t>Session cookie</a:t>
            </a:r>
          </a:p>
        </p:txBody>
      </p:sp>
      <p:sp>
        <p:nvSpPr>
          <p:cNvPr id="620547" name="Rectangle 3"/>
          <p:cNvSpPr>
            <a:spLocks noGrp="1" noChangeArrowheads="1"/>
          </p:cNvSpPr>
          <p:nvPr>
            <p:ph type="body" idx="1"/>
          </p:nvPr>
        </p:nvSpPr>
        <p:spPr>
          <a:xfrm>
            <a:off x="323528" y="1700808"/>
            <a:ext cx="8208912" cy="4500594"/>
          </a:xfrm>
        </p:spPr>
        <p:txBody>
          <a:bodyPr>
            <a:normAutofit lnSpcReduction="10000"/>
          </a:bodyPr>
          <a:lstStyle/>
          <a:p>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通过</a:t>
            </a:r>
            <a:r>
              <a:rPr lang="en-US" altLang="zh-CN" sz="2200" dirty="0" err="1">
                <a:latin typeface="Arial Unicode MS" pitchFamily="34" charset="-122"/>
                <a:ea typeface="Arial Unicode MS" pitchFamily="34" charset="-122"/>
                <a:cs typeface="Arial Unicode MS" pitchFamily="34" charset="-122"/>
              </a:rPr>
              <a:t>SessionID</a:t>
            </a:r>
            <a:r>
              <a:rPr lang="zh-CN" altLang="en-US" sz="2200" dirty="0">
                <a:latin typeface="Arial Unicode MS" pitchFamily="34" charset="-122"/>
                <a:ea typeface="Arial Unicode MS" pitchFamily="34" charset="-122"/>
                <a:cs typeface="Arial Unicode MS" pitchFamily="34" charset="-122"/>
              </a:rPr>
              <a:t>来区分不同的客户</a:t>
            </a:r>
            <a:r>
              <a:rPr lang="en-US" altLang="zh-CN" sz="2200" dirty="0">
                <a:latin typeface="Arial Unicode MS" pitchFamily="34" charset="-122"/>
                <a:ea typeface="Arial Unicode MS" pitchFamily="34" charset="-122"/>
                <a:cs typeface="Arial Unicode MS" pitchFamily="34" charset="-122"/>
              </a:rPr>
              <a:t>, session</a:t>
            </a:r>
            <a:r>
              <a:rPr lang="zh-CN" altLang="en-US" sz="2200" dirty="0">
                <a:latin typeface="Arial Unicode MS" pitchFamily="34" charset="-122"/>
                <a:ea typeface="Arial Unicode MS" pitchFamily="34" charset="-122"/>
                <a:cs typeface="Arial Unicode MS" pitchFamily="34" charset="-122"/>
              </a:rPr>
              <a:t>是以</a:t>
            </a:r>
            <a:r>
              <a:rPr lang="en-US" altLang="zh-CN" sz="2200" dirty="0">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或</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重写为基础的，</a:t>
            </a:r>
            <a:r>
              <a:rPr lang="zh-CN" altLang="en-US" sz="2200" dirty="0">
                <a:solidFill>
                  <a:srgbClr val="FF0000"/>
                </a:solidFill>
                <a:latin typeface="Arial Unicode MS" pitchFamily="34" charset="-122"/>
                <a:ea typeface="Arial Unicode MS" pitchFamily="34" charset="-122"/>
                <a:cs typeface="Arial Unicode MS" pitchFamily="34" charset="-122"/>
              </a:rPr>
              <a:t>默认使用</a:t>
            </a:r>
            <a:r>
              <a:rPr lang="en-US" altLang="zh-CN" sz="2200" dirty="0">
                <a:solidFill>
                  <a:srgbClr val="FF0000"/>
                </a:solidFill>
                <a:latin typeface="Arial Unicode MS" pitchFamily="34" charset="-122"/>
                <a:ea typeface="Arial Unicode MS" pitchFamily="34" charset="-122"/>
                <a:cs typeface="Arial Unicode MS" pitchFamily="34" charset="-122"/>
              </a:rPr>
              <a:t>cookie</a:t>
            </a:r>
            <a:r>
              <a:rPr lang="zh-CN" altLang="en-US" sz="2200" dirty="0">
                <a:solidFill>
                  <a:srgbClr val="FF0000"/>
                </a:solidFill>
                <a:latin typeface="Arial Unicode MS" pitchFamily="34" charset="-122"/>
                <a:ea typeface="Arial Unicode MS" pitchFamily="34" charset="-122"/>
                <a:cs typeface="Arial Unicode MS" pitchFamily="34" charset="-122"/>
              </a:rPr>
              <a:t>来实现</a:t>
            </a:r>
            <a:r>
              <a:rPr lang="zh-CN" altLang="en-US" sz="2200" dirty="0">
                <a:latin typeface="Arial Unicode MS" pitchFamily="34" charset="-122"/>
                <a:ea typeface="Arial Unicode MS" pitchFamily="34" charset="-122"/>
                <a:cs typeface="Arial Unicode MS" pitchFamily="34" charset="-122"/>
              </a:rPr>
              <a:t>，</a:t>
            </a:r>
            <a:r>
              <a:rPr lang="zh-CN" altLang="en-US" sz="2200" dirty="0">
                <a:solidFill>
                  <a:srgbClr val="FF0000"/>
                </a:solidFill>
                <a:latin typeface="Arial Unicode MS" pitchFamily="34" charset="-122"/>
                <a:ea typeface="Arial Unicode MS" pitchFamily="34" charset="-122"/>
                <a:cs typeface="Arial Unicode MS" pitchFamily="34" charset="-122"/>
              </a:rPr>
              <a:t>系统会创造一个名为</a:t>
            </a:r>
            <a:r>
              <a:rPr lang="en-US" altLang="zh-CN" sz="2200" dirty="0">
                <a:solidFill>
                  <a:srgbClr val="FF0000"/>
                </a:solidFill>
                <a:latin typeface="Arial Unicode MS" pitchFamily="34" charset="-122"/>
                <a:ea typeface="Arial Unicode MS" pitchFamily="34" charset="-122"/>
                <a:cs typeface="Arial Unicode MS" pitchFamily="34" charset="-122"/>
              </a:rPr>
              <a:t>JSESSIONID</a:t>
            </a:r>
            <a:r>
              <a:rPr lang="zh-CN" altLang="en-US" sz="2200" dirty="0">
                <a:solidFill>
                  <a:srgbClr val="FF0000"/>
                </a:solidFill>
                <a:latin typeface="Arial Unicode MS" pitchFamily="34" charset="-122"/>
                <a:ea typeface="Arial Unicode MS" pitchFamily="34" charset="-122"/>
                <a:cs typeface="Arial Unicode MS" pitchFamily="34" charset="-122"/>
              </a:rPr>
              <a:t>的输出</a:t>
            </a:r>
            <a:r>
              <a:rPr lang="en-US" altLang="zh-CN" sz="2200" dirty="0">
                <a:solidFill>
                  <a:srgbClr val="FF0000"/>
                </a:solidFill>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，这称之为</a:t>
            </a:r>
            <a:r>
              <a:rPr lang="en-US" altLang="zh-CN" sz="2200" dirty="0">
                <a:solidFill>
                  <a:srgbClr val="FF0000"/>
                </a:solidFill>
                <a:latin typeface="Arial Unicode MS" pitchFamily="34" charset="-122"/>
                <a:ea typeface="Arial Unicode MS" pitchFamily="34" charset="-122"/>
                <a:cs typeface="Arial Unicode MS" pitchFamily="34" charset="-122"/>
              </a:rPr>
              <a:t>session cookie</a:t>
            </a:r>
            <a:r>
              <a:rPr lang="en-US" altLang="zh-CN" sz="2200" dirty="0">
                <a:latin typeface="Arial Unicode MS" pitchFamily="34" charset="-122"/>
                <a:ea typeface="Arial Unicode MS" pitchFamily="34" charset="-122"/>
                <a:cs typeface="Arial Unicode MS" pitchFamily="34" charset="-122"/>
              </a:rPr>
              <a:t>,</a:t>
            </a:r>
            <a:r>
              <a:rPr lang="zh-CN" altLang="en-US" sz="2200" dirty="0">
                <a:solidFill>
                  <a:srgbClr val="FF0000"/>
                </a:solidFill>
                <a:latin typeface="Arial Unicode MS" pitchFamily="34" charset="-122"/>
                <a:ea typeface="Arial Unicode MS" pitchFamily="34" charset="-122"/>
                <a:cs typeface="Arial Unicode MS" pitchFamily="34" charset="-122"/>
              </a:rPr>
              <a:t>以区别</a:t>
            </a:r>
            <a:r>
              <a:rPr lang="en-US" altLang="zh-CN" sz="2200" dirty="0">
                <a:solidFill>
                  <a:srgbClr val="FF0000"/>
                </a:solidFill>
                <a:latin typeface="Arial Unicode MS" pitchFamily="34" charset="-122"/>
                <a:ea typeface="Arial Unicode MS" pitchFamily="34" charset="-122"/>
                <a:cs typeface="Arial Unicode MS" pitchFamily="34" charset="-122"/>
              </a:rPr>
              <a:t>persistent cookies</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也就是我们通常所说的</a:t>
            </a:r>
            <a:r>
              <a:rPr lang="en-US" altLang="zh-CN" sz="2200" dirty="0">
                <a:latin typeface="Arial Unicode MS" pitchFamily="34" charset="-122"/>
                <a:ea typeface="Arial Unicode MS" pitchFamily="34" charset="-122"/>
                <a:cs typeface="Arial Unicode MS" pitchFamily="34" charset="-122"/>
              </a:rPr>
              <a:t>cookie),</a:t>
            </a:r>
            <a:r>
              <a:rPr lang="en-US" altLang="zh-CN" sz="2200" dirty="0">
                <a:solidFill>
                  <a:srgbClr val="FF0000"/>
                </a:solidFill>
                <a:latin typeface="Arial Unicode MS" pitchFamily="34" charset="-122"/>
                <a:ea typeface="Arial Unicode MS" pitchFamily="34" charset="-122"/>
                <a:cs typeface="Arial Unicode MS" pitchFamily="34" charset="-122"/>
              </a:rPr>
              <a:t>session cookie</a:t>
            </a:r>
            <a:r>
              <a:rPr lang="zh-CN" altLang="en-US" sz="2200" dirty="0">
                <a:solidFill>
                  <a:srgbClr val="FF0000"/>
                </a:solidFill>
                <a:latin typeface="Arial Unicode MS" pitchFamily="34" charset="-122"/>
                <a:ea typeface="Arial Unicode MS" pitchFamily="34" charset="-122"/>
                <a:cs typeface="Arial Unicode MS" pitchFamily="34" charset="-122"/>
              </a:rPr>
              <a:t>是存储于浏览器内存中的，并不是写到硬盘上的</a:t>
            </a:r>
            <a:r>
              <a:rPr lang="zh-CN" altLang="en-US" sz="2200" dirty="0">
                <a:latin typeface="Arial Unicode MS" pitchFamily="34" charset="-122"/>
                <a:ea typeface="Arial Unicode MS" pitchFamily="34" charset="-122"/>
                <a:cs typeface="Arial Unicode MS" pitchFamily="34" charset="-122"/>
              </a:rPr>
              <a:t>，通常看不到</a:t>
            </a:r>
            <a:r>
              <a:rPr lang="en-US" altLang="zh-CN" sz="2200" dirty="0">
                <a:latin typeface="Arial Unicode MS" pitchFamily="34" charset="-122"/>
                <a:ea typeface="Arial Unicode MS" pitchFamily="34" charset="-122"/>
                <a:cs typeface="Arial Unicode MS" pitchFamily="34" charset="-122"/>
              </a:rPr>
              <a:t>JSESSIONID</a:t>
            </a:r>
            <a:r>
              <a:rPr lang="zh-CN" altLang="en-US" sz="2200" dirty="0">
                <a:latin typeface="Arial Unicode MS" pitchFamily="34" charset="-122"/>
                <a:ea typeface="Arial Unicode MS" pitchFamily="34" charset="-122"/>
                <a:cs typeface="Arial Unicode MS" pitchFamily="34" charset="-122"/>
              </a:rPr>
              <a:t>，但是当把浏览器的</a:t>
            </a:r>
            <a:r>
              <a:rPr lang="en-US" altLang="zh-CN" sz="2200" dirty="0">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禁止后，</a:t>
            </a:r>
            <a:r>
              <a:rPr lang="en-US" altLang="zh-CN" sz="2200" dirty="0">
                <a:latin typeface="Arial Unicode MS" pitchFamily="34" charset="-122"/>
                <a:ea typeface="Arial Unicode MS" pitchFamily="34" charset="-122"/>
                <a:cs typeface="Arial Unicode MS" pitchFamily="34" charset="-122"/>
              </a:rPr>
              <a:t>web</a:t>
            </a:r>
            <a:r>
              <a:rPr lang="zh-CN" altLang="en-US" sz="2200" dirty="0">
                <a:latin typeface="Arial Unicode MS" pitchFamily="34" charset="-122"/>
                <a:ea typeface="Arial Unicode MS" pitchFamily="34" charset="-122"/>
                <a:cs typeface="Arial Unicode MS" pitchFamily="34" charset="-122"/>
              </a:rPr>
              <a:t>服务器会采用</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重写的方式传递</a:t>
            </a:r>
            <a:r>
              <a:rPr lang="en-US" altLang="zh-CN" sz="2200" dirty="0" err="1">
                <a:latin typeface="Arial Unicode MS" pitchFamily="34" charset="-122"/>
                <a:ea typeface="Arial Unicode MS" pitchFamily="34" charset="-122"/>
                <a:cs typeface="Arial Unicode MS" pitchFamily="34" charset="-122"/>
              </a:rPr>
              <a:t>Sessionid</a:t>
            </a:r>
            <a:r>
              <a:rPr lang="zh-CN" altLang="en-US" sz="2200" dirty="0">
                <a:latin typeface="Arial Unicode MS" pitchFamily="34" charset="-122"/>
                <a:ea typeface="Arial Unicode MS" pitchFamily="34" charset="-122"/>
                <a:cs typeface="Arial Unicode MS" pitchFamily="34" charset="-122"/>
              </a:rPr>
              <a:t>，这时地址栏看到</a:t>
            </a:r>
          </a:p>
          <a:p>
            <a:r>
              <a:rPr lang="en-US" altLang="zh-CN" sz="2200" dirty="0">
                <a:latin typeface="Arial Unicode MS" pitchFamily="34" charset="-122"/>
                <a:ea typeface="Arial Unicode MS" pitchFamily="34" charset="-122"/>
                <a:cs typeface="Arial Unicode MS" pitchFamily="34" charset="-122"/>
              </a:rPr>
              <a:t>session cookie</a:t>
            </a:r>
            <a:r>
              <a:rPr lang="zh-CN" altLang="en-US" sz="2200" dirty="0">
                <a:latin typeface="Arial Unicode MS" pitchFamily="34" charset="-122"/>
                <a:ea typeface="Arial Unicode MS" pitchFamily="34" charset="-122"/>
                <a:cs typeface="Arial Unicode MS" pitchFamily="34" charset="-122"/>
              </a:rPr>
              <a:t>针对某一次会话而言，会话结束</a:t>
            </a:r>
            <a:r>
              <a:rPr lang="en-US" altLang="zh-CN" sz="2200" dirty="0">
                <a:latin typeface="Arial Unicode MS" pitchFamily="34" charset="-122"/>
                <a:ea typeface="Arial Unicode MS" pitchFamily="34" charset="-122"/>
                <a:cs typeface="Arial Unicode MS" pitchFamily="34" charset="-122"/>
              </a:rPr>
              <a:t>session cookie</a:t>
            </a:r>
            <a:r>
              <a:rPr lang="zh-CN" altLang="en-US" sz="2200" dirty="0">
                <a:latin typeface="Arial Unicode MS" pitchFamily="34" charset="-122"/>
                <a:ea typeface="Arial Unicode MS" pitchFamily="34" charset="-122"/>
                <a:cs typeface="Arial Unicode MS" pitchFamily="34" charset="-122"/>
              </a:rPr>
              <a:t>也就随着消失了，而</a:t>
            </a:r>
            <a:r>
              <a:rPr lang="en-US" altLang="zh-CN" sz="2200" dirty="0">
                <a:latin typeface="Arial Unicode MS" pitchFamily="34" charset="-122"/>
                <a:ea typeface="Arial Unicode MS" pitchFamily="34" charset="-122"/>
                <a:cs typeface="Arial Unicode MS" pitchFamily="34" charset="-122"/>
              </a:rPr>
              <a:t>persistent cookie</a:t>
            </a:r>
            <a:r>
              <a:rPr lang="zh-CN" altLang="en-US" sz="2200" dirty="0">
                <a:latin typeface="Arial Unicode MS" pitchFamily="34" charset="-122"/>
                <a:ea typeface="Arial Unicode MS" pitchFamily="34" charset="-122"/>
                <a:cs typeface="Arial Unicode MS" pitchFamily="34" charset="-122"/>
              </a:rPr>
              <a:t>只是存在于客户端硬盘上的一段文本。 </a:t>
            </a:r>
          </a:p>
          <a:p>
            <a:r>
              <a:rPr lang="zh-CN" altLang="en-US" sz="2200" dirty="0">
                <a:latin typeface="Arial Unicode MS" pitchFamily="34" charset="-122"/>
                <a:ea typeface="Arial Unicode MS" pitchFamily="34" charset="-122"/>
                <a:cs typeface="Arial Unicode MS" pitchFamily="34" charset="-122"/>
              </a:rPr>
              <a:t>关闭浏览器，只会是浏览器端内存里的</a:t>
            </a:r>
            <a:r>
              <a:rPr lang="en-US" altLang="zh-CN" sz="2200" dirty="0">
                <a:latin typeface="Arial Unicode MS" pitchFamily="34" charset="-122"/>
                <a:ea typeface="Arial Unicode MS" pitchFamily="34" charset="-122"/>
                <a:cs typeface="Arial Unicode MS" pitchFamily="34" charset="-122"/>
              </a:rPr>
              <a:t>session cookie</a:t>
            </a:r>
            <a:r>
              <a:rPr lang="zh-CN" altLang="en-US" sz="2200" dirty="0">
                <a:latin typeface="Arial Unicode MS" pitchFamily="34" charset="-122"/>
                <a:ea typeface="Arial Unicode MS" pitchFamily="34" charset="-122"/>
                <a:cs typeface="Arial Unicode MS" pitchFamily="34" charset="-122"/>
              </a:rPr>
              <a:t>消失，但不会使保存在服务器端的</a:t>
            </a:r>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对象消失，同样也不会使已经保存到硬盘上的持久化</a:t>
            </a:r>
            <a:r>
              <a:rPr lang="en-US" altLang="zh-CN" sz="2200" dirty="0">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消失。</a:t>
            </a:r>
          </a:p>
        </p:txBody>
      </p:sp>
    </p:spTree>
    <p:extLst>
      <p:ext uri="{BB962C8B-B14F-4D97-AF65-F5344CB8AC3E}">
        <p14:creationId xmlns:p14="http://schemas.microsoft.com/office/powerpoint/2010/main" val="345136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827584" y="476672"/>
            <a:ext cx="7696200" cy="1439863"/>
          </a:xfrm>
        </p:spPr>
        <p:txBody>
          <a:bodyPr/>
          <a:lstStyle/>
          <a:p>
            <a:r>
              <a:rPr lang="zh-CN" altLang="en-US" dirty="0">
                <a:latin typeface="Arial Unicode MS" pitchFamily="34" charset="-122"/>
                <a:ea typeface="Arial Unicode MS" pitchFamily="34" charset="-122"/>
                <a:cs typeface="Arial Unicode MS" pitchFamily="34" charset="-122"/>
              </a:rPr>
              <a:t>提出问题</a:t>
            </a:r>
          </a:p>
        </p:txBody>
      </p:sp>
      <p:sp>
        <p:nvSpPr>
          <p:cNvPr id="593923" name="Rectangle 3"/>
          <p:cNvSpPr>
            <a:spLocks noGrp="1" noChangeArrowheads="1"/>
          </p:cNvSpPr>
          <p:nvPr>
            <p:ph type="body" idx="1"/>
          </p:nvPr>
        </p:nvSpPr>
        <p:spPr>
          <a:xfrm>
            <a:off x="395536" y="1844824"/>
            <a:ext cx="8208912" cy="4286280"/>
          </a:xfrm>
        </p:spPr>
        <p:txBody>
          <a:bodyPr>
            <a:normAutofit lnSpcReduction="10000"/>
          </a:bodyPr>
          <a:lstStyle/>
          <a:p>
            <a:pPr>
              <a:spcAft>
                <a:spcPct val="20000"/>
              </a:spcAft>
            </a:pPr>
            <a:r>
              <a:rPr lang="en-US" altLang="zh-CN" sz="2400" dirty="0">
                <a:solidFill>
                  <a:srgbClr val="FF0000"/>
                </a:solidFill>
                <a:latin typeface="Arial Unicode MS" pitchFamily="34" charset="-122"/>
                <a:ea typeface="Arial Unicode MS" pitchFamily="34" charset="-122"/>
                <a:cs typeface="Arial Unicode MS" pitchFamily="34" charset="-122"/>
              </a:rPr>
              <a:t>HTTP</a:t>
            </a:r>
            <a:r>
              <a:rPr lang="zh-CN" altLang="en-US" sz="2400" dirty="0">
                <a:solidFill>
                  <a:srgbClr val="FF0000"/>
                </a:solidFill>
                <a:latin typeface="Arial Unicode MS" pitchFamily="34" charset="-122"/>
                <a:ea typeface="Arial Unicode MS" pitchFamily="34" charset="-122"/>
                <a:cs typeface="Arial Unicode MS" pitchFamily="34" charset="-122"/>
              </a:rPr>
              <a:t>协议是一种无状态的协议</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服务器本身不能识别出哪些请求是同一个浏览器发出的 ，浏览器的每一次请求都是完全孤立的</a:t>
            </a:r>
          </a:p>
          <a:p>
            <a:r>
              <a:rPr lang="zh-CN" altLang="en-US" sz="2400" dirty="0">
                <a:latin typeface="Arial Unicode MS" pitchFamily="34" charset="-122"/>
                <a:ea typeface="Arial Unicode MS" pitchFamily="34" charset="-122"/>
                <a:cs typeface="Arial Unicode MS" pitchFamily="34" charset="-122"/>
              </a:rPr>
              <a:t>即使 </a:t>
            </a:r>
            <a:r>
              <a:rPr lang="en-US" altLang="zh-CN" sz="2400" dirty="0">
                <a:latin typeface="Arial Unicode MS" pitchFamily="34" charset="-122"/>
                <a:ea typeface="Arial Unicode MS" pitchFamily="34" charset="-122"/>
                <a:cs typeface="Arial Unicode MS" pitchFamily="34" charset="-122"/>
              </a:rPr>
              <a:t>HTTP1.1 </a:t>
            </a:r>
            <a:r>
              <a:rPr lang="zh-CN" altLang="en-US" sz="2400" dirty="0">
                <a:latin typeface="Arial Unicode MS" pitchFamily="34" charset="-122"/>
                <a:ea typeface="Arial Unicode MS" pitchFamily="34" charset="-122"/>
                <a:cs typeface="Arial Unicode MS" pitchFamily="34" charset="-122"/>
              </a:rPr>
              <a:t>支持持续连接，但当用户有一段时间没有提交请求，连接也会关闭。</a:t>
            </a:r>
          </a:p>
          <a:p>
            <a:r>
              <a:rPr lang="zh-CN" altLang="en-US" sz="2400" dirty="0">
                <a:latin typeface="Arial Unicode MS" pitchFamily="34" charset="-122"/>
                <a:ea typeface="Arial Unicode MS" pitchFamily="34" charset="-122"/>
                <a:cs typeface="Arial Unicode MS" pitchFamily="34" charset="-122"/>
              </a:rPr>
              <a:t>怎么才能实现网上商店中的购物车呢：某个用户从网站的登录页面登入后，再进入购物页面购物时，负责处理购物请求的服务器程序必须知道处理上一次请求的程序所得到的用户信息。 </a:t>
            </a:r>
          </a:p>
          <a:p>
            <a:r>
              <a:rPr lang="zh-CN" altLang="en-US" sz="2400" dirty="0">
                <a:solidFill>
                  <a:srgbClr val="FF0000"/>
                </a:solidFill>
                <a:latin typeface="Arial Unicode MS" pitchFamily="34" charset="-122"/>
                <a:ea typeface="Arial Unicode MS" pitchFamily="34" charset="-122"/>
                <a:cs typeface="Arial Unicode MS" pitchFamily="34" charset="-122"/>
              </a:rPr>
              <a:t>作为 </a:t>
            </a:r>
            <a:r>
              <a:rPr lang="en-US" altLang="zh-CN" sz="2400" dirty="0">
                <a:solidFill>
                  <a:srgbClr val="FF0000"/>
                </a:solidFill>
                <a:latin typeface="Arial Unicode MS" pitchFamily="34" charset="-122"/>
                <a:ea typeface="Arial Unicode MS" pitchFamily="34" charset="-122"/>
                <a:cs typeface="Arial Unicode MS" pitchFamily="34" charset="-122"/>
              </a:rPr>
              <a:t>web </a:t>
            </a:r>
            <a:r>
              <a:rPr lang="zh-CN" altLang="en-US" sz="2400" dirty="0">
                <a:solidFill>
                  <a:srgbClr val="FF0000"/>
                </a:solidFill>
                <a:latin typeface="Arial Unicode MS" pitchFamily="34" charset="-122"/>
                <a:ea typeface="Arial Unicode MS" pitchFamily="34" charset="-122"/>
                <a:cs typeface="Arial Unicode MS" pitchFamily="34" charset="-122"/>
              </a:rPr>
              <a:t>服务器，必须能够采用一种机制来唯一地标识一个用户，同时记录该用户的状态</a:t>
            </a:r>
          </a:p>
        </p:txBody>
      </p:sp>
    </p:spTree>
    <p:extLst>
      <p:ext uri="{BB962C8B-B14F-4D97-AF65-F5344CB8AC3E}">
        <p14:creationId xmlns:p14="http://schemas.microsoft.com/office/powerpoint/2010/main" val="2101923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539552"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的创建与删除</a:t>
            </a:r>
            <a:r>
              <a:rPr lang="zh-CN" altLang="en-US" dirty="0">
                <a:latin typeface="Arial Unicode MS" pitchFamily="34" charset="-122"/>
                <a:ea typeface="Arial Unicode MS" pitchFamily="34" charset="-122"/>
                <a:cs typeface="Arial Unicode MS" pitchFamily="34" charset="-122"/>
              </a:rPr>
              <a:t> </a:t>
            </a:r>
          </a:p>
        </p:txBody>
      </p:sp>
      <p:sp>
        <p:nvSpPr>
          <p:cNvPr id="622595" name="Rectangle 3"/>
          <p:cNvSpPr>
            <a:spLocks noGrp="1" noChangeArrowheads="1"/>
          </p:cNvSpPr>
          <p:nvPr>
            <p:ph type="body" idx="1"/>
          </p:nvPr>
        </p:nvSpPr>
        <p:spPr>
          <a:xfrm>
            <a:off x="395536" y="1700808"/>
            <a:ext cx="8424936" cy="4714908"/>
          </a:xfrm>
        </p:spPr>
        <p:txBody>
          <a:bodyPr>
            <a:normAutofit/>
          </a:bodyPr>
          <a:lstStyle/>
          <a:p>
            <a:r>
              <a:rPr lang="zh-CN" altLang="en-US" sz="2200" dirty="0">
                <a:latin typeface="Arial Unicode MS" pitchFamily="34" charset="-122"/>
                <a:ea typeface="Arial Unicode MS" pitchFamily="34" charset="-122"/>
                <a:cs typeface="Arial Unicode MS" pitchFamily="34" charset="-122"/>
              </a:rPr>
              <a:t>一个常见的错误是以为</a:t>
            </a:r>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在有客户端访问时就被创建，然而事实是直到某</a:t>
            </a:r>
            <a:r>
              <a:rPr lang="en-US" altLang="zh-CN" sz="2200" dirty="0">
                <a:latin typeface="Arial Unicode MS" pitchFamily="34" charset="-122"/>
                <a:ea typeface="Arial Unicode MS" pitchFamily="34" charset="-122"/>
                <a:cs typeface="Arial Unicode MS" pitchFamily="34" charset="-122"/>
              </a:rPr>
              <a:t>server</a:t>
            </a:r>
            <a:r>
              <a:rPr lang="zh-CN" altLang="en-US" sz="2200" dirty="0">
                <a:latin typeface="Arial Unicode MS" pitchFamily="34" charset="-122"/>
                <a:ea typeface="Arial Unicode MS" pitchFamily="34" charset="-122"/>
                <a:cs typeface="Arial Unicode MS" pitchFamily="34" charset="-122"/>
              </a:rPr>
              <a:t>端程序</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如</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调用</a:t>
            </a:r>
            <a:r>
              <a:rPr lang="en-US" altLang="zh-CN" sz="2200" dirty="0" err="1">
                <a:latin typeface="Arial Unicode MS" pitchFamily="34" charset="-122"/>
                <a:ea typeface="Arial Unicode MS" pitchFamily="34" charset="-122"/>
                <a:cs typeface="Arial Unicode MS" pitchFamily="34" charset="-122"/>
              </a:rPr>
              <a:t>HttpServletRequest.getSession</a:t>
            </a:r>
            <a:r>
              <a:rPr lang="en-US" altLang="zh-CN" sz="2200" dirty="0">
                <a:latin typeface="Arial Unicode MS" pitchFamily="34" charset="-122"/>
                <a:ea typeface="Arial Unicode MS" pitchFamily="34" charset="-122"/>
                <a:cs typeface="Arial Unicode MS" pitchFamily="34" charset="-122"/>
              </a:rPr>
              <a:t>(true) </a:t>
            </a:r>
            <a:r>
              <a:rPr lang="zh-CN" altLang="en-US" sz="2200" dirty="0">
                <a:latin typeface="Arial Unicode MS" pitchFamily="34" charset="-122"/>
                <a:ea typeface="Arial Unicode MS" pitchFamily="34" charset="-122"/>
                <a:cs typeface="Arial Unicode MS" pitchFamily="34" charset="-122"/>
              </a:rPr>
              <a:t>或者 </a:t>
            </a:r>
            <a:r>
              <a:rPr lang="en-US" altLang="zh-CN" sz="2200" dirty="0" err="1">
                <a:latin typeface="Arial Unicode MS" pitchFamily="34" charset="-122"/>
                <a:ea typeface="Arial Unicode MS" pitchFamily="34" charset="-122"/>
                <a:cs typeface="Arial Unicode MS" pitchFamily="34" charset="-122"/>
              </a:rPr>
              <a:t>HttpServletRequest.getSession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这样的语句时才会被创建。</a:t>
            </a:r>
          </a:p>
          <a:p>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在下列情况下被删除：</a:t>
            </a:r>
          </a:p>
          <a:p>
            <a:pPr lvl="1"/>
            <a:r>
              <a:rPr lang="en-US" altLang="zh-CN" sz="2200" dirty="0">
                <a:latin typeface="Arial Unicode MS" pitchFamily="34" charset="-122"/>
                <a:ea typeface="Arial Unicode MS" pitchFamily="34" charset="-122"/>
                <a:cs typeface="Arial Unicode MS" pitchFamily="34" charset="-122"/>
              </a:rPr>
              <a:t>A</a:t>
            </a:r>
            <a:r>
              <a:rPr lang="zh-CN" altLang="en-US" sz="2200" dirty="0">
                <a:latin typeface="Arial Unicode MS" pitchFamily="34" charset="-122"/>
                <a:ea typeface="Arial Unicode MS" pitchFamily="34" charset="-122"/>
                <a:cs typeface="Arial Unicode MS" pitchFamily="34" charset="-122"/>
              </a:rPr>
              <a:t>．程序调用</a:t>
            </a:r>
            <a:r>
              <a:rPr lang="en-US" altLang="zh-CN" sz="2200" dirty="0" err="1">
                <a:latin typeface="Arial Unicode MS" pitchFamily="34" charset="-122"/>
                <a:ea typeface="Arial Unicode MS" pitchFamily="34" charset="-122"/>
                <a:cs typeface="Arial Unicode MS" pitchFamily="34" charset="-122"/>
              </a:rPr>
              <a:t>HttpSession.invalidate</a:t>
            </a:r>
            <a:r>
              <a:rPr lang="en-US" altLang="zh-CN" sz="2200" dirty="0">
                <a:latin typeface="Arial Unicode MS" pitchFamily="34" charset="-122"/>
                <a:ea typeface="Arial Unicode MS" pitchFamily="34" charset="-122"/>
                <a:cs typeface="Arial Unicode MS" pitchFamily="34" charset="-122"/>
              </a:rPr>
              <a:t>()</a:t>
            </a:r>
          </a:p>
          <a:p>
            <a:pPr lvl="1"/>
            <a:r>
              <a:rPr lang="en-US" altLang="zh-CN" sz="2200" dirty="0">
                <a:latin typeface="Arial Unicode MS" pitchFamily="34" charset="-122"/>
                <a:ea typeface="Arial Unicode MS" pitchFamily="34" charset="-122"/>
                <a:cs typeface="Arial Unicode MS" pitchFamily="34" charset="-122"/>
              </a:rPr>
              <a:t>B</a:t>
            </a:r>
            <a:r>
              <a:rPr lang="zh-CN" altLang="en-US" sz="2200" dirty="0">
                <a:latin typeface="Arial Unicode MS" pitchFamily="34" charset="-122"/>
                <a:ea typeface="Arial Unicode MS" pitchFamily="34" charset="-122"/>
                <a:cs typeface="Arial Unicode MS" pitchFamily="34" charset="-122"/>
              </a:rPr>
              <a:t>．距离上一次收到客户端发送的</a:t>
            </a:r>
            <a:r>
              <a:rPr lang="en-US" altLang="zh-CN" sz="2200" dirty="0">
                <a:latin typeface="Arial Unicode MS" pitchFamily="34" charset="-122"/>
                <a:ea typeface="Arial Unicode MS" pitchFamily="34" charset="-122"/>
                <a:cs typeface="Arial Unicode MS" pitchFamily="34" charset="-122"/>
              </a:rPr>
              <a:t>session id</a:t>
            </a:r>
            <a:r>
              <a:rPr lang="zh-CN" altLang="en-US" sz="2200" dirty="0">
                <a:latin typeface="Arial Unicode MS" pitchFamily="34" charset="-122"/>
                <a:ea typeface="Arial Unicode MS" pitchFamily="34" charset="-122"/>
                <a:cs typeface="Arial Unicode MS" pitchFamily="34" charset="-122"/>
              </a:rPr>
              <a:t>时间间隔超过了</a:t>
            </a:r>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的最大有效时间</a:t>
            </a:r>
          </a:p>
          <a:p>
            <a:pPr lvl="1"/>
            <a:r>
              <a:rPr lang="en-US" altLang="zh-CN" sz="2200" dirty="0">
                <a:latin typeface="Arial Unicode MS" pitchFamily="34" charset="-122"/>
                <a:ea typeface="Arial Unicode MS" pitchFamily="34" charset="-122"/>
                <a:cs typeface="Arial Unicode MS" pitchFamily="34" charset="-122"/>
              </a:rPr>
              <a:t>C</a:t>
            </a:r>
            <a:r>
              <a:rPr lang="zh-CN" altLang="en-US" sz="2200" dirty="0">
                <a:latin typeface="Arial Unicode MS" pitchFamily="34" charset="-122"/>
                <a:ea typeface="Arial Unicode MS" pitchFamily="34" charset="-122"/>
                <a:cs typeface="Arial Unicode MS" pitchFamily="34" charset="-122"/>
              </a:rPr>
              <a:t>．服务器进程被停止</a:t>
            </a:r>
          </a:p>
          <a:p>
            <a:r>
              <a:rPr lang="zh-CN" altLang="en-US" sz="2200" dirty="0">
                <a:solidFill>
                  <a:srgbClr val="FF0000"/>
                </a:solidFill>
                <a:latin typeface="Arial Unicode MS" pitchFamily="34" charset="-122"/>
                <a:ea typeface="Arial Unicode MS" pitchFamily="34" charset="-122"/>
                <a:cs typeface="Arial Unicode MS" pitchFamily="34" charset="-122"/>
              </a:rPr>
              <a:t>注意</a:t>
            </a:r>
            <a:r>
              <a:rPr lang="zh-CN" altLang="en-US" sz="2200" dirty="0">
                <a:latin typeface="Arial Unicode MS" pitchFamily="34" charset="-122"/>
                <a:ea typeface="Arial Unicode MS" pitchFamily="34" charset="-122"/>
                <a:cs typeface="Arial Unicode MS" pitchFamily="34" charset="-122"/>
              </a:rPr>
              <a:t>：关闭浏览器只会使存储在客户端浏览器内存中的</a:t>
            </a:r>
            <a:r>
              <a:rPr lang="en-US" altLang="zh-CN" sz="2200" dirty="0">
                <a:latin typeface="Arial Unicode MS" pitchFamily="34" charset="-122"/>
                <a:ea typeface="Arial Unicode MS" pitchFamily="34" charset="-122"/>
                <a:cs typeface="Arial Unicode MS" pitchFamily="34" charset="-122"/>
              </a:rPr>
              <a:t>session cookie</a:t>
            </a:r>
            <a:r>
              <a:rPr lang="zh-CN" altLang="en-US" sz="2200" dirty="0">
                <a:latin typeface="Arial Unicode MS" pitchFamily="34" charset="-122"/>
                <a:ea typeface="Arial Unicode MS" pitchFamily="34" charset="-122"/>
                <a:cs typeface="Arial Unicode MS" pitchFamily="34" charset="-122"/>
              </a:rPr>
              <a:t>失效，不会使服务器端的</a:t>
            </a:r>
            <a:r>
              <a:rPr lang="en-US" altLang="zh-CN" sz="2200" dirty="0">
                <a:latin typeface="Arial Unicode MS" pitchFamily="34" charset="-122"/>
                <a:ea typeface="Arial Unicode MS" pitchFamily="34" charset="-122"/>
                <a:cs typeface="Arial Unicode MS" pitchFamily="34" charset="-122"/>
              </a:rPr>
              <a:t>session</a:t>
            </a:r>
            <a:r>
              <a:rPr lang="zh-CN" altLang="en-US" sz="2200" dirty="0">
                <a:latin typeface="Arial Unicode MS" pitchFamily="34" charset="-122"/>
                <a:ea typeface="Arial Unicode MS" pitchFamily="34" charset="-122"/>
                <a:cs typeface="Arial Unicode MS" pitchFamily="34" charset="-122"/>
              </a:rPr>
              <a:t>对象失效。</a:t>
            </a:r>
          </a:p>
        </p:txBody>
      </p:sp>
    </p:spTree>
    <p:extLst>
      <p:ext uri="{BB962C8B-B14F-4D97-AF65-F5344CB8AC3E}">
        <p14:creationId xmlns:p14="http://schemas.microsoft.com/office/powerpoint/2010/main" val="3538907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755576" y="765001"/>
            <a:ext cx="7816877" cy="1439863"/>
          </a:xfrm>
        </p:spPr>
        <p:txBody>
          <a:bodyPr>
            <a:normAutofit/>
          </a:bodyPr>
          <a:lstStyle/>
          <a:p>
            <a:r>
              <a:rPr lang="zh-CN" altLang="en-US" sz="3600" b="1" dirty="0">
                <a:latin typeface="Arial Unicode MS" pitchFamily="34" charset="-122"/>
                <a:ea typeface="Arial Unicode MS" pitchFamily="34" charset="-122"/>
                <a:cs typeface="Arial Unicode MS" pitchFamily="34" charset="-122"/>
              </a:rPr>
              <a:t>两个浏览器窗口访问应用程序会使用同一个</a:t>
            </a:r>
            <a:r>
              <a:rPr lang="en-US" altLang="zh-CN" sz="3600" b="1" dirty="0">
                <a:latin typeface="Arial Unicode MS" pitchFamily="34" charset="-122"/>
                <a:ea typeface="Arial Unicode MS" pitchFamily="34" charset="-122"/>
                <a:cs typeface="Arial Unicode MS" pitchFamily="34" charset="-122"/>
              </a:rPr>
              <a:t>session</a:t>
            </a:r>
            <a:r>
              <a:rPr lang="en-US" altLang="zh-CN" sz="3600" dirty="0">
                <a:latin typeface="Arial Unicode MS" pitchFamily="34" charset="-122"/>
                <a:ea typeface="Arial Unicode MS" pitchFamily="34" charset="-122"/>
                <a:cs typeface="Arial Unicode MS" pitchFamily="34" charset="-122"/>
              </a:rPr>
              <a:t> </a:t>
            </a:r>
          </a:p>
        </p:txBody>
      </p:sp>
      <p:sp>
        <p:nvSpPr>
          <p:cNvPr id="533507" name="Rectangle 3"/>
          <p:cNvSpPr>
            <a:spLocks noGrp="1" noChangeArrowheads="1"/>
          </p:cNvSpPr>
          <p:nvPr>
            <p:ph type="body" idx="1"/>
          </p:nvPr>
        </p:nvSpPr>
        <p:spPr>
          <a:xfrm>
            <a:off x="251520" y="2348185"/>
            <a:ext cx="8496944" cy="2953023"/>
          </a:xfrm>
        </p:spPr>
        <p:txBody>
          <a:bodyPr>
            <a:normAutofit/>
          </a:bodyPr>
          <a:lstStyle/>
          <a:p>
            <a:r>
              <a:rPr lang="zh-CN" altLang="en-US" sz="2400" dirty="0">
                <a:latin typeface="Arial Unicode MS" pitchFamily="34" charset="-122"/>
                <a:ea typeface="Arial Unicode MS" pitchFamily="34" charset="-122"/>
                <a:cs typeface="Arial Unicode MS" pitchFamily="34" charset="-122"/>
              </a:rPr>
              <a:t>通常</a:t>
            </a:r>
            <a:r>
              <a:rPr lang="en-US" altLang="zh-CN" sz="2400" dirty="0">
                <a:latin typeface="Arial Unicode MS" pitchFamily="34" charset="-122"/>
                <a:ea typeface="Arial Unicode MS" pitchFamily="34" charset="-122"/>
                <a:cs typeface="Arial Unicode MS" pitchFamily="34" charset="-122"/>
              </a:rPr>
              <a:t>session cookie</a:t>
            </a:r>
            <a:r>
              <a:rPr lang="zh-CN" altLang="en-US" sz="2400" dirty="0">
                <a:latin typeface="Arial Unicode MS" pitchFamily="34" charset="-122"/>
                <a:ea typeface="Arial Unicode MS" pitchFamily="34" charset="-122"/>
                <a:cs typeface="Arial Unicode MS" pitchFamily="34" charset="-122"/>
              </a:rPr>
              <a:t>是不能跨窗口使用的</a:t>
            </a:r>
            <a:r>
              <a:rPr lang="en-US" altLang="zh-CN" sz="2400" dirty="0">
                <a:latin typeface="Arial Unicode MS" pitchFamily="34" charset="-122"/>
                <a:ea typeface="Arial Unicode MS" pitchFamily="34" charset="-122"/>
                <a:cs typeface="Arial Unicode MS" pitchFamily="34" charset="-122"/>
              </a:rPr>
              <a:t>(IE 8 </a:t>
            </a:r>
            <a:r>
              <a:rPr lang="zh-CN" altLang="en-US" sz="2400" dirty="0">
                <a:latin typeface="Arial Unicode MS" pitchFamily="34" charset="-122"/>
                <a:ea typeface="Arial Unicode MS" pitchFamily="34" charset="-122"/>
                <a:cs typeface="Arial Unicode MS" pitchFamily="34" charset="-122"/>
              </a:rPr>
              <a:t>版本以前</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，当你新开了一个浏览器窗口进入相同页面时，系统会赋予你一个新的</a:t>
            </a:r>
            <a:r>
              <a:rPr lang="en-US" altLang="zh-CN" sz="2400" dirty="0">
                <a:latin typeface="Arial Unicode MS" pitchFamily="34" charset="-122"/>
                <a:ea typeface="Arial Unicode MS" pitchFamily="34" charset="-122"/>
                <a:cs typeface="Arial Unicode MS" pitchFamily="34" charset="-122"/>
              </a:rPr>
              <a:t>session id</a:t>
            </a:r>
            <a:r>
              <a:rPr lang="zh-CN" altLang="en-US" sz="2400" dirty="0">
                <a:latin typeface="Arial Unicode MS" pitchFamily="34" charset="-122"/>
                <a:ea typeface="Arial Unicode MS" pitchFamily="34" charset="-122"/>
                <a:cs typeface="Arial Unicode MS" pitchFamily="34" charset="-122"/>
              </a:rPr>
              <a:t>，这样信息共享的目的就达不到了。</a:t>
            </a:r>
          </a:p>
          <a:p>
            <a:r>
              <a:rPr lang="zh-CN" altLang="en-US" sz="2400" dirty="0">
                <a:latin typeface="Arial Unicode MS" pitchFamily="34" charset="-122"/>
                <a:ea typeface="Arial Unicode MS" pitchFamily="34" charset="-122"/>
                <a:cs typeface="Arial Unicode MS" pitchFamily="34" charset="-122"/>
              </a:rPr>
              <a:t>此时可以先把</a:t>
            </a:r>
            <a:r>
              <a:rPr lang="en-US" altLang="zh-CN" sz="2400" dirty="0">
                <a:latin typeface="Arial Unicode MS" pitchFamily="34" charset="-122"/>
                <a:ea typeface="Arial Unicode MS" pitchFamily="34" charset="-122"/>
                <a:cs typeface="Arial Unicode MS" pitchFamily="34" charset="-122"/>
              </a:rPr>
              <a:t>session id</a:t>
            </a:r>
            <a:r>
              <a:rPr lang="zh-CN" altLang="en-US" sz="2400" dirty="0">
                <a:latin typeface="Arial Unicode MS" pitchFamily="34" charset="-122"/>
                <a:ea typeface="Arial Unicode MS" pitchFamily="34" charset="-122"/>
                <a:cs typeface="Arial Unicode MS" pitchFamily="34" charset="-122"/>
              </a:rPr>
              <a:t>保存在</a:t>
            </a:r>
            <a:r>
              <a:rPr lang="en-US" altLang="zh-CN" sz="2400" dirty="0">
                <a:latin typeface="Arial Unicode MS" pitchFamily="34" charset="-122"/>
                <a:ea typeface="Arial Unicode MS" pitchFamily="34" charset="-122"/>
                <a:cs typeface="Arial Unicode MS" pitchFamily="34" charset="-122"/>
              </a:rPr>
              <a:t>persistent cookie</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通过设置</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的最大有效时间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，然后在新窗口中读出来，就可以得到上一个窗口的</a:t>
            </a:r>
            <a:r>
              <a:rPr lang="en-US" altLang="zh-CN" sz="2400" dirty="0">
                <a:latin typeface="Arial Unicode MS" pitchFamily="34" charset="-122"/>
                <a:ea typeface="Arial Unicode MS" pitchFamily="34" charset="-122"/>
                <a:cs typeface="Arial Unicode MS" pitchFamily="34" charset="-122"/>
              </a:rPr>
              <a:t>session id</a:t>
            </a:r>
            <a:r>
              <a:rPr lang="zh-CN" altLang="en-US" sz="2400" dirty="0">
                <a:latin typeface="Arial Unicode MS" pitchFamily="34" charset="-122"/>
                <a:ea typeface="Arial Unicode MS" pitchFamily="34" charset="-122"/>
                <a:cs typeface="Arial Unicode MS" pitchFamily="34" charset="-122"/>
              </a:rPr>
              <a:t>了，这样通过</a:t>
            </a:r>
            <a:r>
              <a:rPr lang="en-US" altLang="zh-CN" sz="2400" dirty="0">
                <a:latin typeface="Arial Unicode MS" pitchFamily="34" charset="-122"/>
                <a:ea typeface="Arial Unicode MS" pitchFamily="34" charset="-122"/>
                <a:cs typeface="Arial Unicode MS" pitchFamily="34" charset="-122"/>
              </a:rPr>
              <a:t>session cookie</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persistent cookie</a:t>
            </a:r>
            <a:r>
              <a:rPr lang="zh-CN" altLang="en-US" sz="2400" dirty="0">
                <a:latin typeface="Arial Unicode MS" pitchFamily="34" charset="-122"/>
                <a:ea typeface="Arial Unicode MS" pitchFamily="34" charset="-122"/>
                <a:cs typeface="Arial Unicode MS" pitchFamily="34" charset="-122"/>
              </a:rPr>
              <a:t>的结合就可以实现了跨窗口的会话跟踪。</a:t>
            </a:r>
          </a:p>
        </p:txBody>
      </p:sp>
    </p:spTree>
    <p:extLst>
      <p:ext uri="{BB962C8B-B14F-4D97-AF65-F5344CB8AC3E}">
        <p14:creationId xmlns:p14="http://schemas.microsoft.com/office/powerpoint/2010/main" val="4123540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 calcmode="lin" valueType="num">
                                      <p:cBhvr additive="base">
                                        <p:cTn id="7" dur="500" fill="hold"/>
                                        <p:tgtEl>
                                          <p:spTgt spid="5335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3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33507">
                                            <p:txEl>
                                              <p:pRg st="1" end="1"/>
                                            </p:txEl>
                                          </p:spTgt>
                                        </p:tgtEl>
                                        <p:attrNameLst>
                                          <p:attrName>style.visibility</p:attrName>
                                        </p:attrNameLst>
                                      </p:cBhvr>
                                      <p:to>
                                        <p:strVal val="visible"/>
                                      </p:to>
                                    </p:set>
                                    <p:anim calcmode="lin" valueType="num">
                                      <p:cBhvr additive="base">
                                        <p:cTn id="13" dur="500" fill="hold"/>
                                        <p:tgtEl>
                                          <p:spTgt spid="5335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3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611560" y="764704"/>
            <a:ext cx="8229600" cy="857256"/>
          </a:xfrm>
        </p:spPr>
        <p:txBody>
          <a:bodyPr/>
          <a:lstStyle/>
          <a:p>
            <a:r>
              <a:rPr lang="en-US" altLang="zh-CN" b="1" dirty="0"/>
              <a:t>Session</a:t>
            </a:r>
            <a:r>
              <a:rPr lang="zh-CN" altLang="en-US" b="1" dirty="0"/>
              <a:t>的超时管理</a:t>
            </a:r>
            <a:r>
              <a:rPr lang="zh-CN" altLang="en-US" dirty="0"/>
              <a:t> </a:t>
            </a:r>
          </a:p>
        </p:txBody>
      </p:sp>
      <p:sp>
        <p:nvSpPr>
          <p:cNvPr id="551939" name="Rectangle 3"/>
          <p:cNvSpPr>
            <a:spLocks noGrp="1" noChangeArrowheads="1"/>
          </p:cNvSpPr>
          <p:nvPr>
            <p:ph type="body" idx="1"/>
          </p:nvPr>
        </p:nvSpPr>
        <p:spPr>
          <a:xfrm>
            <a:off x="467544" y="1772816"/>
            <a:ext cx="8064896" cy="4105275"/>
          </a:xfrm>
        </p:spPr>
        <p:txBody>
          <a:bodyPr>
            <a:noAutofit/>
          </a:bodyPr>
          <a:lstStyle/>
          <a:p>
            <a:pPr>
              <a:spcAft>
                <a:spcPct val="20000"/>
              </a:spcAft>
            </a:pP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服务器无法判断当前的客户端浏览器是否还会继续访问，也无法检测客户端浏览器是否关闭，所以，即使客户已经离开或关闭了浏览器，</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服务器还要保留与之对应的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 </a:t>
            </a:r>
          </a:p>
          <a:p>
            <a:pPr>
              <a:spcAft>
                <a:spcPct val="20000"/>
              </a:spcAft>
            </a:pPr>
            <a:r>
              <a:rPr lang="zh-CN" altLang="en-US" sz="1600" dirty="0">
                <a:latin typeface="Arial Unicode MS" pitchFamily="34" charset="-122"/>
                <a:ea typeface="Arial Unicode MS" pitchFamily="34" charset="-122"/>
                <a:cs typeface="Arial Unicode MS" pitchFamily="34" charset="-122"/>
              </a:rPr>
              <a:t>随着时间的推移而不断增加新的访问客户端，</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服务器内存中将会因此积累起大量的不再被使用的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对象，并将最终导致服务器内存耗尽。 </a:t>
            </a:r>
          </a:p>
          <a:p>
            <a:pPr>
              <a:spcAft>
                <a:spcPct val="20000"/>
              </a:spcAft>
            </a:pPr>
            <a:r>
              <a:rPr lang="en-US" altLang="zh-CN" sz="1600" b="1" dirty="0">
                <a:solidFill>
                  <a:srgbClr val="FF0000"/>
                </a:solidFill>
                <a:latin typeface="Arial Unicode MS" pitchFamily="34" charset="-122"/>
                <a:ea typeface="Arial Unicode MS" pitchFamily="34" charset="-122"/>
                <a:cs typeface="Arial Unicode MS" pitchFamily="34" charset="-122"/>
              </a:rPr>
              <a:t>WEB</a:t>
            </a:r>
            <a:r>
              <a:rPr lang="zh-CN" altLang="en-US" sz="1600" b="1" dirty="0">
                <a:solidFill>
                  <a:srgbClr val="FF0000"/>
                </a:solidFill>
                <a:latin typeface="Arial Unicode MS" pitchFamily="34" charset="-122"/>
                <a:ea typeface="Arial Unicode MS" pitchFamily="34" charset="-122"/>
                <a:cs typeface="Arial Unicode MS" pitchFamily="34" charset="-122"/>
              </a:rPr>
              <a:t>服务器采用“超时限制”的办法来判断客户端是否还在继续访问</a:t>
            </a:r>
            <a:r>
              <a:rPr lang="zh-CN" altLang="en-US" sz="1600" dirty="0">
                <a:latin typeface="Arial Unicode MS" pitchFamily="34" charset="-122"/>
                <a:ea typeface="Arial Unicode MS" pitchFamily="34" charset="-122"/>
                <a:cs typeface="Arial Unicode MS" pitchFamily="34" charset="-122"/>
              </a:rPr>
              <a:t>，如果某个客户端在一定的时间之内没有发出后续请求，</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服务器则认为客户端已经停止了活动，结束与该客户端的会话并将与之对应的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对象变成垃圾。</a:t>
            </a:r>
          </a:p>
          <a:p>
            <a:pPr>
              <a:spcAft>
                <a:spcPct val="20000"/>
              </a:spcAft>
            </a:pPr>
            <a:r>
              <a:rPr lang="zh-CN" altLang="en-US" sz="1600" dirty="0">
                <a:latin typeface="Arial Unicode MS" pitchFamily="34" charset="-122"/>
                <a:ea typeface="Arial Unicode MS" pitchFamily="34" charset="-122"/>
                <a:cs typeface="Arial Unicode MS" pitchFamily="34" charset="-122"/>
              </a:rPr>
              <a:t>如果客户端浏览器超时后再次发出访问请求，</a:t>
            </a:r>
            <a:r>
              <a:rPr lang="en-US" altLang="zh-CN" sz="1600" dirty="0">
                <a:latin typeface="Arial Unicode MS" pitchFamily="34" charset="-122"/>
                <a:ea typeface="Arial Unicode MS" pitchFamily="34" charset="-122"/>
                <a:cs typeface="Arial Unicode MS" pitchFamily="34" charset="-122"/>
              </a:rPr>
              <a:t>WEB</a:t>
            </a:r>
            <a:r>
              <a:rPr lang="zh-CN" altLang="en-US" sz="1600" dirty="0">
                <a:latin typeface="Arial Unicode MS" pitchFamily="34" charset="-122"/>
                <a:ea typeface="Arial Unicode MS" pitchFamily="34" charset="-122"/>
                <a:cs typeface="Arial Unicode MS" pitchFamily="34" charset="-122"/>
              </a:rPr>
              <a:t>服务器则认为这是一个新的会话的开始，将为之创建新的</a:t>
            </a:r>
            <a:r>
              <a:rPr lang="en-US" altLang="zh-CN" sz="1600" dirty="0" err="1">
                <a:latin typeface="Arial Unicode MS" pitchFamily="34" charset="-122"/>
                <a:ea typeface="Arial Unicode MS" pitchFamily="34" charset="-122"/>
                <a:cs typeface="Arial Unicode MS" pitchFamily="34" charset="-122"/>
              </a:rPr>
              <a:t>HttpSession</a:t>
            </a:r>
            <a:r>
              <a:rPr lang="zh-CN" altLang="en-US" sz="1600" dirty="0">
                <a:latin typeface="Arial Unicode MS" pitchFamily="34" charset="-122"/>
                <a:ea typeface="Arial Unicode MS" pitchFamily="34" charset="-122"/>
                <a:cs typeface="Arial Unicode MS" pitchFamily="34" charset="-122"/>
              </a:rPr>
              <a:t>对象和分配新的会话标识号。 </a:t>
            </a:r>
          </a:p>
          <a:p>
            <a:pPr>
              <a:spcAft>
                <a:spcPct val="20000"/>
              </a:spcAft>
            </a:pPr>
            <a:r>
              <a:rPr lang="zh-CN" altLang="en-US" sz="1600" b="1" dirty="0">
                <a:solidFill>
                  <a:srgbClr val="FF0000"/>
                </a:solidFill>
                <a:latin typeface="Arial Unicode MS" pitchFamily="34" charset="-122"/>
                <a:ea typeface="Arial Unicode MS" pitchFamily="34" charset="-122"/>
                <a:cs typeface="Arial Unicode MS" pitchFamily="34" charset="-122"/>
              </a:rPr>
              <a:t>会话的超时间隔可以在</a:t>
            </a:r>
            <a:r>
              <a:rPr lang="en-US" altLang="zh-CN" sz="1600" b="1" dirty="0">
                <a:solidFill>
                  <a:srgbClr val="FF0000"/>
                </a:solidFill>
                <a:latin typeface="Arial Unicode MS" pitchFamily="34" charset="-122"/>
                <a:ea typeface="Arial Unicode MS" pitchFamily="34" charset="-122"/>
                <a:cs typeface="Arial Unicode MS" pitchFamily="34" charset="-122"/>
              </a:rPr>
              <a:t>web.xml</a:t>
            </a:r>
            <a:r>
              <a:rPr lang="zh-CN" altLang="en-US" sz="1600" b="1" dirty="0">
                <a:solidFill>
                  <a:srgbClr val="FF0000"/>
                </a:solidFill>
                <a:latin typeface="Arial Unicode MS" pitchFamily="34" charset="-122"/>
                <a:ea typeface="Arial Unicode MS" pitchFamily="34" charset="-122"/>
                <a:cs typeface="Arial Unicode MS" pitchFamily="34" charset="-122"/>
              </a:rPr>
              <a:t>文件中设置</a:t>
            </a:r>
            <a:r>
              <a:rPr lang="zh-CN" altLang="en-US" sz="1600" dirty="0">
                <a:latin typeface="Arial Unicode MS" pitchFamily="34" charset="-122"/>
                <a:ea typeface="Arial Unicode MS" pitchFamily="34" charset="-122"/>
                <a:cs typeface="Arial Unicode MS" pitchFamily="34" charset="-122"/>
              </a:rPr>
              <a:t>，其默认值由</a:t>
            </a:r>
            <a:r>
              <a:rPr lang="en-US" altLang="zh-CN" sz="1600" dirty="0" err="1">
                <a:latin typeface="Arial Unicode MS" pitchFamily="34" charset="-122"/>
                <a:ea typeface="Arial Unicode MS" pitchFamily="34" charset="-122"/>
                <a:cs typeface="Arial Unicode MS" pitchFamily="34" charset="-122"/>
              </a:rPr>
              <a:t>Servlet</a:t>
            </a:r>
            <a:r>
              <a:rPr lang="zh-CN" altLang="en-US" sz="1600" dirty="0">
                <a:latin typeface="Arial Unicode MS" pitchFamily="34" charset="-122"/>
                <a:ea typeface="Arial Unicode MS" pitchFamily="34" charset="-122"/>
                <a:cs typeface="Arial Unicode MS" pitchFamily="34" charset="-122"/>
              </a:rPr>
              <a:t>容器定义。 </a:t>
            </a:r>
          </a:p>
          <a:p>
            <a:pPr>
              <a:buFont typeface="Wingdings" pitchFamily="2" charset="2"/>
              <a:buNone/>
            </a:pPr>
            <a:r>
              <a:rPr lang="zh-CN" altLang="en-US" sz="1600" dirty="0">
                <a:latin typeface="Arial Unicode MS" pitchFamily="34" charset="-122"/>
                <a:ea typeface="Arial Unicode MS" pitchFamily="34" charset="-122"/>
                <a:cs typeface="Arial Unicode MS" pitchFamily="34" charset="-122"/>
              </a:rPr>
              <a:t>	</a:t>
            </a:r>
            <a:r>
              <a:rPr lang="en-US" altLang="zh-CN" sz="1600" dirty="0">
                <a:latin typeface="Arial Unicode MS" pitchFamily="34" charset="-122"/>
                <a:ea typeface="Arial Unicode MS" pitchFamily="34" charset="-122"/>
                <a:cs typeface="Arial Unicode MS" pitchFamily="34" charset="-122"/>
              </a:rPr>
              <a:t>&lt;session-</a:t>
            </a:r>
            <a:r>
              <a:rPr lang="en-US" altLang="zh-CN" sz="1600" dirty="0" err="1">
                <a:latin typeface="Arial Unicode MS" pitchFamily="34" charset="-122"/>
                <a:ea typeface="Arial Unicode MS" pitchFamily="34" charset="-122"/>
                <a:cs typeface="Arial Unicode MS" pitchFamily="34" charset="-122"/>
              </a:rPr>
              <a:t>config</a:t>
            </a:r>
            <a:r>
              <a:rPr lang="en-US" altLang="zh-CN" sz="1600" dirty="0">
                <a:latin typeface="Arial Unicode MS" pitchFamily="34" charset="-122"/>
                <a:ea typeface="Arial Unicode MS" pitchFamily="34" charset="-122"/>
                <a:cs typeface="Arial Unicode MS" pitchFamily="34" charset="-122"/>
              </a:rPr>
              <a:t>&gt;</a:t>
            </a:r>
          </a:p>
          <a:p>
            <a:pPr>
              <a:buFont typeface="Wingdings" pitchFamily="2" charset="2"/>
              <a:buNone/>
            </a:pPr>
            <a:r>
              <a:rPr lang="en-US" altLang="zh-CN" sz="1600" dirty="0">
                <a:latin typeface="Arial Unicode MS" pitchFamily="34" charset="-122"/>
                <a:ea typeface="Arial Unicode MS" pitchFamily="34" charset="-122"/>
                <a:cs typeface="Arial Unicode MS" pitchFamily="34" charset="-122"/>
              </a:rPr>
              <a:t>		&lt;session-timeout&gt;30&lt;/session-timeout&gt;</a:t>
            </a:r>
          </a:p>
          <a:p>
            <a:pPr>
              <a:buFont typeface="Wingdings" pitchFamily="2" charset="2"/>
              <a:buNone/>
            </a:pPr>
            <a:r>
              <a:rPr lang="en-US" altLang="zh-CN" sz="1600" dirty="0">
                <a:latin typeface="Arial Unicode MS" pitchFamily="34" charset="-122"/>
                <a:ea typeface="Arial Unicode MS" pitchFamily="34" charset="-122"/>
                <a:cs typeface="Arial Unicode MS" pitchFamily="34" charset="-122"/>
              </a:rPr>
              <a:t>	&lt;/session-</a:t>
            </a:r>
            <a:r>
              <a:rPr lang="en-US" altLang="zh-CN" sz="1600" dirty="0" err="1">
                <a:latin typeface="Arial Unicode MS" pitchFamily="34" charset="-122"/>
                <a:ea typeface="Arial Unicode MS" pitchFamily="34" charset="-122"/>
                <a:cs typeface="Arial Unicode MS" pitchFamily="34" charset="-122"/>
              </a:rPr>
              <a:t>config</a:t>
            </a:r>
            <a:r>
              <a:rPr lang="en-US" altLang="zh-CN" sz="1600" dirty="0">
                <a:latin typeface="Arial Unicode MS" pitchFamily="34" charset="-122"/>
                <a:ea typeface="Arial Unicode MS" pitchFamily="34" charset="-122"/>
                <a:cs typeface="Arial Unicode MS" pitchFamily="34" charset="-122"/>
              </a:rPr>
              <a:t>&gt;</a:t>
            </a:r>
          </a:p>
        </p:txBody>
      </p:sp>
    </p:spTree>
    <p:extLst>
      <p:ext uri="{BB962C8B-B14F-4D97-AF65-F5344CB8AC3E}">
        <p14:creationId xmlns:p14="http://schemas.microsoft.com/office/powerpoint/2010/main" val="4001605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 calcmode="lin" valueType="num">
                                      <p:cBhvr additive="base">
                                        <p:cTn id="7" dur="500" fill="hold"/>
                                        <p:tgtEl>
                                          <p:spTgt spid="5519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1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1939">
                                            <p:txEl>
                                              <p:pRg st="1" end="1"/>
                                            </p:txEl>
                                          </p:spTgt>
                                        </p:tgtEl>
                                        <p:attrNameLst>
                                          <p:attrName>style.visibility</p:attrName>
                                        </p:attrNameLst>
                                      </p:cBhvr>
                                      <p:to>
                                        <p:strVal val="visible"/>
                                      </p:to>
                                    </p:set>
                                    <p:anim calcmode="lin" valueType="num">
                                      <p:cBhvr additive="base">
                                        <p:cTn id="13" dur="500" fill="hold"/>
                                        <p:tgtEl>
                                          <p:spTgt spid="5519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1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51939">
                                            <p:txEl>
                                              <p:pRg st="2" end="2"/>
                                            </p:txEl>
                                          </p:spTgt>
                                        </p:tgtEl>
                                        <p:attrNameLst>
                                          <p:attrName>style.visibility</p:attrName>
                                        </p:attrNameLst>
                                      </p:cBhvr>
                                      <p:to>
                                        <p:strVal val="visible"/>
                                      </p:to>
                                    </p:set>
                                    <p:anim calcmode="lin" valueType="num">
                                      <p:cBhvr additive="base">
                                        <p:cTn id="19" dur="500" fill="hold"/>
                                        <p:tgtEl>
                                          <p:spTgt spid="5519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1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51939">
                                            <p:txEl>
                                              <p:pRg st="3" end="3"/>
                                            </p:txEl>
                                          </p:spTgt>
                                        </p:tgtEl>
                                        <p:attrNameLst>
                                          <p:attrName>style.visibility</p:attrName>
                                        </p:attrNameLst>
                                      </p:cBhvr>
                                      <p:to>
                                        <p:strVal val="visible"/>
                                      </p:to>
                                    </p:set>
                                    <p:anim calcmode="lin" valueType="num">
                                      <p:cBhvr additive="base">
                                        <p:cTn id="25" dur="500" fill="hold"/>
                                        <p:tgtEl>
                                          <p:spTgt spid="5519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51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51939">
                                            <p:txEl>
                                              <p:pRg st="4" end="4"/>
                                            </p:txEl>
                                          </p:spTgt>
                                        </p:tgtEl>
                                        <p:attrNameLst>
                                          <p:attrName>style.visibility</p:attrName>
                                        </p:attrNameLst>
                                      </p:cBhvr>
                                      <p:to>
                                        <p:strVal val="visible"/>
                                      </p:to>
                                    </p:set>
                                    <p:anim calcmode="lin" valueType="num">
                                      <p:cBhvr additive="base">
                                        <p:cTn id="31" dur="500" fill="hold"/>
                                        <p:tgtEl>
                                          <p:spTgt spid="5519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519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193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1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99592" y="476672"/>
            <a:ext cx="7696200" cy="1439863"/>
          </a:xfrm>
        </p:spPr>
        <p:txBody>
          <a:bodyPr/>
          <a:lstStyle/>
          <a:p>
            <a:r>
              <a:rPr lang="en-US" altLang="zh-CN" b="1" dirty="0" err="1">
                <a:latin typeface="Arial Unicode MS" pitchFamily="34" charset="-122"/>
                <a:ea typeface="Arial Unicode MS" pitchFamily="34" charset="-122"/>
                <a:cs typeface="Arial Unicode MS" pitchFamily="34" charset="-122"/>
              </a:rPr>
              <a:t>HttpSession</a:t>
            </a:r>
            <a:r>
              <a:rPr lang="zh-CN" altLang="en-US" b="1" dirty="0">
                <a:latin typeface="Arial Unicode MS" pitchFamily="34" charset="-122"/>
                <a:ea typeface="Arial Unicode MS" pitchFamily="34" charset="-122"/>
                <a:cs typeface="Arial Unicode MS" pitchFamily="34" charset="-122"/>
              </a:rPr>
              <a:t>接口中的方法</a:t>
            </a:r>
            <a:r>
              <a:rPr lang="zh-CN" altLang="en-US" dirty="0">
                <a:latin typeface="Arial Unicode MS" pitchFamily="34" charset="-122"/>
                <a:ea typeface="Arial Unicode MS" pitchFamily="34" charset="-122"/>
                <a:cs typeface="Arial Unicode MS" pitchFamily="34" charset="-122"/>
              </a:rPr>
              <a:t> </a:t>
            </a:r>
          </a:p>
        </p:txBody>
      </p:sp>
      <p:sp>
        <p:nvSpPr>
          <p:cNvPr id="553987" name="Rectangle 3"/>
          <p:cNvSpPr>
            <a:spLocks noGrp="1" noChangeArrowheads="1"/>
          </p:cNvSpPr>
          <p:nvPr>
            <p:ph type="body" sz="half" idx="1"/>
          </p:nvPr>
        </p:nvSpPr>
        <p:spPr>
          <a:xfrm>
            <a:off x="683568" y="1844824"/>
            <a:ext cx="7786742" cy="4572032"/>
          </a:xfrm>
        </p:spPr>
        <p:txBody>
          <a:bodyPr>
            <a:normAutofit fontScale="92500" lnSpcReduction="10000"/>
          </a:bodyPr>
          <a:lstStyle/>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getId</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getCreationTime</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getLastAccessedTime</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setMaxInactiveInterval</a:t>
            </a:r>
            <a:r>
              <a:rPr lang="zh-CN" altLang="en-US" sz="1600" b="1" dirty="0">
                <a:solidFill>
                  <a:srgbClr val="FF0000"/>
                </a:solidFill>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getMaxInactiveInterval</a:t>
            </a:r>
            <a:r>
              <a:rPr lang="zh-CN" altLang="en-US" sz="1600" b="1" dirty="0">
                <a:solidFill>
                  <a:srgbClr val="FF0000"/>
                </a:solidFill>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isNew</a:t>
            </a:r>
            <a:r>
              <a:rPr lang="zh-CN" altLang="en-US" sz="1600" b="1" dirty="0">
                <a:solidFill>
                  <a:srgbClr val="FF0000"/>
                </a:solidFill>
                <a:latin typeface="Arial Unicode MS" pitchFamily="34" charset="-122"/>
                <a:ea typeface="Arial Unicode MS" pitchFamily="34" charset="-122"/>
                <a:cs typeface="Arial Unicode MS" pitchFamily="34" charset="-122"/>
              </a:rPr>
              <a:t>方法</a:t>
            </a:r>
            <a:endParaRPr lang="zh-CN" altLang="en-US" sz="1600" dirty="0">
              <a:solidFill>
                <a:srgbClr val="FF0000"/>
              </a:solidFill>
              <a:latin typeface="Arial Unicode MS" pitchFamily="34" charset="-122"/>
              <a:ea typeface="Arial Unicode MS" pitchFamily="34" charset="-122"/>
              <a:cs typeface="Arial Unicode MS" pitchFamily="34" charset="-122"/>
            </a:endParaRPr>
          </a:p>
          <a:p>
            <a:pPr marL="723900" lvl="1" indent="-188913">
              <a:lnSpc>
                <a:spcPct val="110000"/>
              </a:lnSpc>
              <a:spcAft>
                <a:spcPct val="20000"/>
              </a:spcAft>
              <a:buClr>
                <a:schemeClr val="tx1"/>
              </a:buClr>
              <a:buFont typeface="宋体" pitchFamily="2" charset="-122"/>
              <a:buChar char="*"/>
            </a:pPr>
            <a:r>
              <a:rPr lang="zh-CN" altLang="en-US" sz="1400" dirty="0">
                <a:latin typeface="Arial Unicode MS" pitchFamily="34" charset="-122"/>
                <a:ea typeface="Arial Unicode MS" pitchFamily="34" charset="-122"/>
                <a:cs typeface="Arial Unicode MS" pitchFamily="34" charset="-122"/>
              </a:rPr>
              <a:t>如果客户端请求消息中返回了一个与</a:t>
            </a:r>
            <a:r>
              <a:rPr lang="en-US" altLang="zh-CN" sz="1400" dirty="0" err="1">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程序当前获得的</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对象的会话标识号相同的会话标识号，则认为这个</a:t>
            </a:r>
            <a:r>
              <a:rPr lang="en-US" altLang="zh-CN" sz="1400" dirty="0" err="1">
                <a:latin typeface="Arial Unicode MS" pitchFamily="34" charset="-122"/>
                <a:ea typeface="Arial Unicode MS" pitchFamily="34" charset="-122"/>
                <a:cs typeface="Arial Unicode MS" pitchFamily="34" charset="-122"/>
              </a:rPr>
              <a:t>HttpSession</a:t>
            </a:r>
            <a:r>
              <a:rPr lang="zh-CN" altLang="en-US" sz="1400" dirty="0">
                <a:latin typeface="Arial Unicode MS" pitchFamily="34" charset="-122"/>
                <a:ea typeface="Arial Unicode MS" pitchFamily="34" charset="-122"/>
                <a:cs typeface="Arial Unicode MS" pitchFamily="34" charset="-122"/>
              </a:rPr>
              <a:t>对象不是新建的。</a:t>
            </a:r>
          </a:p>
          <a:p>
            <a:pPr marL="355600" indent="-355600">
              <a:lnSpc>
                <a:spcPct val="110000"/>
              </a:lnSpc>
              <a:spcAft>
                <a:spcPct val="20000"/>
              </a:spcAft>
            </a:pPr>
            <a:r>
              <a:rPr lang="en-US" altLang="zh-CN" sz="1600" b="1" dirty="0">
                <a:solidFill>
                  <a:srgbClr val="FF0000"/>
                </a:solidFill>
                <a:latin typeface="Arial Unicode MS" pitchFamily="34" charset="-122"/>
                <a:ea typeface="Arial Unicode MS" pitchFamily="34" charset="-122"/>
                <a:cs typeface="Arial Unicode MS" pitchFamily="34" charset="-122"/>
              </a:rPr>
              <a:t>invalidate</a:t>
            </a:r>
            <a:r>
              <a:rPr lang="zh-CN" altLang="en-US" sz="1600" b="1" dirty="0">
                <a:solidFill>
                  <a:srgbClr val="FF0000"/>
                </a:solidFill>
                <a:latin typeface="Arial Unicode MS" pitchFamily="34" charset="-122"/>
                <a:ea typeface="Arial Unicode MS" pitchFamily="34" charset="-122"/>
                <a:cs typeface="Arial Unicode MS" pitchFamily="34" charset="-122"/>
              </a:rPr>
              <a:t>方法</a:t>
            </a:r>
            <a:endParaRPr lang="zh-CN" altLang="en-US" sz="1600" dirty="0">
              <a:solidFill>
                <a:srgbClr val="FF0000"/>
              </a:solidFill>
              <a:latin typeface="Arial Unicode MS" pitchFamily="34" charset="-122"/>
              <a:ea typeface="Arial Unicode MS" pitchFamily="34" charset="-122"/>
              <a:cs typeface="Arial Unicode MS" pitchFamily="34" charset="-122"/>
            </a:endParaRPr>
          </a:p>
          <a:p>
            <a:pPr marL="355600" indent="-355600">
              <a:lnSpc>
                <a:spcPct val="110000"/>
              </a:lnSpc>
              <a:spcAft>
                <a:spcPct val="20000"/>
              </a:spcAft>
            </a:pPr>
            <a:r>
              <a:rPr lang="en-US" altLang="zh-CN" sz="1600" b="1" dirty="0" err="1">
                <a:latin typeface="Arial Unicode MS" pitchFamily="34" charset="-122"/>
                <a:ea typeface="Arial Unicode MS" pitchFamily="34" charset="-122"/>
                <a:cs typeface="Arial Unicode MS" pitchFamily="34" charset="-122"/>
              </a:rPr>
              <a:t>getServletContext</a:t>
            </a:r>
            <a:r>
              <a:rPr lang="zh-CN" altLang="en-US" sz="1600" b="1" dirty="0">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setAttribute</a:t>
            </a:r>
            <a:r>
              <a:rPr lang="zh-CN" altLang="en-US" sz="1600" b="1" dirty="0">
                <a:solidFill>
                  <a:srgbClr val="FF0000"/>
                </a:solidFill>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getAttribute</a:t>
            </a:r>
            <a:r>
              <a:rPr lang="zh-CN" altLang="en-US" sz="1600" b="1" dirty="0">
                <a:solidFill>
                  <a:srgbClr val="FF0000"/>
                </a:solidFill>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removeAttribute</a:t>
            </a:r>
            <a:r>
              <a:rPr lang="zh-CN" altLang="en-US" sz="1600" b="1" dirty="0">
                <a:solidFill>
                  <a:srgbClr val="FF0000"/>
                </a:solidFill>
                <a:latin typeface="Arial Unicode MS" pitchFamily="34" charset="-122"/>
                <a:ea typeface="Arial Unicode MS" pitchFamily="34" charset="-122"/>
                <a:cs typeface="Arial Unicode MS" pitchFamily="34" charset="-122"/>
              </a:rPr>
              <a:t>方法</a:t>
            </a:r>
          </a:p>
          <a:p>
            <a:pPr marL="355600" indent="-355600">
              <a:lnSpc>
                <a:spcPct val="110000"/>
              </a:lnSpc>
              <a:spcAft>
                <a:spcPct val="20000"/>
              </a:spcAft>
            </a:pPr>
            <a:r>
              <a:rPr lang="en-US" altLang="zh-CN" sz="1600" b="1" dirty="0" err="1">
                <a:solidFill>
                  <a:srgbClr val="FF0000"/>
                </a:solidFill>
                <a:latin typeface="Arial Unicode MS" pitchFamily="34" charset="-122"/>
                <a:ea typeface="Arial Unicode MS" pitchFamily="34" charset="-122"/>
                <a:cs typeface="Arial Unicode MS" pitchFamily="34" charset="-122"/>
              </a:rPr>
              <a:t>getAttributeNames</a:t>
            </a:r>
            <a:r>
              <a:rPr lang="zh-CN" altLang="en-US" sz="1600" b="1" dirty="0">
                <a:solidFill>
                  <a:srgbClr val="FF0000"/>
                </a:solidFill>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8777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 calcmode="lin" valueType="num">
                                      <p:cBhvr additive="base">
                                        <p:cTn id="7" dur="500" fill="hold"/>
                                        <p:tgtEl>
                                          <p:spTgt spid="5539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3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3987">
                                            <p:txEl>
                                              <p:pRg st="1" end="1"/>
                                            </p:txEl>
                                          </p:spTgt>
                                        </p:tgtEl>
                                        <p:attrNameLst>
                                          <p:attrName>style.visibility</p:attrName>
                                        </p:attrNameLst>
                                      </p:cBhvr>
                                      <p:to>
                                        <p:strVal val="visible"/>
                                      </p:to>
                                    </p:set>
                                    <p:anim calcmode="lin" valueType="num">
                                      <p:cBhvr additive="base">
                                        <p:cTn id="13" dur="500" fill="hold"/>
                                        <p:tgtEl>
                                          <p:spTgt spid="5539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3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53987">
                                            <p:txEl>
                                              <p:pRg st="2" end="2"/>
                                            </p:txEl>
                                          </p:spTgt>
                                        </p:tgtEl>
                                        <p:attrNameLst>
                                          <p:attrName>style.visibility</p:attrName>
                                        </p:attrNameLst>
                                      </p:cBhvr>
                                      <p:to>
                                        <p:strVal val="visible"/>
                                      </p:to>
                                    </p:set>
                                    <p:anim calcmode="lin" valueType="num">
                                      <p:cBhvr additive="base">
                                        <p:cTn id="19" dur="500" fill="hold"/>
                                        <p:tgtEl>
                                          <p:spTgt spid="5539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3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53987">
                                            <p:txEl>
                                              <p:pRg st="3" end="3"/>
                                            </p:txEl>
                                          </p:spTgt>
                                        </p:tgtEl>
                                        <p:attrNameLst>
                                          <p:attrName>style.visibility</p:attrName>
                                        </p:attrNameLst>
                                      </p:cBhvr>
                                      <p:to>
                                        <p:strVal val="visible"/>
                                      </p:to>
                                    </p:set>
                                    <p:anim calcmode="lin" valueType="num">
                                      <p:cBhvr additive="base">
                                        <p:cTn id="25" dur="500" fill="hold"/>
                                        <p:tgtEl>
                                          <p:spTgt spid="5539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53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53987">
                                            <p:txEl>
                                              <p:pRg st="4" end="4"/>
                                            </p:txEl>
                                          </p:spTgt>
                                        </p:tgtEl>
                                        <p:attrNameLst>
                                          <p:attrName>style.visibility</p:attrName>
                                        </p:attrNameLst>
                                      </p:cBhvr>
                                      <p:to>
                                        <p:strVal val="visible"/>
                                      </p:to>
                                    </p:set>
                                    <p:anim calcmode="lin" valueType="num">
                                      <p:cBhvr additive="base">
                                        <p:cTn id="31" dur="500" fill="hold"/>
                                        <p:tgtEl>
                                          <p:spTgt spid="5539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53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53987">
                                            <p:txEl>
                                              <p:pRg st="5" end="5"/>
                                            </p:txEl>
                                          </p:spTgt>
                                        </p:tgtEl>
                                        <p:attrNameLst>
                                          <p:attrName>style.visibility</p:attrName>
                                        </p:attrNameLst>
                                      </p:cBhvr>
                                      <p:to>
                                        <p:strVal val="visible"/>
                                      </p:to>
                                    </p:set>
                                    <p:anim calcmode="lin" valueType="num">
                                      <p:cBhvr additive="base">
                                        <p:cTn id="37" dur="500" fill="hold"/>
                                        <p:tgtEl>
                                          <p:spTgt spid="5539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539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398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53987">
                                            <p:txEl>
                                              <p:pRg st="7" end="7"/>
                                            </p:txEl>
                                          </p:spTgt>
                                        </p:tgtEl>
                                        <p:attrNameLst>
                                          <p:attrName>style.visibility</p:attrName>
                                        </p:attrNameLst>
                                      </p:cBhvr>
                                      <p:to>
                                        <p:strVal val="visible"/>
                                      </p:to>
                                    </p:set>
                                    <p:anim calcmode="lin" valueType="num">
                                      <p:cBhvr additive="base">
                                        <p:cTn id="47" dur="500" fill="hold"/>
                                        <p:tgtEl>
                                          <p:spTgt spid="553987">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539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53987">
                                            <p:txEl>
                                              <p:pRg st="8" end="8"/>
                                            </p:txEl>
                                          </p:spTgt>
                                        </p:tgtEl>
                                        <p:attrNameLst>
                                          <p:attrName>style.visibility</p:attrName>
                                        </p:attrNameLst>
                                      </p:cBhvr>
                                      <p:to>
                                        <p:strVal val="visible"/>
                                      </p:to>
                                    </p:set>
                                    <p:anim calcmode="lin" valueType="num">
                                      <p:cBhvr additive="base">
                                        <p:cTn id="53" dur="500" fill="hold"/>
                                        <p:tgtEl>
                                          <p:spTgt spid="553987">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539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553987">
                                            <p:txEl>
                                              <p:pRg st="9" end="9"/>
                                            </p:txEl>
                                          </p:spTgt>
                                        </p:tgtEl>
                                        <p:attrNameLst>
                                          <p:attrName>style.visibility</p:attrName>
                                        </p:attrNameLst>
                                      </p:cBhvr>
                                      <p:to>
                                        <p:strVal val="visible"/>
                                      </p:to>
                                    </p:set>
                                    <p:anim calcmode="lin" valueType="num">
                                      <p:cBhvr additive="base">
                                        <p:cTn id="59" dur="500" fill="hold"/>
                                        <p:tgtEl>
                                          <p:spTgt spid="553987">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5539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553987">
                                            <p:txEl>
                                              <p:pRg st="10" end="10"/>
                                            </p:txEl>
                                          </p:spTgt>
                                        </p:tgtEl>
                                        <p:attrNameLst>
                                          <p:attrName>style.visibility</p:attrName>
                                        </p:attrNameLst>
                                      </p:cBhvr>
                                      <p:to>
                                        <p:strVal val="visible"/>
                                      </p:to>
                                    </p:set>
                                    <p:anim calcmode="lin" valueType="num">
                                      <p:cBhvr additive="base">
                                        <p:cTn id="65" dur="500" fill="hold"/>
                                        <p:tgtEl>
                                          <p:spTgt spid="553987">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539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553987">
                                            <p:txEl>
                                              <p:pRg st="11" end="11"/>
                                            </p:txEl>
                                          </p:spTgt>
                                        </p:tgtEl>
                                        <p:attrNameLst>
                                          <p:attrName>style.visibility</p:attrName>
                                        </p:attrNameLst>
                                      </p:cBhvr>
                                      <p:to>
                                        <p:strVal val="visible"/>
                                      </p:to>
                                    </p:set>
                                    <p:anim calcmode="lin" valueType="num">
                                      <p:cBhvr additive="base">
                                        <p:cTn id="71" dur="500" fill="hold"/>
                                        <p:tgtEl>
                                          <p:spTgt spid="553987">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539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553987">
                                            <p:txEl>
                                              <p:pRg st="12" end="12"/>
                                            </p:txEl>
                                          </p:spTgt>
                                        </p:tgtEl>
                                        <p:attrNameLst>
                                          <p:attrName>style.visibility</p:attrName>
                                        </p:attrNameLst>
                                      </p:cBhvr>
                                      <p:to>
                                        <p:strVal val="visible"/>
                                      </p:to>
                                    </p:set>
                                    <p:anim calcmode="lin" valueType="num">
                                      <p:cBhvr additive="base">
                                        <p:cTn id="77" dur="500" fill="hold"/>
                                        <p:tgtEl>
                                          <p:spTgt spid="553987">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5398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612527" y="548977"/>
            <a:ext cx="8135937" cy="1439863"/>
          </a:xfrm>
        </p:spPr>
        <p:txBody>
          <a:bodyPr>
            <a:normAutofit/>
          </a:bodyPr>
          <a:lstStyle/>
          <a:p>
            <a:r>
              <a:rPr lang="en-US" altLang="zh-CN" sz="3600" b="1" dirty="0" err="1"/>
              <a:t>HttpServletRequest</a:t>
            </a:r>
            <a:r>
              <a:rPr lang="zh-CN" altLang="en-US" sz="3600" b="1" dirty="0"/>
              <a:t>接口中的</a:t>
            </a:r>
            <a:r>
              <a:rPr lang="en-US" altLang="zh-CN" sz="3600" b="1" dirty="0"/>
              <a:t>Session</a:t>
            </a:r>
            <a:r>
              <a:rPr lang="zh-CN" altLang="en-US" sz="3600" b="1" dirty="0"/>
              <a:t>方法</a:t>
            </a:r>
            <a:r>
              <a:rPr lang="zh-CN" altLang="en-US" sz="3600" dirty="0"/>
              <a:t> </a:t>
            </a:r>
          </a:p>
        </p:txBody>
      </p:sp>
      <p:sp>
        <p:nvSpPr>
          <p:cNvPr id="555011" name="Rectangle 3"/>
          <p:cNvSpPr>
            <a:spLocks noGrp="1" noChangeArrowheads="1"/>
          </p:cNvSpPr>
          <p:nvPr>
            <p:ph type="body" sz="half" idx="1"/>
          </p:nvPr>
        </p:nvSpPr>
        <p:spPr>
          <a:xfrm>
            <a:off x="539552" y="1988840"/>
            <a:ext cx="7488238" cy="2665412"/>
          </a:xfrm>
        </p:spPr>
        <p:txBody>
          <a:bodyPr/>
          <a:lstStyle/>
          <a:p>
            <a:pPr marL="355600" indent="-355600">
              <a:lnSpc>
                <a:spcPct val="90000"/>
              </a:lnSpc>
              <a:spcAft>
                <a:spcPct val="20000"/>
              </a:spcAft>
            </a:pPr>
            <a:r>
              <a:rPr lang="en-US" altLang="zh-CN" sz="2400" dirty="0" err="1">
                <a:latin typeface="Arial Unicode MS" pitchFamily="34" charset="-122"/>
                <a:ea typeface="Arial Unicode MS" pitchFamily="34" charset="-122"/>
                <a:cs typeface="Arial Unicode MS" pitchFamily="34" charset="-122"/>
              </a:rPr>
              <a:t>getSession</a:t>
            </a:r>
            <a:r>
              <a:rPr lang="zh-CN" altLang="en-US" sz="2400" dirty="0">
                <a:latin typeface="Arial Unicode MS" pitchFamily="34" charset="-122"/>
                <a:ea typeface="Arial Unicode MS" pitchFamily="34" charset="-122"/>
                <a:cs typeface="Arial Unicode MS" pitchFamily="34" charset="-122"/>
              </a:rPr>
              <a:t>方法 </a:t>
            </a:r>
          </a:p>
          <a:p>
            <a:pPr marL="723900" lvl="1" indent="-188913">
              <a:lnSpc>
                <a:spcPct val="90000"/>
              </a:lnSpc>
              <a:spcAft>
                <a:spcPct val="20000"/>
              </a:spcAft>
              <a:buClr>
                <a:schemeClr val="tx1"/>
              </a:buClr>
              <a:buFont typeface="Wingdings" pitchFamily="2" charset="2"/>
              <a:buChar char="ü"/>
            </a:pPr>
            <a:r>
              <a:rPr lang="en-US" altLang="zh-CN" sz="1800" dirty="0">
                <a:latin typeface="Arial Unicode MS" pitchFamily="34" charset="-122"/>
                <a:ea typeface="Arial Unicode MS" pitchFamily="34" charset="-122"/>
                <a:cs typeface="Arial Unicode MS" pitchFamily="34" charset="-122"/>
              </a:rPr>
              <a:t>public </a:t>
            </a:r>
            <a:r>
              <a:rPr lang="en-US" altLang="zh-CN" sz="1800" dirty="0" err="1">
                <a:latin typeface="Arial Unicode MS" pitchFamily="34" charset="-122"/>
                <a:ea typeface="Arial Unicode MS" pitchFamily="34" charset="-122"/>
                <a:cs typeface="Arial Unicode MS" pitchFamily="34" charset="-122"/>
              </a:rPr>
              <a:t>HttpSession</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getSession</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boolean</a:t>
            </a:r>
            <a:r>
              <a:rPr lang="en-US" altLang="zh-CN" sz="1800" dirty="0">
                <a:latin typeface="Arial Unicode MS" pitchFamily="34" charset="-122"/>
                <a:ea typeface="Arial Unicode MS" pitchFamily="34" charset="-122"/>
                <a:cs typeface="Arial Unicode MS" pitchFamily="34" charset="-122"/>
              </a:rPr>
              <a:t> create)</a:t>
            </a:r>
          </a:p>
          <a:p>
            <a:pPr marL="723900" lvl="1" indent="-188913">
              <a:lnSpc>
                <a:spcPct val="90000"/>
              </a:lnSpc>
              <a:spcAft>
                <a:spcPct val="20000"/>
              </a:spcAft>
              <a:buClr>
                <a:schemeClr val="tx1"/>
              </a:buClr>
              <a:buFont typeface="Wingdings" pitchFamily="2" charset="2"/>
              <a:buChar char="ü"/>
            </a:pPr>
            <a:r>
              <a:rPr lang="en-US" altLang="zh-CN" sz="1800" dirty="0">
                <a:latin typeface="Arial Unicode MS" pitchFamily="34" charset="-122"/>
                <a:ea typeface="Arial Unicode MS" pitchFamily="34" charset="-122"/>
                <a:cs typeface="Arial Unicode MS" pitchFamily="34" charset="-122"/>
              </a:rPr>
              <a:t>public </a:t>
            </a:r>
            <a:r>
              <a:rPr lang="en-US" altLang="zh-CN" sz="1800" dirty="0" err="1">
                <a:latin typeface="Arial Unicode MS" pitchFamily="34" charset="-122"/>
                <a:ea typeface="Arial Unicode MS" pitchFamily="34" charset="-122"/>
                <a:cs typeface="Arial Unicode MS" pitchFamily="34" charset="-122"/>
              </a:rPr>
              <a:t>HttpSession</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getSession</a:t>
            </a:r>
            <a:r>
              <a:rPr lang="en-US" altLang="zh-CN" sz="1800" dirty="0">
                <a:latin typeface="Arial Unicode MS" pitchFamily="34" charset="-122"/>
                <a:ea typeface="Arial Unicode MS" pitchFamily="34" charset="-122"/>
                <a:cs typeface="Arial Unicode MS" pitchFamily="34" charset="-122"/>
              </a:rPr>
              <a:t>()</a:t>
            </a:r>
          </a:p>
          <a:p>
            <a:pPr marL="355600" indent="-355600">
              <a:lnSpc>
                <a:spcPct val="90000"/>
              </a:lnSpc>
              <a:spcAft>
                <a:spcPct val="20000"/>
              </a:spcAft>
            </a:pPr>
            <a:r>
              <a:rPr lang="en-US" altLang="zh-CN" sz="2400" dirty="0" err="1">
                <a:latin typeface="Arial Unicode MS" pitchFamily="34" charset="-122"/>
                <a:ea typeface="Arial Unicode MS" pitchFamily="34" charset="-122"/>
                <a:cs typeface="Arial Unicode MS" pitchFamily="34" charset="-122"/>
              </a:rPr>
              <a:t>isRequestedSessionIdValid</a:t>
            </a:r>
            <a:r>
              <a:rPr lang="zh-CN" altLang="en-US" sz="2400" dirty="0">
                <a:latin typeface="Arial Unicode MS" pitchFamily="34" charset="-122"/>
                <a:ea typeface="Arial Unicode MS" pitchFamily="34" charset="-122"/>
                <a:cs typeface="Arial Unicode MS" pitchFamily="34" charset="-122"/>
              </a:rPr>
              <a:t>方法 </a:t>
            </a:r>
          </a:p>
          <a:p>
            <a:pPr marL="355600" indent="-355600">
              <a:lnSpc>
                <a:spcPct val="90000"/>
              </a:lnSpc>
              <a:spcAft>
                <a:spcPct val="20000"/>
              </a:spcAft>
            </a:pPr>
            <a:r>
              <a:rPr lang="en-US" altLang="zh-CN" sz="2400" dirty="0" err="1">
                <a:latin typeface="Arial Unicode MS" pitchFamily="34" charset="-122"/>
                <a:ea typeface="Arial Unicode MS" pitchFamily="34" charset="-122"/>
                <a:cs typeface="Arial Unicode MS" pitchFamily="34" charset="-122"/>
              </a:rPr>
              <a:t>isRequestedSessionIdFromCookie</a:t>
            </a:r>
            <a:r>
              <a:rPr lang="zh-CN" altLang="en-US" sz="2400" dirty="0">
                <a:latin typeface="Arial Unicode MS" pitchFamily="34" charset="-122"/>
                <a:ea typeface="Arial Unicode MS" pitchFamily="34" charset="-122"/>
                <a:cs typeface="Arial Unicode MS" pitchFamily="34" charset="-122"/>
              </a:rPr>
              <a:t>方法 </a:t>
            </a:r>
          </a:p>
          <a:p>
            <a:pPr marL="355600" indent="-355600">
              <a:lnSpc>
                <a:spcPct val="90000"/>
              </a:lnSpc>
              <a:spcAft>
                <a:spcPct val="20000"/>
              </a:spcAft>
            </a:pPr>
            <a:r>
              <a:rPr lang="en-US" altLang="zh-CN" sz="2400" dirty="0" err="1">
                <a:latin typeface="Arial Unicode MS" pitchFamily="34" charset="-122"/>
                <a:ea typeface="Arial Unicode MS" pitchFamily="34" charset="-122"/>
                <a:cs typeface="Arial Unicode MS" pitchFamily="34" charset="-122"/>
              </a:rPr>
              <a:t>isRequestedSessionIdFromURL</a:t>
            </a:r>
            <a:r>
              <a:rPr lang="zh-CN" altLang="en-US" sz="2400" dirty="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9559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 calcmode="lin" valueType="num">
                                      <p:cBhvr additive="base">
                                        <p:cTn id="7" dur="500" fill="hold"/>
                                        <p:tgtEl>
                                          <p:spTgt spid="555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5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50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55011">
                                            <p:txEl>
                                              <p:pRg st="3" end="3"/>
                                            </p:txEl>
                                          </p:spTgt>
                                        </p:tgtEl>
                                        <p:attrNameLst>
                                          <p:attrName>style.visibility</p:attrName>
                                        </p:attrNameLst>
                                      </p:cBhvr>
                                      <p:to>
                                        <p:strVal val="visible"/>
                                      </p:to>
                                    </p:set>
                                    <p:anim calcmode="lin" valueType="num">
                                      <p:cBhvr additive="base">
                                        <p:cTn id="21" dur="500" fill="hold"/>
                                        <p:tgtEl>
                                          <p:spTgt spid="5550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55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555011">
                                            <p:txEl>
                                              <p:pRg st="4" end="4"/>
                                            </p:txEl>
                                          </p:spTgt>
                                        </p:tgtEl>
                                        <p:attrNameLst>
                                          <p:attrName>style.visibility</p:attrName>
                                        </p:attrNameLst>
                                      </p:cBhvr>
                                      <p:to>
                                        <p:strVal val="visible"/>
                                      </p:to>
                                    </p:set>
                                    <p:anim calcmode="lin" valueType="num">
                                      <p:cBhvr additive="base">
                                        <p:cTn id="27" dur="500" fill="hold"/>
                                        <p:tgtEl>
                                          <p:spTgt spid="5550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55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55011">
                                            <p:txEl>
                                              <p:pRg st="5" end="5"/>
                                            </p:txEl>
                                          </p:spTgt>
                                        </p:tgtEl>
                                        <p:attrNameLst>
                                          <p:attrName>style.visibility</p:attrName>
                                        </p:attrNameLst>
                                      </p:cBhvr>
                                      <p:to>
                                        <p:strVal val="visible"/>
                                      </p:to>
                                    </p:set>
                                    <p:anim calcmode="lin" valueType="num">
                                      <p:cBhvr additive="base">
                                        <p:cTn id="33" dur="500" fill="hold"/>
                                        <p:tgtEl>
                                          <p:spTgt spid="55501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550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9830" name="Picture 6"/>
          <p:cNvPicPr>
            <a:picLocks noChangeAspect="1" noChangeArrowheads="1"/>
          </p:cNvPicPr>
          <p:nvPr/>
        </p:nvPicPr>
        <p:blipFill>
          <a:blip r:embed="rId2"/>
          <a:srcRect/>
          <a:stretch>
            <a:fillRect/>
          </a:stretch>
        </p:blipFill>
        <p:spPr bwMode="auto">
          <a:xfrm>
            <a:off x="141288" y="260350"/>
            <a:ext cx="4343400" cy="2095500"/>
          </a:xfrm>
          <a:prstGeom prst="rect">
            <a:avLst/>
          </a:prstGeom>
          <a:noFill/>
          <a:ln w="9525">
            <a:solidFill>
              <a:schemeClr val="tx1"/>
            </a:solidFill>
            <a:miter lim="800000"/>
            <a:headEnd/>
            <a:tailEnd/>
          </a:ln>
        </p:spPr>
      </p:pic>
      <p:sp>
        <p:nvSpPr>
          <p:cNvPr id="589831" name="Text Box 7"/>
          <p:cNvSpPr txBox="1">
            <a:spLocks noChangeArrowheads="1"/>
          </p:cNvSpPr>
          <p:nvPr/>
        </p:nvSpPr>
        <p:spPr bwMode="auto">
          <a:xfrm>
            <a:off x="1403350" y="2492375"/>
            <a:ext cx="2376488"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login.jsp</a:t>
            </a:r>
          </a:p>
        </p:txBody>
      </p:sp>
      <p:pic>
        <p:nvPicPr>
          <p:cNvPr id="589832" name="Picture 8"/>
          <p:cNvPicPr>
            <a:picLocks noChangeAspect="1" noChangeArrowheads="1"/>
          </p:cNvPicPr>
          <p:nvPr/>
        </p:nvPicPr>
        <p:blipFill>
          <a:blip r:embed="rId3"/>
          <a:srcRect/>
          <a:stretch>
            <a:fillRect/>
          </a:stretch>
        </p:blipFill>
        <p:spPr bwMode="auto">
          <a:xfrm>
            <a:off x="76200" y="3068638"/>
            <a:ext cx="4352925" cy="1895475"/>
          </a:xfrm>
          <a:prstGeom prst="rect">
            <a:avLst/>
          </a:prstGeom>
          <a:noFill/>
          <a:ln w="9525">
            <a:solidFill>
              <a:schemeClr val="tx1"/>
            </a:solidFill>
            <a:miter lim="800000"/>
            <a:headEnd/>
            <a:tailEnd/>
          </a:ln>
        </p:spPr>
      </p:pic>
      <p:sp>
        <p:nvSpPr>
          <p:cNvPr id="589833" name="Text Box 9"/>
          <p:cNvSpPr txBox="1">
            <a:spLocks noChangeArrowheads="1"/>
          </p:cNvSpPr>
          <p:nvPr/>
        </p:nvSpPr>
        <p:spPr bwMode="auto">
          <a:xfrm>
            <a:off x="250825" y="5157788"/>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hello.jsp</a:t>
            </a:r>
          </a:p>
        </p:txBody>
      </p:sp>
      <p:sp>
        <p:nvSpPr>
          <p:cNvPr id="589835" name="AutoShape 11"/>
          <p:cNvSpPr>
            <a:spLocks noChangeArrowheads="1"/>
          </p:cNvSpPr>
          <p:nvPr/>
        </p:nvSpPr>
        <p:spPr bwMode="auto">
          <a:xfrm>
            <a:off x="1339850" y="2479675"/>
            <a:ext cx="71438" cy="504825"/>
          </a:xfrm>
          <a:prstGeom prst="downArrow">
            <a:avLst>
              <a:gd name="adj1" fmla="val 50000"/>
              <a:gd name="adj2" fmla="val 176665"/>
            </a:avLst>
          </a:prstGeom>
          <a:solidFill>
            <a:schemeClr val="accent1"/>
          </a:solidFill>
          <a:ln w="9525" algn="ctr">
            <a:solidFill>
              <a:schemeClr val="tx1"/>
            </a:solidFill>
            <a:miter lim="800000"/>
            <a:headEnd/>
            <a:tailEnd/>
          </a:ln>
          <a:effectLst/>
        </p:spPr>
        <p:txBody>
          <a:bodyPr wrap="none" anchor="ctr"/>
          <a:lstStyle/>
          <a:p>
            <a:endParaRPr lang="zh-CN" altLang="en-US"/>
          </a:p>
        </p:txBody>
      </p:sp>
      <p:pic>
        <p:nvPicPr>
          <p:cNvPr id="589836" name="Picture 12"/>
          <p:cNvPicPr>
            <a:picLocks noChangeAspect="1" noChangeArrowheads="1"/>
          </p:cNvPicPr>
          <p:nvPr/>
        </p:nvPicPr>
        <p:blipFill>
          <a:blip r:embed="rId4"/>
          <a:srcRect/>
          <a:stretch>
            <a:fillRect/>
          </a:stretch>
        </p:blipFill>
        <p:spPr bwMode="auto">
          <a:xfrm>
            <a:off x="4711700" y="260350"/>
            <a:ext cx="4324350" cy="2105025"/>
          </a:xfrm>
          <a:prstGeom prst="rect">
            <a:avLst/>
          </a:prstGeom>
          <a:noFill/>
          <a:ln w="9525">
            <a:solidFill>
              <a:schemeClr val="tx1"/>
            </a:solidFill>
            <a:miter lim="800000"/>
            <a:headEnd/>
            <a:tailEnd/>
          </a:ln>
        </p:spPr>
      </p:pic>
      <p:sp>
        <p:nvSpPr>
          <p:cNvPr id="589837" name="Line 13"/>
          <p:cNvSpPr>
            <a:spLocks noChangeShapeType="1"/>
          </p:cNvSpPr>
          <p:nvPr/>
        </p:nvSpPr>
        <p:spPr bwMode="auto">
          <a:xfrm flipV="1">
            <a:off x="468313" y="2420938"/>
            <a:ext cx="4175125" cy="2303462"/>
          </a:xfrm>
          <a:prstGeom prst="line">
            <a:avLst/>
          </a:prstGeom>
          <a:noFill/>
          <a:ln w="9525">
            <a:solidFill>
              <a:srgbClr val="0000FF"/>
            </a:solidFill>
            <a:prstDash val="dash"/>
            <a:round/>
            <a:headEnd/>
            <a:tailEnd type="triangle" w="med" len="med"/>
          </a:ln>
          <a:effectLst/>
        </p:spPr>
        <p:txBody>
          <a:bodyPr/>
          <a:lstStyle/>
          <a:p>
            <a:endParaRPr lang="zh-CN" altLang="en-US"/>
          </a:p>
        </p:txBody>
      </p:sp>
      <p:sp>
        <p:nvSpPr>
          <p:cNvPr id="589838" name="Text Box 14"/>
          <p:cNvSpPr txBox="1">
            <a:spLocks noChangeArrowheads="1"/>
          </p:cNvSpPr>
          <p:nvPr/>
        </p:nvSpPr>
        <p:spPr bwMode="auto">
          <a:xfrm>
            <a:off x="6372225" y="2492375"/>
            <a:ext cx="2376488"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login.jsp</a:t>
            </a:r>
          </a:p>
        </p:txBody>
      </p:sp>
      <p:pic>
        <p:nvPicPr>
          <p:cNvPr id="589839" name="Picture 15"/>
          <p:cNvPicPr>
            <a:picLocks noChangeAspect="1" noChangeArrowheads="1"/>
          </p:cNvPicPr>
          <p:nvPr/>
        </p:nvPicPr>
        <p:blipFill>
          <a:blip r:embed="rId5"/>
          <a:srcRect/>
          <a:stretch>
            <a:fillRect/>
          </a:stretch>
        </p:blipFill>
        <p:spPr bwMode="auto">
          <a:xfrm>
            <a:off x="5292725" y="2708275"/>
            <a:ext cx="885825" cy="523875"/>
          </a:xfrm>
          <a:prstGeom prst="rect">
            <a:avLst/>
          </a:prstGeom>
          <a:noFill/>
          <a:ln w="9525">
            <a:solidFill>
              <a:schemeClr val="tx1"/>
            </a:solidFill>
            <a:miter lim="800000"/>
            <a:headEnd/>
            <a:tailEnd/>
          </a:ln>
        </p:spPr>
      </p:pic>
      <p:sp>
        <p:nvSpPr>
          <p:cNvPr id="589840" name="Line 16"/>
          <p:cNvSpPr>
            <a:spLocks noChangeShapeType="1"/>
          </p:cNvSpPr>
          <p:nvPr/>
        </p:nvSpPr>
        <p:spPr bwMode="auto">
          <a:xfrm flipV="1">
            <a:off x="1116013" y="3141663"/>
            <a:ext cx="4103687" cy="1727200"/>
          </a:xfrm>
          <a:prstGeom prst="line">
            <a:avLst/>
          </a:prstGeom>
          <a:noFill/>
          <a:ln w="9525">
            <a:solidFill>
              <a:srgbClr val="0000FF"/>
            </a:solidFill>
            <a:prstDash val="dash"/>
            <a:round/>
            <a:headEnd/>
            <a:tailEnd type="triangle" w="med" len="med"/>
          </a:ln>
          <a:effectLst/>
        </p:spPr>
        <p:txBody>
          <a:bodyPr/>
          <a:lstStyle/>
          <a:p>
            <a:endParaRPr lang="zh-CN" altLang="en-US"/>
          </a:p>
        </p:txBody>
      </p:sp>
      <p:sp>
        <p:nvSpPr>
          <p:cNvPr id="589841" name="Line 17"/>
          <p:cNvSpPr>
            <a:spLocks noChangeShapeType="1"/>
          </p:cNvSpPr>
          <p:nvPr/>
        </p:nvSpPr>
        <p:spPr bwMode="auto">
          <a:xfrm>
            <a:off x="5668963" y="3141663"/>
            <a:ext cx="0" cy="503237"/>
          </a:xfrm>
          <a:prstGeom prst="line">
            <a:avLst/>
          </a:prstGeom>
          <a:noFill/>
          <a:ln w="9525">
            <a:solidFill>
              <a:srgbClr val="0000FF"/>
            </a:solidFill>
            <a:prstDash val="dash"/>
            <a:round/>
            <a:headEnd/>
            <a:tailEnd type="triangle" w="med" len="med"/>
          </a:ln>
          <a:effectLst/>
        </p:spPr>
        <p:txBody>
          <a:bodyPr/>
          <a:lstStyle/>
          <a:p>
            <a:endParaRPr lang="zh-CN" altLang="en-US"/>
          </a:p>
        </p:txBody>
      </p:sp>
      <p:pic>
        <p:nvPicPr>
          <p:cNvPr id="589842" name="Picture 18"/>
          <p:cNvPicPr>
            <a:picLocks noChangeAspect="1" noChangeArrowheads="1"/>
          </p:cNvPicPr>
          <p:nvPr/>
        </p:nvPicPr>
        <p:blipFill>
          <a:blip r:embed="rId6"/>
          <a:srcRect/>
          <a:stretch>
            <a:fillRect/>
          </a:stretch>
        </p:blipFill>
        <p:spPr bwMode="auto">
          <a:xfrm>
            <a:off x="4721225" y="3667125"/>
            <a:ext cx="4314825" cy="20669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059102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857752" y="714356"/>
            <a:ext cx="3929090" cy="5286412"/>
          </a:xfrm>
          <a:prstGeom prst="rect">
            <a:avLst/>
          </a:pr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6" name="TextBox 5"/>
          <p:cNvSpPr txBox="1"/>
          <p:nvPr/>
        </p:nvSpPr>
        <p:spPr>
          <a:xfrm>
            <a:off x="4826070" y="773652"/>
            <a:ext cx="1357322" cy="369332"/>
          </a:xfrm>
          <a:prstGeom prst="rect">
            <a:avLst/>
          </a:prstGeom>
          <a:noFill/>
        </p:spPr>
        <p:txBody>
          <a:bodyPr wrap="square" rtlCol="0">
            <a:spAutoFit/>
          </a:bodyPr>
          <a:lstStyle/>
          <a:p>
            <a:pPr>
              <a:buNone/>
            </a:pPr>
            <a:r>
              <a:rPr lang="zh-CN" altLang="en-US" dirty="0" smtClean="0"/>
              <a:t>服务器端</a:t>
            </a:r>
            <a:endParaRPr lang="zh-CN" altLang="en-US" dirty="0"/>
          </a:p>
        </p:txBody>
      </p:sp>
      <p:sp>
        <p:nvSpPr>
          <p:cNvPr id="7" name="椭圆 6"/>
          <p:cNvSpPr/>
          <p:nvPr/>
        </p:nvSpPr>
        <p:spPr bwMode="auto">
          <a:xfrm>
            <a:off x="571472" y="571480"/>
            <a:ext cx="1428760" cy="571504"/>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浏览器</a:t>
            </a:r>
          </a:p>
        </p:txBody>
      </p:sp>
      <p:cxnSp>
        <p:nvCxnSpPr>
          <p:cNvPr id="9" name="直接箭头连接符 8"/>
          <p:cNvCxnSpPr>
            <a:stCxn id="7" idx="6"/>
          </p:cNvCxnSpPr>
          <p:nvPr/>
        </p:nvCxnSpPr>
        <p:spPr bwMode="auto">
          <a:xfrm>
            <a:off x="2000232" y="857232"/>
            <a:ext cx="3286148" cy="14287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2571736" y="773652"/>
            <a:ext cx="1500198" cy="369332"/>
          </a:xfrm>
          <a:prstGeom prst="rect">
            <a:avLst/>
          </a:prstGeom>
          <a:noFill/>
        </p:spPr>
        <p:txBody>
          <a:bodyPr wrap="square" rtlCol="0">
            <a:spAutoFit/>
          </a:bodyPr>
          <a:lstStyle/>
          <a:p>
            <a:pPr>
              <a:buNone/>
            </a:pPr>
            <a:r>
              <a:rPr lang="zh-CN" altLang="en-US" dirty="0" smtClean="0"/>
              <a:t>第一次访问</a:t>
            </a:r>
            <a:endParaRPr lang="zh-CN" altLang="en-US" dirty="0"/>
          </a:p>
        </p:txBody>
      </p:sp>
      <p:sp>
        <p:nvSpPr>
          <p:cNvPr id="12" name="等腰三角形 11"/>
          <p:cNvSpPr/>
          <p:nvPr/>
        </p:nvSpPr>
        <p:spPr bwMode="auto">
          <a:xfrm>
            <a:off x="6286512" y="1285860"/>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3" name="等腰三角形 12"/>
          <p:cNvSpPr/>
          <p:nvPr/>
        </p:nvSpPr>
        <p:spPr bwMode="auto">
          <a:xfrm>
            <a:off x="7929586" y="2428868"/>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4" name="等腰三角形 13"/>
          <p:cNvSpPr/>
          <p:nvPr/>
        </p:nvSpPr>
        <p:spPr bwMode="auto">
          <a:xfrm>
            <a:off x="7715272" y="3500438"/>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5" name="等腰三角形 14"/>
          <p:cNvSpPr/>
          <p:nvPr/>
        </p:nvSpPr>
        <p:spPr bwMode="auto">
          <a:xfrm>
            <a:off x="7215206" y="4500570"/>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6" name="等腰三角形 15"/>
          <p:cNvSpPr/>
          <p:nvPr/>
        </p:nvSpPr>
        <p:spPr bwMode="auto">
          <a:xfrm>
            <a:off x="5286380" y="2000240"/>
            <a:ext cx="571504" cy="500066"/>
          </a:xfrm>
          <a:prstGeom prst="triangle">
            <a:avLst/>
          </a:prstGeom>
          <a:solidFill>
            <a:srgbClr val="FF000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18" name="TextBox 17"/>
          <p:cNvSpPr txBox="1"/>
          <p:nvPr/>
        </p:nvSpPr>
        <p:spPr>
          <a:xfrm>
            <a:off x="928662" y="4786322"/>
            <a:ext cx="2857520" cy="923330"/>
          </a:xfrm>
          <a:prstGeom prst="rect">
            <a:avLst/>
          </a:prstGeom>
          <a:noFill/>
        </p:spPr>
        <p:txBody>
          <a:bodyPr wrap="square" rtlCol="0">
            <a:spAutoFit/>
          </a:bodyPr>
          <a:lstStyle/>
          <a:p>
            <a:pPr>
              <a:buNone/>
            </a:pPr>
            <a:r>
              <a:rPr lang="zh-CN" altLang="en-US" dirty="0" smtClean="0"/>
              <a:t>第二次访问： 把 </a:t>
            </a:r>
            <a:r>
              <a:rPr lang="en-US" altLang="zh-CN" dirty="0" smtClean="0"/>
              <a:t>JESSIONID </a:t>
            </a:r>
            <a:r>
              <a:rPr lang="zh-CN" altLang="en-US" dirty="0" smtClean="0"/>
              <a:t>的 </a:t>
            </a:r>
            <a:r>
              <a:rPr lang="en-US" altLang="zh-CN" dirty="0" smtClean="0"/>
              <a:t>Cookie </a:t>
            </a:r>
            <a:r>
              <a:rPr lang="zh-CN" altLang="en-US" dirty="0" smtClean="0"/>
              <a:t>传回到服务器端</a:t>
            </a:r>
            <a:endParaRPr lang="zh-CN" altLang="en-US" dirty="0"/>
          </a:p>
        </p:txBody>
      </p:sp>
      <p:sp>
        <p:nvSpPr>
          <p:cNvPr id="19" name="任意多边形 18"/>
          <p:cNvSpPr/>
          <p:nvPr/>
        </p:nvSpPr>
        <p:spPr bwMode="auto">
          <a:xfrm>
            <a:off x="1590261" y="1205948"/>
            <a:ext cx="3670852" cy="2089425"/>
          </a:xfrm>
          <a:custGeom>
            <a:avLst/>
            <a:gdLst>
              <a:gd name="connsiteX0" fmla="*/ 3670852 w 3670852"/>
              <a:gd name="connsiteY0" fmla="*/ 1325217 h 2089425"/>
              <a:gd name="connsiteX1" fmla="*/ 1470991 w 3670852"/>
              <a:gd name="connsiteY1" fmla="*/ 1868556 h 2089425"/>
              <a:gd name="connsiteX2" fmla="*/ 0 w 3670852"/>
              <a:gd name="connsiteY2" fmla="*/ 0 h 2089425"/>
            </a:gdLst>
            <a:ahLst/>
            <a:cxnLst>
              <a:cxn ang="0">
                <a:pos x="connsiteX0" y="connsiteY0"/>
              </a:cxn>
              <a:cxn ang="0">
                <a:pos x="connsiteX1" y="connsiteY1"/>
              </a:cxn>
              <a:cxn ang="0">
                <a:pos x="connsiteX2" y="connsiteY2"/>
              </a:cxn>
            </a:cxnLst>
            <a:rect l="l" t="t" r="r" b="b"/>
            <a:pathLst>
              <a:path w="3670852" h="2089425">
                <a:moveTo>
                  <a:pt x="3670852" y="1325217"/>
                </a:moveTo>
                <a:cubicBezTo>
                  <a:pt x="2876826" y="1707321"/>
                  <a:pt x="2082800" y="2089425"/>
                  <a:pt x="1470991" y="1868556"/>
                </a:cubicBezTo>
                <a:cubicBezTo>
                  <a:pt x="859182" y="1647687"/>
                  <a:pt x="429591" y="823843"/>
                  <a:pt x="0" y="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
        <p:nvSpPr>
          <p:cNvPr id="20" name="TextBox 19"/>
          <p:cNvSpPr txBox="1"/>
          <p:nvPr/>
        </p:nvSpPr>
        <p:spPr>
          <a:xfrm>
            <a:off x="2643174" y="2428868"/>
            <a:ext cx="1857388" cy="674031"/>
          </a:xfrm>
          <a:prstGeom prst="rect">
            <a:avLst/>
          </a:prstGeom>
          <a:noFill/>
        </p:spPr>
        <p:txBody>
          <a:bodyPr wrap="square" rtlCol="0">
            <a:spAutoFit/>
          </a:bodyPr>
          <a:lstStyle/>
          <a:p>
            <a:pPr>
              <a:buNone/>
            </a:pPr>
            <a:r>
              <a:rPr lang="zh-CN" altLang="en-US" sz="1400" dirty="0" smtClean="0"/>
              <a:t>第一次相应：传一个 </a:t>
            </a:r>
            <a:r>
              <a:rPr lang="en-US" altLang="zh-CN" sz="1400" dirty="0" smtClean="0"/>
              <a:t>JESSIONID </a:t>
            </a:r>
            <a:r>
              <a:rPr lang="zh-CN" altLang="en-US" sz="1400" dirty="0" smtClean="0"/>
              <a:t>的 </a:t>
            </a:r>
            <a:r>
              <a:rPr lang="en-US" altLang="zh-CN" sz="1400" dirty="0" smtClean="0"/>
              <a:t>Cookie </a:t>
            </a:r>
            <a:r>
              <a:rPr lang="zh-CN" altLang="en-US" sz="1400" dirty="0" smtClean="0"/>
              <a:t>回去</a:t>
            </a:r>
            <a:endParaRPr lang="zh-CN" altLang="en-US" sz="1400" dirty="0"/>
          </a:p>
        </p:txBody>
      </p:sp>
      <p:sp>
        <p:nvSpPr>
          <p:cNvPr id="21" name="任意多边形 20"/>
          <p:cNvSpPr/>
          <p:nvPr/>
        </p:nvSpPr>
        <p:spPr bwMode="auto">
          <a:xfrm>
            <a:off x="927652" y="1219200"/>
            <a:ext cx="4558748" cy="3785705"/>
          </a:xfrm>
          <a:custGeom>
            <a:avLst/>
            <a:gdLst>
              <a:gd name="connsiteX0" fmla="*/ 344557 w 4558748"/>
              <a:gd name="connsiteY0" fmla="*/ 0 h 3785705"/>
              <a:gd name="connsiteX1" fmla="*/ 702365 w 4558748"/>
              <a:gd name="connsiteY1" fmla="*/ 3551583 h 3785705"/>
              <a:gd name="connsiteX2" fmla="*/ 4558748 w 4558748"/>
              <a:gd name="connsiteY2" fmla="*/ 1404730 h 3785705"/>
              <a:gd name="connsiteX3" fmla="*/ 4558748 w 4558748"/>
              <a:gd name="connsiteY3" fmla="*/ 1404730 h 3785705"/>
            </a:gdLst>
            <a:ahLst/>
            <a:cxnLst>
              <a:cxn ang="0">
                <a:pos x="connsiteX0" y="connsiteY0"/>
              </a:cxn>
              <a:cxn ang="0">
                <a:pos x="connsiteX1" y="connsiteY1"/>
              </a:cxn>
              <a:cxn ang="0">
                <a:pos x="connsiteX2" y="connsiteY2"/>
              </a:cxn>
              <a:cxn ang="0">
                <a:pos x="connsiteX3" y="connsiteY3"/>
              </a:cxn>
            </a:cxnLst>
            <a:rect l="l" t="t" r="r" b="b"/>
            <a:pathLst>
              <a:path w="4558748" h="3785705">
                <a:moveTo>
                  <a:pt x="344557" y="0"/>
                </a:moveTo>
                <a:cubicBezTo>
                  <a:pt x="172278" y="1658730"/>
                  <a:pt x="0" y="3317461"/>
                  <a:pt x="702365" y="3551583"/>
                </a:cubicBezTo>
                <a:cubicBezTo>
                  <a:pt x="1404730" y="3785705"/>
                  <a:pt x="4558748" y="1404730"/>
                  <a:pt x="4558748" y="1404730"/>
                </a:cubicBezTo>
                <a:lnTo>
                  <a:pt x="4558748" y="1404730"/>
                </a:ln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001401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734888" y="764704"/>
            <a:ext cx="8229600" cy="857256"/>
          </a:xfrm>
        </p:spPr>
        <p:txBody>
          <a:bodyPr/>
          <a:lstStyle/>
          <a:p>
            <a:r>
              <a:rPr lang="zh-CN" altLang="en-US" b="1" dirty="0">
                <a:latin typeface="Arial Unicode MS" pitchFamily="34" charset="-122"/>
                <a:ea typeface="Arial Unicode MS" pitchFamily="34" charset="-122"/>
                <a:cs typeface="Arial Unicode MS" pitchFamily="34" charset="-122"/>
                <a:sym typeface="Wingdings" pitchFamily="2" charset="2"/>
              </a:rPr>
              <a:t>利用</a:t>
            </a:r>
            <a:r>
              <a:rPr lang="en-US" altLang="zh-CN" b="1" dirty="0">
                <a:latin typeface="Arial Unicode MS" pitchFamily="34" charset="-122"/>
                <a:ea typeface="Arial Unicode MS" pitchFamily="34" charset="-122"/>
                <a:cs typeface="Arial Unicode MS" pitchFamily="34" charset="-122"/>
                <a:sym typeface="Wingdings" pitchFamily="2" charset="2"/>
              </a:rPr>
              <a:t>URL</a:t>
            </a:r>
            <a:r>
              <a:rPr lang="zh-CN" altLang="en-US" b="1" dirty="0">
                <a:latin typeface="Arial Unicode MS" pitchFamily="34" charset="-122"/>
                <a:ea typeface="Arial Unicode MS" pitchFamily="34" charset="-122"/>
                <a:cs typeface="Arial Unicode MS" pitchFamily="34" charset="-122"/>
                <a:sym typeface="Wingdings" pitchFamily="2" charset="2"/>
              </a:rPr>
              <a:t>重写实现</a:t>
            </a:r>
            <a:r>
              <a:rPr lang="en-US" altLang="zh-CN" b="1" dirty="0">
                <a:latin typeface="Arial Unicode MS" pitchFamily="34" charset="-122"/>
                <a:ea typeface="Arial Unicode MS" pitchFamily="34" charset="-122"/>
                <a:cs typeface="Arial Unicode MS" pitchFamily="34" charset="-122"/>
                <a:sym typeface="Wingdings" pitchFamily="2" charset="2"/>
              </a:rPr>
              <a:t>Session</a:t>
            </a:r>
            <a:r>
              <a:rPr lang="zh-CN" altLang="en-US" b="1" dirty="0">
                <a:latin typeface="Arial Unicode MS" pitchFamily="34" charset="-122"/>
                <a:ea typeface="Arial Unicode MS" pitchFamily="34" charset="-122"/>
                <a:cs typeface="Arial Unicode MS" pitchFamily="34" charset="-122"/>
                <a:sym typeface="Wingdings" pitchFamily="2" charset="2"/>
              </a:rPr>
              <a:t>跟踪</a:t>
            </a:r>
            <a:r>
              <a:rPr lang="zh-CN" altLang="en-US" dirty="0">
                <a:latin typeface="Arial Unicode MS" pitchFamily="34" charset="-122"/>
                <a:ea typeface="Arial Unicode MS" pitchFamily="34" charset="-122"/>
                <a:cs typeface="Arial Unicode MS" pitchFamily="34" charset="-122"/>
                <a:sym typeface="Wingdings" pitchFamily="2" charset="2"/>
              </a:rPr>
              <a:t> </a:t>
            </a:r>
          </a:p>
        </p:txBody>
      </p:sp>
      <p:sp>
        <p:nvSpPr>
          <p:cNvPr id="624643" name="Rectangle 3"/>
          <p:cNvSpPr>
            <a:spLocks noGrp="1" noChangeArrowheads="1"/>
          </p:cNvSpPr>
          <p:nvPr>
            <p:ph type="body" idx="1"/>
          </p:nvPr>
        </p:nvSpPr>
        <p:spPr>
          <a:xfrm>
            <a:off x="323528" y="1794897"/>
            <a:ext cx="8496944" cy="4370407"/>
          </a:xfrm>
          <a:noFill/>
        </p:spPr>
        <p:txBody>
          <a:bodyPr/>
          <a:lstStyle/>
          <a:p>
            <a:pPr marL="355600" indent="-355600">
              <a:spcAft>
                <a:spcPct val="20000"/>
              </a:spcAft>
            </a:pP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规范中引入了一种补充的会话管理机制，</a:t>
            </a:r>
            <a:r>
              <a:rPr lang="zh-CN" altLang="en-US" sz="1800" b="1" dirty="0">
                <a:solidFill>
                  <a:srgbClr val="FF0000"/>
                </a:solidFill>
                <a:latin typeface="Arial Unicode MS" pitchFamily="34" charset="-122"/>
                <a:ea typeface="Arial Unicode MS" pitchFamily="34" charset="-122"/>
                <a:cs typeface="Arial Unicode MS" pitchFamily="34" charset="-122"/>
              </a:rPr>
              <a:t>它允许不支持</a:t>
            </a:r>
            <a:r>
              <a:rPr lang="en-US" altLang="zh-CN" sz="1800" b="1" dirty="0">
                <a:solidFill>
                  <a:srgbClr val="FF0000"/>
                </a:solidFill>
                <a:latin typeface="Arial Unicode MS" pitchFamily="34" charset="-122"/>
                <a:ea typeface="Arial Unicode MS" pitchFamily="34" charset="-122"/>
                <a:cs typeface="Arial Unicode MS" pitchFamily="34" charset="-122"/>
              </a:rPr>
              <a:t>Cookie</a:t>
            </a:r>
            <a:r>
              <a:rPr lang="zh-CN" altLang="en-US" sz="1800" b="1" dirty="0">
                <a:solidFill>
                  <a:srgbClr val="FF0000"/>
                </a:solidFill>
                <a:latin typeface="Arial Unicode MS" pitchFamily="34" charset="-122"/>
                <a:ea typeface="Arial Unicode MS" pitchFamily="34" charset="-122"/>
                <a:cs typeface="Arial Unicode MS" pitchFamily="34" charset="-122"/>
              </a:rPr>
              <a:t>的浏览器也可以与</a:t>
            </a:r>
            <a:r>
              <a:rPr lang="en-US" altLang="zh-CN" sz="1800" b="1" dirty="0">
                <a:solidFill>
                  <a:srgbClr val="FF0000"/>
                </a:solidFill>
                <a:latin typeface="Arial Unicode MS" pitchFamily="34" charset="-122"/>
                <a:ea typeface="Arial Unicode MS" pitchFamily="34" charset="-122"/>
                <a:cs typeface="Arial Unicode MS" pitchFamily="34" charset="-122"/>
              </a:rPr>
              <a:t>WEB</a:t>
            </a:r>
            <a:r>
              <a:rPr lang="zh-CN" altLang="en-US" sz="1800" b="1" dirty="0">
                <a:solidFill>
                  <a:srgbClr val="FF0000"/>
                </a:solidFill>
                <a:latin typeface="Arial Unicode MS" pitchFamily="34" charset="-122"/>
                <a:ea typeface="Arial Unicode MS" pitchFamily="34" charset="-122"/>
                <a:cs typeface="Arial Unicode MS" pitchFamily="34" charset="-122"/>
              </a:rPr>
              <a:t>服务器保持连续的会话</a:t>
            </a:r>
            <a:r>
              <a:rPr lang="zh-CN" altLang="en-US" sz="1800" dirty="0">
                <a:latin typeface="Arial Unicode MS" pitchFamily="34" charset="-122"/>
                <a:ea typeface="Arial Unicode MS" pitchFamily="34" charset="-122"/>
                <a:cs typeface="Arial Unicode MS" pitchFamily="34" charset="-122"/>
              </a:rPr>
              <a:t>。这种补充机制要求在响应消息的实体内容中必须包含下一次请求的超链接，并将会话标识号作为超链接的</a:t>
            </a:r>
            <a:r>
              <a:rPr lang="en-US" altLang="zh-CN" sz="1800" dirty="0">
                <a:latin typeface="Arial Unicode MS" pitchFamily="34" charset="-122"/>
                <a:ea typeface="Arial Unicode MS" pitchFamily="34" charset="-122"/>
                <a:cs typeface="Arial Unicode MS" pitchFamily="34" charset="-122"/>
              </a:rPr>
              <a:t>URL</a:t>
            </a:r>
            <a:r>
              <a:rPr lang="zh-CN" altLang="en-US" sz="1800" dirty="0">
                <a:latin typeface="Arial Unicode MS" pitchFamily="34" charset="-122"/>
                <a:ea typeface="Arial Unicode MS" pitchFamily="34" charset="-122"/>
                <a:cs typeface="Arial Unicode MS" pitchFamily="34" charset="-122"/>
              </a:rPr>
              <a:t>地址的一个特殊参数。 </a:t>
            </a:r>
          </a:p>
          <a:p>
            <a:pPr marL="355600" indent="-355600">
              <a:spcAft>
                <a:spcPct val="20000"/>
              </a:spcAft>
            </a:pPr>
            <a:r>
              <a:rPr lang="zh-CN" altLang="en-US" sz="1800" b="1" dirty="0">
                <a:solidFill>
                  <a:srgbClr val="FF0000"/>
                </a:solidFill>
                <a:latin typeface="Arial Unicode MS" pitchFamily="34" charset="-122"/>
                <a:ea typeface="Arial Unicode MS" pitchFamily="34" charset="-122"/>
                <a:cs typeface="Arial Unicode MS" pitchFamily="34" charset="-122"/>
              </a:rPr>
              <a:t>将会话标识号以参数形式附加在超链接的</a:t>
            </a:r>
            <a:r>
              <a:rPr lang="en-US" altLang="zh-CN" sz="1800" b="1" dirty="0">
                <a:solidFill>
                  <a:srgbClr val="FF0000"/>
                </a:solidFill>
                <a:latin typeface="Arial Unicode MS" pitchFamily="34" charset="-122"/>
                <a:ea typeface="Arial Unicode MS" pitchFamily="34" charset="-122"/>
                <a:cs typeface="Arial Unicode MS" pitchFamily="34" charset="-122"/>
              </a:rPr>
              <a:t>URL</a:t>
            </a:r>
            <a:r>
              <a:rPr lang="zh-CN" altLang="en-US" sz="1800" b="1" dirty="0">
                <a:solidFill>
                  <a:srgbClr val="FF0000"/>
                </a:solidFill>
                <a:latin typeface="Arial Unicode MS" pitchFamily="34" charset="-122"/>
                <a:ea typeface="Arial Unicode MS" pitchFamily="34" charset="-122"/>
                <a:cs typeface="Arial Unicode MS" pitchFamily="34" charset="-122"/>
              </a:rPr>
              <a:t>地址后面的技术称为</a:t>
            </a:r>
            <a:r>
              <a:rPr lang="en-US" altLang="zh-CN" sz="1800" b="1" dirty="0">
                <a:solidFill>
                  <a:srgbClr val="FF0000"/>
                </a:solidFill>
                <a:latin typeface="Arial Unicode MS" pitchFamily="34" charset="-122"/>
                <a:ea typeface="Arial Unicode MS" pitchFamily="34" charset="-122"/>
                <a:cs typeface="Arial Unicode MS" pitchFamily="34" charset="-122"/>
              </a:rPr>
              <a:t>URL</a:t>
            </a:r>
            <a:r>
              <a:rPr lang="zh-CN" altLang="en-US" sz="1800" b="1" dirty="0">
                <a:solidFill>
                  <a:srgbClr val="FF0000"/>
                </a:solidFill>
                <a:latin typeface="Arial Unicode MS" pitchFamily="34" charset="-122"/>
                <a:ea typeface="Arial Unicode MS" pitchFamily="34" charset="-122"/>
                <a:cs typeface="Arial Unicode MS" pitchFamily="34" charset="-122"/>
              </a:rPr>
              <a:t>重写</a:t>
            </a:r>
            <a:r>
              <a:rPr lang="zh-CN" altLang="en-US" sz="1800" dirty="0">
                <a:latin typeface="Arial Unicode MS" pitchFamily="34" charset="-122"/>
                <a:ea typeface="Arial Unicode MS" pitchFamily="34" charset="-122"/>
                <a:cs typeface="Arial Unicode MS" pitchFamily="34" charset="-122"/>
              </a:rPr>
              <a:t>。如果在浏览器不支持</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或者关闭了</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功能的情况下，</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服务器还要能够与浏览器实现有状态的会话，就必须对所有可能被客户端访问的请求路径（包括超链接、</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表单的</a:t>
            </a:r>
            <a:r>
              <a:rPr lang="en-US" altLang="zh-CN" sz="1800" dirty="0">
                <a:latin typeface="Arial Unicode MS" pitchFamily="34" charset="-122"/>
                <a:ea typeface="Arial Unicode MS" pitchFamily="34" charset="-122"/>
                <a:cs typeface="Arial Unicode MS" pitchFamily="34" charset="-122"/>
              </a:rPr>
              <a:t>action</a:t>
            </a:r>
            <a:r>
              <a:rPr lang="zh-CN" altLang="en-US" sz="1800" dirty="0">
                <a:latin typeface="Arial Unicode MS" pitchFamily="34" charset="-122"/>
                <a:ea typeface="Arial Unicode MS" pitchFamily="34" charset="-122"/>
                <a:cs typeface="Arial Unicode MS" pitchFamily="34" charset="-122"/>
              </a:rPr>
              <a:t>属性设置和重定向的</a:t>
            </a:r>
            <a:r>
              <a:rPr lang="en-US" altLang="zh-CN" sz="1800" dirty="0">
                <a:latin typeface="Arial Unicode MS" pitchFamily="34" charset="-122"/>
                <a:ea typeface="Arial Unicode MS" pitchFamily="34" charset="-122"/>
                <a:cs typeface="Arial Unicode MS" pitchFamily="34" charset="-122"/>
              </a:rPr>
              <a:t>URL</a:t>
            </a:r>
            <a:r>
              <a:rPr lang="zh-CN" altLang="en-US" sz="1800" dirty="0">
                <a:latin typeface="Arial Unicode MS" pitchFamily="34" charset="-122"/>
                <a:ea typeface="Arial Unicode MS" pitchFamily="34" charset="-122"/>
                <a:cs typeface="Arial Unicode MS" pitchFamily="34" charset="-122"/>
              </a:rPr>
              <a:t>）进行</a:t>
            </a:r>
            <a:r>
              <a:rPr lang="en-US" altLang="zh-CN" sz="1800" dirty="0">
                <a:latin typeface="Arial Unicode MS" pitchFamily="34" charset="-122"/>
                <a:ea typeface="Arial Unicode MS" pitchFamily="34" charset="-122"/>
                <a:cs typeface="Arial Unicode MS" pitchFamily="34" charset="-122"/>
              </a:rPr>
              <a:t>URL</a:t>
            </a:r>
            <a:r>
              <a:rPr lang="zh-CN" altLang="en-US" sz="1800" dirty="0">
                <a:latin typeface="Arial Unicode MS" pitchFamily="34" charset="-122"/>
                <a:ea typeface="Arial Unicode MS" pitchFamily="34" charset="-122"/>
                <a:cs typeface="Arial Unicode MS" pitchFamily="34" charset="-122"/>
              </a:rPr>
              <a:t>重写。 </a:t>
            </a:r>
          </a:p>
          <a:p>
            <a:pPr marL="355600" indent="-355600">
              <a:spcAft>
                <a:spcPct val="20000"/>
              </a:spcAft>
            </a:pPr>
            <a:r>
              <a:rPr lang="en-US" altLang="zh-CN" sz="1800" dirty="0" err="1">
                <a:latin typeface="Arial Unicode MS" pitchFamily="34" charset="-122"/>
                <a:ea typeface="Arial Unicode MS" pitchFamily="34" charset="-122"/>
                <a:cs typeface="Arial Unicode MS" pitchFamily="34" charset="-122"/>
              </a:rPr>
              <a:t>HttpServletResponse</a:t>
            </a:r>
            <a:r>
              <a:rPr lang="zh-CN" altLang="en-US" sz="1800" dirty="0">
                <a:latin typeface="Arial Unicode MS" pitchFamily="34" charset="-122"/>
                <a:ea typeface="Arial Unicode MS" pitchFamily="34" charset="-122"/>
                <a:cs typeface="Arial Unicode MS" pitchFamily="34" charset="-122"/>
              </a:rPr>
              <a:t>接口中定义了两个用于完成</a:t>
            </a:r>
            <a:r>
              <a:rPr lang="en-US" altLang="zh-CN" sz="1800" dirty="0">
                <a:latin typeface="Arial Unicode MS" pitchFamily="34" charset="-122"/>
                <a:ea typeface="Arial Unicode MS" pitchFamily="34" charset="-122"/>
                <a:cs typeface="Arial Unicode MS" pitchFamily="34" charset="-122"/>
              </a:rPr>
              <a:t>URL</a:t>
            </a:r>
            <a:r>
              <a:rPr lang="zh-CN" altLang="en-US" sz="1800" dirty="0">
                <a:latin typeface="Arial Unicode MS" pitchFamily="34" charset="-122"/>
                <a:ea typeface="Arial Unicode MS" pitchFamily="34" charset="-122"/>
                <a:cs typeface="Arial Unicode MS" pitchFamily="34" charset="-122"/>
              </a:rPr>
              <a:t>重写方法：</a:t>
            </a:r>
          </a:p>
          <a:p>
            <a:pPr marL="901700" lvl="1" indent="-366713">
              <a:spcAft>
                <a:spcPct val="20000"/>
              </a:spcAft>
              <a:buClr>
                <a:schemeClr val="tx1"/>
              </a:buClr>
              <a:buFont typeface="Wingdings" pitchFamily="2" charset="2"/>
              <a:buChar char="ü"/>
            </a:pPr>
            <a:r>
              <a:rPr lang="en-US" altLang="zh-CN" sz="1600" dirty="0" err="1">
                <a:latin typeface="Arial Unicode MS" pitchFamily="34" charset="-122"/>
                <a:ea typeface="Arial Unicode MS" pitchFamily="34" charset="-122"/>
                <a:cs typeface="Arial Unicode MS" pitchFamily="34" charset="-122"/>
              </a:rPr>
              <a:t>encodeURL</a:t>
            </a:r>
            <a:r>
              <a:rPr lang="zh-CN" altLang="en-US" sz="1600" dirty="0">
                <a:latin typeface="Arial Unicode MS" pitchFamily="34" charset="-122"/>
                <a:ea typeface="Arial Unicode MS" pitchFamily="34" charset="-122"/>
                <a:cs typeface="Arial Unicode MS" pitchFamily="34" charset="-122"/>
              </a:rPr>
              <a:t>方法 </a:t>
            </a:r>
          </a:p>
          <a:p>
            <a:pPr marL="901700" lvl="1" indent="-366713">
              <a:spcAft>
                <a:spcPct val="20000"/>
              </a:spcAft>
              <a:buClr>
                <a:schemeClr val="tx1"/>
              </a:buClr>
              <a:buFont typeface="Wingdings" pitchFamily="2" charset="2"/>
              <a:buChar char="ü"/>
            </a:pPr>
            <a:r>
              <a:rPr lang="en-US" altLang="zh-CN" sz="1600" dirty="0" err="1">
                <a:latin typeface="Arial Unicode MS" pitchFamily="34" charset="-122"/>
                <a:ea typeface="Arial Unicode MS" pitchFamily="34" charset="-122"/>
                <a:cs typeface="Arial Unicode MS" pitchFamily="34" charset="-122"/>
              </a:rPr>
              <a:t>encodeRedirectURL</a:t>
            </a:r>
            <a:r>
              <a:rPr lang="zh-CN" altLang="en-US" sz="1600" dirty="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14901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 calcmode="lin" valueType="num">
                                      <p:cBhvr additive="base">
                                        <p:cTn id="7" dur="500" fill="hold"/>
                                        <p:tgtEl>
                                          <p:spTgt spid="624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4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4643">
                                            <p:txEl>
                                              <p:pRg st="1" end="1"/>
                                            </p:txEl>
                                          </p:spTgt>
                                        </p:tgtEl>
                                        <p:attrNameLst>
                                          <p:attrName>style.visibility</p:attrName>
                                        </p:attrNameLst>
                                      </p:cBhvr>
                                      <p:to>
                                        <p:strVal val="visible"/>
                                      </p:to>
                                    </p:set>
                                    <p:anim calcmode="lin" valueType="num">
                                      <p:cBhvr additive="base">
                                        <p:cTn id="13" dur="500" fill="hold"/>
                                        <p:tgtEl>
                                          <p:spTgt spid="624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4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4643">
                                            <p:txEl>
                                              <p:pRg st="2" end="2"/>
                                            </p:txEl>
                                          </p:spTgt>
                                        </p:tgtEl>
                                        <p:attrNameLst>
                                          <p:attrName>style.visibility</p:attrName>
                                        </p:attrNameLst>
                                      </p:cBhvr>
                                      <p:to>
                                        <p:strVal val="visible"/>
                                      </p:to>
                                    </p:set>
                                    <p:anim calcmode="lin" valueType="num">
                                      <p:cBhvr additive="base">
                                        <p:cTn id="19" dur="500" fill="hold"/>
                                        <p:tgtEl>
                                          <p:spTgt spid="6246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4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464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4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899592" y="629816"/>
            <a:ext cx="8229600" cy="1143000"/>
          </a:xfrm>
        </p:spPr>
        <p:txBody>
          <a:bodyPr/>
          <a:lstStyle/>
          <a:p>
            <a:r>
              <a:rPr lang="en-US" altLang="zh-CN" dirty="0">
                <a:latin typeface="Arial Unicode MS" pitchFamily="34" charset="-122"/>
                <a:ea typeface="Arial Unicode MS" pitchFamily="34" charset="-122"/>
                <a:cs typeface="Arial Unicode MS" pitchFamily="34" charset="-122"/>
              </a:rPr>
              <a:t>application</a:t>
            </a:r>
            <a:r>
              <a:rPr lang="zh-CN" altLang="en-US" dirty="0">
                <a:latin typeface="Arial Unicode MS" pitchFamily="34" charset="-122"/>
                <a:ea typeface="Arial Unicode MS" pitchFamily="34" charset="-122"/>
                <a:cs typeface="Arial Unicode MS" pitchFamily="34" charset="-122"/>
              </a:rPr>
              <a:t>域范围的属性 </a:t>
            </a:r>
          </a:p>
        </p:txBody>
      </p:sp>
      <p:sp>
        <p:nvSpPr>
          <p:cNvPr id="556035" name="Rectangle 3"/>
          <p:cNvSpPr>
            <a:spLocks noChangeArrowheads="1"/>
          </p:cNvSpPr>
          <p:nvPr/>
        </p:nvSpPr>
        <p:spPr bwMode="auto">
          <a:xfrm>
            <a:off x="0" y="8429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56036" name="Rectangle 4"/>
          <p:cNvSpPr>
            <a:spLocks noChangeArrowheads="1"/>
          </p:cNvSpPr>
          <p:nvPr/>
        </p:nvSpPr>
        <p:spPr bwMode="auto">
          <a:xfrm>
            <a:off x="0" y="8429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56037" name="Rectangle 5"/>
          <p:cNvSpPr>
            <a:spLocks noChangeArrowheads="1"/>
          </p:cNvSpPr>
          <p:nvPr/>
        </p:nvSpPr>
        <p:spPr bwMode="auto">
          <a:xfrm>
            <a:off x="0" y="81915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56038" name="Object 6"/>
          <p:cNvGraphicFramePr>
            <a:graphicFrameLocks noChangeAspect="1"/>
          </p:cNvGraphicFramePr>
          <p:nvPr>
            <p:extLst>
              <p:ext uri="{D42A27DB-BD31-4B8C-83A1-F6EECF244321}">
                <p14:modId xmlns:p14="http://schemas.microsoft.com/office/powerpoint/2010/main" val="3207596132"/>
              </p:ext>
            </p:extLst>
          </p:nvPr>
        </p:nvGraphicFramePr>
        <p:xfrm>
          <a:off x="1476375" y="1877714"/>
          <a:ext cx="4752975" cy="4719638"/>
        </p:xfrm>
        <a:graphic>
          <a:graphicData uri="http://schemas.openxmlformats.org/presentationml/2006/ole">
            <mc:AlternateContent xmlns:mc="http://schemas.openxmlformats.org/markup-compatibility/2006">
              <mc:Choice xmlns:v="urn:schemas-microsoft-com:vml" Requires="v">
                <p:oleObj spid="_x0000_s1045" r:id="rId4" imgW="7690858" imgH="7336570" progId="">
                  <p:embed/>
                </p:oleObj>
              </mc:Choice>
              <mc:Fallback>
                <p:oleObj r:id="rId4" imgW="7690858" imgH="733657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877714"/>
                        <a:ext cx="4752975" cy="471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7813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1285852" y="629816"/>
            <a:ext cx="8229600" cy="1143000"/>
          </a:xfrm>
        </p:spPr>
        <p:txBody>
          <a:bodyPr/>
          <a:lstStyle/>
          <a:p>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域范围的属性 </a:t>
            </a:r>
          </a:p>
        </p:txBody>
      </p:sp>
      <p:sp>
        <p:nvSpPr>
          <p:cNvPr id="558083" name="Rectangle 3"/>
          <p:cNvSpPr>
            <a:spLocks noChangeArrowheads="1"/>
          </p:cNvSpPr>
          <p:nvPr/>
        </p:nvSpPr>
        <p:spPr bwMode="auto">
          <a:xfrm>
            <a:off x="0" y="8429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58084" name="Rectangle 4"/>
          <p:cNvSpPr>
            <a:spLocks noChangeArrowheads="1"/>
          </p:cNvSpPr>
          <p:nvPr/>
        </p:nvSpPr>
        <p:spPr bwMode="auto">
          <a:xfrm>
            <a:off x="0" y="8429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58085" name="Rectangle 5"/>
          <p:cNvSpPr>
            <a:spLocks noChangeArrowheads="1"/>
          </p:cNvSpPr>
          <p:nvPr/>
        </p:nvSpPr>
        <p:spPr bwMode="auto">
          <a:xfrm>
            <a:off x="0" y="96202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58086" name="Rectangle 6"/>
          <p:cNvSpPr>
            <a:spLocks noChangeArrowheads="1"/>
          </p:cNvSpPr>
          <p:nvPr/>
        </p:nvSpPr>
        <p:spPr bwMode="auto">
          <a:xfrm>
            <a:off x="0" y="11668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58087" name="Object 7"/>
          <p:cNvGraphicFramePr>
            <a:graphicFrameLocks noChangeAspect="1"/>
          </p:cNvGraphicFramePr>
          <p:nvPr>
            <p:extLst>
              <p:ext uri="{D42A27DB-BD31-4B8C-83A1-F6EECF244321}">
                <p14:modId xmlns:p14="http://schemas.microsoft.com/office/powerpoint/2010/main" val="4142643423"/>
              </p:ext>
            </p:extLst>
          </p:nvPr>
        </p:nvGraphicFramePr>
        <p:xfrm>
          <a:off x="1042988" y="1887239"/>
          <a:ext cx="5473700" cy="4710113"/>
        </p:xfrm>
        <a:graphic>
          <a:graphicData uri="http://schemas.openxmlformats.org/presentationml/2006/ole">
            <mc:AlternateContent xmlns:mc="http://schemas.openxmlformats.org/markup-compatibility/2006">
              <mc:Choice xmlns:v="urn:schemas-microsoft-com:vml" Requires="v">
                <p:oleObj spid="_x0000_s2069" r:id="rId4" imgW="8236348" imgH="7398430" progId="">
                  <p:embed/>
                </p:oleObj>
              </mc:Choice>
              <mc:Fallback>
                <p:oleObj r:id="rId4" imgW="8236348" imgH="739843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887239"/>
                        <a:ext cx="5473700" cy="471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2914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539552" y="764704"/>
            <a:ext cx="8229600" cy="857256"/>
          </a:xfrm>
        </p:spPr>
        <p:txBody>
          <a:bodyPr/>
          <a:lstStyle/>
          <a:p>
            <a:r>
              <a:rPr lang="zh-CN" altLang="en-US" dirty="0">
                <a:latin typeface="Arial Unicode MS" pitchFamily="34" charset="-122"/>
                <a:ea typeface="Arial Unicode MS" pitchFamily="34" charset="-122"/>
                <a:cs typeface="Arial Unicode MS" pitchFamily="34" charset="-122"/>
              </a:rPr>
              <a:t>会话和会话状态</a:t>
            </a:r>
          </a:p>
        </p:txBody>
      </p:sp>
      <p:sp>
        <p:nvSpPr>
          <p:cNvPr id="594948" name="Rectangle 4"/>
          <p:cNvSpPr>
            <a:spLocks noGrp="1" noChangeArrowheads="1"/>
          </p:cNvSpPr>
          <p:nvPr>
            <p:ph type="body" idx="1"/>
          </p:nvPr>
        </p:nvSpPr>
        <p:spPr>
          <a:xfrm>
            <a:off x="395536" y="1772816"/>
            <a:ext cx="8208912" cy="3357586"/>
          </a:xfrm>
          <a:noFill/>
          <a:ln/>
        </p:spPr>
        <p:txBody>
          <a:bodyPr/>
          <a:lstStyle/>
          <a:p>
            <a:r>
              <a:rPr lang="en-US" altLang="zh-CN" sz="2800" dirty="0">
                <a:latin typeface="Arial Unicode MS" pitchFamily="34" charset="-122"/>
                <a:ea typeface="Arial Unicode MS" pitchFamily="34" charset="-122"/>
                <a:cs typeface="Arial Unicode MS" pitchFamily="34" charset="-122"/>
              </a:rPr>
              <a:t>WEB</a:t>
            </a:r>
            <a:r>
              <a:rPr lang="zh-CN" altLang="en-US" sz="2800" dirty="0">
                <a:latin typeface="Arial Unicode MS" pitchFamily="34" charset="-122"/>
                <a:ea typeface="Arial Unicode MS" pitchFamily="34" charset="-122"/>
                <a:cs typeface="Arial Unicode MS" pitchFamily="34" charset="-122"/>
              </a:rPr>
              <a:t>应用中的会话是指一个客户端浏览器与</a:t>
            </a:r>
            <a:r>
              <a:rPr lang="en-US" altLang="zh-CN" sz="2800" dirty="0">
                <a:latin typeface="Arial Unicode MS" pitchFamily="34" charset="-122"/>
                <a:ea typeface="Arial Unicode MS" pitchFamily="34" charset="-122"/>
                <a:cs typeface="Arial Unicode MS" pitchFamily="34" charset="-122"/>
              </a:rPr>
              <a:t>WEB</a:t>
            </a:r>
            <a:r>
              <a:rPr lang="zh-CN" altLang="en-US" sz="2800" dirty="0">
                <a:latin typeface="Arial Unicode MS" pitchFamily="34" charset="-122"/>
                <a:ea typeface="Arial Unicode MS" pitchFamily="34" charset="-122"/>
                <a:cs typeface="Arial Unicode MS" pitchFamily="34" charset="-122"/>
              </a:rPr>
              <a:t>服务器之间连续发生的一系列请求和响应过程。</a:t>
            </a:r>
          </a:p>
          <a:p>
            <a:r>
              <a:rPr lang="en-US" altLang="zh-CN" sz="2800" dirty="0">
                <a:latin typeface="Arial Unicode MS" pitchFamily="34" charset="-122"/>
                <a:ea typeface="Arial Unicode MS" pitchFamily="34" charset="-122"/>
                <a:cs typeface="Arial Unicode MS" pitchFamily="34" charset="-122"/>
              </a:rPr>
              <a:t>WEB</a:t>
            </a:r>
            <a:r>
              <a:rPr lang="zh-CN" altLang="en-US" sz="2800" dirty="0">
                <a:latin typeface="Arial Unicode MS" pitchFamily="34" charset="-122"/>
                <a:ea typeface="Arial Unicode MS" pitchFamily="34" charset="-122"/>
                <a:cs typeface="Arial Unicode MS" pitchFamily="34" charset="-122"/>
              </a:rPr>
              <a:t>应用的会话状态是指</a:t>
            </a:r>
            <a:r>
              <a:rPr lang="en-US" altLang="zh-CN" sz="2800" dirty="0">
                <a:latin typeface="Arial Unicode MS" pitchFamily="34" charset="-122"/>
                <a:ea typeface="Arial Unicode MS" pitchFamily="34" charset="-122"/>
                <a:cs typeface="Arial Unicode MS" pitchFamily="34" charset="-122"/>
              </a:rPr>
              <a:t>WEB</a:t>
            </a:r>
            <a:r>
              <a:rPr lang="zh-CN" altLang="en-US" sz="2800" dirty="0">
                <a:latin typeface="Arial Unicode MS" pitchFamily="34" charset="-122"/>
                <a:ea typeface="Arial Unicode MS" pitchFamily="34" charset="-122"/>
                <a:cs typeface="Arial Unicode MS" pitchFamily="34" charset="-122"/>
              </a:rPr>
              <a:t>服务器与浏览器在会话过程中产生的状态信息，</a:t>
            </a:r>
            <a:r>
              <a:rPr lang="zh-CN" altLang="en-US" sz="2800" dirty="0">
                <a:solidFill>
                  <a:srgbClr val="FF0000"/>
                </a:solidFill>
                <a:latin typeface="Arial Unicode MS" pitchFamily="34" charset="-122"/>
                <a:ea typeface="Arial Unicode MS" pitchFamily="34" charset="-122"/>
                <a:cs typeface="Arial Unicode MS" pitchFamily="34" charset="-122"/>
              </a:rPr>
              <a:t>借助会话状态，</a:t>
            </a:r>
            <a:r>
              <a:rPr lang="en-US" altLang="zh-CN" sz="2800" dirty="0">
                <a:solidFill>
                  <a:srgbClr val="FF0000"/>
                </a:solidFill>
                <a:latin typeface="Arial Unicode MS" pitchFamily="34" charset="-122"/>
                <a:ea typeface="Arial Unicode MS" pitchFamily="34" charset="-122"/>
                <a:cs typeface="Arial Unicode MS" pitchFamily="34" charset="-122"/>
              </a:rPr>
              <a:t>WEB</a:t>
            </a:r>
            <a:r>
              <a:rPr lang="zh-CN" altLang="en-US" sz="2800" dirty="0">
                <a:solidFill>
                  <a:srgbClr val="FF0000"/>
                </a:solidFill>
                <a:latin typeface="Arial Unicode MS" pitchFamily="34" charset="-122"/>
                <a:ea typeface="Arial Unicode MS" pitchFamily="34" charset="-122"/>
                <a:cs typeface="Arial Unicode MS" pitchFamily="34" charset="-122"/>
              </a:rPr>
              <a:t>服务器能够把属于同一会话中的一系列的请求和响应过程关联起来</a:t>
            </a:r>
            <a:r>
              <a:rPr lang="zh-CN" altLang="en-US" sz="28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48876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94948">
                                            <p:txEl>
                                              <p:pRg st="0" end="0"/>
                                            </p:txEl>
                                          </p:spTgt>
                                        </p:tgtEl>
                                        <p:attrNameLst>
                                          <p:attrName>style.visibility</p:attrName>
                                        </p:attrNameLst>
                                      </p:cBhvr>
                                      <p:to>
                                        <p:strVal val="visible"/>
                                      </p:to>
                                    </p:set>
                                    <p:anim calcmode="lin" valueType="num">
                                      <p:cBhvr additive="base">
                                        <p:cTn id="7" dur="500" fill="hold"/>
                                        <p:tgtEl>
                                          <p:spTgt spid="5949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49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94948">
                                            <p:txEl>
                                              <p:pRg st="1" end="1"/>
                                            </p:txEl>
                                          </p:spTgt>
                                        </p:tgtEl>
                                        <p:attrNameLst>
                                          <p:attrName>style.visibility</p:attrName>
                                        </p:attrNameLst>
                                      </p:cBhvr>
                                      <p:to>
                                        <p:strVal val="visible"/>
                                      </p:to>
                                    </p:set>
                                    <p:anim calcmode="lin" valueType="num">
                                      <p:cBhvr additive="base">
                                        <p:cTn id="13" dur="500" fill="hold"/>
                                        <p:tgtEl>
                                          <p:spTgt spid="59494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494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95536" y="1309000"/>
            <a:ext cx="8280920" cy="5367623"/>
          </a:xfrm>
          <a:prstGeom prst="rect">
            <a:avLst/>
          </a:prstGeom>
          <a:noFill/>
          <a:ln w="9525" algn="ctr">
            <a:noFill/>
            <a:miter lim="800000"/>
            <a:headEnd/>
            <a:tailEnd/>
          </a:ln>
          <a:effectLst/>
        </p:spPr>
        <p:txBody>
          <a:bodyPr wrap="square">
            <a:spAutoFit/>
          </a:bodyPr>
          <a:lstStyle/>
          <a:p>
            <a:pPr marL="457200" indent="-457200" algn="l">
              <a:spcAft>
                <a:spcPct val="20000"/>
              </a:spcAft>
            </a:pPr>
            <a:r>
              <a:rPr lang="en-US" altLang="zh-CN" sz="2000" dirty="0" err="1" smtClean="0">
                <a:latin typeface="Arial Unicode MS" pitchFamily="34" charset="-122"/>
                <a:ea typeface="Arial Unicode MS" pitchFamily="34" charset="-122"/>
                <a:cs typeface="Arial Unicode MS" pitchFamily="34" charset="-122"/>
                <a:sym typeface="Wingdings" pitchFamily="2" charset="2"/>
              </a:rPr>
              <a:t>HttpSession</a:t>
            </a:r>
            <a:r>
              <a:rPr lang="en-US" altLang="zh-CN" sz="2000" dirty="0" smtClean="0">
                <a:latin typeface="Arial Unicode MS" pitchFamily="34" charset="-122"/>
                <a:ea typeface="Arial Unicode MS" pitchFamily="34" charset="-122"/>
                <a:cs typeface="Arial Unicode MS" pitchFamily="34" charset="-122"/>
                <a:sym typeface="Wingdings" pitchFamily="2" charset="2"/>
              </a:rPr>
              <a:t> </a:t>
            </a:r>
            <a:r>
              <a:rPr lang="zh-CN" altLang="en-US" sz="2000" dirty="0" smtClean="0">
                <a:latin typeface="Arial Unicode MS" pitchFamily="34" charset="-122"/>
                <a:ea typeface="Arial Unicode MS" pitchFamily="34" charset="-122"/>
                <a:cs typeface="Arial Unicode MS" pitchFamily="34" charset="-122"/>
                <a:sym typeface="Wingdings" pitchFamily="2" charset="2"/>
              </a:rPr>
              <a:t>的生命周期：</a:t>
            </a:r>
            <a:endParaRPr lang="en-US" altLang="zh-CN" sz="2000" dirty="0" smtClean="0">
              <a:latin typeface="Arial Unicode MS" pitchFamily="34" charset="-122"/>
              <a:ea typeface="Arial Unicode MS" pitchFamily="34" charset="-122"/>
              <a:cs typeface="Arial Unicode MS" pitchFamily="34" charset="-122"/>
              <a:sym typeface="Wingdings" pitchFamily="2" charset="2"/>
            </a:endParaRPr>
          </a:p>
          <a:p>
            <a:pPr marL="514350" indent="-514350" algn="l">
              <a:spcAft>
                <a:spcPct val="20000"/>
              </a:spcAft>
              <a:buAutoNum type="arabicPeriod"/>
            </a:pPr>
            <a:r>
              <a:rPr lang="zh-CN" altLang="en-US" sz="2000" dirty="0" smtClean="0">
                <a:latin typeface="Arial Unicode MS" pitchFamily="34" charset="-122"/>
                <a:ea typeface="Arial Unicode MS" pitchFamily="34" charset="-122"/>
                <a:cs typeface="Arial Unicode MS" pitchFamily="34" charset="-122"/>
                <a:sym typeface="Wingdings" pitchFamily="2" charset="2"/>
              </a:rPr>
              <a:t>什么时候创建 </a:t>
            </a:r>
            <a:r>
              <a:rPr lang="en-US" altLang="zh-CN" sz="2000" dirty="0" err="1" smtClean="0">
                <a:latin typeface="Arial Unicode MS" pitchFamily="34" charset="-122"/>
                <a:ea typeface="Arial Unicode MS" pitchFamily="34" charset="-122"/>
                <a:cs typeface="Arial Unicode MS" pitchFamily="34" charset="-122"/>
                <a:sym typeface="Wingdings" pitchFamily="2" charset="2"/>
              </a:rPr>
              <a:t>HttpSession</a:t>
            </a:r>
            <a:r>
              <a:rPr lang="en-US" altLang="zh-CN" sz="2000" dirty="0" smtClean="0">
                <a:latin typeface="Arial Unicode MS" pitchFamily="34" charset="-122"/>
                <a:ea typeface="Arial Unicode MS" pitchFamily="34" charset="-122"/>
                <a:cs typeface="Arial Unicode MS" pitchFamily="34" charset="-122"/>
                <a:sym typeface="Wingdings" pitchFamily="2" charset="2"/>
              </a:rPr>
              <a:t> </a:t>
            </a:r>
            <a:r>
              <a:rPr lang="zh-CN" altLang="en-US" sz="2000" dirty="0" smtClean="0">
                <a:latin typeface="Arial Unicode MS" pitchFamily="34" charset="-122"/>
                <a:ea typeface="Arial Unicode MS" pitchFamily="34" charset="-122"/>
                <a:cs typeface="Arial Unicode MS" pitchFamily="34" charset="-122"/>
                <a:sym typeface="Wingdings" pitchFamily="2" charset="2"/>
              </a:rPr>
              <a:t>对象</a:t>
            </a:r>
            <a:endParaRPr lang="en-US" altLang="zh-CN" sz="2000" dirty="0" smtClean="0">
              <a:latin typeface="Arial Unicode MS" pitchFamily="34" charset="-122"/>
              <a:ea typeface="Arial Unicode MS" pitchFamily="34" charset="-122"/>
              <a:cs typeface="Arial Unicode MS" pitchFamily="34" charset="-122"/>
              <a:sym typeface="Wingdings" pitchFamily="2" charset="2"/>
            </a:endParaRPr>
          </a:p>
          <a:p>
            <a:pPr marL="971550" lvl="1" indent="-514350">
              <a:spcAft>
                <a:spcPct val="20000"/>
              </a:spcAft>
              <a:buAutoNum type="arabicPeriod"/>
            </a:pPr>
            <a:r>
              <a:rPr lang="zh-CN" altLang="en-US" b="1" dirty="0" smtClean="0">
                <a:solidFill>
                  <a:srgbClr val="FF0000"/>
                </a:solidFill>
                <a:latin typeface="Arial Unicode MS" pitchFamily="34" charset="-122"/>
                <a:ea typeface="Arial Unicode MS" pitchFamily="34" charset="-122"/>
                <a:cs typeface="Arial Unicode MS" pitchFamily="34" charset="-122"/>
                <a:sym typeface="Wingdings" pitchFamily="2" charset="2"/>
              </a:rPr>
              <a:t>是否浏览器访问服务端的任何一个 </a:t>
            </a:r>
            <a:r>
              <a:rPr lang="en-US" altLang="zh-CN" b="1" dirty="0" smtClean="0">
                <a:solidFill>
                  <a:srgbClr val="FF0000"/>
                </a:solidFill>
                <a:latin typeface="Arial Unicode MS" pitchFamily="34" charset="-122"/>
                <a:ea typeface="Arial Unicode MS" pitchFamily="34" charset="-122"/>
                <a:cs typeface="Arial Unicode MS" pitchFamily="34" charset="-122"/>
                <a:sym typeface="Wingdings" pitchFamily="2" charset="2"/>
              </a:rPr>
              <a:t>JSP </a:t>
            </a:r>
            <a:r>
              <a:rPr lang="zh-CN" altLang="en-US" b="1" dirty="0" smtClean="0">
                <a:solidFill>
                  <a:srgbClr val="FF0000"/>
                </a:solidFill>
                <a:latin typeface="Arial Unicode MS" pitchFamily="34" charset="-122"/>
                <a:ea typeface="Arial Unicode MS" pitchFamily="34" charset="-122"/>
                <a:cs typeface="Arial Unicode MS" pitchFamily="34" charset="-122"/>
                <a:sym typeface="Wingdings" pitchFamily="2" charset="2"/>
              </a:rPr>
              <a:t>或 </a:t>
            </a:r>
            <a:r>
              <a:rPr lang="en-US" altLang="zh-CN" b="1" dirty="0" smtClean="0">
                <a:solidFill>
                  <a:srgbClr val="FF0000"/>
                </a:solidFill>
                <a:latin typeface="Arial Unicode MS" pitchFamily="34" charset="-122"/>
                <a:ea typeface="Arial Unicode MS" pitchFamily="34" charset="-122"/>
                <a:cs typeface="Arial Unicode MS" pitchFamily="34" charset="-122"/>
                <a:sym typeface="Wingdings" pitchFamily="2" charset="2"/>
              </a:rPr>
              <a:t>Servlet</a:t>
            </a:r>
            <a:r>
              <a:rPr lang="zh-CN" altLang="en-US" b="1" dirty="0" smtClean="0">
                <a:solidFill>
                  <a:srgbClr val="FF0000"/>
                </a:solidFill>
                <a:latin typeface="Arial Unicode MS" pitchFamily="34" charset="-122"/>
                <a:ea typeface="Arial Unicode MS" pitchFamily="34" charset="-122"/>
                <a:cs typeface="Arial Unicode MS" pitchFamily="34" charset="-122"/>
                <a:sym typeface="Wingdings" pitchFamily="2" charset="2"/>
              </a:rPr>
              <a:t>，服务器都会立即创建一个 </a:t>
            </a:r>
            <a:r>
              <a:rPr lang="en-US" altLang="zh-CN" b="1" dirty="0" err="1" smtClean="0">
                <a:solidFill>
                  <a:srgbClr val="FF0000"/>
                </a:solidFill>
                <a:latin typeface="Arial Unicode MS" pitchFamily="34" charset="-122"/>
                <a:ea typeface="Arial Unicode MS" pitchFamily="34" charset="-122"/>
                <a:cs typeface="Arial Unicode MS" pitchFamily="34" charset="-122"/>
                <a:sym typeface="Wingdings" pitchFamily="2" charset="2"/>
              </a:rPr>
              <a:t>HttpSession</a:t>
            </a:r>
            <a:r>
              <a:rPr lang="en-US" altLang="zh-CN" b="1"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zh-CN" altLang="en-US" b="1" dirty="0" smtClean="0">
                <a:solidFill>
                  <a:srgbClr val="FF0000"/>
                </a:solidFill>
                <a:latin typeface="Arial Unicode MS" pitchFamily="34" charset="-122"/>
                <a:ea typeface="Arial Unicode MS" pitchFamily="34" charset="-122"/>
                <a:cs typeface="Arial Unicode MS" pitchFamily="34" charset="-122"/>
                <a:sym typeface="Wingdings" pitchFamily="2" charset="2"/>
              </a:rPr>
              <a:t>对象呢？不一定</a:t>
            </a:r>
            <a:r>
              <a:rPr lang="zh-CN" altLang="en-US" dirty="0" smtClean="0">
                <a:latin typeface="Arial Unicode MS" pitchFamily="34" charset="-122"/>
                <a:ea typeface="Arial Unicode MS" pitchFamily="34" charset="-122"/>
                <a:cs typeface="Arial Unicode MS" pitchFamily="34" charset="-122"/>
                <a:sym typeface="Wingdings" pitchFamily="2" charset="2"/>
              </a:rPr>
              <a:t>。若当前的 </a:t>
            </a:r>
            <a:r>
              <a:rPr lang="en-US" altLang="zh-CN" dirty="0" smtClean="0">
                <a:latin typeface="Arial Unicode MS" pitchFamily="34" charset="-122"/>
                <a:ea typeface="Arial Unicode MS" pitchFamily="34" charset="-122"/>
                <a:cs typeface="Arial Unicode MS" pitchFamily="34" charset="-122"/>
                <a:sym typeface="Wingdings" pitchFamily="2" charset="2"/>
              </a:rPr>
              <a:t>JSP</a:t>
            </a:r>
            <a:r>
              <a:rPr lang="zh-CN" altLang="en-US" dirty="0" smtClean="0">
                <a:latin typeface="Arial Unicode MS" pitchFamily="34" charset="-122"/>
                <a:ea typeface="Arial Unicode MS" pitchFamily="34" charset="-122"/>
                <a:cs typeface="Arial Unicode MS" pitchFamily="34" charset="-122"/>
                <a:sym typeface="Wingdings" pitchFamily="2" charset="2"/>
              </a:rPr>
              <a:t>（或 </a:t>
            </a:r>
            <a:r>
              <a:rPr lang="en-US" altLang="zh-CN" dirty="0" smtClean="0">
                <a:latin typeface="Arial Unicode MS" pitchFamily="34" charset="-122"/>
                <a:ea typeface="Arial Unicode MS" pitchFamily="34" charset="-122"/>
                <a:cs typeface="Arial Unicode MS" pitchFamily="34" charset="-122"/>
                <a:sym typeface="Wingdings" pitchFamily="2" charset="2"/>
              </a:rPr>
              <a:t>Servlet</a:t>
            </a:r>
            <a:r>
              <a:rPr lang="zh-CN" altLang="en-US" dirty="0" smtClean="0">
                <a:latin typeface="Arial Unicode MS" pitchFamily="34" charset="-122"/>
                <a:ea typeface="Arial Unicode MS" pitchFamily="34" charset="-122"/>
                <a:cs typeface="Arial Unicode MS" pitchFamily="34" charset="-122"/>
                <a:sym typeface="Wingdings" pitchFamily="2" charset="2"/>
              </a:rPr>
              <a:t>） 是客户端访问的当前 </a:t>
            </a:r>
            <a:r>
              <a:rPr lang="en-US" altLang="zh-CN" dirty="0" smtClean="0">
                <a:latin typeface="Arial Unicode MS" pitchFamily="34" charset="-122"/>
                <a:ea typeface="Arial Unicode MS" pitchFamily="34" charset="-122"/>
                <a:cs typeface="Arial Unicode MS" pitchFamily="34" charset="-122"/>
                <a:sym typeface="Wingdings" pitchFamily="2" charset="2"/>
              </a:rPr>
              <a:t>WEB </a:t>
            </a:r>
            <a:r>
              <a:rPr lang="zh-CN" altLang="en-US" dirty="0" smtClean="0">
                <a:latin typeface="Arial Unicode MS" pitchFamily="34" charset="-122"/>
                <a:ea typeface="Arial Unicode MS" pitchFamily="34" charset="-122"/>
                <a:cs typeface="Arial Unicode MS" pitchFamily="34" charset="-122"/>
                <a:sym typeface="Wingdings" pitchFamily="2" charset="2"/>
              </a:rPr>
              <a:t>应用的第一个资源，且 </a:t>
            </a:r>
            <a:r>
              <a:rPr lang="en-US" altLang="zh-CN" dirty="0" smtClean="0">
                <a:latin typeface="Arial Unicode MS" pitchFamily="34" charset="-122"/>
                <a:ea typeface="Arial Unicode MS" pitchFamily="34" charset="-122"/>
                <a:cs typeface="Arial Unicode MS" pitchFamily="34" charset="-122"/>
                <a:sym typeface="Wingdings" pitchFamily="2" charset="2"/>
              </a:rPr>
              <a:t>JSP </a:t>
            </a:r>
            <a:r>
              <a:rPr lang="zh-CN" altLang="en-US" dirty="0" smtClean="0">
                <a:latin typeface="Arial Unicode MS" pitchFamily="34" charset="-122"/>
                <a:ea typeface="Arial Unicode MS" pitchFamily="34" charset="-122"/>
                <a:cs typeface="Arial Unicode MS" pitchFamily="34" charset="-122"/>
                <a:sym typeface="Wingdings" pitchFamily="2" charset="2"/>
              </a:rPr>
              <a:t>的 </a:t>
            </a:r>
            <a:r>
              <a:rPr lang="en-US" altLang="zh-CN" dirty="0" smtClean="0">
                <a:latin typeface="Arial Unicode MS" pitchFamily="34" charset="-122"/>
                <a:ea typeface="Arial Unicode MS" pitchFamily="34" charset="-122"/>
                <a:cs typeface="Arial Unicode MS" pitchFamily="34" charset="-122"/>
                <a:sym typeface="Wingdings" pitchFamily="2" charset="2"/>
              </a:rPr>
              <a:t>page </a:t>
            </a:r>
            <a:r>
              <a:rPr lang="zh-CN" altLang="en-US" dirty="0" smtClean="0">
                <a:latin typeface="Arial Unicode MS" pitchFamily="34" charset="-122"/>
                <a:ea typeface="Arial Unicode MS" pitchFamily="34" charset="-122"/>
                <a:cs typeface="Arial Unicode MS" pitchFamily="34" charset="-122"/>
                <a:sym typeface="Wingdings" pitchFamily="2" charset="2"/>
              </a:rPr>
              <a:t>指定的 </a:t>
            </a:r>
            <a:r>
              <a:rPr lang="en-US" altLang="zh-CN" dirty="0" smtClean="0">
                <a:latin typeface="Arial Unicode MS" pitchFamily="34" charset="-122"/>
                <a:ea typeface="Arial Unicode MS" pitchFamily="34" charset="-122"/>
                <a:cs typeface="Arial Unicode MS" pitchFamily="34" charset="-122"/>
                <a:sym typeface="Wingdings" pitchFamily="2" charset="2"/>
              </a:rPr>
              <a:t>session </a:t>
            </a:r>
            <a:r>
              <a:rPr lang="zh-CN" altLang="en-US" dirty="0">
                <a:latin typeface="Arial Unicode MS" pitchFamily="34" charset="-122"/>
                <a:ea typeface="Arial Unicode MS" pitchFamily="34" charset="-122"/>
                <a:cs typeface="Arial Unicode MS" pitchFamily="34" charset="-122"/>
                <a:sym typeface="Wingdings" pitchFamily="2" charset="2"/>
              </a:rPr>
              <a:t>属性</a:t>
            </a:r>
            <a:r>
              <a:rPr lang="zh-CN" altLang="en-US" dirty="0" smtClean="0">
                <a:latin typeface="Arial Unicode MS" pitchFamily="34" charset="-122"/>
                <a:ea typeface="Arial Unicode MS" pitchFamily="34" charset="-122"/>
                <a:cs typeface="Arial Unicode MS" pitchFamily="34" charset="-122"/>
                <a:sym typeface="Wingdings" pitchFamily="2" charset="2"/>
              </a:rPr>
              <a:t>值为 </a:t>
            </a:r>
            <a:r>
              <a:rPr lang="en-US" altLang="zh-CN" dirty="0" smtClean="0">
                <a:latin typeface="Arial Unicode MS" pitchFamily="34" charset="-122"/>
                <a:ea typeface="Arial Unicode MS" pitchFamily="34" charset="-122"/>
                <a:cs typeface="Arial Unicode MS" pitchFamily="34" charset="-122"/>
                <a:sym typeface="Wingdings" pitchFamily="2" charset="2"/>
              </a:rPr>
              <a:t>false, </a:t>
            </a:r>
            <a:r>
              <a:rPr lang="zh-CN" altLang="en-US" dirty="0" smtClean="0">
                <a:latin typeface="Arial Unicode MS" pitchFamily="34" charset="-122"/>
                <a:ea typeface="Arial Unicode MS" pitchFamily="34" charset="-122"/>
                <a:cs typeface="Arial Unicode MS" pitchFamily="34" charset="-122"/>
                <a:sym typeface="Wingdings" pitchFamily="2" charset="2"/>
              </a:rPr>
              <a:t>则服务器就不会为 </a:t>
            </a:r>
            <a:r>
              <a:rPr lang="en-US" altLang="zh-CN" dirty="0" smtClean="0">
                <a:latin typeface="Arial Unicode MS" pitchFamily="34" charset="-122"/>
                <a:ea typeface="Arial Unicode MS" pitchFamily="34" charset="-122"/>
                <a:cs typeface="Arial Unicode MS" pitchFamily="34" charset="-122"/>
                <a:sym typeface="Wingdings" pitchFamily="2" charset="2"/>
              </a:rPr>
              <a:t>JSP </a:t>
            </a:r>
            <a:r>
              <a:rPr lang="zh-CN" altLang="en-US" dirty="0" smtClean="0">
                <a:latin typeface="Arial Unicode MS" pitchFamily="34" charset="-122"/>
                <a:ea typeface="Arial Unicode MS" pitchFamily="34" charset="-122"/>
                <a:cs typeface="Arial Unicode MS" pitchFamily="34" charset="-122"/>
                <a:sym typeface="Wingdings" pitchFamily="2" charset="2"/>
              </a:rPr>
              <a:t>创建一个 </a:t>
            </a:r>
            <a:r>
              <a:rPr lang="en-US" altLang="zh-CN" dirty="0" err="1" smtClean="0">
                <a:latin typeface="Arial Unicode MS" pitchFamily="34" charset="-122"/>
                <a:ea typeface="Arial Unicode MS" pitchFamily="34" charset="-122"/>
                <a:cs typeface="Arial Unicode MS" pitchFamily="34" charset="-122"/>
                <a:sym typeface="Wingdings" pitchFamily="2" charset="2"/>
              </a:rPr>
              <a:t>HttpSession</a:t>
            </a:r>
            <a:r>
              <a:rPr lang="en-US" altLang="zh-CN" dirty="0" smtClean="0">
                <a:latin typeface="Arial Unicode MS" pitchFamily="34" charset="-122"/>
                <a:ea typeface="Arial Unicode MS" pitchFamily="34" charset="-122"/>
                <a:cs typeface="Arial Unicode MS" pitchFamily="34" charset="-122"/>
                <a:sym typeface="Wingdings" pitchFamily="2" charset="2"/>
              </a:rPr>
              <a:t> </a:t>
            </a:r>
            <a:r>
              <a:rPr lang="zh-CN" altLang="en-US" dirty="0" smtClean="0">
                <a:latin typeface="Arial Unicode MS" pitchFamily="34" charset="-122"/>
                <a:ea typeface="Arial Unicode MS" pitchFamily="34" charset="-122"/>
                <a:cs typeface="Arial Unicode MS" pitchFamily="34" charset="-122"/>
                <a:sym typeface="Wingdings" pitchFamily="2" charset="2"/>
              </a:rPr>
              <a:t>对象；若当前 </a:t>
            </a:r>
            <a:r>
              <a:rPr lang="en-US" altLang="zh-CN" dirty="0" smtClean="0">
                <a:latin typeface="Arial Unicode MS" pitchFamily="34" charset="-122"/>
                <a:ea typeface="Arial Unicode MS" pitchFamily="34" charset="-122"/>
                <a:cs typeface="Arial Unicode MS" pitchFamily="34" charset="-122"/>
                <a:sym typeface="Wingdings" pitchFamily="2" charset="2"/>
              </a:rPr>
              <a:t>JSP </a:t>
            </a:r>
            <a:r>
              <a:rPr lang="zh-CN" altLang="en-US" dirty="0" smtClean="0">
                <a:latin typeface="Arial Unicode MS" pitchFamily="34" charset="-122"/>
                <a:ea typeface="Arial Unicode MS" pitchFamily="34" charset="-122"/>
                <a:cs typeface="Arial Unicode MS" pitchFamily="34" charset="-122"/>
                <a:sym typeface="Wingdings" pitchFamily="2" charset="2"/>
              </a:rPr>
              <a:t>不是客户端访问的当前 </a:t>
            </a:r>
            <a:r>
              <a:rPr lang="en-US" altLang="zh-CN" dirty="0" smtClean="0">
                <a:latin typeface="Arial Unicode MS" pitchFamily="34" charset="-122"/>
                <a:ea typeface="Arial Unicode MS" pitchFamily="34" charset="-122"/>
                <a:cs typeface="Arial Unicode MS" pitchFamily="34" charset="-122"/>
                <a:sym typeface="Wingdings" pitchFamily="2" charset="2"/>
              </a:rPr>
              <a:t>WEB </a:t>
            </a:r>
            <a:r>
              <a:rPr lang="zh-CN" altLang="en-US" dirty="0" smtClean="0">
                <a:latin typeface="Arial Unicode MS" pitchFamily="34" charset="-122"/>
                <a:ea typeface="Arial Unicode MS" pitchFamily="34" charset="-122"/>
                <a:cs typeface="Arial Unicode MS" pitchFamily="34" charset="-122"/>
                <a:sym typeface="Wingdings" pitchFamily="2" charset="2"/>
              </a:rPr>
              <a:t>应用的第一个资源，且其他页面已经创建一个 </a:t>
            </a:r>
            <a:r>
              <a:rPr lang="en-US" altLang="zh-CN" dirty="0" err="1" smtClean="0">
                <a:latin typeface="Arial Unicode MS" pitchFamily="34" charset="-122"/>
                <a:ea typeface="Arial Unicode MS" pitchFamily="34" charset="-122"/>
                <a:cs typeface="Arial Unicode MS" pitchFamily="34" charset="-122"/>
                <a:sym typeface="Wingdings" pitchFamily="2" charset="2"/>
              </a:rPr>
              <a:t>HttpSession</a:t>
            </a:r>
            <a:r>
              <a:rPr lang="en-US" altLang="zh-CN" dirty="0" smtClean="0">
                <a:latin typeface="Arial Unicode MS" pitchFamily="34" charset="-122"/>
                <a:ea typeface="Arial Unicode MS" pitchFamily="34" charset="-122"/>
                <a:cs typeface="Arial Unicode MS" pitchFamily="34" charset="-122"/>
                <a:sym typeface="Wingdings" pitchFamily="2" charset="2"/>
              </a:rPr>
              <a:t> </a:t>
            </a:r>
            <a:r>
              <a:rPr lang="zh-CN" altLang="en-US" dirty="0" smtClean="0">
                <a:latin typeface="Arial Unicode MS" pitchFamily="34" charset="-122"/>
                <a:ea typeface="Arial Unicode MS" pitchFamily="34" charset="-122"/>
                <a:cs typeface="Arial Unicode MS" pitchFamily="34" charset="-122"/>
                <a:sym typeface="Wingdings" pitchFamily="2" charset="2"/>
              </a:rPr>
              <a:t>对象，则当前 </a:t>
            </a:r>
            <a:r>
              <a:rPr lang="en-US" altLang="zh-CN" dirty="0" smtClean="0">
                <a:latin typeface="Arial Unicode MS" pitchFamily="34" charset="-122"/>
                <a:ea typeface="Arial Unicode MS" pitchFamily="34" charset="-122"/>
                <a:cs typeface="Arial Unicode MS" pitchFamily="34" charset="-122"/>
                <a:sym typeface="Wingdings" pitchFamily="2" charset="2"/>
              </a:rPr>
              <a:t>JSP </a:t>
            </a:r>
            <a:r>
              <a:rPr lang="zh-CN" altLang="en-US" dirty="0" smtClean="0">
                <a:latin typeface="Arial Unicode MS" pitchFamily="34" charset="-122"/>
                <a:ea typeface="Arial Unicode MS" pitchFamily="34" charset="-122"/>
                <a:cs typeface="Arial Unicode MS" pitchFamily="34" charset="-122"/>
                <a:sym typeface="Wingdings" pitchFamily="2" charset="2"/>
              </a:rPr>
              <a:t>页面会返回一个会话的 </a:t>
            </a:r>
            <a:r>
              <a:rPr lang="en-US" altLang="zh-CN" dirty="0" err="1" smtClean="0">
                <a:latin typeface="Arial Unicode MS" pitchFamily="34" charset="-122"/>
                <a:ea typeface="Arial Unicode MS" pitchFamily="34" charset="-122"/>
                <a:cs typeface="Arial Unicode MS" pitchFamily="34" charset="-122"/>
                <a:sym typeface="Wingdings" pitchFamily="2" charset="2"/>
              </a:rPr>
              <a:t>HttpSession</a:t>
            </a:r>
            <a:r>
              <a:rPr lang="en-US" altLang="zh-CN" dirty="0" smtClean="0">
                <a:latin typeface="Arial Unicode MS" pitchFamily="34" charset="-122"/>
                <a:ea typeface="Arial Unicode MS" pitchFamily="34" charset="-122"/>
                <a:cs typeface="Arial Unicode MS" pitchFamily="34" charset="-122"/>
                <a:sym typeface="Wingdings" pitchFamily="2" charset="2"/>
              </a:rPr>
              <a:t> </a:t>
            </a:r>
            <a:r>
              <a:rPr lang="zh-CN" altLang="en-US" dirty="0" smtClean="0">
                <a:latin typeface="Arial Unicode MS" pitchFamily="34" charset="-122"/>
                <a:ea typeface="Arial Unicode MS" pitchFamily="34" charset="-122"/>
                <a:cs typeface="Arial Unicode MS" pitchFamily="34" charset="-122"/>
                <a:sym typeface="Wingdings" pitchFamily="2" charset="2"/>
              </a:rPr>
              <a:t>对象，而不会创建一个新的 </a:t>
            </a:r>
            <a:r>
              <a:rPr lang="en-US" altLang="zh-CN" dirty="0" err="1" smtClean="0">
                <a:latin typeface="Arial Unicode MS" pitchFamily="34" charset="-122"/>
                <a:ea typeface="Arial Unicode MS" pitchFamily="34" charset="-122"/>
                <a:cs typeface="Arial Unicode MS" pitchFamily="34" charset="-122"/>
                <a:sym typeface="Wingdings" pitchFamily="2" charset="2"/>
              </a:rPr>
              <a:t>HttpSession</a:t>
            </a:r>
            <a:r>
              <a:rPr lang="zh-CN" altLang="en-US" dirty="0" smtClean="0">
                <a:latin typeface="Arial Unicode MS" pitchFamily="34" charset="-122"/>
                <a:ea typeface="Arial Unicode MS" pitchFamily="34" charset="-122"/>
                <a:cs typeface="Arial Unicode MS" pitchFamily="34" charset="-122"/>
                <a:sym typeface="Wingdings" pitchFamily="2" charset="2"/>
              </a:rPr>
              <a:t>‘ 对象</a:t>
            </a:r>
            <a:endParaRPr lang="en-US" altLang="zh-CN" dirty="0" smtClean="0">
              <a:latin typeface="Arial Unicode MS" pitchFamily="34" charset="-122"/>
              <a:ea typeface="Arial Unicode MS" pitchFamily="34" charset="-122"/>
              <a:cs typeface="Arial Unicode MS" pitchFamily="34" charset="-122"/>
              <a:sym typeface="Wingdings" pitchFamily="2" charset="2"/>
            </a:endParaRPr>
          </a:p>
          <a:p>
            <a:pPr marL="971550" lvl="1" indent="-514350">
              <a:spcAft>
                <a:spcPct val="20000"/>
              </a:spcAft>
              <a:buAutoNum type="arabicPeriod"/>
            </a:pPr>
            <a:r>
              <a:rPr lang="en-US" altLang="zh-CN" dirty="0"/>
              <a:t>session</a:t>
            </a:r>
            <a:r>
              <a:rPr lang="en-US" altLang="zh-CN" dirty="0" smtClean="0"/>
              <a:t>=</a:t>
            </a:r>
            <a:r>
              <a:rPr lang="en-US" altLang="zh-CN" i="1" dirty="0" smtClean="0"/>
              <a:t>“false“  </a:t>
            </a:r>
            <a:r>
              <a:rPr lang="zh-CN" altLang="en-US" i="1" dirty="0" smtClean="0"/>
              <a:t>到底表示什么意思？当前 </a:t>
            </a:r>
            <a:r>
              <a:rPr lang="en-US" altLang="zh-CN" i="1" dirty="0" smtClean="0"/>
              <a:t>JSP </a:t>
            </a:r>
            <a:r>
              <a:rPr lang="zh-CN" altLang="en-US" i="1" dirty="0" smtClean="0"/>
              <a:t>页面禁用 </a:t>
            </a:r>
            <a:r>
              <a:rPr lang="en-US" altLang="zh-CN" i="1" dirty="0" smtClean="0"/>
              <a:t>session </a:t>
            </a:r>
            <a:r>
              <a:rPr lang="zh-CN" altLang="en-US" i="1" dirty="0" smtClean="0"/>
              <a:t>隐含变量！但可以使用其他的显式的 </a:t>
            </a:r>
            <a:r>
              <a:rPr lang="en-US" altLang="zh-CN" i="1" dirty="0" err="1" smtClean="0"/>
              <a:t>HttpSession</a:t>
            </a:r>
            <a:r>
              <a:rPr lang="en-US" altLang="zh-CN" i="1" dirty="0" smtClean="0"/>
              <a:t> </a:t>
            </a:r>
            <a:r>
              <a:rPr lang="zh-CN" altLang="en-US" i="1" dirty="0" smtClean="0"/>
              <a:t>对象</a:t>
            </a:r>
            <a:endParaRPr lang="en-US" altLang="zh-CN" i="1" dirty="0" smtClean="0"/>
          </a:p>
          <a:p>
            <a:pPr marL="971550" lvl="1" indent="-514350">
              <a:spcAft>
                <a:spcPct val="20000"/>
              </a:spcAft>
              <a:buAutoNum type="arabicPeriod"/>
            </a:pPr>
            <a:r>
              <a:rPr lang="zh-CN" altLang="en-US" i="1" dirty="0" smtClean="0">
                <a:latin typeface="Arial Unicode MS" pitchFamily="34" charset="-122"/>
                <a:ea typeface="Arial Unicode MS" pitchFamily="34" charset="-122"/>
                <a:cs typeface="Arial Unicode MS" pitchFamily="34" charset="-122"/>
                <a:sym typeface="Wingdings" pitchFamily="2" charset="2"/>
              </a:rPr>
              <a:t>对于 </a:t>
            </a:r>
            <a:r>
              <a:rPr lang="en-US" altLang="zh-CN" i="1" dirty="0" err="1" smtClean="0">
                <a:latin typeface="Arial Unicode MS" pitchFamily="34" charset="-122"/>
                <a:ea typeface="Arial Unicode MS" pitchFamily="34" charset="-122"/>
                <a:cs typeface="Arial Unicode MS" pitchFamily="34" charset="-122"/>
                <a:sym typeface="Wingdings" pitchFamily="2" charset="2"/>
              </a:rPr>
              <a:t>Serlvet</a:t>
            </a:r>
            <a:r>
              <a:rPr lang="en-US" altLang="zh-CN" i="1" dirty="0" smtClean="0">
                <a:latin typeface="Arial Unicode MS" pitchFamily="34" charset="-122"/>
                <a:ea typeface="Arial Unicode MS" pitchFamily="34" charset="-122"/>
                <a:cs typeface="Arial Unicode MS" pitchFamily="34" charset="-122"/>
                <a:sym typeface="Wingdings" pitchFamily="2" charset="2"/>
              </a:rPr>
              <a:t> </a:t>
            </a:r>
            <a:r>
              <a:rPr lang="zh-CN" altLang="en-US" i="1" dirty="0" smtClean="0">
                <a:latin typeface="Arial Unicode MS" pitchFamily="34" charset="-122"/>
                <a:ea typeface="Arial Unicode MS" pitchFamily="34" charset="-122"/>
                <a:cs typeface="Arial Unicode MS" pitchFamily="34" charset="-122"/>
                <a:sym typeface="Wingdings" pitchFamily="2" charset="2"/>
              </a:rPr>
              <a:t>而言：若 </a:t>
            </a:r>
            <a:r>
              <a:rPr lang="en-US" altLang="zh-CN" i="1" dirty="0" err="1" smtClean="0">
                <a:latin typeface="Arial Unicode MS" pitchFamily="34" charset="-122"/>
                <a:ea typeface="Arial Unicode MS" pitchFamily="34" charset="-122"/>
                <a:cs typeface="Arial Unicode MS" pitchFamily="34" charset="-122"/>
                <a:sym typeface="Wingdings" pitchFamily="2" charset="2"/>
              </a:rPr>
              <a:t>Serlvet</a:t>
            </a:r>
            <a:r>
              <a:rPr lang="en-US" altLang="zh-CN" i="1" dirty="0" smtClean="0">
                <a:latin typeface="Arial Unicode MS" pitchFamily="34" charset="-122"/>
                <a:ea typeface="Arial Unicode MS" pitchFamily="34" charset="-122"/>
                <a:cs typeface="Arial Unicode MS" pitchFamily="34" charset="-122"/>
                <a:sym typeface="Wingdings" pitchFamily="2" charset="2"/>
              </a:rPr>
              <a:t> </a:t>
            </a:r>
            <a:r>
              <a:rPr lang="zh-CN" altLang="en-US" i="1" dirty="0" smtClean="0">
                <a:latin typeface="Arial Unicode MS" pitchFamily="34" charset="-122"/>
                <a:ea typeface="Arial Unicode MS" pitchFamily="34" charset="-122"/>
                <a:cs typeface="Arial Unicode MS" pitchFamily="34" charset="-122"/>
                <a:sym typeface="Wingdings" pitchFamily="2" charset="2"/>
              </a:rPr>
              <a:t>是客户端访问的第一个 </a:t>
            </a:r>
            <a:r>
              <a:rPr lang="en-US" altLang="zh-CN" i="1" dirty="0" smtClean="0">
                <a:latin typeface="Arial Unicode MS" pitchFamily="34" charset="-122"/>
                <a:ea typeface="Arial Unicode MS" pitchFamily="34" charset="-122"/>
                <a:cs typeface="Arial Unicode MS" pitchFamily="34" charset="-122"/>
                <a:sym typeface="Wingdings" pitchFamily="2" charset="2"/>
              </a:rPr>
              <a:t>WEB </a:t>
            </a:r>
            <a:r>
              <a:rPr lang="zh-CN" altLang="en-US" i="1" dirty="0" smtClean="0">
                <a:latin typeface="Arial Unicode MS" pitchFamily="34" charset="-122"/>
                <a:ea typeface="Arial Unicode MS" pitchFamily="34" charset="-122"/>
                <a:cs typeface="Arial Unicode MS" pitchFamily="34" charset="-122"/>
                <a:sym typeface="Wingdings" pitchFamily="2" charset="2"/>
              </a:rPr>
              <a:t>应用的资源，则只有调用了 </a:t>
            </a:r>
            <a:r>
              <a:rPr lang="en-US" altLang="zh-CN" i="1" dirty="0" err="1" smtClean="0">
                <a:latin typeface="Arial Unicode MS" pitchFamily="34" charset="-122"/>
                <a:ea typeface="Arial Unicode MS" pitchFamily="34" charset="-122"/>
                <a:cs typeface="Arial Unicode MS" pitchFamily="34" charset="-122"/>
                <a:sym typeface="Wingdings" pitchFamily="2" charset="2"/>
              </a:rPr>
              <a:t>request.getSession</a:t>
            </a:r>
            <a:r>
              <a:rPr lang="en-US" altLang="zh-CN" i="1" dirty="0" smtClean="0">
                <a:latin typeface="Arial Unicode MS" pitchFamily="34" charset="-122"/>
                <a:ea typeface="Arial Unicode MS" pitchFamily="34" charset="-122"/>
                <a:cs typeface="Arial Unicode MS" pitchFamily="34" charset="-122"/>
                <a:sym typeface="Wingdings" pitchFamily="2" charset="2"/>
              </a:rPr>
              <a:t>() </a:t>
            </a:r>
            <a:r>
              <a:rPr lang="zh-CN" altLang="en-US" i="1" dirty="0" smtClean="0">
                <a:latin typeface="Arial Unicode MS" pitchFamily="34" charset="-122"/>
                <a:ea typeface="Arial Unicode MS" pitchFamily="34" charset="-122"/>
                <a:cs typeface="Arial Unicode MS" pitchFamily="34" charset="-122"/>
                <a:sym typeface="Wingdings" pitchFamily="2" charset="2"/>
              </a:rPr>
              <a:t>或 </a:t>
            </a:r>
            <a:r>
              <a:rPr lang="en-US" altLang="zh-CN" i="1" dirty="0" err="1" smtClean="0">
                <a:latin typeface="Arial Unicode MS" pitchFamily="34" charset="-122"/>
                <a:ea typeface="Arial Unicode MS" pitchFamily="34" charset="-122"/>
                <a:cs typeface="Arial Unicode MS" pitchFamily="34" charset="-122"/>
                <a:sym typeface="Wingdings" pitchFamily="2" charset="2"/>
              </a:rPr>
              <a:t>request.getSession</a:t>
            </a:r>
            <a:r>
              <a:rPr lang="en-US" altLang="zh-CN" i="1" dirty="0" smtClean="0">
                <a:latin typeface="Arial Unicode MS" pitchFamily="34" charset="-122"/>
                <a:ea typeface="Arial Unicode MS" pitchFamily="34" charset="-122"/>
                <a:cs typeface="Arial Unicode MS" pitchFamily="34" charset="-122"/>
                <a:sym typeface="Wingdings" pitchFamily="2" charset="2"/>
              </a:rPr>
              <a:t>(true) </a:t>
            </a:r>
            <a:r>
              <a:rPr lang="zh-CN" altLang="en-US" i="1" dirty="0" smtClean="0">
                <a:latin typeface="Arial Unicode MS" pitchFamily="34" charset="-122"/>
                <a:ea typeface="Arial Unicode MS" pitchFamily="34" charset="-122"/>
                <a:cs typeface="Arial Unicode MS" pitchFamily="34" charset="-122"/>
                <a:sym typeface="Wingdings" pitchFamily="2" charset="2"/>
              </a:rPr>
              <a:t>才会创建 </a:t>
            </a:r>
            <a:r>
              <a:rPr lang="en-US" altLang="zh-CN" i="1" dirty="0" err="1" smtClean="0">
                <a:latin typeface="Arial Unicode MS" pitchFamily="34" charset="-122"/>
                <a:ea typeface="Arial Unicode MS" pitchFamily="34" charset="-122"/>
                <a:cs typeface="Arial Unicode MS" pitchFamily="34" charset="-122"/>
                <a:sym typeface="Wingdings" pitchFamily="2" charset="2"/>
              </a:rPr>
              <a:t>HttpSession</a:t>
            </a:r>
            <a:r>
              <a:rPr lang="en-US" altLang="zh-CN" i="1" dirty="0" smtClean="0">
                <a:latin typeface="Arial Unicode MS" pitchFamily="34" charset="-122"/>
                <a:ea typeface="Arial Unicode MS" pitchFamily="34" charset="-122"/>
                <a:cs typeface="Arial Unicode MS" pitchFamily="34" charset="-122"/>
                <a:sym typeface="Wingdings" pitchFamily="2" charset="2"/>
              </a:rPr>
              <a:t> </a:t>
            </a:r>
            <a:r>
              <a:rPr lang="zh-CN" altLang="en-US" i="1" dirty="0" smtClean="0">
                <a:latin typeface="Arial Unicode MS" pitchFamily="34" charset="-122"/>
                <a:ea typeface="Arial Unicode MS" pitchFamily="34" charset="-122"/>
                <a:cs typeface="Arial Unicode MS" pitchFamily="34" charset="-122"/>
                <a:sym typeface="Wingdings" pitchFamily="2" charset="2"/>
              </a:rPr>
              <a:t>对象</a:t>
            </a:r>
            <a:endParaRPr lang="en-US" altLang="zh-CN" dirty="0">
              <a:latin typeface="Arial Unicode MS" pitchFamily="34" charset="-122"/>
              <a:ea typeface="Arial Unicode MS" pitchFamily="34" charset="-122"/>
              <a:cs typeface="Arial Unicode MS" pitchFamily="34" charset="-122"/>
              <a:sym typeface="Wingdings" pitchFamily="2" charset="2"/>
            </a:endParaRPr>
          </a:p>
          <a:p>
            <a:pPr marL="514350" indent="-514350" algn="l">
              <a:spcAft>
                <a:spcPct val="20000"/>
              </a:spcAft>
              <a:buAutoNum type="arabicPeriod"/>
            </a:pPr>
            <a:endParaRPr lang="en-US" altLang="zh-CN" sz="2000" dirty="0" smtClean="0">
              <a:latin typeface="Arial Unicode MS" pitchFamily="34" charset="-122"/>
              <a:ea typeface="Arial Unicode MS" pitchFamily="34" charset="-122"/>
              <a:cs typeface="Arial Unicode MS" pitchFamily="34" charset="-122"/>
              <a:sym typeface="Wingdings" pitchFamily="2" charset="2"/>
            </a:endParaRPr>
          </a:p>
          <a:p>
            <a:pPr marL="514350" indent="-514350" algn="l">
              <a:spcAft>
                <a:spcPct val="20000"/>
              </a:spcAft>
              <a:buAutoNum type="arabicPeriod"/>
            </a:pPr>
            <a:endParaRPr lang="en-US" altLang="zh-CN" sz="2000" dirty="0">
              <a:latin typeface="Arial Unicode MS" pitchFamily="34" charset="-122"/>
              <a:ea typeface="Arial Unicode MS" pitchFamily="34" charset="-122"/>
              <a:cs typeface="Arial Unicode MS" pitchFamily="34" charset="-122"/>
              <a:sym typeface="Wingdings" pitchFamily="2" charset="2"/>
            </a:endParaRPr>
          </a:p>
          <a:p>
            <a:pPr marL="514350" indent="-514350" algn="l">
              <a:spcAft>
                <a:spcPct val="20000"/>
              </a:spcAft>
              <a:buAutoNum type="arabicPeriod"/>
            </a:pPr>
            <a:r>
              <a:rPr lang="zh-CN" altLang="en-US" sz="2000" dirty="0" smtClean="0">
                <a:latin typeface="Arial Unicode MS" pitchFamily="34" charset="-122"/>
                <a:ea typeface="Arial Unicode MS" pitchFamily="34" charset="-122"/>
                <a:cs typeface="Arial Unicode MS" pitchFamily="34" charset="-122"/>
                <a:sym typeface="Wingdings" pitchFamily="2" charset="2"/>
              </a:rPr>
              <a:t>什么时候销毁 </a:t>
            </a:r>
            <a:r>
              <a:rPr lang="en-US" altLang="zh-CN" sz="2000" dirty="0" err="1" smtClean="0">
                <a:latin typeface="Arial Unicode MS" pitchFamily="34" charset="-122"/>
                <a:ea typeface="Arial Unicode MS" pitchFamily="34" charset="-122"/>
                <a:cs typeface="Arial Unicode MS" pitchFamily="34" charset="-122"/>
                <a:sym typeface="Wingdings" pitchFamily="2" charset="2"/>
              </a:rPr>
              <a:t>HttpSession</a:t>
            </a:r>
            <a:r>
              <a:rPr lang="en-US" altLang="zh-CN" sz="2000" dirty="0" smtClean="0">
                <a:latin typeface="Arial Unicode MS" pitchFamily="34" charset="-122"/>
                <a:ea typeface="Arial Unicode MS" pitchFamily="34" charset="-122"/>
                <a:cs typeface="Arial Unicode MS" pitchFamily="34" charset="-122"/>
                <a:sym typeface="Wingdings" pitchFamily="2" charset="2"/>
              </a:rPr>
              <a:t> </a:t>
            </a:r>
            <a:r>
              <a:rPr lang="zh-CN" altLang="en-US" sz="2000" dirty="0" smtClean="0">
                <a:latin typeface="Arial Unicode MS" pitchFamily="34" charset="-122"/>
                <a:ea typeface="Arial Unicode MS" pitchFamily="34" charset="-122"/>
                <a:cs typeface="Arial Unicode MS" pitchFamily="34" charset="-122"/>
                <a:sym typeface="Wingdings" pitchFamily="2" charset="2"/>
              </a:rPr>
              <a:t>对象</a:t>
            </a:r>
            <a:endParaRPr lang="zh-CN" altLang="en-US" sz="2000" dirty="0">
              <a:latin typeface="Arial Unicode MS" pitchFamily="34" charset="-122"/>
              <a:ea typeface="Arial Unicode MS" pitchFamily="34" charset="-122"/>
              <a:cs typeface="Arial Unicode MS" pitchFamily="34" charset="-122"/>
              <a:sym typeface="Wingdings" pitchFamily="2" charset="2"/>
            </a:endParaRPr>
          </a:p>
        </p:txBody>
      </p:sp>
    </p:spTree>
    <p:extLst>
      <p:ext uri="{BB962C8B-B14F-4D97-AF65-F5344CB8AC3E}">
        <p14:creationId xmlns:p14="http://schemas.microsoft.com/office/powerpoint/2010/main" val="322532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92080" y="836712"/>
            <a:ext cx="108012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JSP-1</a:t>
            </a:r>
            <a:endParaRPr lang="zh-CN" altLang="en-US" dirty="0"/>
          </a:p>
        </p:txBody>
      </p:sp>
      <p:sp>
        <p:nvSpPr>
          <p:cNvPr id="6" name="矩形 5"/>
          <p:cNvSpPr/>
          <p:nvPr/>
        </p:nvSpPr>
        <p:spPr>
          <a:xfrm>
            <a:off x="5292080" y="2132856"/>
            <a:ext cx="108012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JSP-2</a:t>
            </a:r>
            <a:endParaRPr lang="zh-CN" altLang="en-US" dirty="0"/>
          </a:p>
        </p:txBody>
      </p:sp>
      <p:sp>
        <p:nvSpPr>
          <p:cNvPr id="7" name="矩形 6"/>
          <p:cNvSpPr/>
          <p:nvPr/>
        </p:nvSpPr>
        <p:spPr>
          <a:xfrm>
            <a:off x="5302950" y="3501008"/>
            <a:ext cx="108012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JSP-3</a:t>
            </a:r>
            <a:endParaRPr lang="zh-CN" altLang="en-US" dirty="0"/>
          </a:p>
        </p:txBody>
      </p:sp>
      <p:sp>
        <p:nvSpPr>
          <p:cNvPr id="8" name="矩形 7"/>
          <p:cNvSpPr/>
          <p:nvPr/>
        </p:nvSpPr>
        <p:spPr>
          <a:xfrm>
            <a:off x="5302950" y="5013176"/>
            <a:ext cx="1080120"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Servlet</a:t>
            </a:r>
            <a:endParaRPr lang="zh-CN" altLang="en-US" dirty="0"/>
          </a:p>
        </p:txBody>
      </p:sp>
      <p:sp>
        <p:nvSpPr>
          <p:cNvPr id="9" name="椭圆 8"/>
          <p:cNvSpPr/>
          <p:nvPr/>
        </p:nvSpPr>
        <p:spPr>
          <a:xfrm>
            <a:off x="611560" y="2780928"/>
            <a:ext cx="432048" cy="43204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1" name="直接箭头连接符 10"/>
          <p:cNvCxnSpPr>
            <a:stCxn id="9" idx="6"/>
            <a:endCxn id="6" idx="1"/>
          </p:cNvCxnSpPr>
          <p:nvPr/>
        </p:nvCxnSpPr>
        <p:spPr>
          <a:xfrm flipV="1">
            <a:off x="1043608" y="2564904"/>
            <a:ext cx="424847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819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1150938" y="571480"/>
            <a:ext cx="7993062" cy="1143000"/>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的典型案例</a:t>
            </a:r>
            <a:endParaRPr lang="zh-CN" altLang="en-US" dirty="0">
              <a:latin typeface="Arial Unicode MS" pitchFamily="34" charset="-122"/>
              <a:ea typeface="Arial Unicode MS" pitchFamily="34" charset="-122"/>
              <a:cs typeface="Arial Unicode MS" pitchFamily="34" charset="-122"/>
            </a:endParaRPr>
          </a:p>
        </p:txBody>
      </p:sp>
      <p:sp>
        <p:nvSpPr>
          <p:cNvPr id="564227" name="Text Box 3"/>
          <p:cNvSpPr txBox="1">
            <a:spLocks noChangeArrowheads="1"/>
          </p:cNvSpPr>
          <p:nvPr/>
        </p:nvSpPr>
        <p:spPr bwMode="auto">
          <a:xfrm>
            <a:off x="755650" y="2087675"/>
            <a:ext cx="7488238" cy="1557349"/>
          </a:xfrm>
          <a:prstGeom prst="rect">
            <a:avLst/>
          </a:prstGeom>
          <a:noFill/>
          <a:ln w="9525" algn="ctr">
            <a:noFill/>
            <a:miter lim="800000"/>
            <a:headEnd/>
            <a:tailEnd/>
          </a:ln>
          <a:effectLst/>
        </p:spPr>
        <p:txBody>
          <a:bodyPr>
            <a:spAutoFit/>
          </a:bodyPr>
          <a:lstStyle/>
          <a:p>
            <a:pPr marL="457200" indent="-457200" algn="l">
              <a:spcAft>
                <a:spcPct val="20000"/>
              </a:spcAft>
            </a:pPr>
            <a:r>
              <a:rPr lang="zh-CN" altLang="en-US" sz="2800" dirty="0">
                <a:latin typeface="Arial Unicode MS" pitchFamily="34" charset="-122"/>
                <a:ea typeface="Arial Unicode MS" pitchFamily="34" charset="-122"/>
                <a:cs typeface="Arial Unicode MS" pitchFamily="34" charset="-122"/>
                <a:sym typeface="Wingdings" pitchFamily="2" charset="2"/>
              </a:rPr>
              <a:t>使用</a:t>
            </a:r>
            <a:r>
              <a:rPr lang="en-US" altLang="zh-CN" sz="2800" dirty="0">
                <a:latin typeface="Arial Unicode MS" pitchFamily="34" charset="-122"/>
                <a:ea typeface="Arial Unicode MS" pitchFamily="34" charset="-122"/>
                <a:cs typeface="Arial Unicode MS" pitchFamily="34" charset="-122"/>
                <a:sym typeface="Wingdings" pitchFamily="2" charset="2"/>
              </a:rPr>
              <a:t>Session</a:t>
            </a:r>
            <a:r>
              <a:rPr lang="zh-CN" altLang="en-US" sz="2800" dirty="0">
                <a:latin typeface="Arial Unicode MS" pitchFamily="34" charset="-122"/>
                <a:ea typeface="Arial Unicode MS" pitchFamily="34" charset="-122"/>
                <a:cs typeface="Arial Unicode MS" pitchFamily="34" charset="-122"/>
                <a:sym typeface="Wingdings" pitchFamily="2" charset="2"/>
              </a:rPr>
              <a:t>实现购物车 </a:t>
            </a:r>
          </a:p>
          <a:p>
            <a:pPr marL="457200" indent="-457200" algn="l">
              <a:spcAft>
                <a:spcPct val="20000"/>
              </a:spcAft>
            </a:pPr>
            <a:r>
              <a:rPr lang="zh-CN" altLang="en-US" sz="2800" dirty="0">
                <a:latin typeface="Arial Unicode MS" pitchFamily="34" charset="-122"/>
                <a:ea typeface="Arial Unicode MS" pitchFamily="34" charset="-122"/>
                <a:cs typeface="Arial Unicode MS" pitchFamily="34" charset="-122"/>
                <a:sym typeface="Wingdings" pitchFamily="2" charset="2"/>
              </a:rPr>
              <a:t>利用</a:t>
            </a:r>
            <a:r>
              <a:rPr lang="en-US" altLang="zh-CN" sz="2800" dirty="0">
                <a:latin typeface="Arial Unicode MS" pitchFamily="34" charset="-122"/>
                <a:ea typeface="Arial Unicode MS" pitchFamily="34" charset="-122"/>
                <a:cs typeface="Arial Unicode MS" pitchFamily="34" charset="-122"/>
                <a:sym typeface="Wingdings" pitchFamily="2" charset="2"/>
              </a:rPr>
              <a:t>Session</a:t>
            </a:r>
            <a:r>
              <a:rPr lang="zh-CN" altLang="en-US" sz="2800" dirty="0">
                <a:latin typeface="Arial Unicode MS" pitchFamily="34" charset="-122"/>
                <a:ea typeface="Arial Unicode MS" pitchFamily="34" charset="-122"/>
                <a:cs typeface="Arial Unicode MS" pitchFamily="34" charset="-122"/>
                <a:sym typeface="Wingdings" pitchFamily="2" charset="2"/>
              </a:rPr>
              <a:t>防止</a:t>
            </a:r>
            <a:r>
              <a:rPr lang="zh-CN" altLang="en-US" sz="2800" dirty="0">
                <a:solidFill>
                  <a:srgbClr val="FF0000"/>
                </a:solidFill>
                <a:latin typeface="Arial Unicode MS" pitchFamily="34" charset="-122"/>
                <a:ea typeface="Arial Unicode MS" pitchFamily="34" charset="-122"/>
                <a:cs typeface="Arial Unicode MS" pitchFamily="34" charset="-122"/>
                <a:sym typeface="Wingdings" pitchFamily="2" charset="2"/>
              </a:rPr>
              <a:t>表单重复提交</a:t>
            </a:r>
            <a:r>
              <a:rPr lang="zh-CN" altLang="en-US" sz="2800" dirty="0">
                <a:latin typeface="Arial Unicode MS" pitchFamily="34" charset="-122"/>
                <a:ea typeface="Arial Unicode MS" pitchFamily="34" charset="-122"/>
                <a:cs typeface="Arial Unicode MS" pitchFamily="34" charset="-122"/>
                <a:sym typeface="Wingdings" pitchFamily="2" charset="2"/>
              </a:rPr>
              <a:t> </a:t>
            </a:r>
          </a:p>
          <a:p>
            <a:pPr marL="457200" indent="-457200" algn="l">
              <a:spcAft>
                <a:spcPct val="20000"/>
              </a:spcAft>
            </a:pPr>
            <a:r>
              <a:rPr lang="zh-CN" altLang="en-US" sz="2800" dirty="0">
                <a:latin typeface="Arial Unicode MS" pitchFamily="34" charset="-122"/>
                <a:ea typeface="Arial Unicode MS" pitchFamily="34" charset="-122"/>
                <a:cs typeface="Arial Unicode MS" pitchFamily="34" charset="-122"/>
                <a:sym typeface="Wingdings" pitchFamily="2" charset="2"/>
              </a:rPr>
              <a:t>利用</a:t>
            </a:r>
            <a:r>
              <a:rPr lang="en-US" altLang="zh-CN" sz="2800" dirty="0">
                <a:latin typeface="Arial Unicode MS" pitchFamily="34" charset="-122"/>
                <a:ea typeface="Arial Unicode MS" pitchFamily="34" charset="-122"/>
                <a:cs typeface="Arial Unicode MS" pitchFamily="34" charset="-122"/>
                <a:sym typeface="Wingdings" pitchFamily="2" charset="2"/>
              </a:rPr>
              <a:t>Session</a:t>
            </a:r>
            <a:r>
              <a:rPr lang="zh-CN" altLang="en-US" sz="2800" dirty="0">
                <a:latin typeface="Arial Unicode MS" pitchFamily="34" charset="-122"/>
                <a:ea typeface="Arial Unicode MS" pitchFamily="34" charset="-122"/>
                <a:cs typeface="Arial Unicode MS" pitchFamily="34" charset="-122"/>
                <a:sym typeface="Wingdings" pitchFamily="2" charset="2"/>
              </a:rPr>
              <a:t>实现一次性验证码 </a:t>
            </a:r>
          </a:p>
        </p:txBody>
      </p:sp>
    </p:spTree>
    <p:extLst>
      <p:ext uri="{BB962C8B-B14F-4D97-AF65-F5344CB8AC3E}">
        <p14:creationId xmlns:p14="http://schemas.microsoft.com/office/powerpoint/2010/main" val="206908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4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4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848320"/>
            <a:ext cx="7270750" cy="852488"/>
          </a:xfrm>
          <a:noFill/>
          <a:ln/>
        </p:spPr>
        <p:txBody>
          <a:bodyPr/>
          <a:lstStyle/>
          <a:p>
            <a:r>
              <a:rPr lang="zh-CN" altLang="en-US" dirty="0">
                <a:latin typeface="Arial Unicode MS" pitchFamily="34" charset="-122"/>
                <a:ea typeface="Arial Unicode MS" pitchFamily="34" charset="-122"/>
                <a:cs typeface="Arial Unicode MS" pitchFamily="34" charset="-122"/>
              </a:rPr>
              <a:t>练习：简易</a:t>
            </a:r>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版购物车 </a:t>
            </a:r>
          </a:p>
        </p:txBody>
      </p:sp>
      <p:sp>
        <p:nvSpPr>
          <p:cNvPr id="32771" name="Text Box 3"/>
          <p:cNvSpPr txBox="1">
            <a:spLocks noChangeArrowheads="1"/>
          </p:cNvSpPr>
          <p:nvPr/>
        </p:nvSpPr>
        <p:spPr bwMode="auto">
          <a:xfrm>
            <a:off x="468313" y="1837010"/>
            <a:ext cx="8280400" cy="854075"/>
          </a:xfrm>
          <a:prstGeom prst="rect">
            <a:avLst/>
          </a:prstGeom>
          <a:noFill/>
          <a:ln w="9525">
            <a:noFill/>
            <a:miter lim="800000"/>
            <a:headEnd/>
            <a:tailEnd/>
          </a:ln>
          <a:effectLst/>
        </p:spPr>
        <p:txBody>
          <a:bodyPr>
            <a:spAutoFit/>
          </a:bodyPr>
          <a:lstStyle/>
          <a:p>
            <a:pPr eaLnBrk="0" hangingPunct="0">
              <a:spcBef>
                <a:spcPct val="50000"/>
              </a:spcBef>
            </a:pPr>
            <a:r>
              <a:rPr lang="zh-CN" altLang="en-US" sz="2000">
                <a:latin typeface="Arial Unicode MS" pitchFamily="34" charset="-122"/>
                <a:ea typeface="Arial Unicode MS" pitchFamily="34" charset="-122"/>
                <a:cs typeface="Arial Unicode MS" pitchFamily="34" charset="-122"/>
              </a:rPr>
              <a:t>创建一个简单的购物车模型，由三个 </a:t>
            </a:r>
            <a:r>
              <a:rPr lang="en-US" altLang="zh-CN" sz="2000">
                <a:latin typeface="Arial Unicode MS" pitchFamily="34" charset="-122"/>
                <a:ea typeface="Arial Unicode MS" pitchFamily="34" charset="-122"/>
                <a:cs typeface="Arial Unicode MS" pitchFamily="34" charset="-122"/>
              </a:rPr>
              <a:t>jsp </a:t>
            </a:r>
            <a:r>
              <a:rPr lang="zh-CN" altLang="en-US" sz="2000">
                <a:latin typeface="Arial Unicode MS" pitchFamily="34" charset="-122"/>
                <a:ea typeface="Arial Unicode MS" pitchFamily="34" charset="-122"/>
                <a:cs typeface="Arial Unicode MS" pitchFamily="34" charset="-122"/>
              </a:rPr>
              <a:t>和两个 </a:t>
            </a:r>
            <a:r>
              <a:rPr lang="en-US" altLang="zh-CN" sz="2000">
                <a:latin typeface="Arial Unicode MS" pitchFamily="34" charset="-122"/>
                <a:ea typeface="Arial Unicode MS" pitchFamily="34" charset="-122"/>
                <a:cs typeface="Arial Unicode MS" pitchFamily="34" charset="-122"/>
              </a:rPr>
              <a:t>Servlet </a:t>
            </a:r>
            <a:r>
              <a:rPr lang="zh-CN" altLang="en-US" sz="2000">
                <a:latin typeface="Arial Unicode MS" pitchFamily="34" charset="-122"/>
                <a:ea typeface="Arial Unicode MS" pitchFamily="34" charset="-122"/>
                <a:cs typeface="Arial Unicode MS" pitchFamily="34" charset="-122"/>
              </a:rPr>
              <a:t>组成：</a:t>
            </a:r>
          </a:p>
          <a:p>
            <a:pPr eaLnBrk="0" hangingPunct="0">
              <a:spcBef>
                <a:spcPct val="50000"/>
              </a:spcBef>
            </a:pPr>
            <a:endParaRPr lang="en-US" altLang="zh-CN" sz="2000">
              <a:latin typeface="Arial Unicode MS" pitchFamily="34" charset="-122"/>
              <a:ea typeface="Arial Unicode MS" pitchFamily="34" charset="-122"/>
              <a:cs typeface="Arial Unicode MS" pitchFamily="34" charset="-122"/>
            </a:endParaRPr>
          </a:p>
        </p:txBody>
      </p:sp>
      <p:grpSp>
        <p:nvGrpSpPr>
          <p:cNvPr id="2" name="Group 4"/>
          <p:cNvGrpSpPr>
            <a:grpSpLocks/>
          </p:cNvGrpSpPr>
          <p:nvPr/>
        </p:nvGrpSpPr>
        <p:grpSpPr bwMode="auto">
          <a:xfrm>
            <a:off x="3563938" y="2629172"/>
            <a:ext cx="1512887" cy="1081088"/>
            <a:chOff x="1247" y="2205"/>
            <a:chExt cx="953" cy="681"/>
          </a:xfrm>
        </p:grpSpPr>
        <p:sp>
          <p:nvSpPr>
            <p:cNvPr id="32773" name="Text Box 5"/>
            <p:cNvSpPr txBox="1">
              <a:spLocks noChangeArrowheads="1"/>
            </p:cNvSpPr>
            <p:nvPr/>
          </p:nvSpPr>
          <p:spPr bwMode="auto">
            <a:xfrm>
              <a:off x="1247" y="2205"/>
              <a:ext cx="953" cy="634"/>
            </a:xfrm>
            <a:prstGeom prst="rect">
              <a:avLst/>
            </a:prstGeom>
            <a:noFill/>
            <a:ln w="9525">
              <a:noFill/>
              <a:miter lim="800000"/>
              <a:headEnd/>
              <a:tailEnd/>
            </a:ln>
            <a:effectLst/>
          </p:spPr>
          <p:txBody>
            <a:bodyPr>
              <a:spAutoFit/>
            </a:bodyPr>
            <a:lstStyle/>
            <a:p>
              <a:pPr eaLnBrk="0" hangingPunct="0">
                <a:spcBef>
                  <a:spcPct val="50000"/>
                </a:spcBef>
              </a:pPr>
              <a:r>
                <a:rPr lang="zh-CN" altLang="en-US" sz="2000" b="1">
                  <a:latin typeface="Arial Unicode MS" pitchFamily="34" charset="-122"/>
                  <a:ea typeface="Arial Unicode MS" pitchFamily="34" charset="-122"/>
                  <a:cs typeface="Arial Unicode MS" pitchFamily="34" charset="-122"/>
                </a:rPr>
                <a:t>输入提交的地址和信用卡数据</a:t>
              </a:r>
            </a:p>
          </p:txBody>
        </p:sp>
        <p:sp>
          <p:nvSpPr>
            <p:cNvPr id="32774" name="Rectangle 6"/>
            <p:cNvSpPr>
              <a:spLocks noChangeArrowheads="1"/>
            </p:cNvSpPr>
            <p:nvPr/>
          </p:nvSpPr>
          <p:spPr bwMode="auto">
            <a:xfrm>
              <a:off x="1247" y="2205"/>
              <a:ext cx="907" cy="681"/>
            </a:xfrm>
            <a:prstGeom prst="rect">
              <a:avLst/>
            </a:prstGeom>
            <a:noFill/>
            <a:ln w="19050">
              <a:solidFill>
                <a:schemeClr val="folHlink"/>
              </a:solidFill>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grpSp>
      <p:grpSp>
        <p:nvGrpSpPr>
          <p:cNvPr id="3" name="Group 7"/>
          <p:cNvGrpSpPr>
            <a:grpSpLocks/>
          </p:cNvGrpSpPr>
          <p:nvPr/>
        </p:nvGrpSpPr>
        <p:grpSpPr bwMode="auto">
          <a:xfrm>
            <a:off x="323850" y="2629172"/>
            <a:ext cx="1439863" cy="1081088"/>
            <a:chOff x="204" y="1752"/>
            <a:chExt cx="907" cy="681"/>
          </a:xfrm>
        </p:grpSpPr>
        <p:sp>
          <p:nvSpPr>
            <p:cNvPr id="32776" name="Text Box 8"/>
            <p:cNvSpPr txBox="1">
              <a:spLocks noChangeArrowheads="1"/>
            </p:cNvSpPr>
            <p:nvPr/>
          </p:nvSpPr>
          <p:spPr bwMode="auto">
            <a:xfrm>
              <a:off x="249" y="1854"/>
              <a:ext cx="862" cy="442"/>
            </a:xfrm>
            <a:prstGeom prst="rect">
              <a:avLst/>
            </a:prstGeom>
            <a:noFill/>
            <a:ln w="9525">
              <a:noFill/>
              <a:miter lim="800000"/>
              <a:headEnd/>
              <a:tailEnd/>
            </a:ln>
            <a:effectLst/>
          </p:spPr>
          <p:txBody>
            <a:bodyPr>
              <a:spAutoFit/>
            </a:bodyPr>
            <a:lstStyle/>
            <a:p>
              <a:pPr eaLnBrk="0" hangingPunct="0">
                <a:spcBef>
                  <a:spcPct val="50000"/>
                </a:spcBef>
              </a:pPr>
              <a:r>
                <a:rPr lang="zh-CN" altLang="en-US" sz="2000" b="1">
                  <a:latin typeface="Arial Unicode MS" pitchFamily="34" charset="-122"/>
                  <a:ea typeface="Arial Unicode MS" pitchFamily="34" charset="-122"/>
                  <a:cs typeface="Arial Unicode MS" pitchFamily="34" charset="-122"/>
                </a:rPr>
                <a:t>选择要购买的书籍</a:t>
              </a:r>
            </a:p>
          </p:txBody>
        </p:sp>
        <p:sp>
          <p:nvSpPr>
            <p:cNvPr id="32777" name="Rectangle 9"/>
            <p:cNvSpPr>
              <a:spLocks noChangeArrowheads="1"/>
            </p:cNvSpPr>
            <p:nvPr/>
          </p:nvSpPr>
          <p:spPr bwMode="auto">
            <a:xfrm>
              <a:off x="204" y="1752"/>
              <a:ext cx="907" cy="681"/>
            </a:xfrm>
            <a:prstGeom prst="rect">
              <a:avLst/>
            </a:prstGeom>
            <a:noFill/>
            <a:ln w="19050">
              <a:solidFill>
                <a:schemeClr val="folHlink"/>
              </a:solidFill>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grpSp>
      <p:grpSp>
        <p:nvGrpSpPr>
          <p:cNvPr id="4" name="Group 10"/>
          <p:cNvGrpSpPr>
            <a:grpSpLocks/>
          </p:cNvGrpSpPr>
          <p:nvPr/>
        </p:nvGrpSpPr>
        <p:grpSpPr bwMode="auto">
          <a:xfrm>
            <a:off x="7380288" y="2630760"/>
            <a:ext cx="1439862" cy="1081087"/>
            <a:chOff x="3288" y="2024"/>
            <a:chExt cx="907" cy="681"/>
          </a:xfrm>
        </p:grpSpPr>
        <p:sp>
          <p:nvSpPr>
            <p:cNvPr id="32779" name="Text Box 11"/>
            <p:cNvSpPr txBox="1">
              <a:spLocks noChangeArrowheads="1"/>
            </p:cNvSpPr>
            <p:nvPr/>
          </p:nvSpPr>
          <p:spPr bwMode="auto">
            <a:xfrm>
              <a:off x="3334" y="2228"/>
              <a:ext cx="816" cy="250"/>
            </a:xfrm>
            <a:prstGeom prst="rect">
              <a:avLst/>
            </a:prstGeom>
            <a:noFill/>
            <a:ln w="9525">
              <a:noFill/>
              <a:miter lim="800000"/>
              <a:headEnd/>
              <a:tailEnd/>
            </a:ln>
            <a:effectLst/>
          </p:spPr>
          <p:txBody>
            <a:bodyPr>
              <a:spAutoFit/>
            </a:bodyPr>
            <a:lstStyle/>
            <a:p>
              <a:pPr eaLnBrk="0" hangingPunct="0">
                <a:spcBef>
                  <a:spcPct val="50000"/>
                </a:spcBef>
              </a:pPr>
              <a:r>
                <a:rPr lang="zh-CN" altLang="en-US" sz="2000" b="1">
                  <a:latin typeface="Arial Unicode MS" pitchFamily="34" charset="-122"/>
                  <a:ea typeface="Arial Unicode MS" pitchFamily="34" charset="-122"/>
                  <a:cs typeface="Arial Unicode MS" pitchFamily="34" charset="-122"/>
                </a:rPr>
                <a:t>确认数据</a:t>
              </a:r>
            </a:p>
          </p:txBody>
        </p:sp>
        <p:sp>
          <p:nvSpPr>
            <p:cNvPr id="32780" name="Rectangle 12"/>
            <p:cNvSpPr>
              <a:spLocks noChangeArrowheads="1"/>
            </p:cNvSpPr>
            <p:nvPr/>
          </p:nvSpPr>
          <p:spPr bwMode="auto">
            <a:xfrm>
              <a:off x="3288" y="2024"/>
              <a:ext cx="907" cy="681"/>
            </a:xfrm>
            <a:prstGeom prst="rect">
              <a:avLst/>
            </a:prstGeom>
            <a:noFill/>
            <a:ln w="19050">
              <a:solidFill>
                <a:schemeClr val="folHlink"/>
              </a:solidFill>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grpSp>
      <p:sp>
        <p:nvSpPr>
          <p:cNvPr id="32781" name="Text Box 13"/>
          <p:cNvSpPr txBox="1">
            <a:spLocks noChangeArrowheads="1"/>
          </p:cNvSpPr>
          <p:nvPr/>
        </p:nvSpPr>
        <p:spPr bwMode="auto">
          <a:xfrm>
            <a:off x="468313" y="3710260"/>
            <a:ext cx="1223962" cy="366712"/>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step1.jsp</a:t>
            </a:r>
          </a:p>
        </p:txBody>
      </p:sp>
      <p:sp>
        <p:nvSpPr>
          <p:cNvPr id="32782" name="Text Box 14"/>
          <p:cNvSpPr txBox="1">
            <a:spLocks noChangeArrowheads="1"/>
          </p:cNvSpPr>
          <p:nvPr/>
        </p:nvSpPr>
        <p:spPr bwMode="auto">
          <a:xfrm>
            <a:off x="3708400" y="3710260"/>
            <a:ext cx="1223963" cy="366712"/>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step2.jsp</a:t>
            </a:r>
          </a:p>
        </p:txBody>
      </p:sp>
      <p:sp>
        <p:nvSpPr>
          <p:cNvPr id="32783" name="Text Box 15"/>
          <p:cNvSpPr txBox="1">
            <a:spLocks noChangeArrowheads="1"/>
          </p:cNvSpPr>
          <p:nvPr/>
        </p:nvSpPr>
        <p:spPr bwMode="auto">
          <a:xfrm>
            <a:off x="7848600" y="3692797"/>
            <a:ext cx="1295400" cy="338554"/>
          </a:xfrm>
          <a:prstGeom prst="rect">
            <a:avLst/>
          </a:prstGeom>
          <a:noFill/>
          <a:ln w="9525">
            <a:noFill/>
            <a:miter lim="800000"/>
            <a:headEnd/>
            <a:tailEnd/>
          </a:ln>
          <a:effectLst/>
        </p:spPr>
        <p:txBody>
          <a:bodyPr>
            <a:spAutoFit/>
          </a:bodyPr>
          <a:lstStyle/>
          <a:p>
            <a:pPr eaLnBrk="0" hangingPunct="0">
              <a:spcBef>
                <a:spcPct val="50000"/>
              </a:spcBef>
            </a:pPr>
            <a:r>
              <a:rPr lang="en-US" altLang="zh-CN" sz="1600">
                <a:latin typeface="Arial Unicode MS" pitchFamily="34" charset="-122"/>
                <a:ea typeface="Arial Unicode MS" pitchFamily="34" charset="-122"/>
                <a:cs typeface="Arial Unicode MS" pitchFamily="34" charset="-122"/>
              </a:rPr>
              <a:t>confirm.jsp</a:t>
            </a:r>
          </a:p>
        </p:txBody>
      </p:sp>
      <p:sp>
        <p:nvSpPr>
          <p:cNvPr id="32784" name="AutoShape 16"/>
          <p:cNvSpPr>
            <a:spLocks noChangeArrowheads="1"/>
          </p:cNvSpPr>
          <p:nvPr/>
        </p:nvSpPr>
        <p:spPr bwMode="auto">
          <a:xfrm>
            <a:off x="2195513" y="4143647"/>
            <a:ext cx="1008062" cy="863600"/>
          </a:xfrm>
          <a:prstGeom prst="flowChartPreparation">
            <a:avLst/>
          </a:prstGeom>
          <a:noFill/>
          <a:ln w="28575">
            <a:solidFill>
              <a:schemeClr val="folHlink"/>
            </a:solidFill>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32785" name="AutoShape 17"/>
          <p:cNvSpPr>
            <a:spLocks noChangeArrowheads="1"/>
          </p:cNvSpPr>
          <p:nvPr/>
        </p:nvSpPr>
        <p:spPr bwMode="auto">
          <a:xfrm>
            <a:off x="5868988" y="4143647"/>
            <a:ext cx="1008062" cy="863600"/>
          </a:xfrm>
          <a:prstGeom prst="flowChartPreparation">
            <a:avLst/>
          </a:prstGeom>
          <a:noFill/>
          <a:ln w="28575">
            <a:solidFill>
              <a:schemeClr val="folHlink"/>
            </a:solidFill>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32786" name="Line 18"/>
          <p:cNvSpPr>
            <a:spLocks noChangeShapeType="1"/>
          </p:cNvSpPr>
          <p:nvPr/>
        </p:nvSpPr>
        <p:spPr bwMode="auto">
          <a:xfrm>
            <a:off x="1908175" y="3783285"/>
            <a:ext cx="360363" cy="360362"/>
          </a:xfrm>
          <a:prstGeom prst="line">
            <a:avLst/>
          </a:prstGeom>
          <a:noFill/>
          <a:ln w="28575">
            <a:solidFill>
              <a:schemeClr val="tx1"/>
            </a:solidFill>
            <a:prstDash val="dash"/>
            <a:miter lim="800000"/>
            <a:headEnd/>
            <a:tailEnd type="triangle" w="med" len="med"/>
          </a:ln>
          <a:effectLst/>
        </p:spPr>
        <p:txBody>
          <a:bodyPr wrap="none"/>
          <a:lstStyle/>
          <a:p>
            <a:endParaRPr lang="zh-CN" altLang="en-US">
              <a:latin typeface="Arial Unicode MS" pitchFamily="34" charset="-122"/>
              <a:ea typeface="Arial Unicode MS" pitchFamily="34" charset="-122"/>
              <a:cs typeface="Arial Unicode MS" pitchFamily="34" charset="-122"/>
            </a:endParaRPr>
          </a:p>
        </p:txBody>
      </p:sp>
      <p:sp>
        <p:nvSpPr>
          <p:cNvPr id="32787" name="Line 19"/>
          <p:cNvSpPr>
            <a:spLocks noChangeShapeType="1"/>
          </p:cNvSpPr>
          <p:nvPr/>
        </p:nvSpPr>
        <p:spPr bwMode="auto">
          <a:xfrm flipV="1">
            <a:off x="3203575" y="3854722"/>
            <a:ext cx="288925" cy="288925"/>
          </a:xfrm>
          <a:prstGeom prst="line">
            <a:avLst/>
          </a:prstGeom>
          <a:noFill/>
          <a:ln w="28575">
            <a:solidFill>
              <a:schemeClr val="tx1"/>
            </a:solidFill>
            <a:prstDash val="dash"/>
            <a:miter lim="800000"/>
            <a:headEnd/>
            <a:tailEnd type="triangle" w="med" len="med"/>
          </a:ln>
          <a:effectLst/>
        </p:spPr>
        <p:txBody>
          <a:bodyPr wrap="none"/>
          <a:lstStyle/>
          <a:p>
            <a:endParaRPr lang="zh-CN" altLang="en-US">
              <a:latin typeface="Arial Unicode MS" pitchFamily="34" charset="-122"/>
              <a:ea typeface="Arial Unicode MS" pitchFamily="34" charset="-122"/>
              <a:cs typeface="Arial Unicode MS" pitchFamily="34" charset="-122"/>
            </a:endParaRPr>
          </a:p>
        </p:txBody>
      </p:sp>
      <p:sp>
        <p:nvSpPr>
          <p:cNvPr id="32788" name="Line 20"/>
          <p:cNvSpPr>
            <a:spLocks noChangeShapeType="1"/>
          </p:cNvSpPr>
          <p:nvPr/>
        </p:nvSpPr>
        <p:spPr bwMode="auto">
          <a:xfrm>
            <a:off x="5148263" y="3854722"/>
            <a:ext cx="576262" cy="431800"/>
          </a:xfrm>
          <a:prstGeom prst="line">
            <a:avLst/>
          </a:prstGeom>
          <a:noFill/>
          <a:ln w="28575">
            <a:solidFill>
              <a:schemeClr val="tx1"/>
            </a:solidFill>
            <a:prstDash val="dash"/>
            <a:miter lim="800000"/>
            <a:headEnd/>
            <a:tailEnd type="triangle" w="med" len="med"/>
          </a:ln>
          <a:effectLst/>
        </p:spPr>
        <p:txBody>
          <a:bodyPr wrap="none"/>
          <a:lstStyle/>
          <a:p>
            <a:endParaRPr lang="zh-CN" altLang="en-US">
              <a:latin typeface="Arial Unicode MS" pitchFamily="34" charset="-122"/>
              <a:ea typeface="Arial Unicode MS" pitchFamily="34" charset="-122"/>
              <a:cs typeface="Arial Unicode MS" pitchFamily="34" charset="-122"/>
            </a:endParaRPr>
          </a:p>
        </p:txBody>
      </p:sp>
      <p:sp>
        <p:nvSpPr>
          <p:cNvPr id="32789" name="Line 21"/>
          <p:cNvSpPr>
            <a:spLocks noChangeShapeType="1"/>
          </p:cNvSpPr>
          <p:nvPr/>
        </p:nvSpPr>
        <p:spPr bwMode="auto">
          <a:xfrm flipV="1">
            <a:off x="6804025" y="3783285"/>
            <a:ext cx="431800" cy="360362"/>
          </a:xfrm>
          <a:prstGeom prst="line">
            <a:avLst/>
          </a:prstGeom>
          <a:noFill/>
          <a:ln w="28575">
            <a:solidFill>
              <a:schemeClr val="tx1"/>
            </a:solidFill>
            <a:prstDash val="dash"/>
            <a:miter lim="800000"/>
            <a:headEnd/>
            <a:tailEnd type="triangle" w="med" len="med"/>
          </a:ln>
          <a:effectLst/>
        </p:spPr>
        <p:txBody>
          <a:bodyPr wrap="none"/>
          <a:lstStyle/>
          <a:p>
            <a:endParaRPr lang="zh-CN" altLang="en-US">
              <a:latin typeface="Arial Unicode MS" pitchFamily="34" charset="-122"/>
              <a:ea typeface="Arial Unicode MS" pitchFamily="34" charset="-122"/>
              <a:cs typeface="Arial Unicode MS" pitchFamily="34" charset="-122"/>
            </a:endParaRPr>
          </a:p>
        </p:txBody>
      </p:sp>
      <p:sp>
        <p:nvSpPr>
          <p:cNvPr id="32790" name="Text Box 22"/>
          <p:cNvSpPr txBox="1">
            <a:spLocks noChangeArrowheads="1"/>
          </p:cNvSpPr>
          <p:nvPr/>
        </p:nvSpPr>
        <p:spPr bwMode="auto">
          <a:xfrm>
            <a:off x="1835150" y="5078685"/>
            <a:ext cx="2232025" cy="369332"/>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ProcessStep1.class</a:t>
            </a:r>
          </a:p>
        </p:txBody>
      </p:sp>
      <p:sp>
        <p:nvSpPr>
          <p:cNvPr id="32791" name="Text Box 23"/>
          <p:cNvSpPr txBox="1">
            <a:spLocks noChangeArrowheads="1"/>
          </p:cNvSpPr>
          <p:nvPr/>
        </p:nvSpPr>
        <p:spPr bwMode="auto">
          <a:xfrm>
            <a:off x="5435600" y="5007247"/>
            <a:ext cx="2232025" cy="369332"/>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ProcessStep2.class</a:t>
            </a:r>
          </a:p>
        </p:txBody>
      </p:sp>
      <p:sp>
        <p:nvSpPr>
          <p:cNvPr id="32792" name="Text Box 24"/>
          <p:cNvSpPr txBox="1">
            <a:spLocks noChangeArrowheads="1"/>
          </p:cNvSpPr>
          <p:nvPr/>
        </p:nvSpPr>
        <p:spPr bwMode="auto">
          <a:xfrm>
            <a:off x="1690688" y="6296297"/>
            <a:ext cx="2881312"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Arial Unicode MS" pitchFamily="34" charset="-122"/>
                <a:ea typeface="Arial Unicode MS" pitchFamily="34" charset="-122"/>
                <a:cs typeface="Arial Unicode MS" pitchFamily="34" charset="-122"/>
              </a:rPr>
              <a:t>将数据存入</a:t>
            </a:r>
            <a:r>
              <a:rPr lang="en-US" altLang="zh-CN" b="1">
                <a:latin typeface="Arial Unicode MS" pitchFamily="34" charset="-122"/>
                <a:ea typeface="Arial Unicode MS" pitchFamily="34" charset="-122"/>
                <a:cs typeface="Arial Unicode MS" pitchFamily="34" charset="-122"/>
              </a:rPr>
              <a:t>HttpSession</a:t>
            </a:r>
            <a:r>
              <a:rPr lang="zh-CN" altLang="en-US" b="1">
                <a:latin typeface="Arial Unicode MS" pitchFamily="34" charset="-122"/>
                <a:ea typeface="Arial Unicode MS" pitchFamily="34" charset="-122"/>
                <a:cs typeface="Arial Unicode MS" pitchFamily="34" charset="-122"/>
              </a:rPr>
              <a:t>中</a:t>
            </a:r>
          </a:p>
        </p:txBody>
      </p:sp>
      <p:sp>
        <p:nvSpPr>
          <p:cNvPr id="32793" name="Text Box 25"/>
          <p:cNvSpPr txBox="1">
            <a:spLocks noChangeArrowheads="1"/>
          </p:cNvSpPr>
          <p:nvPr/>
        </p:nvSpPr>
        <p:spPr bwMode="auto">
          <a:xfrm>
            <a:off x="5292725" y="6302647"/>
            <a:ext cx="2881313" cy="366713"/>
          </a:xfrm>
          <a:prstGeom prst="rect">
            <a:avLst/>
          </a:prstGeom>
          <a:noFill/>
          <a:ln w="9525">
            <a:noFill/>
            <a:miter lim="800000"/>
            <a:headEnd/>
            <a:tailEnd/>
          </a:ln>
          <a:effectLst/>
        </p:spPr>
        <p:txBody>
          <a:bodyPr>
            <a:spAutoFit/>
          </a:bodyPr>
          <a:lstStyle/>
          <a:p>
            <a:pPr eaLnBrk="0" hangingPunct="0">
              <a:spcBef>
                <a:spcPct val="50000"/>
              </a:spcBef>
            </a:pPr>
            <a:r>
              <a:rPr lang="zh-CN" altLang="en-US" b="1">
                <a:latin typeface="Arial Unicode MS" pitchFamily="34" charset="-122"/>
                <a:ea typeface="Arial Unicode MS" pitchFamily="34" charset="-122"/>
                <a:cs typeface="Arial Unicode MS" pitchFamily="34" charset="-122"/>
              </a:rPr>
              <a:t>将数据存入</a:t>
            </a:r>
            <a:r>
              <a:rPr lang="en-US" altLang="zh-CN" b="1">
                <a:latin typeface="Arial Unicode MS" pitchFamily="34" charset="-122"/>
                <a:ea typeface="Arial Unicode MS" pitchFamily="34" charset="-122"/>
                <a:cs typeface="Arial Unicode MS" pitchFamily="34" charset="-122"/>
              </a:rPr>
              <a:t>HttpSession</a:t>
            </a:r>
            <a:r>
              <a:rPr lang="zh-CN" altLang="en-US" b="1">
                <a:latin typeface="Arial Unicode MS" pitchFamily="34" charset="-122"/>
                <a:ea typeface="Arial Unicode MS" pitchFamily="34" charset="-122"/>
                <a:cs typeface="Arial Unicode MS" pitchFamily="34" charset="-122"/>
              </a:rPr>
              <a:t>中</a:t>
            </a:r>
          </a:p>
        </p:txBody>
      </p:sp>
      <p:sp>
        <p:nvSpPr>
          <p:cNvPr id="32794" name="Line 26"/>
          <p:cNvSpPr>
            <a:spLocks noChangeShapeType="1"/>
          </p:cNvSpPr>
          <p:nvPr/>
        </p:nvSpPr>
        <p:spPr bwMode="auto">
          <a:xfrm>
            <a:off x="2771775" y="5510485"/>
            <a:ext cx="0" cy="792162"/>
          </a:xfrm>
          <a:prstGeom prst="line">
            <a:avLst/>
          </a:prstGeom>
          <a:noFill/>
          <a:ln w="28575">
            <a:solidFill>
              <a:schemeClr val="tx1"/>
            </a:solidFill>
            <a:prstDash val="dash"/>
            <a:miter lim="800000"/>
            <a:headEnd/>
            <a:tailEnd type="triangle" w="med" len="med"/>
          </a:ln>
          <a:effectLst/>
        </p:spPr>
        <p:txBody>
          <a:bodyPr wrap="none"/>
          <a:lstStyle/>
          <a:p>
            <a:endParaRPr lang="zh-CN" altLang="en-US">
              <a:latin typeface="Arial Unicode MS" pitchFamily="34" charset="-122"/>
              <a:ea typeface="Arial Unicode MS" pitchFamily="34" charset="-122"/>
              <a:cs typeface="Arial Unicode MS" pitchFamily="34" charset="-122"/>
            </a:endParaRPr>
          </a:p>
        </p:txBody>
      </p:sp>
      <p:sp>
        <p:nvSpPr>
          <p:cNvPr id="32795" name="Line 27"/>
          <p:cNvSpPr>
            <a:spLocks noChangeShapeType="1"/>
          </p:cNvSpPr>
          <p:nvPr/>
        </p:nvSpPr>
        <p:spPr bwMode="auto">
          <a:xfrm>
            <a:off x="6516688" y="5510485"/>
            <a:ext cx="0" cy="792162"/>
          </a:xfrm>
          <a:prstGeom prst="line">
            <a:avLst/>
          </a:prstGeom>
          <a:noFill/>
          <a:ln w="28575">
            <a:solidFill>
              <a:schemeClr val="tx1"/>
            </a:solidFill>
            <a:prstDash val="dash"/>
            <a:miter lim="800000"/>
            <a:headEnd/>
            <a:tailEnd type="triangle" w="med" len="med"/>
          </a:ln>
          <a:effectLst/>
        </p:spPr>
        <p:txBody>
          <a:bodyPr wrap="none"/>
          <a:lstStyle/>
          <a:p>
            <a:endParaRPr lang="zh-CN" altLang="en-US">
              <a:latin typeface="Arial Unicode MS" pitchFamily="34" charset="-122"/>
              <a:ea typeface="Arial Unicode MS" pitchFamily="34" charset="-122"/>
              <a:cs typeface="Arial Unicode MS" pitchFamily="34" charset="-122"/>
            </a:endParaRPr>
          </a:p>
        </p:txBody>
      </p:sp>
      <p:sp>
        <p:nvSpPr>
          <p:cNvPr id="32796" name="Text Box 28"/>
          <p:cNvSpPr txBox="1">
            <a:spLocks noChangeArrowheads="1"/>
          </p:cNvSpPr>
          <p:nvPr/>
        </p:nvSpPr>
        <p:spPr bwMode="auto">
          <a:xfrm>
            <a:off x="755650" y="5077097"/>
            <a:ext cx="431800" cy="366713"/>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①</a:t>
            </a:r>
          </a:p>
        </p:txBody>
      </p:sp>
      <p:sp>
        <p:nvSpPr>
          <p:cNvPr id="32797" name="Text Box 29"/>
          <p:cNvSpPr txBox="1">
            <a:spLocks noChangeArrowheads="1"/>
          </p:cNvSpPr>
          <p:nvPr/>
        </p:nvSpPr>
        <p:spPr bwMode="auto">
          <a:xfrm>
            <a:off x="1979613" y="3567385"/>
            <a:ext cx="431800" cy="366712"/>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①</a:t>
            </a:r>
          </a:p>
        </p:txBody>
      </p:sp>
      <p:sp>
        <p:nvSpPr>
          <p:cNvPr id="32798" name="Text Box 30"/>
          <p:cNvSpPr txBox="1">
            <a:spLocks noChangeArrowheads="1"/>
          </p:cNvSpPr>
          <p:nvPr/>
        </p:nvSpPr>
        <p:spPr bwMode="auto">
          <a:xfrm>
            <a:off x="2844800" y="5720035"/>
            <a:ext cx="431800" cy="366712"/>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②</a:t>
            </a:r>
          </a:p>
        </p:txBody>
      </p:sp>
      <p:sp>
        <p:nvSpPr>
          <p:cNvPr id="32799" name="Text Box 31"/>
          <p:cNvSpPr txBox="1">
            <a:spLocks noChangeArrowheads="1"/>
          </p:cNvSpPr>
          <p:nvPr/>
        </p:nvSpPr>
        <p:spPr bwMode="auto">
          <a:xfrm>
            <a:off x="2987675" y="3567385"/>
            <a:ext cx="431800" cy="366712"/>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③</a:t>
            </a:r>
          </a:p>
        </p:txBody>
      </p:sp>
      <p:sp>
        <p:nvSpPr>
          <p:cNvPr id="32800" name="Text Box 32"/>
          <p:cNvSpPr txBox="1">
            <a:spLocks noChangeArrowheads="1"/>
          </p:cNvSpPr>
          <p:nvPr/>
        </p:nvSpPr>
        <p:spPr bwMode="auto">
          <a:xfrm>
            <a:off x="5292725" y="3638822"/>
            <a:ext cx="431800" cy="366713"/>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④</a:t>
            </a:r>
          </a:p>
        </p:txBody>
      </p:sp>
      <p:sp>
        <p:nvSpPr>
          <p:cNvPr id="32801" name="Text Box 33"/>
          <p:cNvSpPr txBox="1">
            <a:spLocks noChangeArrowheads="1"/>
          </p:cNvSpPr>
          <p:nvPr/>
        </p:nvSpPr>
        <p:spPr bwMode="auto">
          <a:xfrm>
            <a:off x="6516688" y="5654947"/>
            <a:ext cx="431800" cy="366713"/>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⑤</a:t>
            </a:r>
          </a:p>
        </p:txBody>
      </p:sp>
      <p:sp>
        <p:nvSpPr>
          <p:cNvPr id="32802" name="Text Box 34"/>
          <p:cNvSpPr txBox="1">
            <a:spLocks noChangeArrowheads="1"/>
          </p:cNvSpPr>
          <p:nvPr/>
        </p:nvSpPr>
        <p:spPr bwMode="auto">
          <a:xfrm>
            <a:off x="6661150" y="3638822"/>
            <a:ext cx="431800" cy="366713"/>
          </a:xfrm>
          <a:prstGeom prst="rect">
            <a:avLst/>
          </a:prstGeom>
          <a:noFill/>
          <a:ln w="9525">
            <a:noFill/>
            <a:miter lim="800000"/>
            <a:headEnd/>
            <a:tailEnd/>
          </a:ln>
          <a:effectLst/>
        </p:spPr>
        <p:txBody>
          <a:bodyPr>
            <a:spAutoFit/>
          </a:bodyPr>
          <a:lstStyle/>
          <a:p>
            <a:pPr eaLnBrk="0" hangingPunct="0">
              <a:spcBef>
                <a:spcPct val="50000"/>
              </a:spcBef>
            </a:pPr>
            <a:r>
              <a:rPr lang="en-US" altLang="zh-CN">
                <a:latin typeface="Arial Unicode MS" pitchFamily="34" charset="-122"/>
                <a:ea typeface="Arial Unicode MS" pitchFamily="34" charset="-122"/>
                <a:cs typeface="Arial Unicode MS" pitchFamily="34" charset="-122"/>
              </a:rPr>
              <a:t>⑥</a:t>
            </a:r>
          </a:p>
        </p:txBody>
      </p:sp>
      <p:sp>
        <p:nvSpPr>
          <p:cNvPr id="32803" name="Text Box 35"/>
          <p:cNvSpPr txBox="1">
            <a:spLocks noChangeArrowheads="1"/>
          </p:cNvSpPr>
          <p:nvPr/>
        </p:nvSpPr>
        <p:spPr bwMode="auto">
          <a:xfrm>
            <a:off x="3327400" y="4137297"/>
            <a:ext cx="1295400" cy="274638"/>
          </a:xfrm>
          <a:prstGeom prst="rect">
            <a:avLst/>
          </a:prstGeom>
          <a:noFill/>
          <a:ln w="9525">
            <a:noFill/>
            <a:miter lim="800000"/>
            <a:headEnd/>
            <a:tailEnd/>
          </a:ln>
          <a:effectLst/>
        </p:spPr>
        <p:txBody>
          <a:bodyPr>
            <a:spAutoFit/>
          </a:bodyPr>
          <a:lstStyle/>
          <a:p>
            <a:pPr>
              <a:spcBef>
                <a:spcPct val="50000"/>
              </a:spcBef>
            </a:pPr>
            <a:r>
              <a:rPr lang="zh-CN" altLang="en-US" sz="1200" b="1">
                <a:latin typeface="Arial Unicode MS" pitchFamily="34" charset="-122"/>
                <a:ea typeface="Arial Unicode MS" pitchFamily="34" charset="-122"/>
                <a:cs typeface="Arial Unicode MS" pitchFamily="34" charset="-122"/>
              </a:rPr>
              <a:t>使用重定向</a:t>
            </a:r>
          </a:p>
        </p:txBody>
      </p:sp>
      <p:sp>
        <p:nvSpPr>
          <p:cNvPr id="32804" name="Text Box 36"/>
          <p:cNvSpPr txBox="1">
            <a:spLocks noChangeArrowheads="1"/>
          </p:cNvSpPr>
          <p:nvPr/>
        </p:nvSpPr>
        <p:spPr bwMode="auto">
          <a:xfrm>
            <a:off x="6858000" y="4073797"/>
            <a:ext cx="1295400" cy="274638"/>
          </a:xfrm>
          <a:prstGeom prst="rect">
            <a:avLst/>
          </a:prstGeom>
          <a:noFill/>
          <a:ln w="9525">
            <a:noFill/>
            <a:miter lim="800000"/>
            <a:headEnd/>
            <a:tailEnd/>
          </a:ln>
          <a:effectLst/>
        </p:spPr>
        <p:txBody>
          <a:bodyPr>
            <a:spAutoFit/>
          </a:bodyPr>
          <a:lstStyle/>
          <a:p>
            <a:pPr>
              <a:spcBef>
                <a:spcPct val="50000"/>
              </a:spcBef>
            </a:pPr>
            <a:r>
              <a:rPr lang="zh-CN" altLang="en-US" sz="1200" b="1">
                <a:latin typeface="Arial Unicode MS" pitchFamily="34" charset="-122"/>
                <a:ea typeface="Arial Unicode MS" pitchFamily="34" charset="-122"/>
                <a:cs typeface="Arial Unicode MS" pitchFamily="34" charset="-122"/>
              </a:rPr>
              <a:t>使用重定向</a:t>
            </a:r>
          </a:p>
        </p:txBody>
      </p:sp>
    </p:spTree>
    <p:extLst>
      <p:ext uri="{BB962C8B-B14F-4D97-AF65-F5344CB8AC3E}">
        <p14:creationId xmlns:p14="http://schemas.microsoft.com/office/powerpoint/2010/main" val="2414748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2314575" cy="2886075"/>
          </a:xfrm>
          <a:prstGeom prst="rect">
            <a:avLst/>
          </a:prstGeom>
          <a:noFill/>
        </p:spPr>
      </p:pic>
      <p:pic>
        <p:nvPicPr>
          <p:cNvPr id="33795" name="Picture 3"/>
          <p:cNvPicPr>
            <a:picLocks noChangeAspect="1" noChangeArrowheads="1"/>
          </p:cNvPicPr>
          <p:nvPr/>
        </p:nvPicPr>
        <p:blipFill>
          <a:blip r:embed="rId3"/>
          <a:srcRect/>
          <a:stretch>
            <a:fillRect/>
          </a:stretch>
        </p:blipFill>
        <p:spPr bwMode="auto">
          <a:xfrm>
            <a:off x="6010275" y="0"/>
            <a:ext cx="3133725" cy="3381375"/>
          </a:xfrm>
          <a:prstGeom prst="rect">
            <a:avLst/>
          </a:prstGeom>
          <a:noFill/>
        </p:spPr>
      </p:pic>
      <p:pic>
        <p:nvPicPr>
          <p:cNvPr id="33796" name="Picture 4"/>
          <p:cNvPicPr>
            <a:picLocks noChangeAspect="1" noChangeArrowheads="1"/>
          </p:cNvPicPr>
          <p:nvPr/>
        </p:nvPicPr>
        <p:blipFill>
          <a:blip r:embed="rId4"/>
          <a:srcRect/>
          <a:stretch>
            <a:fillRect/>
          </a:stretch>
        </p:blipFill>
        <p:spPr bwMode="auto">
          <a:xfrm>
            <a:off x="0" y="3486150"/>
            <a:ext cx="3124200" cy="3371850"/>
          </a:xfrm>
          <a:prstGeom prst="rect">
            <a:avLst/>
          </a:prstGeom>
          <a:noFill/>
        </p:spPr>
      </p:pic>
      <p:pic>
        <p:nvPicPr>
          <p:cNvPr id="33797" name="Picture 5"/>
          <p:cNvPicPr>
            <a:picLocks noChangeAspect="1" noChangeArrowheads="1"/>
          </p:cNvPicPr>
          <p:nvPr/>
        </p:nvPicPr>
        <p:blipFill>
          <a:blip r:embed="rId5"/>
          <a:srcRect/>
          <a:stretch>
            <a:fillRect/>
          </a:stretch>
        </p:blipFill>
        <p:spPr bwMode="auto">
          <a:xfrm>
            <a:off x="6819900" y="3562350"/>
            <a:ext cx="2324100" cy="3295650"/>
          </a:xfrm>
          <a:prstGeom prst="rect">
            <a:avLst/>
          </a:prstGeom>
          <a:noFill/>
        </p:spPr>
      </p:pic>
      <p:pic>
        <p:nvPicPr>
          <p:cNvPr id="33798" name="Picture 6"/>
          <p:cNvPicPr>
            <a:picLocks noChangeAspect="1" noChangeArrowheads="1"/>
          </p:cNvPicPr>
          <p:nvPr/>
        </p:nvPicPr>
        <p:blipFill>
          <a:blip r:embed="rId6"/>
          <a:srcRect/>
          <a:stretch>
            <a:fillRect/>
          </a:stretch>
        </p:blipFill>
        <p:spPr bwMode="auto">
          <a:xfrm>
            <a:off x="3132138" y="0"/>
            <a:ext cx="2333625" cy="3257550"/>
          </a:xfrm>
          <a:prstGeom prst="rect">
            <a:avLst/>
          </a:prstGeom>
          <a:noFill/>
        </p:spPr>
      </p:pic>
      <p:sp>
        <p:nvSpPr>
          <p:cNvPr id="33799" name="Line 7"/>
          <p:cNvSpPr>
            <a:spLocks noChangeShapeType="1"/>
          </p:cNvSpPr>
          <p:nvPr/>
        </p:nvSpPr>
        <p:spPr bwMode="auto">
          <a:xfrm>
            <a:off x="2339975" y="1412875"/>
            <a:ext cx="719138" cy="0"/>
          </a:xfrm>
          <a:prstGeom prst="line">
            <a:avLst/>
          </a:prstGeom>
          <a:noFill/>
          <a:ln w="28575">
            <a:solidFill>
              <a:srgbClr val="FF0000"/>
            </a:solidFill>
            <a:prstDash val="dash"/>
            <a:miter lim="800000"/>
            <a:headEnd/>
            <a:tailEnd type="triangle" w="med" len="med"/>
          </a:ln>
          <a:effectLst/>
        </p:spPr>
        <p:txBody>
          <a:bodyPr wrap="none"/>
          <a:lstStyle/>
          <a:p>
            <a:endParaRPr lang="zh-CN" altLang="en-US"/>
          </a:p>
        </p:txBody>
      </p:sp>
      <p:sp>
        <p:nvSpPr>
          <p:cNvPr id="33800" name="Line 8"/>
          <p:cNvSpPr>
            <a:spLocks noChangeShapeType="1"/>
          </p:cNvSpPr>
          <p:nvPr/>
        </p:nvSpPr>
        <p:spPr bwMode="auto">
          <a:xfrm>
            <a:off x="5508625" y="1412875"/>
            <a:ext cx="431800" cy="0"/>
          </a:xfrm>
          <a:prstGeom prst="line">
            <a:avLst/>
          </a:prstGeom>
          <a:noFill/>
          <a:ln w="28575">
            <a:solidFill>
              <a:srgbClr val="FF0000"/>
            </a:solidFill>
            <a:prstDash val="dash"/>
            <a:miter lim="800000"/>
            <a:headEnd/>
            <a:tailEnd type="triangle" w="med" len="med"/>
          </a:ln>
          <a:effectLst/>
        </p:spPr>
        <p:txBody>
          <a:bodyPr wrap="none"/>
          <a:lstStyle/>
          <a:p>
            <a:endParaRPr lang="zh-CN" altLang="en-US"/>
          </a:p>
        </p:txBody>
      </p:sp>
      <p:sp>
        <p:nvSpPr>
          <p:cNvPr id="33801" name="Line 9"/>
          <p:cNvSpPr>
            <a:spLocks noChangeShapeType="1"/>
          </p:cNvSpPr>
          <p:nvPr/>
        </p:nvSpPr>
        <p:spPr bwMode="auto">
          <a:xfrm flipH="1">
            <a:off x="3276600" y="3357563"/>
            <a:ext cx="2590800" cy="1008062"/>
          </a:xfrm>
          <a:prstGeom prst="line">
            <a:avLst/>
          </a:prstGeom>
          <a:noFill/>
          <a:ln w="28575">
            <a:solidFill>
              <a:srgbClr val="FF0000"/>
            </a:solidFill>
            <a:prstDash val="dash"/>
            <a:miter lim="800000"/>
            <a:headEnd/>
            <a:tailEnd type="triangle" w="med" len="med"/>
          </a:ln>
          <a:effectLst/>
        </p:spPr>
        <p:txBody>
          <a:bodyPr wrap="none"/>
          <a:lstStyle/>
          <a:p>
            <a:endParaRPr lang="zh-CN" altLang="en-US"/>
          </a:p>
        </p:txBody>
      </p:sp>
      <p:sp>
        <p:nvSpPr>
          <p:cNvPr id="33802" name="Line 10"/>
          <p:cNvSpPr>
            <a:spLocks noChangeShapeType="1"/>
          </p:cNvSpPr>
          <p:nvPr/>
        </p:nvSpPr>
        <p:spPr bwMode="auto">
          <a:xfrm>
            <a:off x="3203575" y="5373688"/>
            <a:ext cx="3455988" cy="0"/>
          </a:xfrm>
          <a:prstGeom prst="line">
            <a:avLst/>
          </a:prstGeom>
          <a:noFill/>
          <a:ln w="28575">
            <a:solidFill>
              <a:srgbClr val="FF0000"/>
            </a:solidFill>
            <a:prstDash val="dash"/>
            <a:miter lim="800000"/>
            <a:headEnd/>
            <a:tailEnd type="triangle" w="med" len="med"/>
          </a:ln>
          <a:effectLst/>
        </p:spPr>
        <p:txBody>
          <a:bodyPr wrap="none"/>
          <a:lstStyle/>
          <a:p>
            <a:endParaRPr lang="zh-CN" altLang="en-US"/>
          </a:p>
        </p:txBody>
      </p:sp>
    </p:spTree>
    <p:extLst>
      <p:ext uri="{BB962C8B-B14F-4D97-AF65-F5344CB8AC3E}">
        <p14:creationId xmlns:p14="http://schemas.microsoft.com/office/powerpoint/2010/main" val="761189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539552" y="836712"/>
            <a:ext cx="8229600" cy="857256"/>
          </a:xfrm>
        </p:spPr>
        <p:txBody>
          <a:bodyPr/>
          <a:lstStyle/>
          <a:p>
            <a:r>
              <a:rPr lang="zh-CN" altLang="en-US" b="1" dirty="0">
                <a:latin typeface="Arial Unicode MS" pitchFamily="34" charset="-122"/>
                <a:ea typeface="Arial Unicode MS" pitchFamily="34" charset="-122"/>
                <a:cs typeface="Arial Unicode MS" pitchFamily="34" charset="-122"/>
              </a:rPr>
              <a:t>避免表单的重复提交</a:t>
            </a:r>
          </a:p>
        </p:txBody>
      </p:sp>
      <p:sp>
        <p:nvSpPr>
          <p:cNvPr id="625667" name="Rectangle 3"/>
          <p:cNvSpPr>
            <a:spLocks noGrp="1" noChangeArrowheads="1"/>
          </p:cNvSpPr>
          <p:nvPr>
            <p:ph type="body" idx="1"/>
          </p:nvPr>
        </p:nvSpPr>
        <p:spPr>
          <a:xfrm>
            <a:off x="323528" y="2060848"/>
            <a:ext cx="8208912" cy="4098925"/>
          </a:xfrm>
        </p:spPr>
        <p:txBody>
          <a:bodyPr/>
          <a:lstStyle/>
          <a:p>
            <a:pPr>
              <a:lnSpc>
                <a:spcPct val="90000"/>
              </a:lnSpc>
            </a:pPr>
            <a:r>
              <a:rPr lang="zh-CN" altLang="en-US" sz="2700" dirty="0">
                <a:latin typeface="Arial Unicode MS" pitchFamily="34" charset="-122"/>
                <a:ea typeface="Arial Unicode MS" pitchFamily="34" charset="-122"/>
                <a:cs typeface="Arial Unicode MS" pitchFamily="34" charset="-122"/>
              </a:rPr>
              <a:t>调用 </a:t>
            </a:r>
            <a:r>
              <a:rPr lang="en-US" altLang="zh-CN" sz="2700" dirty="0" err="1">
                <a:latin typeface="Arial Unicode MS" pitchFamily="34" charset="-122"/>
                <a:ea typeface="Arial Unicode MS" pitchFamily="34" charset="-122"/>
                <a:cs typeface="Arial Unicode MS" pitchFamily="34" charset="-122"/>
              </a:rPr>
              <a:t>RequestDispatcher.forward</a:t>
            </a:r>
            <a:r>
              <a:rPr lang="en-US" altLang="zh-CN" sz="2700" dirty="0">
                <a:latin typeface="Arial Unicode MS" pitchFamily="34" charset="-122"/>
                <a:ea typeface="Arial Unicode MS" pitchFamily="34" charset="-122"/>
                <a:cs typeface="Arial Unicode MS" pitchFamily="34" charset="-122"/>
              </a:rPr>
              <a:t>() </a:t>
            </a:r>
            <a:r>
              <a:rPr lang="zh-CN" altLang="en-US" sz="2700" dirty="0">
                <a:latin typeface="Arial Unicode MS" pitchFamily="34" charset="-122"/>
                <a:ea typeface="Arial Unicode MS" pitchFamily="34" charset="-122"/>
                <a:cs typeface="Arial Unicode MS" pitchFamily="34" charset="-122"/>
              </a:rPr>
              <a:t>方法，浏览器所保留的</a:t>
            </a:r>
            <a:r>
              <a:rPr lang="en-US" altLang="zh-CN" sz="2700" dirty="0">
                <a:latin typeface="Arial Unicode MS" pitchFamily="34" charset="-122"/>
                <a:ea typeface="Arial Unicode MS" pitchFamily="34" charset="-122"/>
                <a:cs typeface="Arial Unicode MS" pitchFamily="34" charset="-122"/>
              </a:rPr>
              <a:t>URL </a:t>
            </a:r>
            <a:r>
              <a:rPr lang="zh-CN" altLang="en-US" sz="2700" dirty="0">
                <a:latin typeface="Arial Unicode MS" pitchFamily="34" charset="-122"/>
                <a:ea typeface="Arial Unicode MS" pitchFamily="34" charset="-122"/>
                <a:cs typeface="Arial Unicode MS" pitchFamily="34" charset="-122"/>
              </a:rPr>
              <a:t>是先前的表单提交的 </a:t>
            </a:r>
            <a:r>
              <a:rPr lang="en-US" altLang="zh-CN" sz="2700" dirty="0">
                <a:latin typeface="Arial Unicode MS" pitchFamily="34" charset="-122"/>
                <a:ea typeface="Arial Unicode MS" pitchFamily="34" charset="-122"/>
                <a:cs typeface="Arial Unicode MS" pitchFamily="34" charset="-122"/>
              </a:rPr>
              <a:t>URL</a:t>
            </a:r>
            <a:r>
              <a:rPr lang="zh-CN" altLang="en-US" sz="2700" dirty="0">
                <a:latin typeface="Arial Unicode MS" pitchFamily="34" charset="-122"/>
                <a:ea typeface="Arial Unicode MS" pitchFamily="34" charset="-122"/>
                <a:cs typeface="Arial Unicode MS" pitchFamily="34" charset="-122"/>
              </a:rPr>
              <a:t>，此时点击”刷新”</a:t>
            </a:r>
            <a:r>
              <a:rPr lang="en-US" altLang="zh-CN" sz="2700" dirty="0">
                <a:latin typeface="Arial Unicode MS" pitchFamily="34" charset="-122"/>
                <a:ea typeface="Arial Unicode MS" pitchFamily="34" charset="-122"/>
                <a:cs typeface="Arial Unicode MS" pitchFamily="34" charset="-122"/>
              </a:rPr>
              <a:t>, </a:t>
            </a:r>
            <a:r>
              <a:rPr lang="zh-CN" altLang="en-US" sz="2700" dirty="0">
                <a:latin typeface="Arial Unicode MS" pitchFamily="34" charset="-122"/>
                <a:ea typeface="Arial Unicode MS" pitchFamily="34" charset="-122"/>
                <a:cs typeface="Arial Unicode MS" pitchFamily="34" charset="-122"/>
              </a:rPr>
              <a:t>浏览器将再次提交用户先前输入的数据，引起重复提交</a:t>
            </a:r>
          </a:p>
          <a:p>
            <a:pPr>
              <a:lnSpc>
                <a:spcPct val="90000"/>
              </a:lnSpc>
            </a:pPr>
            <a:r>
              <a:rPr lang="zh-CN" altLang="en-US" sz="2700" dirty="0">
                <a:latin typeface="Arial Unicode MS" pitchFamily="34" charset="-122"/>
                <a:ea typeface="Arial Unicode MS" pitchFamily="34" charset="-122"/>
                <a:cs typeface="Arial Unicode MS" pitchFamily="34" charset="-122"/>
              </a:rPr>
              <a:t>如果采用 </a:t>
            </a:r>
            <a:r>
              <a:rPr lang="en-US" altLang="zh-CN" sz="2700" dirty="0" err="1">
                <a:latin typeface="Arial Unicode MS" pitchFamily="34" charset="-122"/>
                <a:ea typeface="Arial Unicode MS" pitchFamily="34" charset="-122"/>
                <a:cs typeface="Arial Unicode MS" pitchFamily="34" charset="-122"/>
              </a:rPr>
              <a:t>HttpServletResponse.sendRedirct</a:t>
            </a:r>
            <a:r>
              <a:rPr lang="en-US" altLang="zh-CN" sz="2700" dirty="0">
                <a:latin typeface="Arial Unicode MS" pitchFamily="34" charset="-122"/>
                <a:ea typeface="Arial Unicode MS" pitchFamily="34" charset="-122"/>
                <a:cs typeface="Arial Unicode MS" pitchFamily="34" charset="-122"/>
              </a:rPr>
              <a:t>() </a:t>
            </a:r>
            <a:r>
              <a:rPr lang="zh-CN" altLang="en-US" sz="2700" dirty="0">
                <a:latin typeface="Arial Unicode MS" pitchFamily="34" charset="-122"/>
                <a:ea typeface="Arial Unicode MS" pitchFamily="34" charset="-122"/>
                <a:cs typeface="Arial Unicode MS" pitchFamily="34" charset="-122"/>
              </a:rPr>
              <a:t>方法将客户端重定向到成功页面，将不会出现重复一条问题</a:t>
            </a:r>
          </a:p>
        </p:txBody>
      </p:sp>
    </p:spTree>
    <p:extLst>
      <p:ext uri="{BB962C8B-B14F-4D97-AF65-F5344CB8AC3E}">
        <p14:creationId xmlns:p14="http://schemas.microsoft.com/office/powerpoint/2010/main" val="2685950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755576"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JS </a:t>
            </a:r>
            <a:r>
              <a:rPr lang="zh-CN" altLang="en-US" dirty="0">
                <a:latin typeface="Arial Unicode MS" pitchFamily="34" charset="-122"/>
                <a:ea typeface="Arial Unicode MS" pitchFamily="34" charset="-122"/>
                <a:cs typeface="Arial Unicode MS" pitchFamily="34" charset="-122"/>
              </a:rPr>
              <a:t>客户端避免表单重复提交</a:t>
            </a:r>
          </a:p>
        </p:txBody>
      </p:sp>
      <p:sp>
        <p:nvSpPr>
          <p:cNvPr id="626693" name="Text Box 5"/>
          <p:cNvSpPr txBox="1">
            <a:spLocks noChangeArrowheads="1"/>
          </p:cNvSpPr>
          <p:nvPr/>
        </p:nvSpPr>
        <p:spPr bwMode="auto">
          <a:xfrm>
            <a:off x="500034" y="5459400"/>
            <a:ext cx="8032779" cy="369332"/>
          </a:xfrm>
          <a:prstGeom prst="rect">
            <a:avLst/>
          </a:prstGeom>
          <a:noFill/>
          <a:ln w="9525" algn="ctr">
            <a:noFill/>
            <a:miter lim="800000"/>
            <a:headEnd/>
            <a:tailEnd/>
          </a:ln>
          <a:effectLst/>
        </p:spPr>
        <p:txBody>
          <a:bodyPr wrap="square">
            <a:spAutoFit/>
          </a:bodyPr>
          <a:lstStyle/>
          <a:p>
            <a:pPr marL="342900" indent="-342900" algn="l">
              <a:spcBef>
                <a:spcPct val="50000"/>
              </a:spcBef>
            </a:pPr>
            <a:r>
              <a:rPr lang="zh-CN" altLang="en-US" dirty="0">
                <a:latin typeface="Arial Unicode MS" pitchFamily="34" charset="-122"/>
                <a:ea typeface="Arial Unicode MS" pitchFamily="34" charset="-122"/>
                <a:cs typeface="Arial Unicode MS" pitchFamily="34" charset="-122"/>
              </a:rPr>
              <a:t>不足：但用户单击”刷新”，或单击”后退”再次提交表单，将导致表单重复提交</a:t>
            </a:r>
          </a:p>
        </p:txBody>
      </p:sp>
      <p:pic>
        <p:nvPicPr>
          <p:cNvPr id="626695" name="Picture 7"/>
          <p:cNvPicPr>
            <a:picLocks noChangeAspect="1" noChangeArrowheads="1"/>
          </p:cNvPicPr>
          <p:nvPr/>
        </p:nvPicPr>
        <p:blipFill>
          <a:blip r:embed="rId2"/>
          <a:srcRect/>
          <a:stretch>
            <a:fillRect/>
          </a:stretch>
        </p:blipFill>
        <p:spPr bwMode="auto">
          <a:xfrm>
            <a:off x="642910" y="1571612"/>
            <a:ext cx="5286375" cy="3648075"/>
          </a:xfrm>
          <a:prstGeom prst="rect">
            <a:avLst/>
          </a:prstGeom>
          <a:noFill/>
          <a:ln w="9525" algn="ctr">
            <a:noFill/>
            <a:miter lim="800000"/>
            <a:headEnd/>
            <a:tailEnd/>
          </a:ln>
          <a:effectLst/>
        </p:spPr>
      </p:pic>
    </p:spTree>
    <p:extLst>
      <p:ext uri="{BB962C8B-B14F-4D97-AF65-F5344CB8AC3E}">
        <p14:creationId xmlns:p14="http://schemas.microsoft.com/office/powerpoint/2010/main" val="3744421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53955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利用</a:t>
            </a:r>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防止表单重复提交</a:t>
            </a:r>
            <a:endParaRPr lang="zh-CN" altLang="en-US" dirty="0">
              <a:latin typeface="Arial Unicode MS" pitchFamily="34" charset="-122"/>
              <a:ea typeface="Arial Unicode MS" pitchFamily="34" charset="-122"/>
              <a:cs typeface="Arial Unicode MS" pitchFamily="34" charset="-122"/>
            </a:endParaRPr>
          </a:p>
        </p:txBody>
      </p:sp>
      <p:sp>
        <p:nvSpPr>
          <p:cNvPr id="569347" name="Rectangle 3"/>
          <p:cNvSpPr>
            <a:spLocks noGrp="1" noChangeArrowheads="1"/>
          </p:cNvSpPr>
          <p:nvPr>
            <p:ph type="body" idx="1"/>
          </p:nvPr>
        </p:nvSpPr>
        <p:spPr>
          <a:xfrm>
            <a:off x="395536" y="1628800"/>
            <a:ext cx="8352928" cy="4857784"/>
          </a:xfrm>
          <a:noFill/>
        </p:spPr>
        <p:txBody>
          <a:bodyPr>
            <a:normAutofit/>
          </a:bodyPr>
          <a:lstStyle/>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包含有</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表单的页面必须通过一个服务器程序动态产生，服务器程序为每次产生的页面中的</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表单都分配一个唯一的随机标识号，并在</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表单的一个隐藏字段中设置这个标识号，同时在当前用户的</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域中保存这个标识号。 </a:t>
            </a:r>
          </a:p>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当用户提交</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表单时，负责接收这一请求的服务器程序比较</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表单隐藏字段中的标识号与存储在当前用户的</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域中的标识号是否相同，如果相同则处理表单数据，处理完后清除当前用户的</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域中存储的标识号。在下列情况下，服务器程序将忽略提交的表单请求：</a:t>
            </a:r>
          </a:p>
          <a:p>
            <a:pPr marL="9906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当前用户的</a:t>
            </a:r>
            <a:r>
              <a:rPr lang="en-US" altLang="zh-CN" sz="1600" dirty="0">
                <a:latin typeface="Arial Unicode MS" pitchFamily="34" charset="-122"/>
                <a:ea typeface="Arial Unicode MS" pitchFamily="34" charset="-122"/>
                <a:cs typeface="Arial Unicode MS" pitchFamily="34" charset="-122"/>
              </a:rPr>
              <a:t>Session</a:t>
            </a:r>
            <a:r>
              <a:rPr lang="zh-CN" altLang="en-US" sz="1600" dirty="0">
                <a:latin typeface="Arial Unicode MS" pitchFamily="34" charset="-122"/>
                <a:ea typeface="Arial Unicode MS" pitchFamily="34" charset="-122"/>
                <a:cs typeface="Arial Unicode MS" pitchFamily="34" charset="-122"/>
              </a:rPr>
              <a:t>中不存在表单标识号</a:t>
            </a:r>
          </a:p>
          <a:p>
            <a:pPr marL="9906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用户提交的表单数据中没有标识号字段</a:t>
            </a:r>
          </a:p>
          <a:p>
            <a:pPr marL="9906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存储在当前用户的</a:t>
            </a:r>
            <a:r>
              <a:rPr lang="en-US" altLang="zh-CN" sz="1600" dirty="0">
                <a:latin typeface="Arial Unicode MS" pitchFamily="34" charset="-122"/>
                <a:ea typeface="Arial Unicode MS" pitchFamily="34" charset="-122"/>
                <a:cs typeface="Arial Unicode MS" pitchFamily="34" charset="-122"/>
              </a:rPr>
              <a:t>Session</a:t>
            </a:r>
            <a:r>
              <a:rPr lang="zh-CN" altLang="en-US" sz="1600" dirty="0">
                <a:latin typeface="Arial Unicode MS" pitchFamily="34" charset="-122"/>
                <a:ea typeface="Arial Unicode MS" pitchFamily="34" charset="-122"/>
                <a:cs typeface="Arial Unicode MS" pitchFamily="34" charset="-122"/>
              </a:rPr>
              <a:t>域中的表单标识号与表单数据中的标识号不同</a:t>
            </a:r>
          </a:p>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浏览器只有重新向</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服务器请求包含</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表单的页面时，服务器程序才又产生另外一个随机标识号，并将这个标识号保存在</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域中和作为新返回的</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表单中的隐藏字段值。 </a:t>
            </a:r>
            <a:endParaRPr lang="zh-CN" altLang="en-US"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7016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 calcmode="lin" valueType="num">
                                      <p:cBhvr additive="base">
                                        <p:cTn id="7" dur="500" fill="hold"/>
                                        <p:tgtEl>
                                          <p:spTgt spid="569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9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69347">
                                            <p:txEl>
                                              <p:pRg st="1" end="1"/>
                                            </p:txEl>
                                          </p:spTgt>
                                        </p:tgtEl>
                                        <p:attrNameLst>
                                          <p:attrName>style.visibility</p:attrName>
                                        </p:attrNameLst>
                                      </p:cBhvr>
                                      <p:to>
                                        <p:strVal val="visible"/>
                                      </p:to>
                                    </p:set>
                                    <p:anim calcmode="lin" valueType="num">
                                      <p:cBhvr additive="base">
                                        <p:cTn id="13" dur="500" fill="hold"/>
                                        <p:tgtEl>
                                          <p:spTgt spid="5693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9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3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3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934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69347">
                                            <p:txEl>
                                              <p:pRg st="5" end="5"/>
                                            </p:txEl>
                                          </p:spTgt>
                                        </p:tgtEl>
                                        <p:attrNameLst>
                                          <p:attrName>style.visibility</p:attrName>
                                        </p:attrNameLst>
                                      </p:cBhvr>
                                      <p:to>
                                        <p:strVal val="visible"/>
                                      </p:to>
                                    </p:set>
                                    <p:anim calcmode="lin" valueType="num">
                                      <p:cBhvr additive="base">
                                        <p:cTn id="31" dur="500" fill="hold"/>
                                        <p:tgtEl>
                                          <p:spTgt spid="5693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693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6" name="Rectangle 4"/>
          <p:cNvSpPr>
            <a:spLocks noGrp="1" noChangeArrowheads="1"/>
          </p:cNvSpPr>
          <p:nvPr>
            <p:ph type="title"/>
          </p:nvPr>
        </p:nvSpPr>
        <p:spPr>
          <a:xfrm>
            <a:off x="683568" y="692696"/>
            <a:ext cx="7993062" cy="1143000"/>
          </a:xfrm>
          <a:noFill/>
          <a:ln/>
        </p:spPr>
        <p:txBody>
          <a:bodyPr/>
          <a:lstStyle/>
          <a:p>
            <a:r>
              <a:rPr lang="zh-CN" altLang="en-US" dirty="0">
                <a:latin typeface="Arial Unicode MS" pitchFamily="34" charset="-122"/>
                <a:ea typeface="Arial Unicode MS" pitchFamily="34" charset="-122"/>
                <a:cs typeface="Arial Unicode MS" pitchFamily="34" charset="-122"/>
              </a:rPr>
              <a:t>利用</a:t>
            </a:r>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防止表单重复提交 </a:t>
            </a:r>
          </a:p>
        </p:txBody>
      </p:sp>
      <p:sp>
        <p:nvSpPr>
          <p:cNvPr id="627718" name="Text Box 6"/>
          <p:cNvSpPr txBox="1">
            <a:spLocks noChangeArrowheads="1"/>
          </p:cNvSpPr>
          <p:nvPr/>
        </p:nvSpPr>
        <p:spPr bwMode="auto">
          <a:xfrm>
            <a:off x="323528" y="1989977"/>
            <a:ext cx="8496944" cy="1938992"/>
          </a:xfrm>
          <a:prstGeom prst="rect">
            <a:avLst/>
          </a:prstGeom>
          <a:noFill/>
          <a:ln w="9525" algn="ctr">
            <a:noFill/>
            <a:miter lim="800000"/>
            <a:headEnd/>
            <a:tailEnd/>
          </a:ln>
          <a:effectLst/>
        </p:spPr>
        <p:txBody>
          <a:bodyPr wrap="square">
            <a:spAutoFit/>
          </a:bodyPr>
          <a:lstStyle/>
          <a:p>
            <a:pPr marL="355600" indent="-355600" algn="l">
              <a:spcAft>
                <a:spcPct val="20000"/>
              </a:spcAft>
            </a:pPr>
            <a:r>
              <a:rPr lang="en-US" altLang="zh-CN" sz="2400" dirty="0">
                <a:latin typeface="Arial Unicode MS" pitchFamily="34" charset="-122"/>
                <a:ea typeface="Arial Unicode MS" pitchFamily="34" charset="-122"/>
                <a:cs typeface="Arial Unicode MS" pitchFamily="34" charset="-122"/>
                <a:sym typeface="Wingdings" pitchFamily="2" charset="2"/>
              </a:rPr>
              <a:t>TokenProcessor.java</a:t>
            </a:r>
            <a:r>
              <a:rPr lang="zh-CN" altLang="en-US" sz="2400" dirty="0">
                <a:latin typeface="Arial Unicode MS" pitchFamily="34" charset="-122"/>
                <a:ea typeface="Arial Unicode MS" pitchFamily="34" charset="-122"/>
                <a:cs typeface="Arial Unicode MS" pitchFamily="34" charset="-122"/>
                <a:sym typeface="Wingdings" pitchFamily="2" charset="2"/>
              </a:rPr>
              <a:t>：用于管理表单标识号的工具类，它主要用于产生、比较和清除存储在当前用户</a:t>
            </a:r>
            <a:r>
              <a:rPr lang="en-US" altLang="zh-CN" sz="2400" dirty="0">
                <a:latin typeface="Arial Unicode MS" pitchFamily="34" charset="-122"/>
                <a:ea typeface="Arial Unicode MS" pitchFamily="34" charset="-122"/>
                <a:cs typeface="Arial Unicode MS" pitchFamily="34" charset="-122"/>
                <a:sym typeface="Wingdings" pitchFamily="2" charset="2"/>
              </a:rPr>
              <a:t>Session</a:t>
            </a:r>
            <a:r>
              <a:rPr lang="zh-CN" altLang="en-US" sz="2400" dirty="0">
                <a:latin typeface="Arial Unicode MS" pitchFamily="34" charset="-122"/>
                <a:ea typeface="Arial Unicode MS" pitchFamily="34" charset="-122"/>
                <a:cs typeface="Arial Unicode MS" pitchFamily="34" charset="-122"/>
                <a:sym typeface="Wingdings" pitchFamily="2" charset="2"/>
              </a:rPr>
              <a:t>中的表单标识号。为了保证表单标识号的唯一性，每次将当前</a:t>
            </a:r>
            <a:r>
              <a:rPr lang="en-US" altLang="zh-CN" sz="2400" dirty="0" err="1">
                <a:latin typeface="Arial Unicode MS" pitchFamily="34" charset="-122"/>
                <a:ea typeface="Arial Unicode MS" pitchFamily="34" charset="-122"/>
                <a:cs typeface="Arial Unicode MS" pitchFamily="34" charset="-122"/>
                <a:sym typeface="Wingdings" pitchFamily="2" charset="2"/>
              </a:rPr>
              <a:t>SessionID</a:t>
            </a:r>
            <a:r>
              <a:rPr lang="zh-CN" altLang="en-US" sz="2400" dirty="0">
                <a:latin typeface="Arial Unicode MS" pitchFamily="34" charset="-122"/>
                <a:ea typeface="Arial Unicode MS" pitchFamily="34" charset="-122"/>
                <a:cs typeface="Arial Unicode MS" pitchFamily="34" charset="-122"/>
                <a:sym typeface="Wingdings" pitchFamily="2" charset="2"/>
              </a:rPr>
              <a:t>和系统时间的组合值按</a:t>
            </a:r>
            <a:r>
              <a:rPr lang="en-US" altLang="zh-CN" sz="2400" dirty="0">
                <a:latin typeface="Arial Unicode MS" pitchFamily="34" charset="-122"/>
                <a:ea typeface="Arial Unicode MS" pitchFamily="34" charset="-122"/>
                <a:cs typeface="Arial Unicode MS" pitchFamily="34" charset="-122"/>
                <a:sym typeface="Wingdings" pitchFamily="2" charset="2"/>
              </a:rPr>
              <a:t>MD5</a:t>
            </a:r>
            <a:r>
              <a:rPr lang="zh-CN" altLang="en-US" sz="2400" dirty="0">
                <a:latin typeface="Arial Unicode MS" pitchFamily="34" charset="-122"/>
                <a:ea typeface="Arial Unicode MS" pitchFamily="34" charset="-122"/>
                <a:cs typeface="Arial Unicode MS" pitchFamily="34" charset="-122"/>
                <a:sym typeface="Wingdings" pitchFamily="2" charset="2"/>
              </a:rPr>
              <a:t>算法计算的结果作为表单标识号，并且将</a:t>
            </a:r>
            <a:r>
              <a:rPr lang="en-US" altLang="zh-CN" sz="2400" dirty="0" err="1">
                <a:latin typeface="Arial Unicode MS" pitchFamily="34" charset="-122"/>
                <a:ea typeface="Arial Unicode MS" pitchFamily="34" charset="-122"/>
                <a:cs typeface="Arial Unicode MS" pitchFamily="34" charset="-122"/>
                <a:sym typeface="Wingdings" pitchFamily="2" charset="2"/>
              </a:rPr>
              <a:t>TokenProcessor</a:t>
            </a:r>
            <a:r>
              <a:rPr lang="zh-CN" altLang="en-US" sz="2400" dirty="0">
                <a:latin typeface="Arial Unicode MS" pitchFamily="34" charset="-122"/>
                <a:ea typeface="Arial Unicode MS" pitchFamily="34" charset="-122"/>
                <a:cs typeface="Arial Unicode MS" pitchFamily="34" charset="-122"/>
                <a:sym typeface="Wingdings" pitchFamily="2" charset="2"/>
              </a:rPr>
              <a:t>类设计为单件类</a:t>
            </a:r>
          </a:p>
        </p:txBody>
      </p:sp>
    </p:spTree>
    <p:extLst>
      <p:ext uri="{BB962C8B-B14F-4D97-AF65-F5344CB8AC3E}">
        <p14:creationId xmlns:p14="http://schemas.microsoft.com/office/powerpoint/2010/main" val="20954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7718">
                                            <p:txEl>
                                              <p:pRg st="0" end="0"/>
                                            </p:txEl>
                                          </p:spTgt>
                                        </p:tgtEl>
                                        <p:attrNameLst>
                                          <p:attrName>style.visibility</p:attrName>
                                        </p:attrNameLst>
                                      </p:cBhvr>
                                      <p:to>
                                        <p:strVal val="visible"/>
                                      </p:to>
                                    </p:set>
                                    <p:anim calcmode="lin" valueType="num">
                                      <p:cBhvr additive="base">
                                        <p:cTn id="7" dur="500" fill="hold"/>
                                        <p:tgtEl>
                                          <p:spTgt spid="6277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77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83568"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利用</a:t>
            </a:r>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防止表单重复提交</a:t>
            </a:r>
            <a:r>
              <a:rPr lang="zh-CN" altLang="en-US" dirty="0">
                <a:latin typeface="Arial Unicode MS" pitchFamily="34" charset="-122"/>
                <a:ea typeface="Arial Unicode MS" pitchFamily="34" charset="-122"/>
                <a:cs typeface="Arial Unicode MS" pitchFamily="34" charset="-122"/>
              </a:rPr>
              <a:t> </a:t>
            </a:r>
          </a:p>
        </p:txBody>
      </p:sp>
      <p:sp>
        <p:nvSpPr>
          <p:cNvPr id="628739" name="Rectangle 3"/>
          <p:cNvSpPr>
            <a:spLocks noGrp="1" noChangeArrowheads="1"/>
          </p:cNvSpPr>
          <p:nvPr>
            <p:ph type="body" idx="1"/>
          </p:nvPr>
        </p:nvSpPr>
        <p:spPr>
          <a:xfrm>
            <a:off x="395536" y="1700808"/>
            <a:ext cx="8208912" cy="4500594"/>
          </a:xfrm>
          <a:noFill/>
        </p:spPr>
        <p:txBody>
          <a:bodyPr/>
          <a:lstStyle/>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问题：</a:t>
            </a:r>
          </a:p>
          <a:p>
            <a:pPr marL="355600" indent="-355600">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rPr>
              <a:t>	同一个用户打开同一个浏览器进程的多个窗口来并发访问同一个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站点的多个</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表单页面时，将会出现表单无法正常提交的情况。 </a:t>
            </a: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解决方案：</a:t>
            </a:r>
          </a:p>
          <a:p>
            <a:pPr marL="990600" lvl="1" indent="-277813">
              <a:spcAft>
                <a:spcPct val="20000"/>
              </a:spcAft>
              <a:buClr>
                <a:schemeClr val="tx1"/>
              </a:buClr>
              <a:buFont typeface="Wingdings" pitchFamily="2" charset="2"/>
              <a:buChar char="ü"/>
            </a:pPr>
            <a:r>
              <a:rPr lang="zh-CN" altLang="en-US" sz="1800" dirty="0">
                <a:latin typeface="Arial Unicode MS" pitchFamily="34" charset="-122"/>
                <a:ea typeface="Arial Unicode MS" pitchFamily="34" charset="-122"/>
                <a:cs typeface="Arial Unicode MS" pitchFamily="34" charset="-122"/>
              </a:rPr>
              <a:t>将</a:t>
            </a:r>
            <a:r>
              <a:rPr lang="en-US" altLang="zh-CN" sz="1800" dirty="0">
                <a:latin typeface="Arial Unicode MS" pitchFamily="34" charset="-122"/>
                <a:ea typeface="Arial Unicode MS" pitchFamily="34" charset="-122"/>
                <a:cs typeface="Arial Unicode MS" pitchFamily="34" charset="-122"/>
              </a:rPr>
              <a:t>FORM</a:t>
            </a:r>
            <a:r>
              <a:rPr lang="zh-CN" altLang="en-US" sz="1800" dirty="0">
                <a:latin typeface="Arial Unicode MS" pitchFamily="34" charset="-122"/>
                <a:ea typeface="Arial Unicode MS" pitchFamily="34" charset="-122"/>
                <a:cs typeface="Arial Unicode MS" pitchFamily="34" charset="-122"/>
              </a:rPr>
              <a:t>表单的标识号作为表单隐藏字段的名称，如下所示：</a:t>
            </a:r>
          </a:p>
          <a:p>
            <a:pPr marL="990600" lvl="1" indent="-277813">
              <a:spcAft>
                <a:spcPct val="20000"/>
              </a:spcAft>
              <a:buFontTx/>
              <a:buNone/>
            </a:pPr>
            <a:r>
              <a:rPr lang="zh-CN" altLang="en-US" sz="1800" dirty="0">
                <a:latin typeface="Arial Unicode MS" pitchFamily="34" charset="-122"/>
                <a:ea typeface="Arial Unicode MS" pitchFamily="34" charset="-122"/>
                <a:cs typeface="Arial Unicode MS" pitchFamily="34" charset="-122"/>
              </a:rPr>
              <a:t>	</a:t>
            </a:r>
            <a:r>
              <a:rPr lang="en-US" altLang="zh-CN" sz="1400" dirty="0">
                <a:latin typeface="Arial Unicode MS" pitchFamily="34" charset="-122"/>
                <a:ea typeface="Arial Unicode MS" pitchFamily="34" charset="-122"/>
                <a:cs typeface="Arial Unicode MS" pitchFamily="34" charset="-122"/>
              </a:rPr>
              <a:t>&lt;input type='hidden' name='4b15c6b2f573831b4b5107d849fcafb8' value=''&gt;</a:t>
            </a:r>
          </a:p>
          <a:p>
            <a:pPr marL="990600" lvl="1" indent="-277813">
              <a:spcAft>
                <a:spcPct val="20000"/>
              </a:spcAft>
              <a:buClr>
                <a:schemeClr val="tx1"/>
              </a:buClr>
              <a:buFont typeface="Wingdings" pitchFamily="2" charset="2"/>
              <a:buChar char="ü"/>
            </a:pPr>
            <a:r>
              <a:rPr lang="zh-CN" altLang="en-US" sz="1800" dirty="0">
                <a:latin typeface="Arial Unicode MS" pitchFamily="34" charset="-122"/>
                <a:ea typeface="Arial Unicode MS" pitchFamily="34" charset="-122"/>
                <a:cs typeface="Arial Unicode MS" pitchFamily="34" charset="-122"/>
              </a:rPr>
              <a:t>将所有的表单标识号存储进一个</a:t>
            </a:r>
            <a:r>
              <a:rPr lang="en-US" altLang="zh-CN" sz="1800" dirty="0">
                <a:latin typeface="Arial Unicode MS" pitchFamily="34" charset="-122"/>
                <a:ea typeface="Arial Unicode MS" pitchFamily="34" charset="-122"/>
                <a:cs typeface="Arial Unicode MS" pitchFamily="34" charset="-122"/>
              </a:rPr>
              <a:t>Vector</a:t>
            </a:r>
            <a:r>
              <a:rPr lang="zh-CN" altLang="en-US" sz="1800" dirty="0">
                <a:latin typeface="Arial Unicode MS" pitchFamily="34" charset="-122"/>
                <a:ea typeface="Arial Unicode MS" pitchFamily="34" charset="-122"/>
                <a:cs typeface="Arial Unicode MS" pitchFamily="34" charset="-122"/>
              </a:rPr>
              <a:t>集合对象中，并将</a:t>
            </a:r>
            <a:r>
              <a:rPr lang="en-US" altLang="zh-CN" sz="1800" dirty="0">
                <a:latin typeface="Arial Unicode MS" pitchFamily="34" charset="-122"/>
                <a:ea typeface="Arial Unicode MS" pitchFamily="34" charset="-122"/>
                <a:cs typeface="Arial Unicode MS" pitchFamily="34" charset="-122"/>
              </a:rPr>
              <a:t>Vector</a:t>
            </a:r>
            <a:r>
              <a:rPr lang="zh-CN" altLang="en-US" sz="1800" dirty="0">
                <a:latin typeface="Arial Unicode MS" pitchFamily="34" charset="-122"/>
                <a:ea typeface="Arial Unicode MS" pitchFamily="34" charset="-122"/>
                <a:cs typeface="Arial Unicode MS" pitchFamily="34" charset="-122"/>
              </a:rPr>
              <a:t>集合对象存储进</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域中。当表单提交时，先从</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域中取出</a:t>
            </a:r>
            <a:r>
              <a:rPr lang="en-US" altLang="zh-CN" sz="1800" dirty="0">
                <a:latin typeface="Arial Unicode MS" pitchFamily="34" charset="-122"/>
                <a:ea typeface="Arial Unicode MS" pitchFamily="34" charset="-122"/>
                <a:cs typeface="Arial Unicode MS" pitchFamily="34" charset="-122"/>
              </a:rPr>
              <a:t>Vector</a:t>
            </a:r>
            <a:r>
              <a:rPr lang="zh-CN" altLang="en-US" sz="1800" dirty="0">
                <a:latin typeface="Arial Unicode MS" pitchFamily="34" charset="-122"/>
                <a:ea typeface="Arial Unicode MS" pitchFamily="34" charset="-122"/>
                <a:cs typeface="Arial Unicode MS" pitchFamily="34" charset="-122"/>
              </a:rPr>
              <a:t>集合对象，然后再从</a:t>
            </a:r>
            <a:r>
              <a:rPr lang="en-US" altLang="zh-CN" sz="1800" dirty="0">
                <a:latin typeface="Arial Unicode MS" pitchFamily="34" charset="-122"/>
                <a:ea typeface="Arial Unicode MS" pitchFamily="34" charset="-122"/>
                <a:cs typeface="Arial Unicode MS" pitchFamily="34" charset="-122"/>
              </a:rPr>
              <a:t>Vector</a:t>
            </a:r>
            <a:r>
              <a:rPr lang="zh-CN" altLang="en-US" sz="1800" dirty="0">
                <a:latin typeface="Arial Unicode MS" pitchFamily="34" charset="-122"/>
                <a:ea typeface="Arial Unicode MS" pitchFamily="34" charset="-122"/>
                <a:cs typeface="Arial Unicode MS" pitchFamily="34" charset="-122"/>
              </a:rPr>
              <a:t>集合对象中逐一取出每个表单标识号作为参数调用</a:t>
            </a:r>
            <a:r>
              <a:rPr lang="en-US" altLang="zh-CN" sz="1800" dirty="0" err="1">
                <a:latin typeface="Arial Unicode MS" pitchFamily="34" charset="-122"/>
                <a:ea typeface="Arial Unicode MS" pitchFamily="34" charset="-122"/>
                <a:cs typeface="Arial Unicode MS" pitchFamily="34" charset="-122"/>
              </a:rPr>
              <a:t>HttpServletRequest.getParameter</a:t>
            </a:r>
            <a:r>
              <a:rPr lang="zh-CN" altLang="en-US" sz="1800" dirty="0">
                <a:latin typeface="Arial Unicode MS" pitchFamily="34" charset="-122"/>
                <a:ea typeface="Arial Unicode MS" pitchFamily="34" charset="-122"/>
                <a:cs typeface="Arial Unicode MS" pitchFamily="34" charset="-122"/>
              </a:rPr>
              <a:t>方法，如果其中有一次调用的返回值不为</a:t>
            </a:r>
            <a:r>
              <a:rPr lang="en-US" altLang="zh-CN" sz="1800" dirty="0">
                <a:latin typeface="Arial Unicode MS" pitchFamily="34" charset="-122"/>
                <a:ea typeface="Arial Unicode MS" pitchFamily="34" charset="-122"/>
                <a:cs typeface="Arial Unicode MS" pitchFamily="34" charset="-122"/>
              </a:rPr>
              <a:t>null</a:t>
            </a:r>
            <a:r>
              <a:rPr lang="zh-CN" altLang="en-US" sz="1800" dirty="0">
                <a:latin typeface="Arial Unicode MS" pitchFamily="34" charset="-122"/>
                <a:ea typeface="Arial Unicode MS" pitchFamily="34" charset="-122"/>
                <a:cs typeface="Arial Unicode MS" pitchFamily="34" charset="-122"/>
              </a:rPr>
              <a:t>，则接受并处理该表单数据，处理完后将该表单标识号从</a:t>
            </a:r>
            <a:r>
              <a:rPr lang="en-US" altLang="zh-CN" sz="1800" dirty="0">
                <a:latin typeface="Arial Unicode MS" pitchFamily="34" charset="-122"/>
                <a:ea typeface="Arial Unicode MS" pitchFamily="34" charset="-122"/>
                <a:cs typeface="Arial Unicode MS" pitchFamily="34" charset="-122"/>
              </a:rPr>
              <a:t>Vector</a:t>
            </a:r>
            <a:r>
              <a:rPr lang="zh-CN" altLang="en-US" sz="1800" dirty="0">
                <a:latin typeface="Arial Unicode MS" pitchFamily="34" charset="-122"/>
                <a:ea typeface="Arial Unicode MS" pitchFamily="34" charset="-122"/>
                <a:cs typeface="Arial Unicode MS" pitchFamily="34" charset="-122"/>
              </a:rPr>
              <a:t>集合对象中删除。</a:t>
            </a:r>
          </a:p>
        </p:txBody>
      </p:sp>
    </p:spTree>
    <p:extLst>
      <p:ext uri="{BB962C8B-B14F-4D97-AF65-F5344CB8AC3E}">
        <p14:creationId xmlns:p14="http://schemas.microsoft.com/office/powerpoint/2010/main" val="31179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8739">
                                            <p:txEl>
                                              <p:pRg st="0" end="0"/>
                                            </p:txEl>
                                          </p:spTgt>
                                        </p:tgtEl>
                                        <p:attrNameLst>
                                          <p:attrName>style.visibility</p:attrName>
                                        </p:attrNameLst>
                                      </p:cBhvr>
                                      <p:to>
                                        <p:strVal val="visible"/>
                                      </p:to>
                                    </p:set>
                                    <p:anim calcmode="lin" valueType="num">
                                      <p:cBhvr additive="base">
                                        <p:cTn id="7" dur="500" fill="hold"/>
                                        <p:tgtEl>
                                          <p:spTgt spid="6287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8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28739">
                                            <p:txEl>
                                              <p:pRg st="1" end="1"/>
                                            </p:txEl>
                                          </p:spTgt>
                                        </p:tgtEl>
                                        <p:attrNameLst>
                                          <p:attrName>style.visibility</p:attrName>
                                        </p:attrNameLst>
                                      </p:cBhvr>
                                      <p:to>
                                        <p:strVal val="visible"/>
                                      </p:to>
                                    </p:set>
                                    <p:anim calcmode="lin" valueType="num">
                                      <p:cBhvr additive="base">
                                        <p:cTn id="13" dur="500" fill="hold"/>
                                        <p:tgtEl>
                                          <p:spTgt spid="6287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8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28739">
                                            <p:txEl>
                                              <p:pRg st="2" end="2"/>
                                            </p:txEl>
                                          </p:spTgt>
                                        </p:tgtEl>
                                        <p:attrNameLst>
                                          <p:attrName>style.visibility</p:attrName>
                                        </p:attrNameLst>
                                      </p:cBhvr>
                                      <p:to>
                                        <p:strVal val="visible"/>
                                      </p:to>
                                    </p:set>
                                    <p:anim calcmode="lin" valueType="num">
                                      <p:cBhvr additive="base">
                                        <p:cTn id="19" dur="500" fill="hold"/>
                                        <p:tgtEl>
                                          <p:spTgt spid="6287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8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8739">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873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8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611560"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如何实现有状态的会话</a:t>
            </a:r>
          </a:p>
        </p:txBody>
      </p:sp>
      <p:sp>
        <p:nvSpPr>
          <p:cNvPr id="612355" name="Rectangle 3"/>
          <p:cNvSpPr>
            <a:spLocks noGrp="1" noChangeArrowheads="1"/>
          </p:cNvSpPr>
          <p:nvPr>
            <p:ph type="body" idx="1"/>
          </p:nvPr>
        </p:nvSpPr>
        <p:spPr>
          <a:xfrm>
            <a:off x="395536" y="1700808"/>
            <a:ext cx="8352928" cy="4500594"/>
          </a:xfrm>
        </p:spPr>
        <p:txBody>
          <a:bodyPr>
            <a:normAutofit/>
          </a:bodyPr>
          <a:lstStyle/>
          <a:p>
            <a:pPr>
              <a:spcAft>
                <a:spcPct val="20000"/>
              </a:spcAft>
            </a:pPr>
            <a:r>
              <a:rPr lang="en-US" altLang="zh-CN" sz="2600" dirty="0">
                <a:latin typeface="Arial Unicode MS" pitchFamily="34" charset="-122"/>
                <a:ea typeface="Arial Unicode MS" pitchFamily="34" charset="-122"/>
                <a:cs typeface="Arial Unicode MS" pitchFamily="34" charset="-122"/>
              </a:rPr>
              <a:t>WEB</a:t>
            </a:r>
            <a:r>
              <a:rPr lang="zh-CN" altLang="en-US" sz="2600" dirty="0">
                <a:latin typeface="Arial Unicode MS" pitchFamily="34" charset="-122"/>
                <a:ea typeface="Arial Unicode MS" pitchFamily="34" charset="-122"/>
                <a:cs typeface="Arial Unicode MS" pitchFamily="34" charset="-122"/>
              </a:rPr>
              <a:t>服务器端程序要能从大量的请求消息中区分出哪些请求消息属于同一个会话，即能识别出来自同一个浏览器的访问请求，这</a:t>
            </a:r>
            <a:r>
              <a:rPr lang="zh-CN" altLang="en-US" sz="2600" dirty="0">
                <a:solidFill>
                  <a:srgbClr val="FF0000"/>
                </a:solidFill>
                <a:latin typeface="Arial Unicode MS" pitchFamily="34" charset="-122"/>
                <a:ea typeface="Arial Unicode MS" pitchFamily="34" charset="-122"/>
                <a:cs typeface="Arial Unicode MS" pitchFamily="34" charset="-122"/>
              </a:rPr>
              <a:t>需要浏览器对其发出的每个请求消息都进行标识</a:t>
            </a:r>
            <a:r>
              <a:rPr lang="zh-CN" altLang="en-US" sz="2600" dirty="0">
                <a:latin typeface="Arial Unicode MS" pitchFamily="34" charset="-122"/>
                <a:ea typeface="Arial Unicode MS" pitchFamily="34" charset="-122"/>
                <a:cs typeface="Arial Unicode MS" pitchFamily="34" charset="-122"/>
              </a:rPr>
              <a:t>：属于同一个会话中的请求消息都附带同样的标识号，而属于不同会话的请求消息总是附带不同的标识号，这个标识号就称之为会话</a:t>
            </a:r>
            <a:r>
              <a:rPr lang="en-US" altLang="zh-CN" sz="2600" dirty="0">
                <a:latin typeface="Arial Unicode MS" pitchFamily="34" charset="-122"/>
                <a:ea typeface="Arial Unicode MS" pitchFamily="34" charset="-122"/>
                <a:cs typeface="Arial Unicode MS" pitchFamily="34" charset="-122"/>
              </a:rPr>
              <a:t>ID</a:t>
            </a:r>
            <a:r>
              <a:rPr lang="zh-CN" altLang="en-US" sz="2600" dirty="0">
                <a:latin typeface="Arial Unicode MS" pitchFamily="34" charset="-122"/>
                <a:ea typeface="Arial Unicode MS" pitchFamily="34" charset="-122"/>
                <a:cs typeface="Arial Unicode MS" pitchFamily="34" charset="-122"/>
              </a:rPr>
              <a:t>（</a:t>
            </a:r>
            <a:r>
              <a:rPr lang="en-US" altLang="zh-CN" sz="2600" dirty="0" err="1">
                <a:solidFill>
                  <a:srgbClr val="FF0000"/>
                </a:solidFill>
                <a:latin typeface="Arial Unicode MS" pitchFamily="34" charset="-122"/>
                <a:ea typeface="Arial Unicode MS" pitchFamily="34" charset="-122"/>
                <a:cs typeface="Arial Unicode MS" pitchFamily="34" charset="-122"/>
              </a:rPr>
              <a:t>SessionID</a:t>
            </a:r>
            <a:r>
              <a:rPr lang="zh-CN" altLang="en-US" sz="2600" dirty="0">
                <a:latin typeface="Arial Unicode MS" pitchFamily="34" charset="-122"/>
                <a:ea typeface="Arial Unicode MS" pitchFamily="34" charset="-122"/>
                <a:cs typeface="Arial Unicode MS" pitchFamily="34" charset="-122"/>
              </a:rPr>
              <a:t>）。 </a:t>
            </a:r>
          </a:p>
          <a:p>
            <a:pPr>
              <a:spcAft>
                <a:spcPct val="20000"/>
              </a:spcAft>
            </a:pPr>
            <a:r>
              <a:rPr lang="zh-CN" altLang="en-US" sz="2600" dirty="0">
                <a:latin typeface="Arial Unicode MS" pitchFamily="34" charset="-122"/>
                <a:ea typeface="Arial Unicode MS" pitchFamily="34" charset="-122"/>
                <a:cs typeface="Arial Unicode MS" pitchFamily="34" charset="-122"/>
              </a:rPr>
              <a:t>在 </a:t>
            </a:r>
            <a:r>
              <a:rPr lang="en-US" altLang="zh-CN" sz="2600" dirty="0" err="1">
                <a:latin typeface="Arial Unicode MS" pitchFamily="34" charset="-122"/>
                <a:ea typeface="Arial Unicode MS" pitchFamily="34" charset="-122"/>
                <a:cs typeface="Arial Unicode MS" pitchFamily="34" charset="-122"/>
              </a:rPr>
              <a:t>Servlet</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规范中，常用以下两种机制完成会话跟踪</a:t>
            </a:r>
          </a:p>
          <a:p>
            <a:pPr lvl="1">
              <a:spcAft>
                <a:spcPct val="20000"/>
              </a:spcAft>
            </a:pPr>
            <a:r>
              <a:rPr lang="en-US" altLang="zh-CN" sz="2100" dirty="0">
                <a:latin typeface="Arial Unicode MS" pitchFamily="34" charset="-122"/>
                <a:ea typeface="Arial Unicode MS" pitchFamily="34" charset="-122"/>
                <a:cs typeface="Arial Unicode MS" pitchFamily="34" charset="-122"/>
              </a:rPr>
              <a:t>Cookie </a:t>
            </a:r>
          </a:p>
          <a:p>
            <a:pPr lvl="1">
              <a:spcAft>
                <a:spcPct val="20000"/>
              </a:spcAft>
            </a:pPr>
            <a:r>
              <a:rPr lang="en-US" altLang="zh-CN" sz="2100" dirty="0">
                <a:latin typeface="Arial Unicode MS" pitchFamily="34" charset="-122"/>
                <a:ea typeface="Arial Unicode MS" pitchFamily="34" charset="-122"/>
                <a:cs typeface="Arial Unicode MS" pitchFamily="34" charset="-122"/>
              </a:rPr>
              <a:t>Session </a:t>
            </a:r>
          </a:p>
        </p:txBody>
      </p:sp>
    </p:spTree>
    <p:extLst>
      <p:ext uri="{BB962C8B-B14F-4D97-AF65-F5344CB8AC3E}">
        <p14:creationId xmlns:p14="http://schemas.microsoft.com/office/powerpoint/2010/main" val="799621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518864" y="836712"/>
            <a:ext cx="8229600" cy="857256"/>
          </a:xfrm>
        </p:spPr>
        <p:txBody>
          <a:bodyPr/>
          <a:lstStyle/>
          <a:p>
            <a:r>
              <a:rPr lang="zh-CN" altLang="en-US" dirty="0">
                <a:latin typeface="Arial Unicode MS" pitchFamily="34" charset="-122"/>
                <a:ea typeface="Arial Unicode MS" pitchFamily="34" charset="-122"/>
                <a:cs typeface="Arial Unicode MS" pitchFamily="34" charset="-122"/>
              </a:rPr>
              <a:t>利用</a:t>
            </a:r>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实现一次性验证码 </a:t>
            </a:r>
          </a:p>
        </p:txBody>
      </p:sp>
      <p:pic>
        <p:nvPicPr>
          <p:cNvPr id="573446" name="Picture 6"/>
          <p:cNvPicPr>
            <a:picLocks noChangeAspect="1" noChangeArrowheads="1"/>
          </p:cNvPicPr>
          <p:nvPr/>
        </p:nvPicPr>
        <p:blipFill>
          <a:blip r:embed="rId3"/>
          <a:srcRect/>
          <a:stretch>
            <a:fillRect/>
          </a:stretch>
        </p:blipFill>
        <p:spPr bwMode="auto">
          <a:xfrm>
            <a:off x="900113" y="2205038"/>
            <a:ext cx="2571750" cy="1685925"/>
          </a:xfrm>
          <a:prstGeom prst="rect">
            <a:avLst/>
          </a:prstGeom>
          <a:noFill/>
        </p:spPr>
      </p:pic>
      <p:sp>
        <p:nvSpPr>
          <p:cNvPr id="573447" name="Oval 7"/>
          <p:cNvSpPr>
            <a:spLocks noChangeArrowheads="1"/>
          </p:cNvSpPr>
          <p:nvPr/>
        </p:nvSpPr>
        <p:spPr bwMode="auto">
          <a:xfrm>
            <a:off x="1595438" y="2814638"/>
            <a:ext cx="2016125" cy="360362"/>
          </a:xfrm>
          <a:prstGeom prst="ellipse">
            <a:avLst/>
          </a:prstGeom>
          <a:no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01589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467544" y="915560"/>
            <a:ext cx="8229600" cy="857256"/>
          </a:xfrm>
        </p:spPr>
        <p:txBody>
          <a:bodyPr/>
          <a:lstStyle/>
          <a:p>
            <a:r>
              <a:rPr lang="zh-CN" altLang="en-US" dirty="0">
                <a:latin typeface="Arial Unicode MS" pitchFamily="34" charset="-122"/>
                <a:ea typeface="Arial Unicode MS" pitchFamily="34" charset="-122"/>
                <a:cs typeface="Arial Unicode MS" pitchFamily="34" charset="-122"/>
              </a:rPr>
              <a:t>利用</a:t>
            </a:r>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实现一次性验证码</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575491" name="Rectangle 3"/>
          <p:cNvSpPr>
            <a:spLocks noGrp="1" noChangeArrowheads="1"/>
          </p:cNvSpPr>
          <p:nvPr>
            <p:ph type="body" idx="1"/>
          </p:nvPr>
        </p:nvSpPr>
        <p:spPr>
          <a:xfrm>
            <a:off x="323528" y="1916832"/>
            <a:ext cx="8424936" cy="4643470"/>
          </a:xfrm>
          <a:noFill/>
        </p:spPr>
        <p:txBody>
          <a:bodyPr>
            <a:normAutofit/>
          </a:bodyPr>
          <a:lstStyle/>
          <a:p>
            <a:pPr marL="355600" indent="-355600">
              <a:lnSpc>
                <a:spcPct val="110000"/>
              </a:lnSpc>
              <a:spcAft>
                <a:spcPct val="20000"/>
              </a:spcAft>
            </a:pPr>
            <a:r>
              <a:rPr lang="zh-CN" altLang="en-US" sz="2000" dirty="0">
                <a:latin typeface="Arial Unicode MS" pitchFamily="34" charset="-122"/>
                <a:ea typeface="Arial Unicode MS" pitchFamily="34" charset="-122"/>
                <a:cs typeface="Arial Unicode MS" pitchFamily="34" charset="-122"/>
              </a:rPr>
              <a:t>一次性验证码的主要目的就是为了限制人们利用工具软件来</a:t>
            </a:r>
            <a:r>
              <a:rPr lang="zh-CN" altLang="en-US" sz="2000" b="1" dirty="0">
                <a:solidFill>
                  <a:srgbClr val="FF0000"/>
                </a:solidFill>
                <a:latin typeface="Arial Unicode MS" pitchFamily="34" charset="-122"/>
                <a:ea typeface="Arial Unicode MS" pitchFamily="34" charset="-122"/>
                <a:cs typeface="Arial Unicode MS" pitchFamily="34" charset="-122"/>
              </a:rPr>
              <a:t>暴力</a:t>
            </a:r>
            <a:r>
              <a:rPr lang="zh-CN" altLang="en-US" sz="2000" dirty="0">
                <a:latin typeface="Arial Unicode MS" pitchFamily="34" charset="-122"/>
                <a:ea typeface="Arial Unicode MS" pitchFamily="34" charset="-122"/>
                <a:cs typeface="Arial Unicode MS" pitchFamily="34" charset="-122"/>
              </a:rPr>
              <a:t>猜测密码，其原理与利用</a:t>
            </a:r>
            <a:r>
              <a:rPr lang="en-US" altLang="zh-CN" sz="2000" dirty="0">
                <a:latin typeface="Arial Unicode MS" pitchFamily="34" charset="-122"/>
                <a:ea typeface="Arial Unicode MS" pitchFamily="34" charset="-122"/>
                <a:cs typeface="Arial Unicode MS" pitchFamily="34" charset="-122"/>
              </a:rPr>
              <a:t>Session</a:t>
            </a:r>
            <a:r>
              <a:rPr lang="zh-CN" altLang="en-US" sz="2000" dirty="0">
                <a:latin typeface="Arial Unicode MS" pitchFamily="34" charset="-122"/>
                <a:ea typeface="Arial Unicode MS" pitchFamily="34" charset="-122"/>
                <a:cs typeface="Arial Unicode MS" pitchFamily="34" charset="-122"/>
              </a:rPr>
              <a:t>防止表单重复提交的原理基本一样，只是将表单标识号变成了验证码的形式，并且要求用户将提示的验证码手工填写进一个表单字段中，而不是通过表单的隐藏字段自动回传给服务器。 </a:t>
            </a:r>
          </a:p>
          <a:p>
            <a:pPr marL="355600" indent="-355600">
              <a:lnSpc>
                <a:spcPct val="110000"/>
              </a:lnSpc>
              <a:spcAft>
                <a:spcPct val="20000"/>
              </a:spcAft>
            </a:pPr>
            <a:r>
              <a:rPr lang="zh-CN" altLang="en-US" sz="2200" dirty="0">
                <a:latin typeface="Arial Unicode MS" pitchFamily="34" charset="-122"/>
                <a:ea typeface="Arial Unicode MS" pitchFamily="34" charset="-122"/>
                <a:cs typeface="Arial Unicode MS" pitchFamily="34" charset="-122"/>
              </a:rPr>
              <a:t>服务器程序接收到表单数据后，首先判断用户是否填写了正确的验证码，只有该验证码与服务器端保存的验证码匹配时，服务器程序才开始正常的表单处理流程。 </a:t>
            </a:r>
            <a:endParaRPr lang="zh-CN" altLang="en-US" sz="2000" dirty="0">
              <a:latin typeface="Arial Unicode MS" pitchFamily="34" charset="-122"/>
              <a:ea typeface="Arial Unicode MS" pitchFamily="34" charset="-122"/>
              <a:cs typeface="Arial Unicode MS" pitchFamily="34" charset="-122"/>
            </a:endParaRPr>
          </a:p>
          <a:p>
            <a:pPr marL="355600" indent="-355600">
              <a:lnSpc>
                <a:spcPct val="110000"/>
              </a:lnSpc>
              <a:spcAft>
                <a:spcPct val="20000"/>
              </a:spcAft>
            </a:pPr>
            <a:r>
              <a:rPr lang="zh-CN" altLang="en-US" sz="2200" dirty="0">
                <a:latin typeface="Arial Unicode MS" pitchFamily="34" charset="-122"/>
                <a:ea typeface="Arial Unicode MS" pitchFamily="34" charset="-122"/>
                <a:cs typeface="Arial Unicode MS" pitchFamily="34" charset="-122"/>
              </a:rPr>
              <a:t>密码猜测工具要逐一尝试每个密码的前题条件是先输入正确的验证码，而验证码是一次性有效的，这样基本上就阻断了密码猜测工具的自动地处理过程</a:t>
            </a:r>
            <a:r>
              <a:rPr lang="zh-CN" altLang="en-US" sz="20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42257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 calcmode="lin" valueType="num">
                                      <p:cBhvr additive="base">
                                        <p:cTn id="7" dur="500" fill="hold"/>
                                        <p:tgtEl>
                                          <p:spTgt spid="575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5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75491">
                                            <p:txEl>
                                              <p:pRg st="1" end="1"/>
                                            </p:txEl>
                                          </p:spTgt>
                                        </p:tgtEl>
                                        <p:attrNameLst>
                                          <p:attrName>style.visibility</p:attrName>
                                        </p:attrNameLst>
                                      </p:cBhvr>
                                      <p:to>
                                        <p:strVal val="visible"/>
                                      </p:to>
                                    </p:set>
                                    <p:anim calcmode="lin" valueType="num">
                                      <p:cBhvr additive="base">
                                        <p:cTn id="13" dur="500" fill="hold"/>
                                        <p:tgtEl>
                                          <p:spTgt spid="5754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5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75491">
                                            <p:txEl>
                                              <p:pRg st="2" end="2"/>
                                            </p:txEl>
                                          </p:spTgt>
                                        </p:tgtEl>
                                        <p:attrNameLst>
                                          <p:attrName>style.visibility</p:attrName>
                                        </p:attrNameLst>
                                      </p:cBhvr>
                                      <p:to>
                                        <p:strVal val="visible"/>
                                      </p:to>
                                    </p:set>
                                    <p:anim calcmode="lin" valueType="num">
                                      <p:cBhvr additive="base">
                                        <p:cTn id="19" dur="500" fill="hold"/>
                                        <p:tgtEl>
                                          <p:spTgt spid="5754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54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539552" y="692696"/>
            <a:ext cx="8229600" cy="857256"/>
          </a:xfrm>
        </p:spPr>
        <p:txBody>
          <a:bodyPr/>
          <a:lstStyle/>
          <a:p>
            <a:r>
              <a:rPr lang="en-US" altLang="zh-CN" b="1" dirty="0" smtClean="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机制</a:t>
            </a:r>
            <a:r>
              <a:rPr lang="zh-CN" altLang="en-US" dirty="0">
                <a:latin typeface="Arial Unicode MS" pitchFamily="34" charset="-122"/>
                <a:ea typeface="Arial Unicode MS" pitchFamily="34" charset="-122"/>
                <a:cs typeface="Arial Unicode MS" pitchFamily="34" charset="-122"/>
              </a:rPr>
              <a:t> </a:t>
            </a:r>
          </a:p>
        </p:txBody>
      </p:sp>
      <p:sp>
        <p:nvSpPr>
          <p:cNvPr id="613379" name="Rectangle 3"/>
          <p:cNvSpPr>
            <a:spLocks noGrp="1" noChangeArrowheads="1"/>
          </p:cNvSpPr>
          <p:nvPr>
            <p:ph type="body" idx="1"/>
          </p:nvPr>
        </p:nvSpPr>
        <p:spPr>
          <a:xfrm>
            <a:off x="467544" y="1597262"/>
            <a:ext cx="8280920" cy="5072098"/>
          </a:xfrm>
        </p:spPr>
        <p:txBody>
          <a:bodyPr>
            <a:noAutofit/>
          </a:bodyPr>
          <a:lstStyle/>
          <a:p>
            <a:pPr>
              <a:lnSpc>
                <a:spcPct val="110000"/>
              </a:lnSpc>
              <a:spcAft>
                <a:spcPct val="20000"/>
              </a:spcAft>
            </a:pP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机制采用的是在</a:t>
            </a:r>
            <a:r>
              <a:rPr lang="zh-CN" altLang="en-US" sz="1800" dirty="0">
                <a:solidFill>
                  <a:srgbClr val="FF0000"/>
                </a:solidFill>
                <a:latin typeface="Arial Unicode MS" pitchFamily="34" charset="-122"/>
                <a:ea typeface="Arial Unicode MS" pitchFamily="34" charset="-122"/>
                <a:cs typeface="Arial Unicode MS" pitchFamily="34" charset="-122"/>
              </a:rPr>
              <a:t>客户端保持 </a:t>
            </a:r>
            <a:r>
              <a:rPr lang="en-US" altLang="zh-CN" sz="1800" dirty="0">
                <a:solidFill>
                  <a:srgbClr val="FF0000"/>
                </a:solidFill>
                <a:latin typeface="Arial Unicode MS" pitchFamily="34" charset="-122"/>
                <a:ea typeface="Arial Unicode MS" pitchFamily="34" charset="-122"/>
                <a:cs typeface="Arial Unicode MS" pitchFamily="34" charset="-122"/>
              </a:rPr>
              <a:t>HTTP </a:t>
            </a:r>
            <a:r>
              <a:rPr lang="zh-CN" altLang="en-US" sz="1800" dirty="0">
                <a:solidFill>
                  <a:srgbClr val="FF0000"/>
                </a:solidFill>
                <a:latin typeface="Arial Unicode MS" pitchFamily="34" charset="-122"/>
                <a:ea typeface="Arial Unicode MS" pitchFamily="34" charset="-122"/>
                <a:cs typeface="Arial Unicode MS" pitchFamily="34" charset="-122"/>
              </a:rPr>
              <a:t>状态信息的方案</a:t>
            </a:r>
            <a:r>
              <a:rPr lang="zh-CN" altLang="en-US" sz="1800" dirty="0">
                <a:latin typeface="Arial Unicode MS" pitchFamily="34" charset="-122"/>
                <a:ea typeface="Arial Unicode MS" pitchFamily="34" charset="-122"/>
                <a:cs typeface="Arial Unicode MS" pitchFamily="34" charset="-122"/>
              </a:rPr>
              <a:t> </a:t>
            </a:r>
          </a:p>
          <a:p>
            <a:pPr>
              <a:lnSpc>
                <a:spcPct val="110000"/>
              </a:lnSpc>
              <a:spcAft>
                <a:spcPct val="20000"/>
              </a:spcAft>
            </a:pP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是在浏览器访问</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服务器的某个资源时，</a:t>
            </a:r>
            <a:r>
              <a:rPr lang="zh-CN" altLang="en-US" sz="1800" dirty="0">
                <a:solidFill>
                  <a:srgbClr val="FF0000"/>
                </a:solidFill>
                <a:latin typeface="Arial Unicode MS" pitchFamily="34" charset="-122"/>
                <a:ea typeface="Arial Unicode MS" pitchFamily="34" charset="-122"/>
                <a:cs typeface="Arial Unicode MS" pitchFamily="34" charset="-122"/>
              </a:rPr>
              <a:t>由</a:t>
            </a:r>
            <a:r>
              <a:rPr lang="en-US" altLang="zh-CN" sz="1800" dirty="0">
                <a:solidFill>
                  <a:srgbClr val="FF0000"/>
                </a:solidFill>
                <a:latin typeface="Arial Unicode MS" pitchFamily="34" charset="-122"/>
                <a:ea typeface="Arial Unicode MS" pitchFamily="34" charset="-122"/>
                <a:cs typeface="Arial Unicode MS" pitchFamily="34" charset="-122"/>
              </a:rPr>
              <a:t>WEB</a:t>
            </a:r>
            <a:r>
              <a:rPr lang="zh-CN" altLang="en-US" sz="1800" dirty="0">
                <a:solidFill>
                  <a:srgbClr val="FF0000"/>
                </a:solidFill>
                <a:latin typeface="Arial Unicode MS" pitchFamily="34" charset="-122"/>
                <a:ea typeface="Arial Unicode MS" pitchFamily="34" charset="-122"/>
                <a:cs typeface="Arial Unicode MS" pitchFamily="34" charset="-122"/>
              </a:rPr>
              <a:t>服务器在</a:t>
            </a:r>
            <a:r>
              <a:rPr lang="en-US" altLang="zh-CN" sz="1800" dirty="0">
                <a:solidFill>
                  <a:srgbClr val="FF0000"/>
                </a:solidFill>
                <a:latin typeface="Arial Unicode MS" pitchFamily="34" charset="-122"/>
                <a:ea typeface="Arial Unicode MS" pitchFamily="34" charset="-122"/>
                <a:cs typeface="Arial Unicode MS" pitchFamily="34" charset="-122"/>
              </a:rPr>
              <a:t>HTTP</a:t>
            </a:r>
            <a:r>
              <a:rPr lang="zh-CN" altLang="en-US" sz="1800" dirty="0">
                <a:solidFill>
                  <a:srgbClr val="0000FF"/>
                </a:solidFill>
                <a:latin typeface="Arial Unicode MS" pitchFamily="34" charset="-122"/>
                <a:ea typeface="Arial Unicode MS" pitchFamily="34" charset="-122"/>
                <a:cs typeface="Arial Unicode MS" pitchFamily="34" charset="-122"/>
              </a:rPr>
              <a:t>响应消息头</a:t>
            </a:r>
            <a:r>
              <a:rPr lang="zh-CN" altLang="en-US" sz="1800" dirty="0">
                <a:solidFill>
                  <a:srgbClr val="FF0000"/>
                </a:solidFill>
                <a:latin typeface="Arial Unicode MS" pitchFamily="34" charset="-122"/>
                <a:ea typeface="Arial Unicode MS" pitchFamily="34" charset="-122"/>
                <a:cs typeface="Arial Unicode MS" pitchFamily="34" charset="-122"/>
              </a:rPr>
              <a:t>中附带传送给浏览器的一个小文本文件</a:t>
            </a:r>
            <a:r>
              <a:rPr lang="zh-CN" altLang="en-US" sz="1800" dirty="0">
                <a:latin typeface="Arial Unicode MS" pitchFamily="34" charset="-122"/>
                <a:ea typeface="Arial Unicode MS" pitchFamily="34" charset="-122"/>
                <a:cs typeface="Arial Unicode MS" pitchFamily="34" charset="-122"/>
              </a:rPr>
              <a:t>。 </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一旦</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浏览器保存了某个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，那么它在以后每次访问该</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服务器时，</a:t>
            </a:r>
            <a:r>
              <a:rPr lang="zh-CN" altLang="en-US" sz="1800" dirty="0">
                <a:solidFill>
                  <a:srgbClr val="FF0000"/>
                </a:solidFill>
                <a:latin typeface="Arial Unicode MS" pitchFamily="34" charset="-122"/>
                <a:ea typeface="Arial Unicode MS" pitchFamily="34" charset="-122"/>
                <a:cs typeface="Arial Unicode MS" pitchFamily="34" charset="-122"/>
              </a:rPr>
              <a:t>都会在</a:t>
            </a:r>
            <a:r>
              <a:rPr lang="en-US" altLang="zh-CN" sz="1800" dirty="0">
                <a:solidFill>
                  <a:srgbClr val="FF0000"/>
                </a:solidFill>
                <a:latin typeface="Arial Unicode MS" pitchFamily="34" charset="-122"/>
                <a:ea typeface="Arial Unicode MS" pitchFamily="34" charset="-122"/>
                <a:cs typeface="Arial Unicode MS" pitchFamily="34" charset="-122"/>
              </a:rPr>
              <a:t>HTTP</a:t>
            </a:r>
            <a:r>
              <a:rPr lang="zh-CN" altLang="en-US" sz="1800" dirty="0">
                <a:solidFill>
                  <a:srgbClr val="0000FF"/>
                </a:solidFill>
                <a:latin typeface="Arial Unicode MS" pitchFamily="34" charset="-122"/>
                <a:ea typeface="Arial Unicode MS" pitchFamily="34" charset="-122"/>
                <a:cs typeface="Arial Unicode MS" pitchFamily="34" charset="-122"/>
              </a:rPr>
              <a:t>请求头</a:t>
            </a:r>
            <a:r>
              <a:rPr lang="zh-CN" altLang="en-US" sz="1800" dirty="0">
                <a:solidFill>
                  <a:srgbClr val="FF0000"/>
                </a:solidFill>
                <a:latin typeface="Arial Unicode MS" pitchFamily="34" charset="-122"/>
                <a:ea typeface="Arial Unicode MS" pitchFamily="34" charset="-122"/>
                <a:cs typeface="Arial Unicode MS" pitchFamily="34" charset="-122"/>
              </a:rPr>
              <a:t>中将这个</a:t>
            </a:r>
            <a:r>
              <a:rPr lang="en-US" altLang="zh-CN" sz="1800" dirty="0">
                <a:solidFill>
                  <a:srgbClr val="FF0000"/>
                </a:solidFill>
                <a:latin typeface="Arial Unicode MS" pitchFamily="34" charset="-122"/>
                <a:ea typeface="Arial Unicode MS" pitchFamily="34" charset="-122"/>
                <a:cs typeface="Arial Unicode MS" pitchFamily="34" charset="-122"/>
              </a:rPr>
              <a:t>Cookie</a:t>
            </a:r>
            <a:r>
              <a:rPr lang="zh-CN" altLang="en-US" sz="1800" dirty="0">
                <a:solidFill>
                  <a:srgbClr val="FF0000"/>
                </a:solidFill>
                <a:latin typeface="Arial Unicode MS" pitchFamily="34" charset="-122"/>
                <a:ea typeface="Arial Unicode MS" pitchFamily="34" charset="-122"/>
                <a:cs typeface="Arial Unicode MS" pitchFamily="34" charset="-122"/>
              </a:rPr>
              <a:t>回传给</a:t>
            </a:r>
            <a:r>
              <a:rPr lang="en-US" altLang="zh-CN" sz="1800" dirty="0">
                <a:solidFill>
                  <a:srgbClr val="FF0000"/>
                </a:solidFill>
                <a:latin typeface="Arial Unicode MS" pitchFamily="34" charset="-122"/>
                <a:ea typeface="Arial Unicode MS" pitchFamily="34" charset="-122"/>
                <a:cs typeface="Arial Unicode MS" pitchFamily="34" charset="-122"/>
              </a:rPr>
              <a:t>WEB</a:t>
            </a:r>
            <a:r>
              <a:rPr lang="zh-CN" altLang="en-US" sz="1800" dirty="0">
                <a:solidFill>
                  <a:srgbClr val="FF0000"/>
                </a:solidFill>
                <a:latin typeface="Arial Unicode MS" pitchFamily="34" charset="-122"/>
                <a:ea typeface="Arial Unicode MS" pitchFamily="34" charset="-122"/>
                <a:cs typeface="Arial Unicode MS" pitchFamily="34" charset="-122"/>
              </a:rPr>
              <a:t>服务器</a:t>
            </a:r>
            <a:r>
              <a:rPr lang="zh-CN" altLang="en-US" sz="1800" dirty="0">
                <a:latin typeface="Arial Unicode MS" pitchFamily="34" charset="-122"/>
                <a:ea typeface="Arial Unicode MS" pitchFamily="34" charset="-122"/>
                <a:cs typeface="Arial Unicode MS" pitchFamily="34" charset="-122"/>
              </a:rPr>
              <a:t>。</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底层的实现原理： </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服务器通过在</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响应消息中增加</a:t>
            </a:r>
            <a:r>
              <a:rPr lang="en-US" altLang="zh-CN" sz="1800" dirty="0">
                <a:solidFill>
                  <a:srgbClr val="0000FF"/>
                </a:solidFill>
                <a:latin typeface="Arial Unicode MS" pitchFamily="34" charset="-122"/>
                <a:ea typeface="Arial Unicode MS" pitchFamily="34" charset="-122"/>
                <a:cs typeface="Arial Unicode MS" pitchFamily="34" charset="-122"/>
              </a:rPr>
              <a:t>Set-Cookie</a:t>
            </a:r>
            <a:r>
              <a:rPr lang="zh-CN" altLang="en-US" sz="1800" dirty="0">
                <a:solidFill>
                  <a:srgbClr val="0000FF"/>
                </a:solidFill>
                <a:latin typeface="Arial Unicode MS" pitchFamily="34" charset="-122"/>
                <a:ea typeface="Arial Unicode MS" pitchFamily="34" charset="-122"/>
                <a:cs typeface="Arial Unicode MS" pitchFamily="34" charset="-122"/>
              </a:rPr>
              <a:t>响应头</a:t>
            </a:r>
            <a:r>
              <a:rPr lang="zh-CN" altLang="en-US" sz="1800" dirty="0">
                <a:latin typeface="Arial Unicode MS" pitchFamily="34" charset="-122"/>
                <a:ea typeface="Arial Unicode MS" pitchFamily="34" charset="-122"/>
                <a:cs typeface="Arial Unicode MS" pitchFamily="34" charset="-122"/>
              </a:rPr>
              <a:t>字段将</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信息发送给浏览器，浏览器则通过在</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请求消息中增加</a:t>
            </a:r>
            <a:r>
              <a:rPr lang="en-US" altLang="zh-CN" sz="1800" dirty="0">
                <a:solidFill>
                  <a:srgbClr val="0000FF"/>
                </a:solidFill>
                <a:latin typeface="Arial Unicode MS" pitchFamily="34" charset="-122"/>
                <a:ea typeface="Arial Unicode MS" pitchFamily="34" charset="-122"/>
                <a:cs typeface="Arial Unicode MS" pitchFamily="34" charset="-122"/>
              </a:rPr>
              <a:t>Cookie</a:t>
            </a:r>
            <a:r>
              <a:rPr lang="zh-CN" altLang="en-US" sz="1800" dirty="0">
                <a:solidFill>
                  <a:srgbClr val="0000FF"/>
                </a:solidFill>
                <a:latin typeface="Arial Unicode MS" pitchFamily="34" charset="-122"/>
                <a:ea typeface="Arial Unicode MS" pitchFamily="34" charset="-122"/>
                <a:cs typeface="Arial Unicode MS" pitchFamily="34" charset="-122"/>
              </a:rPr>
              <a:t>请求头</a:t>
            </a:r>
            <a:r>
              <a:rPr lang="zh-CN" altLang="en-US" sz="1800" dirty="0">
                <a:latin typeface="Arial Unicode MS" pitchFamily="34" charset="-122"/>
                <a:ea typeface="Arial Unicode MS" pitchFamily="34" charset="-122"/>
                <a:cs typeface="Arial Unicode MS" pitchFamily="34" charset="-122"/>
              </a:rPr>
              <a:t>字段将</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回传给</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服务器。</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一个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只能标识一种信息，它至少含有一个标识该信息的名称（</a:t>
            </a:r>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）和设置值（</a:t>
            </a:r>
            <a:r>
              <a:rPr lang="en-US" altLang="zh-CN" sz="1800" dirty="0">
                <a:latin typeface="Arial Unicode MS" pitchFamily="34" charset="-122"/>
                <a:ea typeface="Arial Unicode MS" pitchFamily="34" charset="-122"/>
                <a:cs typeface="Arial Unicode MS" pitchFamily="34" charset="-122"/>
              </a:rPr>
              <a:t>VALUE</a:t>
            </a:r>
            <a:r>
              <a:rPr lang="zh-CN" altLang="en-US" sz="1800" dirty="0">
                <a:latin typeface="Arial Unicode MS" pitchFamily="34" charset="-122"/>
                <a:ea typeface="Arial Unicode MS" pitchFamily="34" charset="-122"/>
                <a:cs typeface="Arial Unicode MS" pitchFamily="34" charset="-122"/>
              </a:rPr>
              <a:t>）。 </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站点可以给一个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浏览器发送多个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浏览器也可以存储多个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站点提供的</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a:t>
            </a:r>
          </a:p>
          <a:p>
            <a:pPr>
              <a:lnSpc>
                <a:spcPct val="110000"/>
              </a:lnSpc>
              <a:spcAft>
                <a:spcPct val="20000"/>
              </a:spcAft>
            </a:pPr>
            <a:r>
              <a:rPr lang="zh-CN" altLang="en-US" sz="1800" dirty="0">
                <a:latin typeface="Arial Unicode MS" pitchFamily="34" charset="-122"/>
                <a:ea typeface="Arial Unicode MS" pitchFamily="34" charset="-122"/>
                <a:cs typeface="Arial Unicode MS" pitchFamily="34" charset="-122"/>
              </a:rPr>
              <a:t>浏览器一般只允许存放</a:t>
            </a:r>
            <a:r>
              <a:rPr lang="en-US" altLang="zh-CN" sz="1800" dirty="0">
                <a:latin typeface="Arial Unicode MS" pitchFamily="34" charset="-122"/>
                <a:ea typeface="Arial Unicode MS" pitchFamily="34" charset="-122"/>
                <a:cs typeface="Arial Unicode MS" pitchFamily="34" charset="-122"/>
              </a:rPr>
              <a:t>300</a:t>
            </a:r>
            <a:r>
              <a:rPr lang="zh-CN" altLang="en-US" sz="1800" dirty="0">
                <a:latin typeface="Arial Unicode MS" pitchFamily="34" charset="-122"/>
                <a:ea typeface="Arial Unicode MS" pitchFamily="34" charset="-122"/>
                <a:cs typeface="Arial Unicode MS" pitchFamily="34" charset="-122"/>
              </a:rPr>
              <a:t>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，每个站点最多存放</a:t>
            </a:r>
            <a:r>
              <a:rPr lang="en-US" altLang="zh-CN" sz="1800" dirty="0">
                <a:latin typeface="Arial Unicode MS" pitchFamily="34" charset="-122"/>
                <a:ea typeface="Arial Unicode MS" pitchFamily="34" charset="-122"/>
                <a:cs typeface="Arial Unicode MS" pitchFamily="34" charset="-122"/>
              </a:rPr>
              <a:t>20</a:t>
            </a:r>
            <a:r>
              <a:rPr lang="zh-CN" altLang="en-US" sz="1800" dirty="0">
                <a:latin typeface="Arial Unicode MS" pitchFamily="34" charset="-122"/>
                <a:ea typeface="Arial Unicode MS" pitchFamily="34" charset="-122"/>
                <a:cs typeface="Arial Unicode MS" pitchFamily="34" charset="-122"/>
              </a:rPr>
              <a:t>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，每个</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的大小限制为</a:t>
            </a:r>
            <a:r>
              <a:rPr lang="en-US" altLang="zh-CN" sz="1800" dirty="0">
                <a:latin typeface="Arial Unicode MS" pitchFamily="34" charset="-122"/>
                <a:ea typeface="Arial Unicode MS" pitchFamily="34" charset="-122"/>
                <a:cs typeface="Arial Unicode MS" pitchFamily="34" charset="-122"/>
              </a:rPr>
              <a:t>4KB</a:t>
            </a:r>
            <a:r>
              <a:rPr lang="zh-CN" altLang="en-US" sz="1800" dirty="0">
                <a:latin typeface="Arial Unicode MS" pitchFamily="34" charset="-122"/>
                <a:ea typeface="Arial Unicode MS" pitchFamily="34" charset="-122"/>
                <a:cs typeface="Arial Unicode MS" pitchFamily="34" charset="-122"/>
              </a:rPr>
              <a:t>。</a:t>
            </a:r>
          </a:p>
          <a:p>
            <a:pPr>
              <a:lnSpc>
                <a:spcPct val="110000"/>
              </a:lnSpc>
              <a:spcAft>
                <a:spcPct val="20000"/>
              </a:spcAft>
            </a:pPr>
            <a:endParaRPr lang="en-US" altLang="zh-CN"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19392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827584" y="692696"/>
            <a:ext cx="8229600" cy="857256"/>
          </a:xfrm>
        </p:spPr>
        <p:txBody>
          <a:bodyPr/>
          <a:lstStyle/>
          <a:p>
            <a:r>
              <a:rPr lang="en-US" altLang="zh-CN" b="1" dirty="0">
                <a:latin typeface="Arial Unicode MS" pitchFamily="34" charset="-122"/>
                <a:ea typeface="Arial Unicode MS" pitchFamily="34" charset="-122"/>
                <a:cs typeface="Arial Unicode MS" pitchFamily="34" charset="-122"/>
                <a:sym typeface="Wingdings" pitchFamily="2" charset="2"/>
              </a:rPr>
              <a:t>Cookie</a:t>
            </a:r>
            <a:r>
              <a:rPr lang="zh-CN" altLang="en-US" b="1" dirty="0">
                <a:latin typeface="Arial Unicode MS" pitchFamily="34" charset="-122"/>
                <a:ea typeface="Arial Unicode MS" pitchFamily="34" charset="-122"/>
                <a:cs typeface="Arial Unicode MS" pitchFamily="34" charset="-122"/>
                <a:sym typeface="Wingdings" pitchFamily="2" charset="2"/>
              </a:rPr>
              <a:t>的传送过程示意图</a:t>
            </a:r>
            <a:r>
              <a:rPr lang="zh-CN" altLang="en-US" dirty="0">
                <a:latin typeface="Arial Unicode MS" pitchFamily="34" charset="-122"/>
                <a:ea typeface="Arial Unicode MS" pitchFamily="34" charset="-122"/>
                <a:cs typeface="Arial Unicode MS" pitchFamily="34" charset="-122"/>
                <a:sym typeface="Wingdings" pitchFamily="2" charset="2"/>
              </a:rPr>
              <a:t> </a:t>
            </a:r>
          </a:p>
        </p:txBody>
      </p:sp>
      <p:sp>
        <p:nvSpPr>
          <p:cNvPr id="537603" name="Rectangle 3"/>
          <p:cNvSpPr>
            <a:spLocks noChangeArrowheads="1"/>
          </p:cNvSpPr>
          <p:nvPr/>
        </p:nvSpPr>
        <p:spPr bwMode="auto">
          <a:xfrm>
            <a:off x="-50800" y="1379538"/>
            <a:ext cx="9194800" cy="69850"/>
          </a:xfrm>
          <a:prstGeom prst="rect">
            <a:avLst/>
          </a:prstGeom>
          <a:noFill/>
          <a:ln w="9525" algn="ctr">
            <a:noFill/>
            <a:miter lim="800000"/>
            <a:headEnd/>
            <a:tailEnd/>
          </a:ln>
          <a:effectLst/>
        </p:spPr>
        <p:txBody>
          <a:bodyPr wrap="none" anchor="ctr">
            <a:spAutoFit/>
          </a:bodyPr>
          <a:lstStyle/>
          <a:p>
            <a:endParaRPr lang="zh-CN" altLang="en-US"/>
          </a:p>
        </p:txBody>
      </p:sp>
      <p:sp>
        <p:nvSpPr>
          <p:cNvPr id="537604" name="AutoShape 4"/>
          <p:cNvSpPr>
            <a:spLocks noChangeAspect="1" noChangeArrowheads="1" noTextEdit="1"/>
          </p:cNvSpPr>
          <p:nvPr/>
        </p:nvSpPr>
        <p:spPr bwMode="auto">
          <a:xfrm>
            <a:off x="610815" y="1718841"/>
            <a:ext cx="7921625" cy="4660900"/>
          </a:xfrm>
          <a:prstGeom prst="rect">
            <a:avLst/>
          </a:prstGeom>
          <a:noFill/>
        </p:spPr>
        <p:txBody>
          <a:bodyPr/>
          <a:lstStyle/>
          <a:p>
            <a:endParaRPr lang="zh-CN" altLang="en-US"/>
          </a:p>
        </p:txBody>
      </p:sp>
      <p:sp>
        <p:nvSpPr>
          <p:cNvPr id="537605" name="Text Box 5"/>
          <p:cNvSpPr txBox="1">
            <a:spLocks noChangeArrowheads="1"/>
          </p:cNvSpPr>
          <p:nvPr/>
        </p:nvSpPr>
        <p:spPr bwMode="auto">
          <a:xfrm>
            <a:off x="2298327" y="2714203"/>
            <a:ext cx="1238250" cy="46355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900">
                <a:latin typeface="宋体" pitchFamily="2" charset="-122"/>
                <a:cs typeface="Times New Roman" pitchFamily="18" charset="0"/>
              </a:rPr>
              <a:t>①</a:t>
            </a:r>
            <a:r>
              <a:rPr lang="zh-CN" altLang="en-US" sz="900">
                <a:latin typeface="Times New Roman" pitchFamily="18" charset="0"/>
                <a:cs typeface="Times New Roman" pitchFamily="18" charset="0"/>
              </a:rPr>
              <a:t>第一次访问不存在</a:t>
            </a:r>
            <a:endParaRPr lang="zh-CN" altLang="en-US" sz="1100"/>
          </a:p>
          <a:p>
            <a:pPr algn="l" eaLnBrk="0" hangingPunct="0">
              <a:lnSpc>
                <a:spcPct val="100000"/>
              </a:lnSpc>
              <a:spcBef>
                <a:spcPct val="0"/>
              </a:spcBef>
              <a:buClrTx/>
              <a:buSzTx/>
              <a:buFontTx/>
              <a:buNone/>
            </a:pPr>
            <a:r>
              <a:rPr lang="en-US" altLang="zh-CN" sz="900">
                <a:latin typeface="Times New Roman" pitchFamily="18" charset="0"/>
                <a:cs typeface="Times New Roman" pitchFamily="18" charset="0"/>
              </a:rPr>
              <a:t>Server1</a:t>
            </a:r>
            <a:r>
              <a:rPr lang="zh-CN" altLang="en-US" sz="900">
                <a:latin typeface="Times New Roman" pitchFamily="18" charset="0"/>
                <a:cs typeface="Times New Roman" pitchFamily="18" charset="0"/>
              </a:rPr>
              <a:t>的</a:t>
            </a:r>
            <a:r>
              <a:rPr lang="en-US" altLang="zh-CN" sz="900">
                <a:latin typeface="Times New Roman" pitchFamily="18" charset="0"/>
                <a:cs typeface="Times New Roman" pitchFamily="18" charset="0"/>
              </a:rPr>
              <a:t>Cookie</a:t>
            </a:r>
            <a:endParaRPr lang="en-US" altLang="zh-CN" sz="1100"/>
          </a:p>
          <a:p>
            <a:pPr algn="l" eaLnBrk="0" hangingPunct="0">
              <a:lnSpc>
                <a:spcPct val="100000"/>
              </a:lnSpc>
              <a:spcBef>
                <a:spcPct val="0"/>
              </a:spcBef>
              <a:buClrTx/>
              <a:buSzTx/>
              <a:buFontTx/>
              <a:buNone/>
            </a:pPr>
            <a:endParaRPr lang="en-US" altLang="zh-CN" sz="2400">
              <a:latin typeface="Times New Roman" pitchFamily="18" charset="0"/>
            </a:endParaRPr>
          </a:p>
        </p:txBody>
      </p:sp>
      <p:sp>
        <p:nvSpPr>
          <p:cNvPr id="537606" name="Text Box 6"/>
          <p:cNvSpPr txBox="1">
            <a:spLocks noChangeArrowheads="1"/>
          </p:cNvSpPr>
          <p:nvPr/>
        </p:nvSpPr>
        <p:spPr bwMode="auto">
          <a:xfrm>
            <a:off x="2530102" y="3515891"/>
            <a:ext cx="852488" cy="46355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900">
                <a:latin typeface="宋体" pitchFamily="2" charset="-122"/>
                <a:cs typeface="Times New Roman" pitchFamily="18" charset="0"/>
              </a:rPr>
              <a:t>④</a:t>
            </a:r>
            <a:r>
              <a:rPr lang="zh-CN" altLang="en-US" sz="900">
                <a:latin typeface="Times New Roman" pitchFamily="18" charset="0"/>
                <a:cs typeface="Times New Roman" pitchFamily="18" charset="0"/>
              </a:rPr>
              <a:t>写入</a:t>
            </a:r>
            <a:r>
              <a:rPr lang="en-US" altLang="zh-CN" sz="900">
                <a:latin typeface="Times New Roman" pitchFamily="18" charset="0"/>
                <a:cs typeface="Times New Roman" pitchFamily="18" charset="0"/>
              </a:rPr>
              <a:t>Server1</a:t>
            </a:r>
            <a:endParaRPr lang="en-US" altLang="zh-CN" sz="1100"/>
          </a:p>
          <a:p>
            <a:pPr algn="l" eaLnBrk="0" hangingPunct="0">
              <a:lnSpc>
                <a:spcPct val="100000"/>
              </a:lnSpc>
              <a:spcBef>
                <a:spcPct val="0"/>
              </a:spcBef>
              <a:buClrTx/>
              <a:buSzTx/>
              <a:buFontTx/>
              <a:buNone/>
            </a:pPr>
            <a:r>
              <a:rPr lang="zh-CN" altLang="en-US" sz="900">
                <a:latin typeface="Times New Roman" pitchFamily="18" charset="0"/>
                <a:cs typeface="Times New Roman" pitchFamily="18" charset="0"/>
              </a:rPr>
              <a:t>的</a:t>
            </a:r>
            <a:r>
              <a:rPr lang="en-US" altLang="zh-CN" sz="900">
                <a:latin typeface="Times New Roman" pitchFamily="18" charset="0"/>
                <a:cs typeface="Times New Roman" pitchFamily="18" charset="0"/>
              </a:rPr>
              <a:t>Cookie</a:t>
            </a:r>
            <a:endParaRPr lang="en-US" altLang="zh-CN" sz="2400">
              <a:latin typeface="Times New Roman" pitchFamily="18" charset="0"/>
            </a:endParaRPr>
          </a:p>
        </p:txBody>
      </p:sp>
      <p:sp>
        <p:nvSpPr>
          <p:cNvPr id="537607" name="Text Box 7"/>
          <p:cNvSpPr txBox="1">
            <a:spLocks noChangeArrowheads="1"/>
          </p:cNvSpPr>
          <p:nvPr/>
        </p:nvSpPr>
        <p:spPr bwMode="auto">
          <a:xfrm>
            <a:off x="4450977" y="3055516"/>
            <a:ext cx="1704975" cy="58420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900">
                <a:latin typeface="宋体" pitchFamily="2" charset="-122"/>
                <a:cs typeface="Times New Roman" pitchFamily="18" charset="0"/>
              </a:rPr>
              <a:t>③</a:t>
            </a:r>
            <a:r>
              <a:rPr lang="zh-CN" altLang="en-US" sz="900">
                <a:latin typeface="Times New Roman" pitchFamily="18" charset="0"/>
                <a:cs typeface="Times New Roman" pitchFamily="18" charset="0"/>
              </a:rPr>
              <a:t>第一次响应</a:t>
            </a:r>
            <a:endParaRPr lang="zh-CN" altLang="en-US" sz="1100"/>
          </a:p>
          <a:p>
            <a:pPr algn="l" eaLnBrk="0" hangingPunct="0">
              <a:lnSpc>
                <a:spcPct val="100000"/>
              </a:lnSpc>
              <a:spcBef>
                <a:spcPct val="0"/>
              </a:spcBef>
              <a:buClrTx/>
              <a:buSzTx/>
              <a:buFontTx/>
              <a:buNone/>
            </a:pPr>
            <a:r>
              <a:rPr lang="en-US" altLang="zh-CN" sz="900">
                <a:latin typeface="宋体" pitchFamily="2" charset="-122"/>
                <a:cs typeface="Times New Roman" pitchFamily="18" charset="0"/>
              </a:rPr>
              <a:t>Set-Cookie2: name=value</a:t>
            </a:r>
            <a:endParaRPr lang="en-US" altLang="zh-CN" sz="1100"/>
          </a:p>
          <a:p>
            <a:pPr algn="l" eaLnBrk="0" hangingPunct="0">
              <a:lnSpc>
                <a:spcPct val="100000"/>
              </a:lnSpc>
              <a:spcBef>
                <a:spcPct val="0"/>
              </a:spcBef>
              <a:buClrTx/>
              <a:buSzTx/>
              <a:buFontTx/>
              <a:buNone/>
            </a:pPr>
            <a:endParaRPr lang="en-US" altLang="zh-CN" sz="2400">
              <a:latin typeface="Times New Roman" pitchFamily="18" charset="0"/>
            </a:endParaRPr>
          </a:p>
        </p:txBody>
      </p:sp>
      <p:sp>
        <p:nvSpPr>
          <p:cNvPr id="537608" name="Text Box 8"/>
          <p:cNvSpPr txBox="1">
            <a:spLocks noChangeArrowheads="1"/>
          </p:cNvSpPr>
          <p:nvPr/>
        </p:nvSpPr>
        <p:spPr bwMode="auto">
          <a:xfrm>
            <a:off x="4144590" y="2488778"/>
            <a:ext cx="1316037" cy="346075"/>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900">
                <a:latin typeface="宋体" pitchFamily="2" charset="-122"/>
                <a:cs typeface="Times New Roman" pitchFamily="18" charset="0"/>
              </a:rPr>
              <a:t>②</a:t>
            </a:r>
            <a:r>
              <a:rPr lang="zh-CN" altLang="en-US" sz="900">
                <a:latin typeface="Times New Roman" pitchFamily="18" charset="0"/>
                <a:cs typeface="Times New Roman" pitchFamily="18" charset="0"/>
              </a:rPr>
              <a:t>第一次访问请求</a:t>
            </a:r>
            <a:endParaRPr lang="zh-CN" altLang="en-US" sz="1100"/>
          </a:p>
          <a:p>
            <a:pPr algn="l" eaLnBrk="0" hangingPunct="0">
              <a:lnSpc>
                <a:spcPct val="100000"/>
              </a:lnSpc>
              <a:spcBef>
                <a:spcPct val="0"/>
              </a:spcBef>
              <a:buClrTx/>
              <a:buSzTx/>
              <a:buFontTx/>
              <a:buNone/>
            </a:pPr>
            <a:endParaRPr lang="en-US" altLang="zh-CN" sz="2400">
              <a:latin typeface="Times New Roman" pitchFamily="18" charset="0"/>
            </a:endParaRPr>
          </a:p>
        </p:txBody>
      </p:sp>
      <p:sp>
        <p:nvSpPr>
          <p:cNvPr id="537609" name="AutoShape 9"/>
          <p:cNvSpPr>
            <a:spLocks noChangeArrowheads="1"/>
          </p:cNvSpPr>
          <p:nvPr/>
        </p:nvSpPr>
        <p:spPr bwMode="auto">
          <a:xfrm>
            <a:off x="6073402" y="2109366"/>
            <a:ext cx="928688" cy="2214562"/>
          </a:xfrm>
          <a:prstGeom prst="cube">
            <a:avLst>
              <a:gd name="adj" fmla="val 25000"/>
            </a:avLst>
          </a:prstGeom>
          <a:solidFill>
            <a:srgbClr val="FFFFFF"/>
          </a:solidFill>
          <a:ln w="9525">
            <a:solidFill>
              <a:srgbClr val="000000"/>
            </a:solidFill>
            <a:miter lim="800000"/>
            <a:headEnd/>
            <a:tailEnd/>
          </a:ln>
        </p:spPr>
        <p:txBody>
          <a:bodyPr lIns="0" rIns="0"/>
          <a:lstStyle/>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r>
              <a:rPr lang="en-US" altLang="zh-CN" sz="900">
                <a:latin typeface="Times New Roman" pitchFamily="18" charset="0"/>
                <a:cs typeface="Times New Roman" pitchFamily="18" charset="0"/>
              </a:rPr>
              <a:t>WEB</a:t>
            </a:r>
            <a:endParaRPr lang="en-US" altLang="zh-CN" sz="1100"/>
          </a:p>
          <a:p>
            <a:pPr eaLnBrk="0" hangingPunct="0">
              <a:lnSpc>
                <a:spcPct val="100000"/>
              </a:lnSpc>
              <a:spcBef>
                <a:spcPct val="0"/>
              </a:spcBef>
              <a:buClrTx/>
              <a:buSzTx/>
              <a:buFontTx/>
              <a:buNone/>
            </a:pPr>
            <a:r>
              <a:rPr lang="en-US" altLang="zh-CN" sz="900">
                <a:latin typeface="Times New Roman" pitchFamily="18" charset="0"/>
                <a:cs typeface="Times New Roman" pitchFamily="18" charset="0"/>
              </a:rPr>
              <a:t>Server1</a:t>
            </a:r>
            <a:endParaRPr lang="en-US" altLang="zh-CN" sz="2400">
              <a:latin typeface="Times New Roman" pitchFamily="18" charset="0"/>
            </a:endParaRPr>
          </a:p>
        </p:txBody>
      </p:sp>
      <p:sp>
        <p:nvSpPr>
          <p:cNvPr id="537610" name="AutoShape 10"/>
          <p:cNvSpPr>
            <a:spLocks noChangeArrowheads="1"/>
          </p:cNvSpPr>
          <p:nvPr/>
        </p:nvSpPr>
        <p:spPr bwMode="auto">
          <a:xfrm>
            <a:off x="6073402" y="4401716"/>
            <a:ext cx="928688" cy="1979612"/>
          </a:xfrm>
          <a:prstGeom prst="cube">
            <a:avLst>
              <a:gd name="adj" fmla="val 25000"/>
            </a:avLst>
          </a:prstGeom>
          <a:solidFill>
            <a:srgbClr val="FFFFFF"/>
          </a:solidFill>
          <a:ln w="9525">
            <a:solidFill>
              <a:srgbClr val="000000"/>
            </a:solidFill>
            <a:miter lim="800000"/>
            <a:headEnd/>
            <a:tailEnd/>
          </a:ln>
        </p:spPr>
        <p:txBody>
          <a:bodyPr lIns="0" rIns="0"/>
          <a:lstStyle/>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endParaRPr lang="en-US" altLang="zh-CN" sz="900">
              <a:latin typeface="Times New Roman" pitchFamily="18" charset="0"/>
              <a:cs typeface="Times New Roman" pitchFamily="18" charset="0"/>
            </a:endParaRPr>
          </a:p>
          <a:p>
            <a:pPr>
              <a:lnSpc>
                <a:spcPct val="100000"/>
              </a:lnSpc>
              <a:spcBef>
                <a:spcPct val="0"/>
              </a:spcBef>
              <a:buClrTx/>
              <a:buSzTx/>
              <a:buFontTx/>
              <a:buNone/>
            </a:pPr>
            <a:r>
              <a:rPr lang="en-US" altLang="zh-CN" sz="900">
                <a:latin typeface="Times New Roman" pitchFamily="18" charset="0"/>
                <a:cs typeface="Times New Roman" pitchFamily="18" charset="0"/>
              </a:rPr>
              <a:t>WEB</a:t>
            </a:r>
            <a:endParaRPr lang="en-US" altLang="zh-CN" sz="1100"/>
          </a:p>
          <a:p>
            <a:pPr eaLnBrk="0" hangingPunct="0">
              <a:lnSpc>
                <a:spcPct val="100000"/>
              </a:lnSpc>
              <a:spcBef>
                <a:spcPct val="0"/>
              </a:spcBef>
              <a:buClrTx/>
              <a:buSzTx/>
              <a:buFontTx/>
              <a:buNone/>
            </a:pPr>
            <a:r>
              <a:rPr lang="en-US" altLang="zh-CN" sz="900">
                <a:latin typeface="Times New Roman" pitchFamily="18" charset="0"/>
                <a:cs typeface="Times New Roman" pitchFamily="18" charset="0"/>
              </a:rPr>
              <a:t>Server2</a:t>
            </a:r>
            <a:endParaRPr lang="en-US" altLang="zh-CN" sz="2400">
              <a:latin typeface="Times New Roman" pitchFamily="18" charset="0"/>
            </a:endParaRPr>
          </a:p>
        </p:txBody>
      </p:sp>
      <p:sp>
        <p:nvSpPr>
          <p:cNvPr id="537611" name="AutoShape 11"/>
          <p:cNvSpPr>
            <a:spLocks noChangeArrowheads="1"/>
          </p:cNvSpPr>
          <p:nvPr/>
        </p:nvSpPr>
        <p:spPr bwMode="auto">
          <a:xfrm>
            <a:off x="3455615" y="2922166"/>
            <a:ext cx="850900" cy="1631950"/>
          </a:xfrm>
          <a:prstGeom prst="roundRect">
            <a:avLst>
              <a:gd name="adj" fmla="val 16667"/>
            </a:avLst>
          </a:prstGeom>
          <a:solidFill>
            <a:srgbClr val="FFFFFF"/>
          </a:solidFill>
          <a:ln w="9525">
            <a:solidFill>
              <a:srgbClr val="000000"/>
            </a:solidFill>
            <a:round/>
            <a:headEnd/>
            <a:tailEnd/>
          </a:ln>
        </p:spPr>
        <p:txBody>
          <a:bodyPr lIns="0" rIns="0"/>
          <a:lstStyle/>
          <a:p>
            <a:pPr>
              <a:lnSpc>
                <a:spcPct val="100000"/>
              </a:lnSpc>
              <a:spcBef>
                <a:spcPct val="0"/>
              </a:spcBef>
              <a:buClrTx/>
              <a:buSzTx/>
              <a:buFontTx/>
              <a:buNone/>
            </a:pPr>
            <a:endParaRPr lang="en-US" altLang="zh-CN" sz="1000">
              <a:latin typeface="Times New Roman" pitchFamily="18" charset="0"/>
              <a:cs typeface="Times New Roman" pitchFamily="18" charset="0"/>
            </a:endParaRPr>
          </a:p>
          <a:p>
            <a:pPr>
              <a:lnSpc>
                <a:spcPct val="100000"/>
              </a:lnSpc>
              <a:spcBef>
                <a:spcPct val="0"/>
              </a:spcBef>
              <a:buClrTx/>
              <a:buSzTx/>
              <a:buFontTx/>
              <a:buNone/>
            </a:pPr>
            <a:endParaRPr lang="en-US" altLang="zh-CN" sz="1000">
              <a:latin typeface="Times New Roman" pitchFamily="18" charset="0"/>
              <a:cs typeface="Times New Roman" pitchFamily="18" charset="0"/>
            </a:endParaRPr>
          </a:p>
          <a:p>
            <a:pPr>
              <a:lnSpc>
                <a:spcPct val="100000"/>
              </a:lnSpc>
              <a:spcBef>
                <a:spcPct val="0"/>
              </a:spcBef>
              <a:buClrTx/>
              <a:buSzTx/>
              <a:buFontTx/>
              <a:buNone/>
            </a:pPr>
            <a:endParaRPr lang="en-US" altLang="zh-CN" sz="1000">
              <a:latin typeface="Times New Roman" pitchFamily="18" charset="0"/>
              <a:cs typeface="Times New Roman" pitchFamily="18" charset="0"/>
            </a:endParaRPr>
          </a:p>
          <a:p>
            <a:pPr>
              <a:lnSpc>
                <a:spcPct val="100000"/>
              </a:lnSpc>
              <a:spcBef>
                <a:spcPct val="0"/>
              </a:spcBef>
              <a:buClrTx/>
              <a:buSzTx/>
              <a:buFontTx/>
              <a:buNone/>
            </a:pPr>
            <a:endParaRPr lang="en-US" altLang="zh-CN" sz="1000">
              <a:latin typeface="Times New Roman" pitchFamily="18" charset="0"/>
              <a:cs typeface="Times New Roman" pitchFamily="18" charset="0"/>
            </a:endParaRPr>
          </a:p>
          <a:p>
            <a:pPr>
              <a:lnSpc>
                <a:spcPct val="100000"/>
              </a:lnSpc>
              <a:spcBef>
                <a:spcPct val="0"/>
              </a:spcBef>
              <a:buClrTx/>
              <a:buSzTx/>
              <a:buFontTx/>
              <a:buNone/>
            </a:pPr>
            <a:r>
              <a:rPr lang="zh-CN" altLang="en-US" sz="1000">
                <a:latin typeface="Times New Roman" pitchFamily="18" charset="0"/>
                <a:cs typeface="Times New Roman" pitchFamily="18" charset="0"/>
              </a:rPr>
              <a:t>浏览器</a:t>
            </a:r>
            <a:endParaRPr lang="zh-CN" altLang="en-US" sz="2400">
              <a:latin typeface="Times New Roman" pitchFamily="18" charset="0"/>
            </a:endParaRPr>
          </a:p>
        </p:txBody>
      </p:sp>
      <p:sp>
        <p:nvSpPr>
          <p:cNvPr id="537612" name="AutoShape 12"/>
          <p:cNvSpPr>
            <a:spLocks noChangeArrowheads="1"/>
          </p:cNvSpPr>
          <p:nvPr/>
        </p:nvSpPr>
        <p:spPr bwMode="auto">
          <a:xfrm>
            <a:off x="1453777" y="3011066"/>
            <a:ext cx="1004888" cy="3028950"/>
          </a:xfrm>
          <a:prstGeom prst="can">
            <a:avLst>
              <a:gd name="adj" fmla="val 75355"/>
            </a:avLst>
          </a:prstGeom>
          <a:solidFill>
            <a:srgbClr val="FFFFFF"/>
          </a:solidFill>
          <a:ln w="9525">
            <a:solidFill>
              <a:srgbClr val="000000"/>
            </a:solidFill>
            <a:round/>
            <a:headEnd/>
            <a:tailEnd/>
          </a:ln>
        </p:spPr>
        <p:txBody>
          <a:bodyPr/>
          <a:lstStyle/>
          <a:p>
            <a:endParaRPr lang="zh-CN" altLang="en-US"/>
          </a:p>
        </p:txBody>
      </p:sp>
      <p:sp>
        <p:nvSpPr>
          <p:cNvPr id="537613" name="AutoShape 13"/>
          <p:cNvSpPr>
            <a:spLocks noChangeArrowheads="1"/>
          </p:cNvSpPr>
          <p:nvPr/>
        </p:nvSpPr>
        <p:spPr bwMode="auto">
          <a:xfrm>
            <a:off x="1529977" y="3966741"/>
            <a:ext cx="773113" cy="815975"/>
          </a:xfrm>
          <a:prstGeom prst="foldedCorner">
            <a:avLst>
              <a:gd name="adj" fmla="val 12500"/>
            </a:avLst>
          </a:prstGeom>
          <a:solidFill>
            <a:srgbClr val="FFFFFF"/>
          </a:solidFill>
          <a:ln w="9525">
            <a:solidFill>
              <a:srgbClr val="000000"/>
            </a:solidFill>
            <a:round/>
            <a:headEnd/>
            <a:tailEnd/>
          </a:ln>
        </p:spPr>
        <p:txBody>
          <a:bodyPr/>
          <a:lstStyle/>
          <a:p>
            <a:pPr algn="l">
              <a:lnSpc>
                <a:spcPct val="100000"/>
              </a:lnSpc>
              <a:spcBef>
                <a:spcPct val="0"/>
              </a:spcBef>
              <a:buClrTx/>
              <a:buSzTx/>
              <a:buFontTx/>
              <a:buNone/>
            </a:pPr>
            <a:endParaRPr lang="en-US" altLang="zh-CN" sz="900">
              <a:latin typeface="Times New Roman" pitchFamily="18" charset="0"/>
              <a:cs typeface="Times New Roman" pitchFamily="18" charset="0"/>
            </a:endParaRPr>
          </a:p>
          <a:p>
            <a:pPr algn="l">
              <a:lnSpc>
                <a:spcPct val="100000"/>
              </a:lnSpc>
              <a:spcBef>
                <a:spcPct val="0"/>
              </a:spcBef>
              <a:buClrTx/>
              <a:buSzTx/>
              <a:buFontTx/>
              <a:buNone/>
            </a:pPr>
            <a:r>
              <a:rPr lang="en-US" altLang="zh-CN" sz="900">
                <a:latin typeface="Times New Roman" pitchFamily="18" charset="0"/>
                <a:cs typeface="Times New Roman" pitchFamily="18" charset="0"/>
              </a:rPr>
              <a:t>Server1</a:t>
            </a:r>
            <a:endParaRPr lang="en-US" altLang="zh-CN" sz="1100"/>
          </a:p>
          <a:p>
            <a:pPr algn="l" eaLnBrk="0" hangingPunct="0">
              <a:lnSpc>
                <a:spcPct val="100000"/>
              </a:lnSpc>
              <a:spcBef>
                <a:spcPct val="0"/>
              </a:spcBef>
              <a:buClrTx/>
              <a:buSzTx/>
              <a:buFontTx/>
              <a:buNone/>
            </a:pPr>
            <a:r>
              <a:rPr lang="zh-CN" altLang="en-US" sz="900">
                <a:latin typeface="Times New Roman" pitchFamily="18" charset="0"/>
                <a:cs typeface="Times New Roman" pitchFamily="18" charset="0"/>
              </a:rPr>
              <a:t>的</a:t>
            </a:r>
            <a:r>
              <a:rPr lang="en-US" altLang="zh-CN" sz="900">
                <a:latin typeface="Times New Roman" pitchFamily="18" charset="0"/>
                <a:cs typeface="Times New Roman" pitchFamily="18" charset="0"/>
              </a:rPr>
              <a:t>Cookie</a:t>
            </a:r>
            <a:endParaRPr lang="en-US" altLang="zh-CN" sz="2400">
              <a:latin typeface="Times New Roman" pitchFamily="18" charset="0"/>
            </a:endParaRPr>
          </a:p>
        </p:txBody>
      </p:sp>
      <p:sp>
        <p:nvSpPr>
          <p:cNvPr id="537614" name="AutoShape 14"/>
          <p:cNvSpPr>
            <a:spLocks noChangeArrowheads="1"/>
          </p:cNvSpPr>
          <p:nvPr/>
        </p:nvSpPr>
        <p:spPr bwMode="auto">
          <a:xfrm>
            <a:off x="1529977" y="4881141"/>
            <a:ext cx="773113" cy="815975"/>
          </a:xfrm>
          <a:prstGeom prst="foldedCorner">
            <a:avLst>
              <a:gd name="adj" fmla="val 12500"/>
            </a:avLst>
          </a:prstGeom>
          <a:solidFill>
            <a:srgbClr val="FFFFFF"/>
          </a:solidFill>
          <a:ln w="9525">
            <a:solidFill>
              <a:srgbClr val="000000"/>
            </a:solidFill>
            <a:round/>
            <a:headEnd/>
            <a:tailEnd/>
          </a:ln>
        </p:spPr>
        <p:txBody>
          <a:bodyPr/>
          <a:lstStyle/>
          <a:p>
            <a:pPr algn="l">
              <a:lnSpc>
                <a:spcPct val="100000"/>
              </a:lnSpc>
              <a:spcBef>
                <a:spcPct val="0"/>
              </a:spcBef>
              <a:buClrTx/>
              <a:buSzTx/>
              <a:buFontTx/>
              <a:buNone/>
            </a:pPr>
            <a:endParaRPr lang="en-US" altLang="zh-CN" sz="900">
              <a:latin typeface="Times New Roman" pitchFamily="18" charset="0"/>
              <a:cs typeface="Times New Roman" pitchFamily="18" charset="0"/>
            </a:endParaRPr>
          </a:p>
          <a:p>
            <a:pPr algn="l">
              <a:lnSpc>
                <a:spcPct val="100000"/>
              </a:lnSpc>
              <a:spcBef>
                <a:spcPct val="0"/>
              </a:spcBef>
              <a:buClrTx/>
              <a:buSzTx/>
              <a:buFontTx/>
              <a:buNone/>
            </a:pPr>
            <a:r>
              <a:rPr lang="en-US" altLang="zh-CN" sz="900">
                <a:latin typeface="Times New Roman" pitchFamily="18" charset="0"/>
                <a:cs typeface="Times New Roman" pitchFamily="18" charset="0"/>
              </a:rPr>
              <a:t>Server2</a:t>
            </a:r>
            <a:endParaRPr lang="en-US" altLang="zh-CN" sz="1100"/>
          </a:p>
          <a:p>
            <a:pPr algn="l" eaLnBrk="0" hangingPunct="0">
              <a:lnSpc>
                <a:spcPct val="100000"/>
              </a:lnSpc>
              <a:spcBef>
                <a:spcPct val="0"/>
              </a:spcBef>
              <a:buClrTx/>
              <a:buSzTx/>
              <a:buFontTx/>
              <a:buNone/>
            </a:pPr>
            <a:r>
              <a:rPr lang="zh-CN" altLang="en-US" sz="900">
                <a:latin typeface="Times New Roman" pitchFamily="18" charset="0"/>
                <a:cs typeface="Times New Roman" pitchFamily="18" charset="0"/>
              </a:rPr>
              <a:t>的</a:t>
            </a:r>
            <a:r>
              <a:rPr lang="en-US" altLang="zh-CN" sz="900">
                <a:latin typeface="Times New Roman" pitchFamily="18" charset="0"/>
                <a:cs typeface="Times New Roman" pitchFamily="18" charset="0"/>
              </a:rPr>
              <a:t>Cookie</a:t>
            </a:r>
            <a:endParaRPr lang="en-US" altLang="zh-CN" sz="2400">
              <a:latin typeface="Times New Roman" pitchFamily="18" charset="0"/>
            </a:endParaRPr>
          </a:p>
        </p:txBody>
      </p:sp>
      <p:sp>
        <p:nvSpPr>
          <p:cNvPr id="537615" name="Text Box 15"/>
          <p:cNvSpPr txBox="1">
            <a:spLocks noChangeArrowheads="1"/>
          </p:cNvSpPr>
          <p:nvPr/>
        </p:nvSpPr>
        <p:spPr bwMode="auto">
          <a:xfrm>
            <a:off x="1529977" y="3288878"/>
            <a:ext cx="852488" cy="34925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900">
                <a:latin typeface="Times New Roman" pitchFamily="18" charset="0"/>
                <a:cs typeface="Times New Roman" pitchFamily="18" charset="0"/>
              </a:rPr>
              <a:t>Cookie</a:t>
            </a:r>
            <a:r>
              <a:rPr lang="zh-CN" altLang="en-US" sz="900">
                <a:latin typeface="Times New Roman" pitchFamily="18" charset="0"/>
                <a:cs typeface="Times New Roman" pitchFamily="18" charset="0"/>
              </a:rPr>
              <a:t>存储区</a:t>
            </a:r>
            <a:endParaRPr lang="zh-CN" altLang="en-US" sz="1100"/>
          </a:p>
          <a:p>
            <a:pPr algn="l" eaLnBrk="0" hangingPunct="0">
              <a:lnSpc>
                <a:spcPct val="100000"/>
              </a:lnSpc>
              <a:spcBef>
                <a:spcPct val="0"/>
              </a:spcBef>
              <a:buClrTx/>
              <a:buSzTx/>
              <a:buFontTx/>
              <a:buNone/>
            </a:pPr>
            <a:endParaRPr lang="en-US" altLang="zh-CN" sz="2400">
              <a:latin typeface="Times New Roman" pitchFamily="18" charset="0"/>
            </a:endParaRPr>
          </a:p>
        </p:txBody>
      </p:sp>
      <p:sp>
        <p:nvSpPr>
          <p:cNvPr id="537616" name="Line 16"/>
          <p:cNvSpPr>
            <a:spLocks noChangeShapeType="1"/>
          </p:cNvSpPr>
          <p:nvPr/>
        </p:nvSpPr>
        <p:spPr bwMode="auto">
          <a:xfrm flipV="1">
            <a:off x="4219202" y="2487191"/>
            <a:ext cx="1858963" cy="461962"/>
          </a:xfrm>
          <a:prstGeom prst="line">
            <a:avLst/>
          </a:prstGeom>
          <a:noFill/>
          <a:ln w="9525">
            <a:solidFill>
              <a:srgbClr val="000000"/>
            </a:solidFill>
            <a:round/>
            <a:headEnd/>
            <a:tailEnd type="triangle" w="med" len="med"/>
          </a:ln>
        </p:spPr>
        <p:txBody>
          <a:bodyPr/>
          <a:lstStyle/>
          <a:p>
            <a:endParaRPr lang="zh-CN" altLang="en-US"/>
          </a:p>
        </p:txBody>
      </p:sp>
      <p:sp>
        <p:nvSpPr>
          <p:cNvPr id="537617" name="Line 17"/>
          <p:cNvSpPr>
            <a:spLocks noChangeShapeType="1"/>
          </p:cNvSpPr>
          <p:nvPr/>
        </p:nvSpPr>
        <p:spPr bwMode="auto">
          <a:xfrm flipV="1">
            <a:off x="2453902" y="3174578"/>
            <a:ext cx="1006475" cy="234950"/>
          </a:xfrm>
          <a:prstGeom prst="line">
            <a:avLst/>
          </a:prstGeom>
          <a:noFill/>
          <a:ln w="9525">
            <a:solidFill>
              <a:srgbClr val="000000"/>
            </a:solidFill>
            <a:round/>
            <a:headEnd/>
            <a:tailEnd type="triangle" w="med" len="med"/>
          </a:ln>
        </p:spPr>
        <p:txBody>
          <a:bodyPr/>
          <a:lstStyle/>
          <a:p>
            <a:endParaRPr lang="zh-CN" altLang="en-US"/>
          </a:p>
        </p:txBody>
      </p:sp>
      <p:sp>
        <p:nvSpPr>
          <p:cNvPr id="537618" name="Line 18"/>
          <p:cNvSpPr>
            <a:spLocks noChangeShapeType="1"/>
          </p:cNvSpPr>
          <p:nvPr/>
        </p:nvSpPr>
        <p:spPr bwMode="auto">
          <a:xfrm flipH="1">
            <a:off x="4296990" y="2942803"/>
            <a:ext cx="1781175" cy="466725"/>
          </a:xfrm>
          <a:prstGeom prst="line">
            <a:avLst/>
          </a:prstGeom>
          <a:noFill/>
          <a:ln w="9525">
            <a:solidFill>
              <a:srgbClr val="000000"/>
            </a:solidFill>
            <a:round/>
            <a:headEnd/>
            <a:tailEnd type="triangle" w="med" len="med"/>
          </a:ln>
        </p:spPr>
        <p:txBody>
          <a:bodyPr/>
          <a:lstStyle/>
          <a:p>
            <a:endParaRPr lang="zh-CN" altLang="en-US"/>
          </a:p>
        </p:txBody>
      </p:sp>
      <p:sp>
        <p:nvSpPr>
          <p:cNvPr id="537619" name="Line 19"/>
          <p:cNvSpPr>
            <a:spLocks noChangeShapeType="1"/>
          </p:cNvSpPr>
          <p:nvPr/>
        </p:nvSpPr>
        <p:spPr bwMode="auto">
          <a:xfrm flipH="1">
            <a:off x="2268165" y="3734966"/>
            <a:ext cx="1162050" cy="346075"/>
          </a:xfrm>
          <a:prstGeom prst="line">
            <a:avLst/>
          </a:prstGeom>
          <a:noFill/>
          <a:ln w="9525">
            <a:solidFill>
              <a:srgbClr val="000000"/>
            </a:solidFill>
            <a:round/>
            <a:headEnd/>
            <a:tailEnd type="triangle" w="med" len="med"/>
          </a:ln>
        </p:spPr>
        <p:txBody>
          <a:bodyPr/>
          <a:lstStyle/>
          <a:p>
            <a:endParaRPr lang="zh-CN" altLang="en-US"/>
          </a:p>
        </p:txBody>
      </p:sp>
      <p:sp>
        <p:nvSpPr>
          <p:cNvPr id="537620" name="Line 20"/>
          <p:cNvSpPr>
            <a:spLocks noChangeShapeType="1"/>
          </p:cNvSpPr>
          <p:nvPr/>
        </p:nvSpPr>
        <p:spPr bwMode="auto">
          <a:xfrm flipV="1">
            <a:off x="2268165" y="4227091"/>
            <a:ext cx="1223962" cy="300037"/>
          </a:xfrm>
          <a:prstGeom prst="line">
            <a:avLst/>
          </a:prstGeom>
          <a:noFill/>
          <a:ln w="9525">
            <a:solidFill>
              <a:srgbClr val="000000"/>
            </a:solidFill>
            <a:round/>
            <a:headEnd/>
            <a:tailEnd type="triangle" w="med" len="med"/>
          </a:ln>
        </p:spPr>
        <p:txBody>
          <a:bodyPr/>
          <a:lstStyle/>
          <a:p>
            <a:endParaRPr lang="zh-CN" altLang="en-US"/>
          </a:p>
        </p:txBody>
      </p:sp>
      <p:sp>
        <p:nvSpPr>
          <p:cNvPr id="537621" name="Line 21"/>
          <p:cNvSpPr>
            <a:spLocks noChangeShapeType="1"/>
          </p:cNvSpPr>
          <p:nvPr/>
        </p:nvSpPr>
        <p:spPr bwMode="auto">
          <a:xfrm flipV="1">
            <a:off x="4296990" y="3590503"/>
            <a:ext cx="1787525" cy="487363"/>
          </a:xfrm>
          <a:prstGeom prst="line">
            <a:avLst/>
          </a:prstGeom>
          <a:noFill/>
          <a:ln w="9525">
            <a:solidFill>
              <a:srgbClr val="000000"/>
            </a:solidFill>
            <a:round/>
            <a:headEnd/>
            <a:tailEnd type="triangle" w="med" len="med"/>
          </a:ln>
        </p:spPr>
        <p:txBody>
          <a:bodyPr/>
          <a:lstStyle/>
          <a:p>
            <a:endParaRPr lang="zh-CN" altLang="en-US"/>
          </a:p>
        </p:txBody>
      </p:sp>
      <p:sp>
        <p:nvSpPr>
          <p:cNvPr id="537622" name="Line 22"/>
          <p:cNvSpPr>
            <a:spLocks noChangeShapeType="1"/>
          </p:cNvSpPr>
          <p:nvPr/>
        </p:nvSpPr>
        <p:spPr bwMode="auto">
          <a:xfrm flipV="1">
            <a:off x="2268165" y="4382666"/>
            <a:ext cx="1223962" cy="287337"/>
          </a:xfrm>
          <a:prstGeom prst="line">
            <a:avLst/>
          </a:prstGeom>
          <a:noFill/>
          <a:ln w="9525">
            <a:solidFill>
              <a:srgbClr val="000000"/>
            </a:solidFill>
            <a:round/>
            <a:headEnd/>
            <a:tailEnd type="triangle" w="med" len="med"/>
          </a:ln>
        </p:spPr>
        <p:txBody>
          <a:bodyPr/>
          <a:lstStyle/>
          <a:p>
            <a:endParaRPr lang="zh-CN" altLang="en-US"/>
          </a:p>
        </p:txBody>
      </p:sp>
      <p:sp>
        <p:nvSpPr>
          <p:cNvPr id="537623" name="Text Box 23"/>
          <p:cNvSpPr txBox="1">
            <a:spLocks noChangeArrowheads="1"/>
          </p:cNvSpPr>
          <p:nvPr/>
        </p:nvSpPr>
        <p:spPr bwMode="auto">
          <a:xfrm>
            <a:off x="2484065" y="4454103"/>
            <a:ext cx="1084262" cy="45720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900">
                <a:latin typeface="宋体" pitchFamily="2" charset="-122"/>
                <a:cs typeface="Times New Roman" pitchFamily="18" charset="0"/>
              </a:rPr>
              <a:t>⑤</a:t>
            </a:r>
            <a:r>
              <a:rPr lang="zh-CN" altLang="en-US" sz="900">
                <a:latin typeface="Times New Roman" pitchFamily="18" charset="0"/>
                <a:cs typeface="Times New Roman" pitchFamily="18" charset="0"/>
              </a:rPr>
              <a:t>后续访问存在</a:t>
            </a:r>
            <a:endParaRPr lang="zh-CN" altLang="en-US" sz="1100"/>
          </a:p>
          <a:p>
            <a:pPr algn="l" eaLnBrk="0" hangingPunct="0">
              <a:lnSpc>
                <a:spcPct val="100000"/>
              </a:lnSpc>
              <a:spcBef>
                <a:spcPct val="0"/>
              </a:spcBef>
              <a:buClrTx/>
              <a:buSzTx/>
              <a:buFontTx/>
              <a:buNone/>
            </a:pPr>
            <a:r>
              <a:rPr lang="en-US" altLang="zh-CN" sz="900">
                <a:latin typeface="Times New Roman" pitchFamily="18" charset="0"/>
                <a:cs typeface="Times New Roman" pitchFamily="18" charset="0"/>
              </a:rPr>
              <a:t>Server1</a:t>
            </a:r>
            <a:r>
              <a:rPr lang="zh-CN" altLang="en-US" sz="900">
                <a:latin typeface="Times New Roman" pitchFamily="18" charset="0"/>
                <a:cs typeface="Times New Roman" pitchFamily="18" charset="0"/>
              </a:rPr>
              <a:t>的</a:t>
            </a:r>
            <a:r>
              <a:rPr lang="en-US" altLang="zh-CN" sz="900">
                <a:latin typeface="Times New Roman" pitchFamily="18" charset="0"/>
                <a:cs typeface="Times New Roman" pitchFamily="18" charset="0"/>
              </a:rPr>
              <a:t>Cookie</a:t>
            </a:r>
            <a:endParaRPr lang="en-US" altLang="zh-CN" sz="1100"/>
          </a:p>
          <a:p>
            <a:pPr algn="l" eaLnBrk="0" hangingPunct="0">
              <a:lnSpc>
                <a:spcPct val="100000"/>
              </a:lnSpc>
              <a:spcBef>
                <a:spcPct val="0"/>
              </a:spcBef>
              <a:buClrTx/>
              <a:buSzTx/>
              <a:buFontTx/>
              <a:buNone/>
            </a:pPr>
            <a:endParaRPr lang="en-US" altLang="zh-CN" sz="2400">
              <a:latin typeface="Times New Roman" pitchFamily="18" charset="0"/>
            </a:endParaRPr>
          </a:p>
        </p:txBody>
      </p:sp>
      <p:sp>
        <p:nvSpPr>
          <p:cNvPr id="537624" name="Line 24"/>
          <p:cNvSpPr>
            <a:spLocks noChangeShapeType="1"/>
          </p:cNvSpPr>
          <p:nvPr/>
        </p:nvSpPr>
        <p:spPr bwMode="auto">
          <a:xfrm flipV="1">
            <a:off x="4296990" y="3734966"/>
            <a:ext cx="1787525" cy="458787"/>
          </a:xfrm>
          <a:prstGeom prst="line">
            <a:avLst/>
          </a:prstGeom>
          <a:noFill/>
          <a:ln w="9525">
            <a:solidFill>
              <a:srgbClr val="000000"/>
            </a:solidFill>
            <a:round/>
            <a:headEnd/>
            <a:tailEnd type="triangle" w="med" len="med"/>
          </a:ln>
        </p:spPr>
        <p:txBody>
          <a:bodyPr/>
          <a:lstStyle/>
          <a:p>
            <a:endParaRPr lang="zh-CN" altLang="en-US"/>
          </a:p>
        </p:txBody>
      </p:sp>
      <p:sp>
        <p:nvSpPr>
          <p:cNvPr id="537625" name="Text Box 25"/>
          <p:cNvSpPr txBox="1">
            <a:spLocks noChangeArrowheads="1"/>
          </p:cNvSpPr>
          <p:nvPr/>
        </p:nvSpPr>
        <p:spPr bwMode="auto">
          <a:xfrm>
            <a:off x="4452565" y="3952453"/>
            <a:ext cx="1393825" cy="58420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900">
                <a:latin typeface="宋体" pitchFamily="2" charset="-122"/>
                <a:cs typeface="Times New Roman" pitchFamily="18" charset="0"/>
              </a:rPr>
              <a:t>⑥</a:t>
            </a:r>
            <a:r>
              <a:rPr lang="zh-CN" altLang="en-US" sz="900">
                <a:latin typeface="Times New Roman" pitchFamily="18" charset="0"/>
                <a:cs typeface="Times New Roman" pitchFamily="18" charset="0"/>
              </a:rPr>
              <a:t>后续访问请求</a:t>
            </a:r>
            <a:endParaRPr lang="zh-CN" altLang="en-US" sz="1100"/>
          </a:p>
          <a:p>
            <a:pPr algn="l" eaLnBrk="0" hangingPunct="0">
              <a:lnSpc>
                <a:spcPct val="100000"/>
              </a:lnSpc>
              <a:spcBef>
                <a:spcPct val="0"/>
              </a:spcBef>
              <a:buClrTx/>
              <a:buSzTx/>
              <a:buFontTx/>
              <a:buNone/>
            </a:pPr>
            <a:r>
              <a:rPr lang="en-US" altLang="zh-CN" sz="900">
                <a:latin typeface="宋体" pitchFamily="2" charset="-122"/>
                <a:cs typeface="Times New Roman" pitchFamily="18" charset="0"/>
              </a:rPr>
              <a:t>Cookie: name=value</a:t>
            </a:r>
            <a:endParaRPr lang="en-US" altLang="zh-CN" sz="1100"/>
          </a:p>
          <a:p>
            <a:pPr algn="l" eaLnBrk="0" hangingPunct="0">
              <a:lnSpc>
                <a:spcPct val="100000"/>
              </a:lnSpc>
              <a:spcBef>
                <a:spcPct val="0"/>
              </a:spcBef>
              <a:buClrTx/>
              <a:buSzTx/>
              <a:buFontTx/>
              <a:buNone/>
            </a:pPr>
            <a:endParaRPr lang="en-US" altLang="zh-CN" sz="2400">
              <a:latin typeface="Times New Roman" pitchFamily="18" charset="0"/>
            </a:endParaRPr>
          </a:p>
        </p:txBody>
      </p:sp>
    </p:spTree>
    <p:extLst>
      <p:ext uri="{BB962C8B-B14F-4D97-AF65-F5344CB8AC3E}">
        <p14:creationId xmlns:p14="http://schemas.microsoft.com/office/powerpoint/2010/main" val="14543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37617"/>
                                        </p:tgtEl>
                                        <p:attrNameLst>
                                          <p:attrName>style.visibility</p:attrName>
                                        </p:attrNameLst>
                                      </p:cBhvr>
                                      <p:to>
                                        <p:strVal val="visible"/>
                                      </p:to>
                                    </p:set>
                                    <p:animEffect transition="in" filter="strips(upRight)">
                                      <p:cBhvr>
                                        <p:cTn id="7" dur="500"/>
                                        <p:tgtEl>
                                          <p:spTgt spid="537617"/>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537605"/>
                                        </p:tgtEl>
                                        <p:attrNameLst>
                                          <p:attrName>style.visibility</p:attrName>
                                        </p:attrNameLst>
                                      </p:cBhvr>
                                      <p:to>
                                        <p:strVal val="visible"/>
                                      </p:to>
                                    </p:set>
                                    <p:animEffect transition="in" filter="strips(upRight)">
                                      <p:cBhvr>
                                        <p:cTn id="10" dur="500"/>
                                        <p:tgtEl>
                                          <p:spTgt spid="53760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537608"/>
                                        </p:tgtEl>
                                        <p:attrNameLst>
                                          <p:attrName>style.visibility</p:attrName>
                                        </p:attrNameLst>
                                      </p:cBhvr>
                                      <p:to>
                                        <p:strVal val="visible"/>
                                      </p:to>
                                    </p:set>
                                    <p:animEffect transition="in" filter="strips(upRight)">
                                      <p:cBhvr>
                                        <p:cTn id="15" dur="500"/>
                                        <p:tgtEl>
                                          <p:spTgt spid="537608"/>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537616"/>
                                        </p:tgtEl>
                                        <p:attrNameLst>
                                          <p:attrName>style.visibility</p:attrName>
                                        </p:attrNameLst>
                                      </p:cBhvr>
                                      <p:to>
                                        <p:strVal val="visible"/>
                                      </p:to>
                                    </p:set>
                                    <p:animEffect transition="in" filter="strips(upRight)">
                                      <p:cBhvr>
                                        <p:cTn id="18" dur="500"/>
                                        <p:tgtEl>
                                          <p:spTgt spid="53761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537618"/>
                                        </p:tgtEl>
                                        <p:attrNameLst>
                                          <p:attrName>style.visibility</p:attrName>
                                        </p:attrNameLst>
                                      </p:cBhvr>
                                      <p:to>
                                        <p:strVal val="visible"/>
                                      </p:to>
                                    </p:set>
                                    <p:animEffect transition="in" filter="strips(downLeft)">
                                      <p:cBhvr>
                                        <p:cTn id="23" dur="500"/>
                                        <p:tgtEl>
                                          <p:spTgt spid="537618"/>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537607"/>
                                        </p:tgtEl>
                                        <p:attrNameLst>
                                          <p:attrName>style.visibility</p:attrName>
                                        </p:attrNameLst>
                                      </p:cBhvr>
                                      <p:to>
                                        <p:strVal val="visible"/>
                                      </p:to>
                                    </p:set>
                                    <p:animEffect transition="in" filter="strips(downLeft)">
                                      <p:cBhvr>
                                        <p:cTn id="26" dur="500"/>
                                        <p:tgtEl>
                                          <p:spTgt spid="537607"/>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537606"/>
                                        </p:tgtEl>
                                        <p:attrNameLst>
                                          <p:attrName>style.visibility</p:attrName>
                                        </p:attrNameLst>
                                      </p:cBhvr>
                                      <p:to>
                                        <p:strVal val="visible"/>
                                      </p:to>
                                    </p:set>
                                    <p:animEffect transition="in" filter="strips(downLeft)">
                                      <p:cBhvr>
                                        <p:cTn id="31" dur="500"/>
                                        <p:tgtEl>
                                          <p:spTgt spid="53760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537619"/>
                                        </p:tgtEl>
                                        <p:attrNameLst>
                                          <p:attrName>style.visibility</p:attrName>
                                        </p:attrNameLst>
                                      </p:cBhvr>
                                      <p:to>
                                        <p:strVal val="visible"/>
                                      </p:to>
                                    </p:set>
                                    <p:animEffect transition="in" filter="strips(downLeft)">
                                      <p:cBhvr>
                                        <p:cTn id="34" dur="500"/>
                                        <p:tgtEl>
                                          <p:spTgt spid="537619"/>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5376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537620"/>
                                        </p:tgtEl>
                                        <p:attrNameLst>
                                          <p:attrName>style.visibility</p:attrName>
                                        </p:attrNameLst>
                                      </p:cBhvr>
                                      <p:to>
                                        <p:strVal val="visible"/>
                                      </p:to>
                                    </p:set>
                                    <p:animEffect transition="in" filter="strips(upRight)">
                                      <p:cBhvr>
                                        <p:cTn id="42" dur="500"/>
                                        <p:tgtEl>
                                          <p:spTgt spid="537620"/>
                                        </p:tgtEl>
                                      </p:cBhvr>
                                    </p:animEffect>
                                  </p:childTnLst>
                                </p:cTn>
                              </p:par>
                              <p:par>
                                <p:cTn id="43" presetID="18" presetClass="entr" presetSubtype="3" fill="hold" grpId="0" nodeType="withEffect">
                                  <p:stCondLst>
                                    <p:cond delay="0"/>
                                  </p:stCondLst>
                                  <p:childTnLst>
                                    <p:set>
                                      <p:cBhvr>
                                        <p:cTn id="44" dur="1" fill="hold">
                                          <p:stCondLst>
                                            <p:cond delay="0"/>
                                          </p:stCondLst>
                                        </p:cTn>
                                        <p:tgtEl>
                                          <p:spTgt spid="537622"/>
                                        </p:tgtEl>
                                        <p:attrNameLst>
                                          <p:attrName>style.visibility</p:attrName>
                                        </p:attrNameLst>
                                      </p:cBhvr>
                                      <p:to>
                                        <p:strVal val="visible"/>
                                      </p:to>
                                    </p:set>
                                    <p:animEffect transition="in" filter="strips(upRight)">
                                      <p:cBhvr>
                                        <p:cTn id="45" dur="500"/>
                                        <p:tgtEl>
                                          <p:spTgt spid="537622"/>
                                        </p:tgtEl>
                                      </p:cBhvr>
                                    </p:animEffect>
                                  </p:childTnLst>
                                </p:cTn>
                              </p:par>
                              <p:par>
                                <p:cTn id="46" presetID="18" presetClass="entr" presetSubtype="3" fill="hold" grpId="0" nodeType="withEffect">
                                  <p:stCondLst>
                                    <p:cond delay="0"/>
                                  </p:stCondLst>
                                  <p:childTnLst>
                                    <p:set>
                                      <p:cBhvr>
                                        <p:cTn id="47" dur="1" fill="hold">
                                          <p:stCondLst>
                                            <p:cond delay="0"/>
                                          </p:stCondLst>
                                        </p:cTn>
                                        <p:tgtEl>
                                          <p:spTgt spid="537623"/>
                                        </p:tgtEl>
                                        <p:attrNameLst>
                                          <p:attrName>style.visibility</p:attrName>
                                        </p:attrNameLst>
                                      </p:cBhvr>
                                      <p:to>
                                        <p:strVal val="visible"/>
                                      </p:to>
                                    </p:set>
                                    <p:animEffect transition="in" filter="strips(upRight)">
                                      <p:cBhvr>
                                        <p:cTn id="48" dur="500"/>
                                        <p:tgtEl>
                                          <p:spTgt spid="537623"/>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grpId="0" nodeType="clickEffect">
                                  <p:stCondLst>
                                    <p:cond delay="0"/>
                                  </p:stCondLst>
                                  <p:childTnLst>
                                    <p:set>
                                      <p:cBhvr>
                                        <p:cTn id="52" dur="1" fill="hold">
                                          <p:stCondLst>
                                            <p:cond delay="0"/>
                                          </p:stCondLst>
                                        </p:cTn>
                                        <p:tgtEl>
                                          <p:spTgt spid="537621"/>
                                        </p:tgtEl>
                                        <p:attrNameLst>
                                          <p:attrName>style.visibility</p:attrName>
                                        </p:attrNameLst>
                                      </p:cBhvr>
                                      <p:to>
                                        <p:strVal val="visible"/>
                                      </p:to>
                                    </p:set>
                                    <p:animEffect transition="in" filter="strips(upRight)">
                                      <p:cBhvr>
                                        <p:cTn id="53" dur="500"/>
                                        <p:tgtEl>
                                          <p:spTgt spid="537621"/>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537624"/>
                                        </p:tgtEl>
                                        <p:attrNameLst>
                                          <p:attrName>style.visibility</p:attrName>
                                        </p:attrNameLst>
                                      </p:cBhvr>
                                      <p:to>
                                        <p:strVal val="visible"/>
                                      </p:to>
                                    </p:set>
                                    <p:animEffect transition="in" filter="strips(upRight)">
                                      <p:cBhvr>
                                        <p:cTn id="56" dur="500"/>
                                        <p:tgtEl>
                                          <p:spTgt spid="537624"/>
                                        </p:tgtEl>
                                      </p:cBhvr>
                                    </p:animEffect>
                                  </p:childTnLst>
                                </p:cTn>
                              </p:par>
                              <p:par>
                                <p:cTn id="57" presetID="18" presetClass="entr" presetSubtype="3" fill="hold" grpId="0" nodeType="withEffect">
                                  <p:stCondLst>
                                    <p:cond delay="0"/>
                                  </p:stCondLst>
                                  <p:childTnLst>
                                    <p:set>
                                      <p:cBhvr>
                                        <p:cTn id="58" dur="1" fill="hold">
                                          <p:stCondLst>
                                            <p:cond delay="0"/>
                                          </p:stCondLst>
                                        </p:cTn>
                                        <p:tgtEl>
                                          <p:spTgt spid="537625"/>
                                        </p:tgtEl>
                                        <p:attrNameLst>
                                          <p:attrName>style.visibility</p:attrName>
                                        </p:attrNameLst>
                                      </p:cBhvr>
                                      <p:to>
                                        <p:strVal val="visible"/>
                                      </p:to>
                                    </p:set>
                                    <p:animEffect transition="in" filter="strips(upRight)">
                                      <p:cBhvr>
                                        <p:cTn id="59" dur="500"/>
                                        <p:tgtEl>
                                          <p:spTgt spid="53762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3761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37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5" grpId="0" animBg="1"/>
      <p:bldP spid="537606" grpId="0" animBg="1"/>
      <p:bldP spid="537607" grpId="0" animBg="1"/>
      <p:bldP spid="537608" grpId="0" animBg="1"/>
      <p:bldP spid="537610" grpId="0" animBg="1"/>
      <p:bldP spid="537613" grpId="0" animBg="1"/>
      <p:bldP spid="537614" grpId="0" animBg="1"/>
      <p:bldP spid="537616" grpId="0" animBg="1"/>
      <p:bldP spid="537617" grpId="0" animBg="1"/>
      <p:bldP spid="537618" grpId="0" animBg="1"/>
      <p:bldP spid="537619" grpId="0" animBg="1"/>
      <p:bldP spid="537620" grpId="0" animBg="1"/>
      <p:bldP spid="537621" grpId="0" animBg="1"/>
      <p:bldP spid="537622" grpId="0" animBg="1"/>
      <p:bldP spid="537623" grpId="0" animBg="1"/>
      <p:bldP spid="537624" grpId="0" animBg="1"/>
      <p:bldP spid="5376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539552" y="699536"/>
            <a:ext cx="8229600" cy="1001272"/>
          </a:xfrm>
        </p:spPr>
        <p:txBody>
          <a:bodyPr/>
          <a:lstStyle/>
          <a:p>
            <a:r>
              <a:rPr lang="zh-CN" altLang="en-US" dirty="0">
                <a:latin typeface="Arial Unicode MS" pitchFamily="34" charset="-122"/>
                <a:ea typeface="Arial Unicode MS" pitchFamily="34" charset="-122"/>
                <a:cs typeface="Arial Unicode MS" pitchFamily="34" charset="-122"/>
              </a:rPr>
              <a:t>在</a:t>
            </a:r>
            <a:r>
              <a:rPr lang="en-US" altLang="zh-CN" dirty="0" err="1">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程序中使用</a:t>
            </a:r>
            <a:r>
              <a:rPr lang="en-US" altLang="zh-CN" dirty="0">
                <a:latin typeface="Arial Unicode MS" pitchFamily="34" charset="-122"/>
                <a:ea typeface="Arial Unicode MS" pitchFamily="34" charset="-122"/>
                <a:cs typeface="Arial Unicode MS" pitchFamily="34" charset="-122"/>
              </a:rPr>
              <a:t>Cookie </a:t>
            </a:r>
          </a:p>
        </p:txBody>
      </p:sp>
      <p:sp>
        <p:nvSpPr>
          <p:cNvPr id="541699" name="Rectangle 3"/>
          <p:cNvSpPr>
            <a:spLocks noGrp="1" noChangeArrowheads="1"/>
          </p:cNvSpPr>
          <p:nvPr>
            <p:ph type="body" idx="1"/>
          </p:nvPr>
        </p:nvSpPr>
        <p:spPr>
          <a:xfrm>
            <a:off x="467544" y="1844824"/>
            <a:ext cx="8208912" cy="4537075"/>
          </a:xfrm>
          <a:noFill/>
        </p:spPr>
        <p:txBody>
          <a:bodyPr/>
          <a:lstStyle/>
          <a:p>
            <a:pPr marL="0" indent="355600">
              <a:spcAft>
                <a:spcPct val="20000"/>
              </a:spcAft>
            </a:pPr>
            <a:r>
              <a:rPr lang="en-US" altLang="zh-CN" sz="1800" dirty="0" err="1">
                <a:latin typeface="Arial Unicode MS" pitchFamily="34" charset="-122"/>
                <a:ea typeface="Arial Unicode MS" pitchFamily="34" charset="-122"/>
                <a:cs typeface="Arial Unicode MS" pitchFamily="34" charset="-122"/>
              </a:rPr>
              <a:t>Servlet</a:t>
            </a:r>
            <a:r>
              <a:rPr lang="en-US" altLang="zh-CN" sz="1800" dirty="0">
                <a:latin typeface="Arial Unicode MS" pitchFamily="34" charset="-122"/>
                <a:ea typeface="Arial Unicode MS" pitchFamily="34" charset="-122"/>
                <a:cs typeface="Arial Unicode MS" pitchFamily="34" charset="-122"/>
              </a:rPr>
              <a:t> API</a:t>
            </a:r>
            <a:r>
              <a:rPr lang="zh-CN" altLang="en-US" sz="1800" dirty="0">
                <a:latin typeface="Arial Unicode MS" pitchFamily="34" charset="-122"/>
                <a:ea typeface="Arial Unicode MS" pitchFamily="34" charset="-122"/>
                <a:cs typeface="Arial Unicode MS" pitchFamily="34" charset="-122"/>
              </a:rPr>
              <a:t>中提供了一个</a:t>
            </a:r>
            <a:r>
              <a:rPr lang="en-US" altLang="zh-CN" sz="1800" dirty="0" err="1">
                <a:latin typeface="Arial Unicode MS" pitchFamily="34" charset="-122"/>
                <a:ea typeface="Arial Unicode MS" pitchFamily="34" charset="-122"/>
                <a:cs typeface="Arial Unicode MS" pitchFamily="34" charset="-122"/>
              </a:rPr>
              <a:t>javax.servlet.http.Cookie</a:t>
            </a:r>
            <a:r>
              <a:rPr lang="zh-CN" altLang="en-US" sz="1800" dirty="0">
                <a:latin typeface="Arial Unicode MS" pitchFamily="34" charset="-122"/>
                <a:ea typeface="Arial Unicode MS" pitchFamily="34" charset="-122"/>
                <a:cs typeface="Arial Unicode MS" pitchFamily="34" charset="-122"/>
              </a:rPr>
              <a:t>类来封装</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信息，它包含有生成</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信息和提取</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信息的各个属性的方法。 </a:t>
            </a:r>
          </a:p>
          <a:p>
            <a:pPr marL="0" indent="355600">
              <a:spcAft>
                <a:spcPct val="20000"/>
              </a:spcAft>
            </a:pP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类的方法：</a:t>
            </a:r>
            <a:r>
              <a:rPr lang="zh-CN" altLang="en-US" sz="2000" dirty="0">
                <a:latin typeface="Arial Unicode MS" pitchFamily="34" charset="-122"/>
                <a:ea typeface="Arial Unicode MS" pitchFamily="34" charset="-122"/>
                <a:cs typeface="Arial Unicode MS" pitchFamily="34" charset="-122"/>
              </a:rPr>
              <a:t> </a:t>
            </a:r>
          </a:p>
          <a:p>
            <a:pPr marL="8128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构造方法： </a:t>
            </a:r>
            <a:r>
              <a:rPr lang="en-US" altLang="zh-CN" sz="1600" dirty="0">
                <a:solidFill>
                  <a:srgbClr val="FF0000"/>
                </a:solidFill>
                <a:latin typeface="Arial Unicode MS" pitchFamily="34" charset="-122"/>
                <a:ea typeface="Arial Unicode MS" pitchFamily="34" charset="-122"/>
                <a:cs typeface="Arial Unicode MS" pitchFamily="34" charset="-122"/>
              </a:rPr>
              <a:t>public Cookie(String </a:t>
            </a:r>
            <a:r>
              <a:rPr lang="en-US" altLang="zh-CN" sz="1600" dirty="0" err="1">
                <a:solidFill>
                  <a:srgbClr val="FF0000"/>
                </a:solidFill>
                <a:latin typeface="Arial Unicode MS" pitchFamily="34" charset="-122"/>
                <a:ea typeface="Arial Unicode MS" pitchFamily="34" charset="-122"/>
                <a:cs typeface="Arial Unicode MS" pitchFamily="34" charset="-122"/>
              </a:rPr>
              <a:t>name,String</a:t>
            </a:r>
            <a:r>
              <a:rPr lang="en-US" altLang="zh-CN" sz="1600" dirty="0">
                <a:solidFill>
                  <a:srgbClr val="FF0000"/>
                </a:solidFill>
                <a:latin typeface="Arial Unicode MS" pitchFamily="34" charset="-122"/>
                <a:ea typeface="Arial Unicode MS" pitchFamily="34" charset="-122"/>
                <a:cs typeface="Arial Unicode MS" pitchFamily="34" charset="-122"/>
              </a:rPr>
              <a:t> </a:t>
            </a:r>
            <a:r>
              <a:rPr lang="en-US" altLang="zh-CN" sz="1600" dirty="0" smtClean="0">
                <a:solidFill>
                  <a:srgbClr val="FF0000"/>
                </a:solidFill>
                <a:latin typeface="Arial Unicode MS" pitchFamily="34" charset="-122"/>
                <a:ea typeface="Arial Unicode MS" pitchFamily="34" charset="-122"/>
                <a:cs typeface="Arial Unicode MS" pitchFamily="34" charset="-122"/>
              </a:rPr>
              <a:t>value)</a:t>
            </a:r>
          </a:p>
          <a:p>
            <a:pPr marL="812800" lvl="1" indent="-277813">
              <a:spcAft>
                <a:spcPct val="20000"/>
              </a:spcAft>
              <a:buClr>
                <a:schemeClr val="tx1"/>
              </a:buClr>
              <a:buFont typeface="Wingdings" pitchFamily="2" charset="2"/>
              <a:buChar char="ü"/>
            </a:pPr>
            <a:r>
              <a:rPr lang="en-US" altLang="zh-CN" sz="1600" dirty="0" err="1" smtClean="0">
                <a:solidFill>
                  <a:srgbClr val="FF0000"/>
                </a:solidFill>
                <a:latin typeface="Arial Unicode MS" pitchFamily="34" charset="-122"/>
                <a:ea typeface="Arial Unicode MS" pitchFamily="34" charset="-122"/>
                <a:cs typeface="Arial Unicode MS" pitchFamily="34" charset="-122"/>
              </a:rPr>
              <a:t>getName</a:t>
            </a:r>
            <a:r>
              <a:rPr lang="zh-CN" altLang="en-US" sz="1600" dirty="0">
                <a:solidFill>
                  <a:srgbClr val="FF0000"/>
                </a:solidFill>
                <a:latin typeface="Arial Unicode MS" pitchFamily="34" charset="-122"/>
                <a:ea typeface="Arial Unicode MS" pitchFamily="34" charset="-122"/>
                <a:cs typeface="Arial Unicode MS" pitchFamily="34" charset="-122"/>
              </a:rPr>
              <a:t>方法</a:t>
            </a:r>
            <a:r>
              <a:rPr lang="zh-CN" altLang="en-US" sz="1600" dirty="0">
                <a:latin typeface="Arial Unicode MS" pitchFamily="34" charset="-122"/>
                <a:ea typeface="Arial Unicode MS" pitchFamily="34" charset="-122"/>
                <a:cs typeface="Arial Unicode MS" pitchFamily="34" charset="-122"/>
              </a:rPr>
              <a:t> </a:t>
            </a:r>
          </a:p>
          <a:p>
            <a:pPr marL="812800" lvl="1" indent="-277813">
              <a:spcAft>
                <a:spcPct val="20000"/>
              </a:spcAft>
              <a:buClr>
                <a:schemeClr val="tx1"/>
              </a:buClr>
              <a:buFont typeface="Wingdings" pitchFamily="2" charset="2"/>
              <a:buChar char="ü"/>
            </a:pPr>
            <a:r>
              <a:rPr lang="en-US" altLang="zh-CN" sz="1600" dirty="0" err="1">
                <a:latin typeface="Arial Unicode MS" pitchFamily="34" charset="-122"/>
                <a:ea typeface="Arial Unicode MS" pitchFamily="34" charset="-122"/>
                <a:cs typeface="Arial Unicode MS" pitchFamily="34" charset="-122"/>
              </a:rPr>
              <a:t>setValue</a:t>
            </a:r>
            <a:r>
              <a:rPr lang="zh-CN" altLang="en-US" sz="1600" dirty="0">
                <a:latin typeface="Arial Unicode MS" pitchFamily="34" charset="-122"/>
                <a:ea typeface="Arial Unicode MS" pitchFamily="34" charset="-122"/>
                <a:cs typeface="Arial Unicode MS" pitchFamily="34" charset="-122"/>
              </a:rPr>
              <a:t>与</a:t>
            </a:r>
            <a:r>
              <a:rPr lang="en-US" altLang="zh-CN" sz="1600" dirty="0" err="1">
                <a:solidFill>
                  <a:srgbClr val="FF0000"/>
                </a:solidFill>
                <a:latin typeface="Arial Unicode MS" pitchFamily="34" charset="-122"/>
                <a:ea typeface="Arial Unicode MS" pitchFamily="34" charset="-122"/>
                <a:cs typeface="Arial Unicode MS" pitchFamily="34" charset="-122"/>
              </a:rPr>
              <a:t>getValue</a:t>
            </a:r>
            <a:r>
              <a:rPr lang="zh-CN" altLang="en-US" sz="1600" dirty="0">
                <a:latin typeface="Arial Unicode MS" pitchFamily="34" charset="-122"/>
                <a:ea typeface="Arial Unicode MS"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1600" dirty="0" err="1">
                <a:solidFill>
                  <a:srgbClr val="FF0000"/>
                </a:solidFill>
                <a:latin typeface="Arial Unicode MS" pitchFamily="34" charset="-122"/>
                <a:ea typeface="Arial Unicode MS" pitchFamily="34" charset="-122"/>
                <a:cs typeface="Arial Unicode MS" pitchFamily="34" charset="-122"/>
              </a:rPr>
              <a:t>setMaxAge</a:t>
            </a:r>
            <a:r>
              <a:rPr lang="zh-CN" altLang="en-US" sz="1600" dirty="0">
                <a:solidFill>
                  <a:srgbClr val="FF0000"/>
                </a:solidFill>
                <a:latin typeface="Arial Unicode MS" pitchFamily="34" charset="-122"/>
                <a:ea typeface="Arial Unicode MS" pitchFamily="34" charset="-122"/>
                <a:cs typeface="Arial Unicode MS" pitchFamily="34" charset="-122"/>
              </a:rPr>
              <a:t>与</a:t>
            </a:r>
            <a:r>
              <a:rPr lang="en-US" altLang="zh-CN" sz="1600" dirty="0" err="1">
                <a:solidFill>
                  <a:srgbClr val="FF0000"/>
                </a:solidFill>
                <a:latin typeface="Arial Unicode MS" pitchFamily="34" charset="-122"/>
                <a:ea typeface="Arial Unicode MS" pitchFamily="34" charset="-122"/>
                <a:cs typeface="Arial Unicode MS" pitchFamily="34" charset="-122"/>
              </a:rPr>
              <a:t>getMaxAge</a:t>
            </a:r>
            <a:r>
              <a:rPr lang="zh-CN" altLang="en-US" sz="1600" dirty="0">
                <a:solidFill>
                  <a:srgbClr val="FF0000"/>
                </a:solidFill>
                <a:latin typeface="Arial Unicode MS" pitchFamily="34" charset="-122"/>
                <a:ea typeface="Arial Unicode MS" pitchFamily="34" charset="-122"/>
                <a:cs typeface="Arial Unicode MS" pitchFamily="34" charset="-122"/>
              </a:rPr>
              <a:t>方法</a:t>
            </a:r>
            <a:r>
              <a:rPr lang="zh-CN" altLang="en-US" sz="1600" dirty="0">
                <a:latin typeface="Arial Unicode MS" pitchFamily="34" charset="-122"/>
                <a:ea typeface="Arial Unicode MS" pitchFamily="34" charset="-122"/>
                <a:cs typeface="Arial Unicode MS" pitchFamily="34" charset="-122"/>
              </a:rPr>
              <a:t> </a:t>
            </a:r>
          </a:p>
          <a:p>
            <a:pPr marL="812800" lvl="1" indent="-277813">
              <a:spcAft>
                <a:spcPct val="20000"/>
              </a:spcAft>
              <a:buClr>
                <a:schemeClr val="tx1"/>
              </a:buClr>
              <a:buFont typeface="Wingdings" pitchFamily="2" charset="2"/>
              <a:buChar char="ü"/>
            </a:pPr>
            <a:r>
              <a:rPr lang="en-US" altLang="zh-CN" sz="1600" dirty="0" err="1">
                <a:solidFill>
                  <a:srgbClr val="FF0000"/>
                </a:solidFill>
                <a:latin typeface="Arial Unicode MS" pitchFamily="34" charset="-122"/>
                <a:ea typeface="Arial Unicode MS" pitchFamily="34" charset="-122"/>
                <a:cs typeface="Arial Unicode MS" pitchFamily="34" charset="-122"/>
              </a:rPr>
              <a:t>setPath</a:t>
            </a:r>
            <a:r>
              <a:rPr lang="zh-CN" altLang="en-US" sz="1600" dirty="0">
                <a:latin typeface="Arial Unicode MS" pitchFamily="34" charset="-122"/>
                <a:ea typeface="Arial Unicode MS" pitchFamily="34" charset="-122"/>
                <a:cs typeface="Arial Unicode MS" pitchFamily="34" charset="-122"/>
              </a:rPr>
              <a:t>与</a:t>
            </a:r>
            <a:r>
              <a:rPr lang="en-US" altLang="zh-CN" sz="1600" dirty="0" err="1">
                <a:latin typeface="Arial Unicode MS" pitchFamily="34" charset="-122"/>
                <a:ea typeface="Arial Unicode MS" pitchFamily="34" charset="-122"/>
                <a:cs typeface="Arial Unicode MS" pitchFamily="34" charset="-122"/>
              </a:rPr>
              <a:t>getPath</a:t>
            </a:r>
            <a:r>
              <a:rPr lang="zh-CN" altLang="en-US" sz="1600" dirty="0">
                <a:latin typeface="Arial Unicode MS" pitchFamily="34" charset="-122"/>
                <a:ea typeface="Arial Unicode MS" pitchFamily="34" charset="-122"/>
                <a:cs typeface="Arial Unicode MS" pitchFamily="34" charset="-122"/>
              </a:rPr>
              <a:t>方法 </a:t>
            </a:r>
          </a:p>
          <a:p>
            <a:pPr marL="0" indent="355600">
              <a:spcAft>
                <a:spcPct val="20000"/>
              </a:spcAft>
            </a:pPr>
            <a:r>
              <a:rPr lang="en-US" altLang="zh-CN" sz="1800" dirty="0" err="1">
                <a:latin typeface="Arial Unicode MS" pitchFamily="34" charset="-122"/>
                <a:ea typeface="Arial Unicode MS" pitchFamily="34" charset="-122"/>
                <a:cs typeface="Arial Unicode MS" pitchFamily="34" charset="-122"/>
              </a:rPr>
              <a:t>HttpServletResponse</a:t>
            </a:r>
            <a:r>
              <a:rPr lang="zh-CN" altLang="en-US" sz="1800" dirty="0">
                <a:latin typeface="Arial Unicode MS" pitchFamily="34" charset="-122"/>
                <a:ea typeface="Arial Unicode MS" pitchFamily="34" charset="-122"/>
                <a:cs typeface="Arial Unicode MS" pitchFamily="34" charset="-122"/>
              </a:rPr>
              <a:t>接口中定义了一个</a:t>
            </a:r>
            <a:r>
              <a:rPr lang="en-US" altLang="zh-CN" sz="1800" dirty="0" err="1">
                <a:latin typeface="Arial Unicode MS" pitchFamily="34" charset="-122"/>
                <a:ea typeface="Arial Unicode MS" pitchFamily="34" charset="-122"/>
                <a:cs typeface="Arial Unicode MS" pitchFamily="34" charset="-122"/>
              </a:rPr>
              <a:t>addCookie</a:t>
            </a:r>
            <a:r>
              <a:rPr lang="zh-CN" altLang="en-US" sz="1800" dirty="0">
                <a:latin typeface="Arial Unicode MS" pitchFamily="34" charset="-122"/>
                <a:ea typeface="Arial Unicode MS" pitchFamily="34" charset="-122"/>
                <a:cs typeface="Arial Unicode MS" pitchFamily="34" charset="-122"/>
              </a:rPr>
              <a:t>方法，它用于在发送给浏览器的</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响应消息中增加一个</a:t>
            </a:r>
            <a:r>
              <a:rPr lang="en-US" altLang="zh-CN" sz="1800" dirty="0">
                <a:latin typeface="Arial Unicode MS" pitchFamily="34" charset="-122"/>
                <a:ea typeface="Arial Unicode MS" pitchFamily="34" charset="-122"/>
                <a:cs typeface="Arial Unicode MS" pitchFamily="34" charset="-122"/>
              </a:rPr>
              <a:t>Set-Cookie</a:t>
            </a:r>
            <a:r>
              <a:rPr lang="zh-CN" altLang="en-US" sz="1800" dirty="0">
                <a:latin typeface="Arial Unicode MS" pitchFamily="34" charset="-122"/>
                <a:ea typeface="Arial Unicode MS" pitchFamily="34" charset="-122"/>
                <a:cs typeface="Arial Unicode MS" pitchFamily="34" charset="-122"/>
              </a:rPr>
              <a:t>响应头字段。</a:t>
            </a:r>
          </a:p>
          <a:p>
            <a:pPr marL="0" indent="355600">
              <a:spcAft>
                <a:spcPct val="20000"/>
              </a:spcAft>
            </a:pPr>
            <a:r>
              <a:rPr lang="en-US" altLang="zh-CN" sz="1800" dirty="0" err="1">
                <a:latin typeface="Arial Unicode MS" pitchFamily="34" charset="-122"/>
                <a:ea typeface="Arial Unicode MS" pitchFamily="34" charset="-122"/>
                <a:cs typeface="Arial Unicode MS" pitchFamily="34" charset="-122"/>
              </a:rPr>
              <a:t>HttpServletRequest</a:t>
            </a:r>
            <a:r>
              <a:rPr lang="zh-CN" altLang="en-US" sz="1800" dirty="0">
                <a:latin typeface="Arial Unicode MS" pitchFamily="34" charset="-122"/>
                <a:ea typeface="Arial Unicode MS" pitchFamily="34" charset="-122"/>
                <a:cs typeface="Arial Unicode MS" pitchFamily="34" charset="-122"/>
              </a:rPr>
              <a:t>接口中定义了一个</a:t>
            </a:r>
            <a:r>
              <a:rPr lang="en-US" altLang="zh-CN" sz="1800" dirty="0" err="1">
                <a:latin typeface="Arial Unicode MS" pitchFamily="34" charset="-122"/>
                <a:ea typeface="Arial Unicode MS" pitchFamily="34" charset="-122"/>
                <a:cs typeface="Arial Unicode MS" pitchFamily="34" charset="-122"/>
              </a:rPr>
              <a:t>getCookies</a:t>
            </a:r>
            <a:r>
              <a:rPr lang="zh-CN" altLang="en-US" sz="1800" dirty="0">
                <a:latin typeface="Arial Unicode MS" pitchFamily="34" charset="-122"/>
                <a:ea typeface="Arial Unicode MS" pitchFamily="34" charset="-122"/>
                <a:cs typeface="Arial Unicode MS" pitchFamily="34" charset="-122"/>
              </a:rPr>
              <a:t>方法，它用于从</a:t>
            </a:r>
            <a:r>
              <a:rPr lang="en-US" altLang="zh-CN" sz="1800" dirty="0">
                <a:latin typeface="Arial Unicode MS" pitchFamily="34" charset="-122"/>
                <a:ea typeface="Arial Unicode MS" pitchFamily="34" charset="-122"/>
                <a:cs typeface="Arial Unicode MS" pitchFamily="34" charset="-122"/>
              </a:rPr>
              <a:t>HTTP</a:t>
            </a:r>
            <a:r>
              <a:rPr lang="zh-CN" altLang="en-US" sz="1800" dirty="0">
                <a:latin typeface="Arial Unicode MS" pitchFamily="34" charset="-122"/>
                <a:ea typeface="Arial Unicode MS" pitchFamily="34" charset="-122"/>
                <a:cs typeface="Arial Unicode MS" pitchFamily="34" charset="-122"/>
              </a:rPr>
              <a:t>请求消息的</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请求头字段中读取所有的</a:t>
            </a:r>
            <a:r>
              <a:rPr lang="en-US" altLang="zh-CN" sz="1800" dirty="0">
                <a:latin typeface="Arial Unicode MS" pitchFamily="34" charset="-122"/>
                <a:ea typeface="Arial Unicode MS" pitchFamily="34" charset="-122"/>
                <a:cs typeface="Arial Unicode MS" pitchFamily="34" charset="-122"/>
              </a:rPr>
              <a:t>Cookie</a:t>
            </a:r>
            <a:r>
              <a:rPr lang="zh-CN" altLang="en-US" sz="1800" dirty="0">
                <a:latin typeface="Arial Unicode MS" pitchFamily="34" charset="-122"/>
                <a:ea typeface="Arial Unicode MS" pitchFamily="34" charset="-122"/>
                <a:cs typeface="Arial Unicode MS" pitchFamily="34" charset="-122"/>
              </a:rPr>
              <a:t>项。</a:t>
            </a:r>
          </a:p>
          <a:p>
            <a:pPr marL="0" indent="355600">
              <a:buFont typeface="Wingdings" pitchFamily="2" charset="2"/>
              <a:buNone/>
            </a:pPr>
            <a:endParaRPr lang="en-US" altLang="zh-CN"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4692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41699">
                                            <p:txEl>
                                              <p:pRg st="1" end="1"/>
                                            </p:txEl>
                                          </p:spTgt>
                                        </p:tgtEl>
                                        <p:attrNameLst>
                                          <p:attrName>style.visibility</p:attrName>
                                        </p:attrNameLst>
                                      </p:cBhvr>
                                      <p:to>
                                        <p:strVal val="visible"/>
                                      </p:to>
                                    </p:set>
                                    <p:anim calcmode="lin" valueType="num">
                                      <p:cBhvr additive="base">
                                        <p:cTn id="13" dur="500" fill="hold"/>
                                        <p:tgtEl>
                                          <p:spTgt spid="541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1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69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169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69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169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541699">
                                            <p:txEl>
                                              <p:pRg st="7" end="7"/>
                                            </p:txEl>
                                          </p:spTgt>
                                        </p:tgtEl>
                                        <p:attrNameLst>
                                          <p:attrName>style.visibility</p:attrName>
                                        </p:attrNameLst>
                                      </p:cBhvr>
                                      <p:to>
                                        <p:strVal val="visible"/>
                                      </p:to>
                                    </p:set>
                                    <p:anim calcmode="lin" valueType="num">
                                      <p:cBhvr additive="base">
                                        <p:cTn id="39" dur="500" fill="hold"/>
                                        <p:tgtEl>
                                          <p:spTgt spid="54169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416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541699">
                                            <p:txEl>
                                              <p:pRg st="8" end="8"/>
                                            </p:txEl>
                                          </p:spTgt>
                                        </p:tgtEl>
                                        <p:attrNameLst>
                                          <p:attrName>style.visibility</p:attrName>
                                        </p:attrNameLst>
                                      </p:cBhvr>
                                      <p:to>
                                        <p:strVal val="visible"/>
                                      </p:to>
                                    </p:set>
                                    <p:anim calcmode="lin" valueType="num">
                                      <p:cBhvr additive="base">
                                        <p:cTn id="45" dur="500" fill="hold"/>
                                        <p:tgtEl>
                                          <p:spTgt spid="541699">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416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467544" y="692696"/>
            <a:ext cx="8229600" cy="936104"/>
          </a:xfrm>
        </p:spPr>
        <p:txBody>
          <a:bodyPr/>
          <a:lstStyle/>
          <a:p>
            <a:r>
              <a:rPr lang="en-US" altLang="zh-CN" b="1" dirty="0" smtClean="0"/>
              <a:t>Cookie</a:t>
            </a:r>
            <a:r>
              <a:rPr lang="zh-CN" altLang="en-US" b="1" dirty="0"/>
              <a:t>的发送</a:t>
            </a:r>
            <a:r>
              <a:rPr lang="zh-CN" altLang="en-US" dirty="0"/>
              <a:t> </a:t>
            </a:r>
          </a:p>
        </p:txBody>
      </p:sp>
      <p:sp>
        <p:nvSpPr>
          <p:cNvPr id="614403" name="Rectangle 3"/>
          <p:cNvSpPr>
            <a:spLocks noGrp="1" noChangeArrowheads="1"/>
          </p:cNvSpPr>
          <p:nvPr>
            <p:ph type="body" idx="1"/>
          </p:nvPr>
        </p:nvSpPr>
        <p:spPr>
          <a:xfrm>
            <a:off x="323528" y="1772816"/>
            <a:ext cx="8496944" cy="4320480"/>
          </a:xfrm>
        </p:spPr>
        <p:txBody>
          <a:bodyPr/>
          <a:lstStyle/>
          <a:p>
            <a:r>
              <a:rPr lang="en-US" altLang="zh-CN" sz="2200" dirty="0">
                <a:latin typeface="Arial Unicode MS" pitchFamily="34" charset="-122"/>
                <a:ea typeface="Arial Unicode MS" pitchFamily="34" charset="-122"/>
                <a:cs typeface="Arial Unicode MS" pitchFamily="34" charset="-122"/>
              </a:rPr>
              <a:t>1.</a:t>
            </a:r>
            <a:r>
              <a:rPr lang="zh-CN" altLang="en-US" sz="2200" dirty="0">
                <a:latin typeface="Arial Unicode MS" pitchFamily="34" charset="-122"/>
                <a:ea typeface="Arial Unicode MS" pitchFamily="34" charset="-122"/>
                <a:cs typeface="Arial Unicode MS" pitchFamily="34" charset="-122"/>
              </a:rPr>
              <a:t>创建</a:t>
            </a:r>
            <a:r>
              <a:rPr lang="en-US" altLang="zh-CN" sz="2200" dirty="0">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对象</a:t>
            </a:r>
          </a:p>
          <a:p>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设置最大时效</a:t>
            </a:r>
          </a:p>
          <a:p>
            <a:r>
              <a:rPr lang="en-US" altLang="zh-CN" sz="2200" dirty="0">
                <a:latin typeface="Arial Unicode MS" pitchFamily="34" charset="-122"/>
                <a:ea typeface="Arial Unicode MS" pitchFamily="34" charset="-122"/>
                <a:cs typeface="Arial Unicode MS" pitchFamily="34" charset="-122"/>
              </a:rPr>
              <a:t>3.</a:t>
            </a:r>
            <a:r>
              <a:rPr lang="zh-CN" altLang="en-US" sz="2200" dirty="0">
                <a:latin typeface="Arial Unicode MS" pitchFamily="34" charset="-122"/>
                <a:ea typeface="Arial Unicode MS" pitchFamily="34" charset="-122"/>
                <a:cs typeface="Arial Unicode MS" pitchFamily="34" charset="-122"/>
              </a:rPr>
              <a:t>将</a:t>
            </a:r>
            <a:r>
              <a:rPr lang="en-US" altLang="zh-CN" sz="2200" dirty="0">
                <a:latin typeface="Arial Unicode MS" pitchFamily="34" charset="-122"/>
                <a:ea typeface="Arial Unicode MS" pitchFamily="34" charset="-122"/>
                <a:cs typeface="Arial Unicode MS" pitchFamily="34" charset="-122"/>
              </a:rPr>
              <a:t>Cookie</a:t>
            </a:r>
            <a:r>
              <a:rPr lang="zh-CN" altLang="en-US" sz="2200" dirty="0">
                <a:latin typeface="Arial Unicode MS" pitchFamily="34" charset="-122"/>
                <a:ea typeface="Arial Unicode MS" pitchFamily="34" charset="-122"/>
                <a:cs typeface="Arial Unicode MS" pitchFamily="34" charset="-122"/>
              </a:rPr>
              <a:t>放入到</a:t>
            </a:r>
            <a:r>
              <a:rPr lang="en-US" altLang="zh-CN" sz="2200" dirty="0">
                <a:latin typeface="Arial Unicode MS" pitchFamily="34" charset="-122"/>
                <a:ea typeface="Arial Unicode MS" pitchFamily="34" charset="-122"/>
                <a:cs typeface="Arial Unicode MS" pitchFamily="34" charset="-122"/>
              </a:rPr>
              <a:t>HTTP</a:t>
            </a:r>
            <a:r>
              <a:rPr lang="zh-CN" altLang="en-US" sz="2200" dirty="0">
                <a:latin typeface="Arial Unicode MS" pitchFamily="34" charset="-122"/>
                <a:ea typeface="Arial Unicode MS" pitchFamily="34" charset="-122"/>
                <a:cs typeface="Arial Unicode MS" pitchFamily="34" charset="-122"/>
              </a:rPr>
              <a:t>响应报头</a:t>
            </a:r>
          </a:p>
          <a:p>
            <a:pPr lvl="1"/>
            <a:r>
              <a:rPr lang="zh-CN" altLang="en-US" sz="2000" dirty="0">
                <a:latin typeface="Arial Unicode MS" pitchFamily="34" charset="-122"/>
                <a:ea typeface="Arial Unicode MS" pitchFamily="34" charset="-122"/>
                <a:cs typeface="Arial Unicode MS" pitchFamily="34" charset="-122"/>
              </a:rPr>
              <a:t>如果创建了一个</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，并将他发送到浏览器，</a:t>
            </a:r>
            <a:r>
              <a:rPr lang="zh-CN" altLang="en-US" sz="2000" dirty="0">
                <a:solidFill>
                  <a:srgbClr val="FF0000"/>
                </a:solidFill>
                <a:latin typeface="Arial Unicode MS" pitchFamily="34" charset="-122"/>
                <a:ea typeface="Arial Unicode MS" pitchFamily="34" charset="-122"/>
                <a:cs typeface="Arial Unicode MS" pitchFamily="34" charset="-122"/>
              </a:rPr>
              <a:t>默认情况下它是一个</a:t>
            </a:r>
            <a:r>
              <a:rPr lang="zh-CN" altLang="en-US" sz="2000" dirty="0">
                <a:solidFill>
                  <a:srgbClr val="0000FF"/>
                </a:solidFill>
                <a:latin typeface="Arial Unicode MS" pitchFamily="34" charset="-122"/>
                <a:ea typeface="Arial Unicode MS" pitchFamily="34" charset="-122"/>
                <a:cs typeface="Arial Unicode MS" pitchFamily="34" charset="-122"/>
              </a:rPr>
              <a:t>会话级别</a:t>
            </a:r>
            <a:r>
              <a:rPr lang="zh-CN" altLang="en-US" sz="2000" dirty="0">
                <a:solidFill>
                  <a:srgbClr val="FF0000"/>
                </a:solidFill>
                <a:latin typeface="Arial Unicode MS" pitchFamily="34" charset="-122"/>
                <a:ea typeface="Arial Unicode MS" pitchFamily="34" charset="-122"/>
                <a:cs typeface="Arial Unicode MS" pitchFamily="34" charset="-122"/>
              </a:rPr>
              <a:t>的</a:t>
            </a:r>
            <a:r>
              <a:rPr lang="en-US" altLang="zh-CN" sz="2000" dirty="0">
                <a:solidFill>
                  <a:srgbClr val="FF0000"/>
                </a:solidFill>
                <a:latin typeface="Arial Unicode MS" pitchFamily="34" charset="-122"/>
                <a:ea typeface="Arial Unicode MS" pitchFamily="34" charset="-122"/>
                <a:cs typeface="Arial Unicode MS" pitchFamily="34" charset="-122"/>
              </a:rPr>
              <a:t>cookie; </a:t>
            </a:r>
            <a:r>
              <a:rPr lang="zh-CN" altLang="en-US" sz="2000" dirty="0">
                <a:solidFill>
                  <a:srgbClr val="FF0000"/>
                </a:solidFill>
                <a:latin typeface="Arial Unicode MS" pitchFamily="34" charset="-122"/>
                <a:ea typeface="Arial Unicode MS" pitchFamily="34" charset="-122"/>
                <a:cs typeface="Arial Unicode MS" pitchFamily="34" charset="-122"/>
              </a:rPr>
              <a:t>存储在浏览器的内存中，用户退出浏览器之后被删除</a:t>
            </a:r>
            <a:r>
              <a:rPr lang="zh-CN" altLang="en-US" sz="2000" dirty="0">
                <a:latin typeface="Arial Unicode MS" pitchFamily="34" charset="-122"/>
                <a:ea typeface="Arial Unicode MS" pitchFamily="34" charset="-122"/>
                <a:cs typeface="Arial Unicode MS" pitchFamily="34" charset="-122"/>
              </a:rPr>
              <a:t>。</a:t>
            </a:r>
            <a:r>
              <a:rPr lang="zh-CN" altLang="en-US" sz="2000" dirty="0">
                <a:solidFill>
                  <a:srgbClr val="FF0000"/>
                </a:solidFill>
                <a:latin typeface="Arial Unicode MS" pitchFamily="34" charset="-122"/>
                <a:ea typeface="Arial Unicode MS" pitchFamily="34" charset="-122"/>
                <a:cs typeface="Arial Unicode MS" pitchFamily="34" charset="-122"/>
              </a:rPr>
              <a:t>若希望浏览器将该</a:t>
            </a:r>
            <a:r>
              <a:rPr lang="en-US" altLang="zh-CN" sz="2000" dirty="0">
                <a:solidFill>
                  <a:srgbClr val="FF0000"/>
                </a:solidFill>
                <a:latin typeface="Arial Unicode MS" pitchFamily="34" charset="-122"/>
                <a:ea typeface="Arial Unicode MS" pitchFamily="34" charset="-122"/>
                <a:cs typeface="Arial Unicode MS" pitchFamily="34" charset="-122"/>
              </a:rPr>
              <a:t>cookie</a:t>
            </a:r>
            <a:r>
              <a:rPr lang="zh-CN" altLang="en-US" sz="2000" dirty="0">
                <a:solidFill>
                  <a:srgbClr val="FF0000"/>
                </a:solidFill>
                <a:latin typeface="Arial Unicode MS" pitchFamily="34" charset="-122"/>
                <a:ea typeface="Arial Unicode MS" pitchFamily="34" charset="-122"/>
                <a:cs typeface="Arial Unicode MS" pitchFamily="34" charset="-122"/>
              </a:rPr>
              <a:t>存储在磁盘上，则需要使用</a:t>
            </a:r>
            <a:r>
              <a:rPr lang="en-US" altLang="zh-CN" sz="2000" dirty="0" err="1">
                <a:solidFill>
                  <a:srgbClr val="FF0000"/>
                </a:solidFill>
                <a:latin typeface="Arial Unicode MS" pitchFamily="34" charset="-122"/>
                <a:ea typeface="Arial Unicode MS" pitchFamily="34" charset="-122"/>
                <a:cs typeface="Arial Unicode MS" pitchFamily="34" charset="-122"/>
              </a:rPr>
              <a:t>maxAge</a:t>
            </a:r>
            <a:r>
              <a:rPr lang="zh-CN" altLang="en-US" sz="2000" dirty="0">
                <a:solidFill>
                  <a:srgbClr val="FF0000"/>
                </a:solidFill>
                <a:latin typeface="Arial Unicode MS" pitchFamily="34" charset="-122"/>
                <a:ea typeface="Arial Unicode MS" pitchFamily="34" charset="-122"/>
                <a:cs typeface="Arial Unicode MS" pitchFamily="34" charset="-122"/>
              </a:rPr>
              <a:t>，并给出一个以秒为单位的时间。</a:t>
            </a:r>
            <a:r>
              <a:rPr lang="zh-CN" altLang="en-US" sz="2000" dirty="0">
                <a:solidFill>
                  <a:srgbClr val="0000FF"/>
                </a:solidFill>
                <a:latin typeface="Arial Unicode MS" pitchFamily="34" charset="-122"/>
                <a:ea typeface="Arial Unicode MS" pitchFamily="34" charset="-122"/>
                <a:cs typeface="Arial Unicode MS" pitchFamily="34" charset="-122"/>
              </a:rPr>
              <a:t>将最大时效设为</a:t>
            </a:r>
            <a:r>
              <a:rPr lang="en-US" altLang="zh-CN" sz="2000" dirty="0">
                <a:solidFill>
                  <a:srgbClr val="0000FF"/>
                </a:solidFill>
                <a:latin typeface="Arial Unicode MS" pitchFamily="34" charset="-122"/>
                <a:ea typeface="Arial Unicode MS" pitchFamily="34" charset="-122"/>
                <a:cs typeface="Arial Unicode MS" pitchFamily="34" charset="-122"/>
              </a:rPr>
              <a:t>0</a:t>
            </a:r>
            <a:r>
              <a:rPr lang="zh-CN" altLang="en-US" sz="2000" dirty="0">
                <a:solidFill>
                  <a:srgbClr val="0000FF"/>
                </a:solidFill>
                <a:latin typeface="Arial Unicode MS" pitchFamily="34" charset="-122"/>
                <a:ea typeface="Arial Unicode MS" pitchFamily="34" charset="-122"/>
                <a:cs typeface="Arial Unicode MS" pitchFamily="34" charset="-122"/>
              </a:rPr>
              <a:t>则是命令浏览器删除该</a:t>
            </a:r>
            <a:r>
              <a:rPr lang="en-US" altLang="zh-CN" sz="2000" dirty="0">
                <a:solidFill>
                  <a:srgbClr val="0000FF"/>
                </a:solidFill>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发送</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需要使用</a:t>
            </a:r>
            <a:r>
              <a:rPr lang="en-US" altLang="zh-CN" sz="2000" dirty="0" err="1">
                <a:latin typeface="Arial Unicode MS" pitchFamily="34" charset="-122"/>
                <a:ea typeface="Arial Unicode MS" pitchFamily="34" charset="-122"/>
                <a:cs typeface="Arial Unicode MS" pitchFamily="34" charset="-122"/>
              </a:rPr>
              <a:t>HttpServletResponse</a:t>
            </a:r>
            <a:r>
              <a:rPr lang="zh-CN" altLang="en-US" sz="2000" dirty="0">
                <a:latin typeface="Arial Unicode MS" pitchFamily="34" charset="-122"/>
                <a:ea typeface="Arial Unicode MS" pitchFamily="34" charset="-122"/>
                <a:cs typeface="Arial Unicode MS" pitchFamily="34" charset="-122"/>
              </a:rPr>
              <a:t>的</a:t>
            </a:r>
            <a:r>
              <a:rPr lang="en-US" altLang="zh-CN" sz="2000" dirty="0" err="1">
                <a:latin typeface="Arial Unicode MS" pitchFamily="34" charset="-122"/>
                <a:ea typeface="Arial Unicode MS" pitchFamily="34" charset="-122"/>
                <a:cs typeface="Arial Unicode MS" pitchFamily="34" charset="-122"/>
              </a:rPr>
              <a:t>addCookie</a:t>
            </a:r>
            <a:r>
              <a:rPr lang="zh-CN" altLang="en-US" sz="2000" dirty="0">
                <a:latin typeface="Arial Unicode MS" pitchFamily="34" charset="-122"/>
                <a:ea typeface="Arial Unicode MS" pitchFamily="34" charset="-122"/>
                <a:cs typeface="Arial Unicode MS" pitchFamily="34" charset="-122"/>
              </a:rPr>
              <a:t>方法，将</a:t>
            </a:r>
            <a:r>
              <a:rPr lang="en-US" altLang="zh-CN" sz="2000" dirty="0">
                <a:latin typeface="Arial Unicode MS" pitchFamily="34" charset="-122"/>
                <a:ea typeface="Arial Unicode MS" pitchFamily="34" charset="-122"/>
                <a:cs typeface="Arial Unicode MS" pitchFamily="34" charset="-122"/>
              </a:rPr>
              <a:t>cookie</a:t>
            </a:r>
            <a:r>
              <a:rPr lang="zh-CN" altLang="en-US" sz="2000" dirty="0">
                <a:latin typeface="Arial Unicode MS" pitchFamily="34" charset="-122"/>
                <a:ea typeface="Arial Unicode MS" pitchFamily="34" charset="-122"/>
                <a:cs typeface="Arial Unicode MS" pitchFamily="34" charset="-122"/>
              </a:rPr>
              <a:t>插入到一个 </a:t>
            </a:r>
            <a:r>
              <a:rPr lang="en-US" altLang="zh-CN" sz="2000" dirty="0">
                <a:latin typeface="Arial Unicode MS" pitchFamily="34" charset="-122"/>
                <a:ea typeface="Arial Unicode MS" pitchFamily="34" charset="-122"/>
                <a:cs typeface="Arial Unicode MS" pitchFamily="34" charset="-122"/>
              </a:rPr>
              <a:t>Set-Cookie</a:t>
            </a: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HTTP</a:t>
            </a:r>
            <a:r>
              <a:rPr lang="zh-CN" altLang="en-US" sz="2000" dirty="0">
                <a:latin typeface="Arial Unicode MS" pitchFamily="34" charset="-122"/>
                <a:ea typeface="Arial Unicode MS" pitchFamily="34" charset="-122"/>
                <a:cs typeface="Arial Unicode MS" pitchFamily="34" charset="-122"/>
              </a:rPr>
              <a:t>响应报头中。由于这个方法并不修改任何之前指定的</a:t>
            </a:r>
            <a:r>
              <a:rPr lang="en-US" altLang="zh-CN" sz="2000" dirty="0">
                <a:latin typeface="Arial Unicode MS" pitchFamily="34" charset="-122"/>
                <a:ea typeface="Arial Unicode MS" pitchFamily="34" charset="-122"/>
                <a:cs typeface="Arial Unicode MS" pitchFamily="34" charset="-122"/>
              </a:rPr>
              <a:t>Set-Cookie</a:t>
            </a:r>
            <a:r>
              <a:rPr lang="zh-CN" altLang="en-US" sz="2000" dirty="0">
                <a:latin typeface="Arial Unicode MS" pitchFamily="34" charset="-122"/>
                <a:ea typeface="Arial Unicode MS" pitchFamily="34" charset="-122"/>
                <a:cs typeface="Arial Unicode MS" pitchFamily="34" charset="-122"/>
              </a:rPr>
              <a:t>报头，而是创建新的报头，因此将这个方法称为是</a:t>
            </a:r>
            <a:r>
              <a:rPr lang="en-US" altLang="zh-CN" sz="2000" dirty="0" err="1">
                <a:latin typeface="Arial Unicode MS" pitchFamily="34" charset="-122"/>
                <a:ea typeface="Arial Unicode MS" pitchFamily="34" charset="-122"/>
                <a:cs typeface="Arial Unicode MS" pitchFamily="34" charset="-122"/>
              </a:rPr>
              <a:t>addCookie</a:t>
            </a:r>
            <a:r>
              <a:rPr lang="zh-CN" altLang="en-US" sz="2000" dirty="0">
                <a:latin typeface="Arial Unicode MS" pitchFamily="34" charset="-122"/>
                <a:ea typeface="Arial Unicode MS" pitchFamily="34" charset="-122"/>
                <a:cs typeface="Arial Unicode MS" pitchFamily="34" charset="-122"/>
              </a:rPr>
              <a:t>，而非</a:t>
            </a:r>
            <a:r>
              <a:rPr lang="en-US" altLang="zh-CN" sz="2000" dirty="0" err="1">
                <a:latin typeface="Arial Unicode MS" pitchFamily="34" charset="-122"/>
                <a:ea typeface="Arial Unicode MS" pitchFamily="34" charset="-122"/>
                <a:cs typeface="Arial Unicode MS" pitchFamily="34" charset="-122"/>
              </a:rPr>
              <a:t>setCookie</a:t>
            </a:r>
            <a:r>
              <a:rPr lang="zh-CN" altLang="en-US"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76633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611560" y="548977"/>
            <a:ext cx="8313028" cy="1439863"/>
          </a:xfrm>
        </p:spPr>
        <p:txBody>
          <a:bodyPr/>
          <a:lstStyle/>
          <a:p>
            <a:r>
              <a:rPr lang="zh-CN" altLang="en-US" b="1" dirty="0">
                <a:latin typeface="Arial Unicode MS" pitchFamily="34" charset="-122"/>
                <a:ea typeface="Arial Unicode MS" pitchFamily="34" charset="-122"/>
                <a:cs typeface="Arial Unicode MS" pitchFamily="34" charset="-122"/>
              </a:rPr>
              <a:t>会话</a:t>
            </a:r>
            <a:r>
              <a:rPr lang="en-US" altLang="zh-CN" b="1" dirty="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和持久</a:t>
            </a:r>
            <a:r>
              <a:rPr lang="en-US" altLang="zh-CN" b="1" dirty="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的区别</a:t>
            </a:r>
            <a:r>
              <a:rPr lang="zh-CN" altLang="en-US" dirty="0">
                <a:latin typeface="Arial Unicode MS" pitchFamily="34" charset="-122"/>
                <a:ea typeface="Arial Unicode MS" pitchFamily="34" charset="-122"/>
                <a:cs typeface="Arial Unicode MS" pitchFamily="34" charset="-122"/>
              </a:rPr>
              <a:t> </a:t>
            </a:r>
          </a:p>
        </p:txBody>
      </p:sp>
      <p:sp>
        <p:nvSpPr>
          <p:cNvPr id="616451" name="Rectangle 3"/>
          <p:cNvSpPr>
            <a:spLocks noGrp="1" noChangeArrowheads="1"/>
          </p:cNvSpPr>
          <p:nvPr>
            <p:ph type="body" idx="1"/>
          </p:nvPr>
        </p:nvSpPr>
        <p:spPr>
          <a:xfrm>
            <a:off x="323528" y="1988840"/>
            <a:ext cx="8496944" cy="4357718"/>
          </a:xfrm>
        </p:spPr>
        <p:txBody>
          <a:bodyPr>
            <a:normAutofit/>
          </a:bodyPr>
          <a:lstStyle/>
          <a:p>
            <a:r>
              <a:rPr lang="zh-CN" altLang="en-US" sz="2400" dirty="0">
                <a:latin typeface="Arial Unicode MS" pitchFamily="34" charset="-122"/>
                <a:ea typeface="Arial Unicode MS" pitchFamily="34" charset="-122"/>
                <a:cs typeface="Arial Unicode MS" pitchFamily="34" charset="-122"/>
              </a:rPr>
              <a:t>如果不设置过期时间，则表示这个</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生命周期为浏览器会话期间，只要关闭浏览器窗口，</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就消失了。这种生命期为浏览器会话期的</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被称为</a:t>
            </a:r>
            <a:r>
              <a:rPr lang="zh-CN" altLang="en-US" sz="2400" dirty="0">
                <a:solidFill>
                  <a:srgbClr val="0000FF"/>
                </a:solidFill>
                <a:latin typeface="Arial Unicode MS" pitchFamily="34" charset="-122"/>
                <a:ea typeface="Arial Unicode MS" pitchFamily="34" charset="-122"/>
                <a:cs typeface="Arial Unicode MS" pitchFamily="34" charset="-122"/>
              </a:rPr>
              <a:t>会话</a:t>
            </a:r>
            <a:r>
              <a:rPr lang="en-US" altLang="zh-CN" sz="2400" dirty="0">
                <a:solidFill>
                  <a:srgbClr val="0000FF"/>
                </a:solidFill>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会话</a:t>
            </a:r>
            <a:r>
              <a:rPr lang="en-US" altLang="zh-CN" sz="2400" dirty="0">
                <a:solidFill>
                  <a:srgbClr val="0000FF"/>
                </a:solidFill>
                <a:latin typeface="Arial Unicode MS" pitchFamily="34" charset="-122"/>
                <a:ea typeface="Arial Unicode MS" pitchFamily="34" charset="-122"/>
                <a:cs typeface="Arial Unicode MS" pitchFamily="34" charset="-122"/>
              </a:rPr>
              <a:t>cookie</a:t>
            </a:r>
            <a:r>
              <a:rPr lang="zh-CN" altLang="en-US" sz="2400" dirty="0">
                <a:solidFill>
                  <a:srgbClr val="0000FF"/>
                </a:solidFill>
                <a:latin typeface="Arial Unicode MS" pitchFamily="34" charset="-122"/>
                <a:ea typeface="Arial Unicode MS" pitchFamily="34" charset="-122"/>
                <a:cs typeface="Arial Unicode MS" pitchFamily="34" charset="-122"/>
              </a:rPr>
              <a:t>一般不保存在硬盘上而是保存在内存里</a:t>
            </a:r>
            <a:r>
              <a:rPr lang="zh-CN" altLang="en-US"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如果设置了过期时间，浏览器就会把</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保存到硬盘上，关闭后再次打开浏览器，这些</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依然有效直到超过设定的过期时间。</a:t>
            </a:r>
          </a:p>
          <a:p>
            <a:r>
              <a:rPr lang="zh-CN" altLang="en-US" sz="2400" dirty="0">
                <a:latin typeface="Arial Unicode MS" pitchFamily="34" charset="-122"/>
                <a:ea typeface="Arial Unicode MS" pitchFamily="34" charset="-122"/>
                <a:cs typeface="Arial Unicode MS" pitchFamily="34" charset="-122"/>
              </a:rPr>
              <a:t>存储在硬盘上的</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可以在不同的浏览器进程间共享，比如两个</a:t>
            </a:r>
            <a:r>
              <a:rPr lang="en-US" altLang="zh-CN" sz="2400" dirty="0">
                <a:latin typeface="Arial Unicode MS" pitchFamily="34" charset="-122"/>
                <a:ea typeface="Arial Unicode MS" pitchFamily="34" charset="-122"/>
                <a:cs typeface="Arial Unicode MS" pitchFamily="34" charset="-122"/>
              </a:rPr>
              <a:t>IE</a:t>
            </a:r>
            <a:r>
              <a:rPr lang="zh-CN" altLang="en-US" sz="2400" dirty="0">
                <a:latin typeface="Arial Unicode MS" pitchFamily="34" charset="-122"/>
                <a:ea typeface="Arial Unicode MS" pitchFamily="34" charset="-122"/>
                <a:cs typeface="Arial Unicode MS" pitchFamily="34" charset="-122"/>
              </a:rPr>
              <a:t>窗口。而对于保存在内存的</a:t>
            </a:r>
            <a:r>
              <a:rPr lang="en-US" altLang="zh-CN" sz="2400" dirty="0">
                <a:latin typeface="Arial Unicode MS" pitchFamily="34" charset="-122"/>
                <a:ea typeface="Arial Unicode MS" pitchFamily="34" charset="-122"/>
                <a:cs typeface="Arial Unicode MS" pitchFamily="34" charset="-122"/>
              </a:rPr>
              <a:t>cookie</a:t>
            </a:r>
            <a:r>
              <a:rPr lang="zh-CN" altLang="en-US" sz="2400" dirty="0">
                <a:latin typeface="Arial Unicode MS" pitchFamily="34" charset="-122"/>
                <a:ea typeface="Arial Unicode MS" pitchFamily="34" charset="-122"/>
                <a:cs typeface="Arial Unicode MS" pitchFamily="34" charset="-122"/>
              </a:rPr>
              <a:t>，不同的浏览器有不同的处理方式。</a:t>
            </a:r>
          </a:p>
        </p:txBody>
      </p:sp>
    </p:spTree>
    <p:extLst>
      <p:ext uri="{BB962C8B-B14F-4D97-AF65-F5344CB8AC3E}">
        <p14:creationId xmlns:p14="http://schemas.microsoft.com/office/powerpoint/2010/main" val="3335557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3501</Words>
  <Application>Microsoft Office PowerPoint</Application>
  <PresentationFormat>全屏显示(4:3)</PresentationFormat>
  <Paragraphs>279</Paragraphs>
  <Slides>42</Slides>
  <Notes>7</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42</vt:i4>
      </vt:variant>
    </vt:vector>
  </HeadingPairs>
  <TitlesOfParts>
    <vt:vector size="43" baseType="lpstr">
      <vt:lpstr>Office 主题</vt:lpstr>
      <vt:lpstr>JavaWEB开发 会话与状态管理</vt:lpstr>
      <vt:lpstr>提出问题</vt:lpstr>
      <vt:lpstr>会话和会话状态</vt:lpstr>
      <vt:lpstr>如何实现有状态的会话</vt:lpstr>
      <vt:lpstr>Cookie机制 </vt:lpstr>
      <vt:lpstr>Cookie的传送过程示意图 </vt:lpstr>
      <vt:lpstr>在Servlet程序中使用Cookie </vt:lpstr>
      <vt:lpstr>Cookie的发送 </vt:lpstr>
      <vt:lpstr>会话cookie和持久cookie的区别 </vt:lpstr>
      <vt:lpstr>Cookie的读取 </vt:lpstr>
      <vt:lpstr>PowerPoint 演示文稿</vt:lpstr>
      <vt:lpstr>PowerPoint 演示文稿</vt:lpstr>
      <vt:lpstr>PowerPoint 演示文稿</vt:lpstr>
      <vt:lpstr>跟踪用户上次访问站点的时间</vt:lpstr>
      <vt:lpstr>session在不同环境下的不同含义 </vt:lpstr>
      <vt:lpstr>Session机制</vt:lpstr>
      <vt:lpstr>PowerPoint 演示文稿</vt:lpstr>
      <vt:lpstr>保存session id的几种方式 </vt:lpstr>
      <vt:lpstr>Session cookie</vt:lpstr>
      <vt:lpstr>Session的创建与删除 </vt:lpstr>
      <vt:lpstr>两个浏览器窗口访问应用程序会使用同一个session </vt:lpstr>
      <vt:lpstr>Session的超时管理 </vt:lpstr>
      <vt:lpstr>HttpSession接口中的方法 </vt:lpstr>
      <vt:lpstr>HttpServletRequest接口中的Session方法 </vt:lpstr>
      <vt:lpstr>PowerPoint 演示文稿</vt:lpstr>
      <vt:lpstr>PowerPoint 演示文稿</vt:lpstr>
      <vt:lpstr>利用URL重写实现Session跟踪 </vt:lpstr>
      <vt:lpstr>application域范围的属性 </vt:lpstr>
      <vt:lpstr>Session域范围的属性 </vt:lpstr>
      <vt:lpstr>PowerPoint 演示文稿</vt:lpstr>
      <vt:lpstr>PowerPoint 演示文稿</vt:lpstr>
      <vt:lpstr>Session的典型案例</vt:lpstr>
      <vt:lpstr>练习：简易session版购物车 </vt:lpstr>
      <vt:lpstr>PowerPoint 演示文稿</vt:lpstr>
      <vt:lpstr>避免表单的重复提交</vt:lpstr>
      <vt:lpstr>JS 客户端避免表单重复提交</vt:lpstr>
      <vt:lpstr>利用Session防止表单重复提交</vt:lpstr>
      <vt:lpstr>利用Session防止表单重复提交 </vt:lpstr>
      <vt:lpstr>利用Session防止表单重复提交 </vt:lpstr>
      <vt:lpstr>利用Session实现一次性验证码 </vt:lpstr>
      <vt:lpstr>利用Session实现一次性验证码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47</cp:revision>
  <dcterms:created xsi:type="dcterms:W3CDTF">2013-03-04T07:19:04Z</dcterms:created>
  <dcterms:modified xsi:type="dcterms:W3CDTF">2013-07-20T08:42:38Z</dcterms:modified>
</cp:coreProperties>
</file>