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9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880D7-E8B7-4922-A937-D200F926AC3A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8F098-82C3-47C4-9729-AB3F73A01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F098-82C3-47C4-9729-AB3F73A01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6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5631-98B0-4BE1-9523-C43FDC437AD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D09-3D72-4331-977A-E25CAD015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0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form a GI image?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28800"/>
            <a:ext cx="83931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0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 generate ray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4" y="2590663"/>
            <a:ext cx="3744600" cy="3047585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40567" y="3788694"/>
            <a:ext cx="80073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float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imageAspectRatio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imageWidth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/ (float)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imageHeight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// assuming width &gt; height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float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lang="en-US" sz="1000" dirty="0">
                <a:solidFill>
                  <a:srgbClr val="000000"/>
                </a:solidFill>
                <a:latin typeface="Arial Unicode MS"/>
              </a:rPr>
              <a:t>_</a:t>
            </a:r>
            <a:r>
              <a:rPr lang="en-US" sz="1000" dirty="0" err="1">
                <a:solidFill>
                  <a:srgbClr val="000000"/>
                </a:solidFill>
                <a:latin typeface="Arial Unicode MS"/>
              </a:rPr>
              <a:t>cameraRight</a:t>
            </a:r>
            <a:r>
              <a:rPr 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zh-CN" altLang="en-US" sz="1000" dirty="0" smtClean="0"/>
              <a:t>*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2 * ((x + 0.5) /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imageWidth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- 1) * tan(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/ 2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M_PI / 180</a:t>
            </a: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) *</a:t>
            </a:r>
            <a:r>
              <a:rPr lang="en-US" altLang="en-US" sz="1000" dirty="0" err="1" smtClean="0">
                <a:solidFill>
                  <a:srgbClr val="000000"/>
                </a:solidFill>
                <a:latin typeface="Arial Unicode MS"/>
              </a:rPr>
              <a:t>nearPlaneDistance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float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Arial Unicode MS"/>
              </a:rPr>
              <a:t>camera</a:t>
            </a:r>
            <a:r>
              <a:rPr lang="en-US" altLang="zh-CN" sz="1000" dirty="0" err="1" smtClean="0">
                <a:solidFill>
                  <a:srgbClr val="000000"/>
                </a:solidFill>
                <a:latin typeface="Arial Unicode MS"/>
              </a:rPr>
              <a:t>Up</a:t>
            </a:r>
            <a:r>
              <a:rPr lang="zh-CN" altLang="en-US" sz="1000" dirty="0" smtClean="0">
                <a:solidFill>
                  <a:srgbClr val="000000"/>
                </a:solidFill>
                <a:latin typeface="Arial Unicode MS"/>
              </a:rPr>
              <a:t>*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(1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- 2 * ((y + 0.5) /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imageHeight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* tan(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/ </a:t>
            </a: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2 * </a:t>
            </a:r>
            <a:r>
              <a:rPr lang="en-US" altLang="en-US" sz="1000" dirty="0" err="1">
                <a:solidFill>
                  <a:srgbClr val="000000"/>
                </a:solidFill>
                <a:latin typeface="Arial Unicode MS"/>
              </a:rPr>
              <a:t>imageAspectRatio</a:t>
            </a: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M_PI / 180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</a:t>
            </a: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*</a:t>
            </a:r>
            <a:r>
              <a:rPr lang="en-US" altLang="en-US" sz="1000" dirty="0" err="1">
                <a:solidFill>
                  <a:srgbClr val="000000"/>
                </a:solidFill>
                <a:latin typeface="Arial Unicode MS"/>
              </a:rPr>
              <a:t>nearPlaneDistance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Vec3f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rayDirection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Vec3f(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Py,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rayOrigin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+_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nearPlaneDistance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cameraFwd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-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rayOrigin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//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note that this just equal to Vec3f(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-1);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rayDirection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normalize(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rayDirection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// it's a direction so don't forget to normalize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0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32" y="1886744"/>
            <a:ext cx="9286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2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27" y="1920330"/>
            <a:ext cx="6222345" cy="41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809" y="1876934"/>
            <a:ext cx="5755941" cy="39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7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778" y="1690688"/>
            <a:ext cx="1613145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73" y="1771395"/>
            <a:ext cx="1402518" cy="437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Rendering Equation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1"/>
            <a:ext cx="807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1447800"/>
            <a:ext cx="2828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Rendering Equation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1"/>
            <a:ext cx="807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1447800"/>
            <a:ext cx="2828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2057400" y="5257800"/>
            <a:ext cx="3340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radiance (intensity of light)</a:t>
            </a:r>
          </a:p>
          <a:p>
            <a:pPr eaLnBrk="1" hangingPunct="1"/>
            <a:r>
              <a:rPr lang="en-US" altLang="en-US"/>
              <a:t>Coming from surface point P</a:t>
            </a:r>
          </a:p>
          <a:p>
            <a:pPr eaLnBrk="1" hangingPunct="1"/>
            <a:r>
              <a:rPr lang="en-US" altLang="en-US"/>
              <a:t>In direction D</a:t>
            </a:r>
            <a:r>
              <a:rPr lang="en-US" altLang="en-US" baseline="-25000"/>
              <a:t>v.</a:t>
            </a:r>
            <a:r>
              <a:rPr lang="en-US" altLang="en-US"/>
              <a:t> This is what we</a:t>
            </a:r>
          </a:p>
          <a:p>
            <a:pPr eaLnBrk="1" hangingPunct="1"/>
            <a:r>
              <a:rPr lang="en-US" altLang="en-US"/>
              <a:t>Have to calculate.</a:t>
            </a:r>
            <a:endParaRPr lang="en-US" altLang="en-US" baseline="-25000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4429126"/>
            <a:ext cx="0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Rendering Equation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1"/>
            <a:ext cx="807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1447800"/>
            <a:ext cx="2828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Box 2"/>
          <p:cNvSpPr txBox="1">
            <a:spLocks noChangeArrowheads="1"/>
          </p:cNvSpPr>
          <p:nvPr/>
        </p:nvSpPr>
        <p:spPr bwMode="auto">
          <a:xfrm>
            <a:off x="2755900" y="5257800"/>
            <a:ext cx="38750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self-emitted radiance from P</a:t>
            </a:r>
          </a:p>
          <a:p>
            <a:pPr eaLnBrk="1" hangingPunct="1"/>
            <a:r>
              <a:rPr lang="en-US" altLang="en-US"/>
              <a:t>In direction D</a:t>
            </a:r>
            <a:r>
              <a:rPr lang="en-US" altLang="en-US" baseline="-25000"/>
              <a:t>v</a:t>
            </a:r>
            <a:r>
              <a:rPr lang="en-US" altLang="en-US"/>
              <a:t> (0 unless point P </a:t>
            </a:r>
          </a:p>
          <a:p>
            <a:pPr eaLnBrk="1" hangingPunct="1"/>
            <a:r>
              <a:rPr lang="en-US" altLang="en-US"/>
              <a:t>Is a light source) This can be looked</a:t>
            </a:r>
          </a:p>
          <a:p>
            <a:pPr eaLnBrk="1" hangingPunct="1"/>
            <a:r>
              <a:rPr lang="en-US" altLang="en-US"/>
              <a:t>Up as part of the scene description.</a:t>
            </a:r>
          </a:p>
          <a:p>
            <a:pPr eaLnBrk="1" hangingPunct="1"/>
            <a:endParaRPr lang="en-US" altLang="en-US" baseline="-25000"/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4429126"/>
            <a:ext cx="0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Rendering Equation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1"/>
            <a:ext cx="807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1447800"/>
            <a:ext cx="2828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5105400" y="5257801"/>
            <a:ext cx="47323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reflected light term.  Here we must add </a:t>
            </a:r>
          </a:p>
          <a:p>
            <a:pPr eaLnBrk="1" hangingPunct="1"/>
            <a:r>
              <a:rPr lang="en-US" altLang="en-US"/>
              <a:t>Up (integrate) all of the light coming in to </a:t>
            </a:r>
          </a:p>
          <a:p>
            <a:pPr eaLnBrk="1" hangingPunct="1"/>
            <a:r>
              <a:rPr lang="en-US" altLang="en-US"/>
              <a:t>point P from all directions, modulated by the </a:t>
            </a:r>
          </a:p>
          <a:p>
            <a:pPr eaLnBrk="1" hangingPunct="1"/>
            <a:r>
              <a:rPr lang="en-US" altLang="en-US"/>
              <a:t>Chance that it scatters in direction D</a:t>
            </a:r>
            <a:r>
              <a:rPr lang="en-US" altLang="en-US" baseline="-25000"/>
              <a:t>v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(based on the BRDF function, F</a:t>
            </a:r>
            <a:r>
              <a:rPr lang="en-US" altLang="en-US" baseline="-25000"/>
              <a:t>s</a:t>
            </a:r>
            <a:r>
              <a:rPr lang="en-US" altLang="en-US"/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4429126"/>
            <a:ext cx="0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Tracing Approximation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9" y="3724276"/>
            <a:ext cx="73247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1447800"/>
            <a:ext cx="2828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5105401" y="5421313"/>
            <a:ext cx="5275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Replace the ray integral with a Monte Carlo</a:t>
            </a:r>
          </a:p>
          <a:p>
            <a:pPr eaLnBrk="1" hangingPunct="1"/>
            <a:r>
              <a:rPr lang="en-US" altLang="en-US"/>
              <a:t>(random) Sample that has the same Expected</a:t>
            </a:r>
          </a:p>
          <a:p>
            <a:pPr eaLnBrk="1" hangingPunct="1"/>
            <a:r>
              <a:rPr lang="en-US" altLang="en-US"/>
              <a:t>(average) Value.  Then average a bunch of </a:t>
            </a:r>
          </a:p>
          <a:p>
            <a:pPr eaLnBrk="1" hangingPunct="1"/>
            <a:r>
              <a:rPr lang="en-US" altLang="en-US"/>
              <a:t>samples for each pixel to create a smooth image.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467600" y="4657726"/>
            <a:ext cx="0" cy="6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Path Tracing Algorithm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6" y="1295400"/>
            <a:ext cx="6664325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8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Camera Setup</a:t>
            </a:r>
          </a:p>
        </p:txBody>
      </p:sp>
      <p:sp>
        <p:nvSpPr>
          <p:cNvPr id="4" name="Oval 3"/>
          <p:cNvSpPr/>
          <p:nvPr/>
        </p:nvSpPr>
        <p:spPr>
          <a:xfrm>
            <a:off x="4779963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76800" y="3009900"/>
            <a:ext cx="1752600" cy="1524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2552700"/>
            <a:ext cx="76200" cy="1981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876800" y="4533900"/>
            <a:ext cx="2286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1" name="TextBox 22"/>
          <p:cNvSpPr txBox="1">
            <a:spLocks noChangeArrowheads="1"/>
          </p:cNvSpPr>
          <p:nvPr/>
        </p:nvSpPr>
        <p:spPr bwMode="auto">
          <a:xfrm>
            <a:off x="4470400" y="4648201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look</a:t>
            </a:r>
          </a:p>
          <a:p>
            <a:pPr eaLnBrk="1" hangingPunct="1"/>
            <a:r>
              <a:rPr lang="en-US" altLang="en-US" sz="2400"/>
              <a:t>from</a:t>
            </a:r>
          </a:p>
        </p:txBody>
      </p:sp>
      <p:sp>
        <p:nvSpPr>
          <p:cNvPr id="41992" name="TextBox 24"/>
          <p:cNvSpPr txBox="1">
            <a:spLocks noChangeArrowheads="1"/>
          </p:cNvSpPr>
          <p:nvPr/>
        </p:nvSpPr>
        <p:spPr bwMode="auto">
          <a:xfrm>
            <a:off x="7280276" y="43386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cx</a:t>
            </a:r>
          </a:p>
        </p:txBody>
      </p:sp>
      <p:sp>
        <p:nvSpPr>
          <p:cNvPr id="41993" name="TextBox 25"/>
          <p:cNvSpPr txBox="1">
            <a:spLocks noChangeArrowheads="1"/>
          </p:cNvSpPr>
          <p:nvPr/>
        </p:nvSpPr>
        <p:spPr bwMode="auto">
          <a:xfrm>
            <a:off x="4537076" y="205740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cy</a:t>
            </a:r>
          </a:p>
        </p:txBody>
      </p:sp>
      <p:sp>
        <p:nvSpPr>
          <p:cNvPr id="41994" name="TextBox 26"/>
          <p:cNvSpPr txBox="1">
            <a:spLocks noChangeArrowheads="1"/>
          </p:cNvSpPr>
          <p:nvPr/>
        </p:nvSpPr>
        <p:spPr bwMode="auto">
          <a:xfrm>
            <a:off x="6423026" y="2179638"/>
            <a:ext cx="1349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gaze</a:t>
            </a:r>
          </a:p>
          <a:p>
            <a:pPr algn="ctr" eaLnBrk="1" hangingPunct="1"/>
            <a:r>
              <a:rPr lang="en-US" altLang="en-US" sz="240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51472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 class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66" y="1914909"/>
            <a:ext cx="4878556" cy="40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2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293</Words>
  <Application>Microsoft Office PowerPoint</Application>
  <PresentationFormat>宽屏</PresentationFormat>
  <Paragraphs>40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 Unicode MS</vt:lpstr>
      <vt:lpstr>宋体</vt:lpstr>
      <vt:lpstr>Arial</vt:lpstr>
      <vt:lpstr>Calibri</vt:lpstr>
      <vt:lpstr>Calibri Light</vt:lpstr>
      <vt:lpstr>Office 主题</vt:lpstr>
      <vt:lpstr>How to form a GI image?</vt:lpstr>
      <vt:lpstr>The Rendering Equation</vt:lpstr>
      <vt:lpstr>The Rendering Equation</vt:lpstr>
      <vt:lpstr>The Rendering Equation</vt:lpstr>
      <vt:lpstr>The Rendering Equation</vt:lpstr>
      <vt:lpstr>Path Tracing Approximation</vt:lpstr>
      <vt:lpstr>Path Tracing Algorithm</vt:lpstr>
      <vt:lpstr>Camera Setup</vt:lpstr>
      <vt:lpstr>Camera class</vt:lpstr>
      <vt:lpstr>Camera generate ray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Wei</dc:creator>
  <cp:lastModifiedBy>Li Wei</cp:lastModifiedBy>
  <cp:revision>15</cp:revision>
  <dcterms:created xsi:type="dcterms:W3CDTF">2018-04-19T01:56:49Z</dcterms:created>
  <dcterms:modified xsi:type="dcterms:W3CDTF">2018-04-19T13:39:55Z</dcterms:modified>
</cp:coreProperties>
</file>