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3" r:id="rId3"/>
    <p:sldId id="294" r:id="rId4"/>
    <p:sldId id="329" r:id="rId5"/>
    <p:sldId id="303" r:id="rId6"/>
    <p:sldId id="307" r:id="rId7"/>
    <p:sldId id="302" r:id="rId8"/>
    <p:sldId id="306" r:id="rId9"/>
    <p:sldId id="304" r:id="rId10"/>
    <p:sldId id="305" r:id="rId11"/>
    <p:sldId id="332" r:id="rId12"/>
    <p:sldId id="297" r:id="rId13"/>
    <p:sldId id="301" r:id="rId14"/>
    <p:sldId id="298" r:id="rId15"/>
    <p:sldId id="299" r:id="rId16"/>
    <p:sldId id="315" r:id="rId17"/>
    <p:sldId id="331" r:id="rId18"/>
    <p:sldId id="316" r:id="rId19"/>
    <p:sldId id="322" r:id="rId20"/>
    <p:sldId id="320" r:id="rId21"/>
    <p:sldId id="318" r:id="rId22"/>
    <p:sldId id="326" r:id="rId23"/>
    <p:sldId id="319" r:id="rId24"/>
    <p:sldId id="308" r:id="rId25"/>
    <p:sldId id="324" r:id="rId26"/>
    <p:sldId id="309" r:id="rId27"/>
    <p:sldId id="257" r:id="rId28"/>
    <p:sldId id="312" r:id="rId29"/>
    <p:sldId id="327" r:id="rId30"/>
    <p:sldId id="313" r:id="rId31"/>
    <p:sldId id="328" r:id="rId32"/>
    <p:sldId id="296" r:id="rId33"/>
    <p:sldId id="321" r:id="rId34"/>
    <p:sldId id="323" r:id="rId35"/>
    <p:sldId id="300" r:id="rId36"/>
    <p:sldId id="317" r:id="rId37"/>
    <p:sldId id="32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A3288"/>
    <a:srgbClr val="436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4" autoAdjust="0"/>
    <p:restoredTop sz="78854" autoAdjust="0"/>
  </p:normalViewPr>
  <p:slideViewPr>
    <p:cSldViewPr snapToGrid="0" snapToObjects="1">
      <p:cViewPr>
        <p:scale>
          <a:sx n="90" d="100"/>
          <a:sy n="90" d="100"/>
        </p:scale>
        <p:origin x="-119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ngfei:Documents:alidad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Original</c:v>
                </c:pt>
              </c:strCache>
            </c:strRef>
          </c:tx>
          <c:cat>
            <c:numRef>
              <c:f>Sheet7!$A$2:$A$6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10.0</c:v>
                </c:pt>
              </c:numCache>
            </c:numRef>
          </c:cat>
          <c:val>
            <c:numRef>
              <c:f>Sheet7!$B$2:$B$6</c:f>
              <c:numCache>
                <c:formatCode>General</c:formatCode>
                <c:ptCount val="5"/>
                <c:pt idx="0">
                  <c:v>360.0</c:v>
                </c:pt>
                <c:pt idx="1">
                  <c:v>760.0</c:v>
                </c:pt>
                <c:pt idx="2">
                  <c:v>1490.0</c:v>
                </c:pt>
                <c:pt idx="3">
                  <c:v>2280.0</c:v>
                </c:pt>
                <c:pt idx="4">
                  <c:v>3210.0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Sheet7!$C$1</c:f>
              <c:strCache>
                <c:ptCount val="1"/>
                <c:pt idx="0">
                  <c:v>Optimization</c:v>
                </c:pt>
              </c:strCache>
            </c:strRef>
          </c:tx>
          <c:cat>
            <c:numRef>
              <c:f>Sheet7!$A$2:$A$6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10.0</c:v>
                </c:pt>
              </c:numCache>
            </c:numRef>
          </c:cat>
          <c:val>
            <c:numRef>
              <c:f>Sheet7!$C$2:$C$6</c:f>
              <c:numCache>
                <c:formatCode>General</c:formatCode>
                <c:ptCount val="5"/>
                <c:pt idx="0">
                  <c:v>320.0</c:v>
                </c:pt>
                <c:pt idx="1">
                  <c:v>620.0</c:v>
                </c:pt>
                <c:pt idx="2">
                  <c:v>1210.0</c:v>
                </c:pt>
                <c:pt idx="3">
                  <c:v>1829.0</c:v>
                </c:pt>
                <c:pt idx="4">
                  <c:v>2530.0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0209912"/>
        <c:axId val="1843946632"/>
      </c:lineChart>
      <c:catAx>
        <c:axId val="1890209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/>
                  <a:t>Total</a:t>
                </a:r>
                <a:r>
                  <a:rPr lang="en-US" sz="1800" baseline="0"/>
                  <a:t> Iteration</a:t>
                </a:r>
                <a:endParaRPr lang="en-US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43946632"/>
        <c:crosses val="autoZero"/>
        <c:auto val="1"/>
        <c:lblAlgn val="ctr"/>
        <c:lblOffset val="100"/>
        <c:noMultiLvlLbl val="0"/>
      </c:catAx>
      <c:valAx>
        <c:axId val="18439466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/>
                  <a:t>Running</a:t>
                </a:r>
                <a:r>
                  <a:rPr lang="en-US" sz="1800" baseline="0"/>
                  <a:t> </a:t>
                </a:r>
                <a:r>
                  <a:rPr lang="en-US" sz="1800"/>
                  <a:t>Time</a:t>
                </a:r>
                <a:r>
                  <a:rPr lang="en-US" sz="1800" baseline="0"/>
                  <a:t> (s)</a:t>
                </a:r>
                <a:endParaRPr lang="en-US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9020991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3FDC5-C388-9942-A22D-73FCF0FBA33F}" type="datetime1">
              <a:rPr lang="en-US" smtClean="0"/>
              <a:t>4/3/12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CF5E1-525C-404A-8B85-A9C31B29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16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D60C9-5790-9946-894D-8EFF0B9BB975}" type="datetime1">
              <a:rPr lang="en-US" smtClean="0"/>
              <a:t>4/3/12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DA2A9-7414-9848-AC89-9B58631D9B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3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come my defense. I am Fei Dong from computer science department</a:t>
            </a:r>
          </a:p>
          <a:p>
            <a:endParaRPr lang="en-US" dirty="0" smtClean="0"/>
          </a:p>
          <a:p>
            <a:r>
              <a:rPr lang="en-US" dirty="0" smtClean="0"/>
              <a:t>My project title</a:t>
            </a:r>
            <a:r>
              <a:rPr lang="en-US" baseline="0" dirty="0" smtClean="0"/>
              <a:t> is to extend starfish to support the growing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ecosystem</a:t>
            </a:r>
          </a:p>
          <a:p>
            <a:endParaRPr lang="en-US" dirty="0" smtClean="0"/>
          </a:p>
          <a:p>
            <a:r>
              <a:rPr lang="en-US" dirty="0" smtClean="0"/>
              <a:t>In the background, you see elephant and starfish. It </a:t>
            </a:r>
            <a:r>
              <a:rPr lang="en-US" smtClean="0"/>
              <a:t>seems little </a:t>
            </a:r>
            <a:r>
              <a:rPr lang="en-US" baseline="0" smtClean="0"/>
              <a:t>connection </a:t>
            </a:r>
            <a:r>
              <a:rPr lang="en-US" baseline="0" dirty="0" smtClean="0"/>
              <a:t>in biology. We will figure out some magic connection in my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2A9-7414-9848-AC89-9B58631D9B6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2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DAG,</a:t>
            </a:r>
            <a:r>
              <a:rPr lang="en-US" baseline="0" dirty="0" smtClean="0"/>
              <a:t> direct acyclic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2A9-7414-9848-AC89-9B58631D9B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8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often has more concurrent clients : increase </a:t>
            </a:r>
            <a:r>
              <a:rPr lang="en-US" dirty="0" err="1" smtClean="0"/>
              <a:t>dfs.datanode.max.xcievers</a:t>
            </a:r>
            <a:r>
              <a:rPr lang="en-US" dirty="0" smtClean="0"/>
              <a:t> 256-&gt;</a:t>
            </a:r>
            <a:r>
              <a:rPr lang="en-US" dirty="0" smtClean="0"/>
              <a:t>1024</a:t>
            </a:r>
          </a:p>
          <a:p>
            <a:r>
              <a:rPr lang="en-US" dirty="0" err="1" smtClean="0"/>
              <a:t>Uproc</a:t>
            </a:r>
            <a:r>
              <a:rPr lang="en-US" dirty="0" smtClean="0"/>
              <a:t>: maximum number of processes</a:t>
            </a:r>
          </a:p>
          <a:p>
            <a:r>
              <a:rPr lang="en-US" dirty="0" smtClean="0"/>
              <a:t>Handlers: </a:t>
            </a:r>
            <a:r>
              <a:rPr lang="en-US" dirty="0" err="1" smtClean="0"/>
              <a:t>io</a:t>
            </a:r>
            <a:r>
              <a:rPr lang="en-US" dirty="0" smtClean="0"/>
              <a:t> thread number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Xciever</a:t>
            </a:r>
            <a:r>
              <a:rPr lang="en-US" dirty="0" smtClean="0"/>
              <a:t>: an upper bound on the number of files that it will serve at any one time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2A9-7414-9848-AC89-9B58631D9B6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45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2A9-7414-9848-AC89-9B58631D9B6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56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 miss during</a:t>
            </a:r>
            <a:r>
              <a:rPr lang="en-US" baseline="0" dirty="0" smtClean="0"/>
              <a:t> reads.</a:t>
            </a:r>
          </a:p>
          <a:p>
            <a:r>
              <a:rPr lang="en-US" baseline="0" dirty="0" smtClean="0"/>
              <a:t>Speed up reads by cutting down internal lookups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2A9-7414-9848-AC89-9B58631D9B6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4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Slots: capacity,</a:t>
            </a:r>
            <a:r>
              <a:rPr lang="en-US" baseline="0" dirty="0" smtClean="0"/>
              <a:t> concurrent running processes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2A9-7414-9848-AC89-9B58631D9B6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10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always</a:t>
            </a:r>
            <a:r>
              <a:rPr lang="en-US" baseline="0" dirty="0" smtClean="0"/>
              <a:t> good to increase reduce slots, due to </a:t>
            </a:r>
            <a:r>
              <a:rPr lang="en-US" dirty="0" smtClean="0"/>
              <a:t>Server bottleneck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2A9-7414-9848-AC89-9B58631D9B6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5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Synchronized</a:t>
            </a:r>
            <a:r>
              <a:rPr lang="en-US" baseline="0" dirty="0" smtClean="0"/>
              <a:t>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2A9-7414-9848-AC89-9B58631D9B6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73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2A9-7414-9848-AC89-9B58631D9B6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82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is</a:t>
            </a:r>
            <a:r>
              <a:rPr lang="en-US" baseline="0" dirty="0" smtClean="0"/>
              <a:t> growing so fast, from kb -&gt; </a:t>
            </a:r>
            <a:r>
              <a:rPr lang="en-US" baseline="0" dirty="0" err="1" smtClean="0"/>
              <a:t>pb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Lots</a:t>
            </a:r>
            <a:r>
              <a:rPr lang="en-US" baseline="0" dirty="0" smtClean="0"/>
              <a:t> of company meet the big data problem and challenges, </a:t>
            </a:r>
            <a:r>
              <a:rPr lang="en-US" baseline="0" dirty="0" err="1" smtClean="0"/>
              <a:t>scalibility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relibility</a:t>
            </a:r>
            <a:r>
              <a:rPr lang="en-US" baseline="0" dirty="0" smtClean="0"/>
              <a:t>, performance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store the data , and retrieve data efficiently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2A9-7414-9848-AC89-9B58631D9B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6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Hadoop history: started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nutch</a:t>
            </a:r>
            <a:r>
              <a:rPr lang="en-US" baseline="0" dirty="0" smtClean="0"/>
              <a:t>, by Doug Cutting, growing in Yahoo, </a:t>
            </a:r>
            <a:r>
              <a:rPr lang="en-US" baseline="0" dirty="0" err="1" smtClean="0"/>
              <a:t>cloudera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hortonworks</a:t>
            </a:r>
            <a:r>
              <a:rPr lang="en-US" baseline="0" dirty="0" smtClean="0"/>
              <a:t> focus on this.</a:t>
            </a:r>
          </a:p>
          <a:p>
            <a:r>
              <a:rPr lang="en-US" baseline="0" dirty="0" smtClean="0"/>
              <a:t>A large scale batch data processing platform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ideas from Google published papers, GFS, MapReduce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Open Source top project of Apache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2A9-7414-9848-AC89-9B58631D9B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How to use Hadoop? You can follow some </a:t>
            </a:r>
            <a:r>
              <a:rPr lang="en-US" baseline="0" dirty="0" err="1" smtClean="0"/>
              <a:t>turtuals</a:t>
            </a:r>
            <a:r>
              <a:rPr lang="en-US" baseline="0" dirty="0" smtClean="0"/>
              <a:t>, but we also care about performance</a:t>
            </a:r>
          </a:p>
          <a:p>
            <a:r>
              <a:rPr lang="en-US" baseline="0" dirty="0" smtClean="0"/>
              <a:t>However, there are more than 190 parameters.  hard to tune manually to get good performance, </a:t>
            </a:r>
            <a:endParaRPr lang="en-US" dirty="0" smtClean="0"/>
          </a:p>
          <a:p>
            <a:r>
              <a:rPr lang="en-US" dirty="0" smtClean="0"/>
              <a:t>Starfis</a:t>
            </a:r>
            <a:r>
              <a:rPr lang="en-US" baseline="0" dirty="0" smtClean="0"/>
              <a:t>h is a research project led by Prof. </a:t>
            </a:r>
            <a:r>
              <a:rPr lang="en-US" baseline="0" dirty="0" err="1" smtClean="0"/>
              <a:t>Shivnath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Babu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Have some impact on academic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2A9-7414-9848-AC89-9B58631D9B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7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difference from Cascading is JAVA API, so users can easily pick up</a:t>
            </a:r>
            <a:r>
              <a:rPr lang="en-US" baseline="0" dirty="0" smtClean="0"/>
              <a:t> without any burden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2A9-7414-9848-AC89-9B58631D9B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4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e.g.: </a:t>
            </a:r>
            <a:r>
              <a:rPr lang="en-US" dirty="0" err="1" smtClean="0"/>
              <a:t>pagerank</a:t>
            </a:r>
            <a:r>
              <a:rPr lang="en-US" dirty="0" smtClean="0"/>
              <a:t>, </a:t>
            </a:r>
            <a:r>
              <a:rPr lang="en-US" dirty="0" err="1" smtClean="0"/>
              <a:t>kmeans</a:t>
            </a:r>
            <a:r>
              <a:rPr lang="en-US" baseline="0" dirty="0" smtClean="0"/>
              <a:t>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2A9-7414-9848-AC89-9B58631D9B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24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Think about database, while</a:t>
            </a:r>
            <a:r>
              <a:rPr lang="en-US" baseline="0" dirty="0" smtClean="0"/>
              <a:t> not scalable,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 is one NOSQL, scale out, auto </a:t>
            </a:r>
            <a:r>
              <a:rPr lang="en-US" baseline="0" dirty="0" err="1" smtClean="0"/>
              <a:t>sharding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2A9-7414-9848-AC89-9B58631D9B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Elg</a:t>
            </a:r>
            <a:r>
              <a:rPr lang="en-US" dirty="0" smtClean="0"/>
              <a:t>: </a:t>
            </a:r>
            <a:r>
              <a:rPr lang="en-US" dirty="0" err="1" smtClean="0"/>
              <a:t>cloudera</a:t>
            </a:r>
            <a:r>
              <a:rPr lang="en-US" baseline="0" dirty="0" smtClean="0"/>
              <a:t> suggest you can set the number of reduces close to the reduce slots the cluster own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Cost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2A9-7414-9848-AC89-9B58631D9B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7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Encapsulate Abstract </a:t>
            </a:r>
            <a:r>
              <a:rPr lang="en-US" sz="1800" dirty="0" smtClean="0"/>
              <a:t>Operation on </a:t>
            </a:r>
            <a:r>
              <a:rPr lang="en-US" sz="1800" dirty="0" smtClean="0"/>
              <a:t>Data</a:t>
            </a:r>
          </a:p>
          <a:p>
            <a:endParaRPr lang="en-US" sz="1800" dirty="0" smtClean="0"/>
          </a:p>
          <a:p>
            <a:pPr lvl="1"/>
            <a:r>
              <a:rPr lang="en-US" sz="1800" dirty="0" smtClean="0"/>
              <a:t>Each, </a:t>
            </a:r>
            <a:r>
              <a:rPr lang="en-US" sz="1800" dirty="0" err="1" smtClean="0"/>
              <a:t>GroupBy</a:t>
            </a:r>
            <a:r>
              <a:rPr lang="en-US" sz="1800" dirty="0" smtClean="0"/>
              <a:t>, …</a:t>
            </a:r>
          </a:p>
          <a:p>
            <a:pPr lvl="1"/>
            <a:r>
              <a:rPr lang="en-US" sz="1800" dirty="0" smtClean="0"/>
              <a:t>Connected by a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2A9-7414-9848-AC89-9B58631D9B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tarfish-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40700" cy="2514600"/>
          </a:xfrm>
          <a:prstGeom prst="rect">
            <a:avLst/>
          </a:prstGeom>
        </p:spPr>
      </p:pic>
      <p:pic>
        <p:nvPicPr>
          <p:cNvPr id="8" name="Picture 7" descr="solutions-hado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437" y="20580"/>
            <a:ext cx="3419108" cy="5125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12289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273" y="4901775"/>
            <a:ext cx="6400800" cy="13738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35875" cy="3412289"/>
          </a:xfrm>
          <a:prstGeom prst="rect">
            <a:avLst/>
          </a:prstGeom>
          <a:solidFill>
            <a:srgbClr val="0A3288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8D14-7290-334D-A778-72B3A2739826}" type="datetime1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9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9DC4-FAF5-6544-993A-F66088F95DD6}" type="datetime1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2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gradFill>
            <a:gsLst>
              <a:gs pos="1000">
                <a:schemeClr val="tx2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08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25" y="81310"/>
            <a:ext cx="8229600" cy="832158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6030"/>
            <a:ext cx="8229600" cy="503013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6699" y="6270285"/>
            <a:ext cx="2133600" cy="365125"/>
          </a:xfrm>
        </p:spPr>
        <p:txBody>
          <a:bodyPr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fld id="{1F59F2BB-1C93-A149-9781-2535CCA1FF2D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56292" y="6318312"/>
            <a:ext cx="1972414" cy="293714"/>
          </a:xfr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913468"/>
            <a:ext cx="9144000" cy="182562"/>
          </a:xfrm>
          <a:prstGeom prst="rect">
            <a:avLst/>
          </a:prstGeom>
          <a:gradFill>
            <a:gsLst>
              <a:gs pos="1000">
                <a:schemeClr val="tx2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08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457250" y="6247418"/>
            <a:ext cx="1183926" cy="355432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800" b="1" i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CEF3E96-0050-4C97-BA44-D83B83023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9557-21AE-E34F-924A-6B9763AC616B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0118-1F67-7944-86D3-22BD65F2F7F6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5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D5E-322F-0C4B-8658-C879873EB652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4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4395-195F-4D48-8FD9-D0F897C3636C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4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8746-DE48-8846-88D4-FA17BC34447E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0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1E28-34D8-1D46-9F49-7BBF5F467CE9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9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6BB7-099F-0842-B1A0-0CC4278399C1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9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1AFD-25AB-8A4A-B73D-44EA6E862747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6668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7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800" b="0" i="0" kern="1200">
          <a:ln>
            <a:solidFill>
              <a:schemeClr val="accent3">
                <a:lumMod val="75000"/>
              </a:schemeClr>
            </a:solidFill>
          </a:ln>
          <a:solidFill>
            <a:srgbClr val="008000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Extending Starfish to Support the Growing Hadoop Ecosystem</a:t>
            </a:r>
            <a:endParaRPr lang="en-US" sz="44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3718" y="4901775"/>
            <a:ext cx="6400800" cy="137386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500" dirty="0" smtClean="0"/>
              <a:t>Fei </a:t>
            </a:r>
            <a:r>
              <a:rPr lang="en-US" sz="3500" dirty="0" smtClean="0"/>
              <a:t>Dong</a:t>
            </a:r>
          </a:p>
          <a:p>
            <a:pPr algn="ctr"/>
            <a:r>
              <a:rPr lang="en-US" sz="2600" dirty="0" smtClean="0"/>
              <a:t>Duke </a:t>
            </a:r>
            <a:r>
              <a:rPr lang="en-US" sz="2600" dirty="0" smtClean="0"/>
              <a:t>University</a:t>
            </a:r>
          </a:p>
          <a:p>
            <a:pPr algn="ctr"/>
            <a:r>
              <a:rPr lang="en-US" sz="2600" dirty="0" smtClean="0"/>
              <a:t>April 6, 2012</a:t>
            </a:r>
          </a:p>
        </p:txBody>
      </p:sp>
    </p:spTree>
    <p:extLst>
      <p:ext uri="{BB962C8B-B14F-4D97-AF65-F5344CB8AC3E}">
        <p14:creationId xmlns:p14="http://schemas.microsoft.com/office/powerpoint/2010/main" val="427771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Rule-Based Vs. Cost-</a:t>
            </a:r>
            <a:r>
              <a:rPr lang="en-US" sz="3600" dirty="0" smtClean="0"/>
              <a:t>Based Optimization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 Based Optimization (RBO)</a:t>
            </a:r>
          </a:p>
          <a:p>
            <a:pPr lvl="1"/>
            <a:r>
              <a:rPr lang="en-US" dirty="0" smtClean="0"/>
              <a:t>Use a set of rules to determine how to execute a plan. </a:t>
            </a:r>
          </a:p>
          <a:p>
            <a:r>
              <a:rPr lang="en-US" dirty="0" smtClean="0"/>
              <a:t>Cost Based Optimization</a:t>
            </a:r>
          </a:p>
          <a:p>
            <a:pPr lvl="1"/>
            <a:r>
              <a:rPr lang="en-US" dirty="0" smtClean="0"/>
              <a:t>Cheapest plan use the least amount of resource.</a:t>
            </a:r>
          </a:p>
          <a:p>
            <a:r>
              <a:rPr lang="en-US" dirty="0" smtClean="0"/>
              <a:t>Starfish employ CBO approach to MapReduce programs.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Can </a:t>
            </a:r>
            <a:r>
              <a:rPr lang="en-US" dirty="0" smtClean="0">
                <a:solidFill>
                  <a:srgbClr val="FF0000"/>
                </a:solidFill>
              </a:rPr>
              <a:t>we put RBO + CBO together 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6ED7-3A4F-184A-A1D0-AB1BF82788CE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MapReduce Workflow Optimizer in Cascading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Iterative Workflow Optimizer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Key-Value Stores Optimizer using Rule-based technology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2BB-1C93-A149-9781-2535CCA1FF2D}" type="datetime1">
              <a:rPr lang="en-US" smtClean="0"/>
              <a:t>4/4/12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2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Multi-job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</a:t>
            </a:r>
          </a:p>
          <a:p>
            <a:pPr lvl="1"/>
            <a:r>
              <a:rPr lang="en-US" dirty="0" smtClean="0"/>
              <a:t>Data processing API on Hadoop</a:t>
            </a:r>
          </a:p>
          <a:p>
            <a:pPr lvl="1"/>
            <a:r>
              <a:rPr lang="en-US" dirty="0" smtClean="0"/>
              <a:t>Flow of operation, not jobs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53CB-F2D3-5D47-97A2-CD20ED100654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cascading_stru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6" y="2621846"/>
            <a:ext cx="8091119" cy="348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on Starfish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Hadoop Old API with New API</a:t>
            </a:r>
          </a:p>
          <a:p>
            <a:r>
              <a:rPr lang="en-US" dirty="0" smtClean="0"/>
              <a:t>Cascading Profiler</a:t>
            </a:r>
          </a:p>
          <a:p>
            <a:pPr lvl="1"/>
            <a:r>
              <a:rPr lang="en-US" dirty="0" smtClean="0"/>
              <a:t>Job Graph + Conf Graph to represent </a:t>
            </a:r>
            <a:r>
              <a:rPr lang="en-US" dirty="0" smtClean="0"/>
              <a:t>a workflow</a:t>
            </a:r>
            <a:endParaRPr lang="en-US" dirty="0" smtClean="0"/>
          </a:p>
          <a:p>
            <a:r>
              <a:rPr lang="en-US" dirty="0" smtClean="0"/>
              <a:t>Cascading What-if Engine</a:t>
            </a:r>
          </a:p>
          <a:p>
            <a:r>
              <a:rPr lang="en-US" dirty="0" smtClean="0"/>
              <a:t>Cascading Optimizer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5DA8-3D1E-7F40-BBD5-0988D8372374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Screen Shot 2012-04-04 at 9.14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04" y="3414889"/>
            <a:ext cx="4781496" cy="233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Evaluation -- Speedup</a:t>
            </a:r>
            <a:endParaRPr lang="en-US" dirty="0"/>
          </a:p>
        </p:txBody>
      </p:sp>
      <p:pic>
        <p:nvPicPr>
          <p:cNvPr id="7" name="Content Placeholder 6" descr="cascading_speedu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76" r="-8376"/>
          <a:stretch>
            <a:fillRect/>
          </a:stretch>
        </p:blipFill>
        <p:spPr>
          <a:xfrm>
            <a:off x="0" y="1160222"/>
            <a:ext cx="9144000" cy="495858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171E-69C3-7245-B489-FED21238757F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8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Evaluation -- Overhead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3DC7-C54A-FE41-8509-269FD97AD20F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Content Placeholder 8" descr="cascading_overhea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98" r="-5998"/>
          <a:stretch>
            <a:fillRect/>
          </a:stretch>
        </p:blipFill>
        <p:spPr>
          <a:xfrm>
            <a:off x="196699" y="1199562"/>
            <a:ext cx="8832007" cy="4857264"/>
          </a:xfrm>
        </p:spPr>
      </p:pic>
    </p:spTree>
    <p:extLst>
      <p:ext uri="{BB962C8B-B14F-4D97-AF65-F5344CB8AC3E}">
        <p14:creationId xmlns:p14="http://schemas.microsoft.com/office/powerpoint/2010/main" val="30516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jobs have the same execution behavior across iterations → we can use a single “iterative” profile.</a:t>
            </a:r>
          </a:p>
          <a:p>
            <a:r>
              <a:rPr lang="en-US" dirty="0" smtClean="0"/>
              <a:t>Combine </a:t>
            </a:r>
            <a:r>
              <a:rPr lang="en-US" dirty="0"/>
              <a:t>MapReduce jobs into a logical unit of work (inspired by </a:t>
            </a:r>
            <a:r>
              <a:rPr lang="en-US" dirty="0" err="1"/>
              <a:t>Oozie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4A9-C479-9644-8213-E58850DD2471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4325" y="81310"/>
            <a:ext cx="8229600" cy="832158"/>
          </a:xfrm>
        </p:spPr>
        <p:txBody>
          <a:bodyPr>
            <a:normAutofit/>
          </a:bodyPr>
          <a:lstStyle/>
          <a:p>
            <a:r>
              <a:rPr lang="en-US" dirty="0"/>
              <a:t>Optimizing Iterative Workflows</a:t>
            </a:r>
          </a:p>
        </p:txBody>
      </p:sp>
      <p:pic>
        <p:nvPicPr>
          <p:cNvPr id="8" name="Picture 7" descr="iteration_templ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250" y="1096030"/>
            <a:ext cx="4383750" cy="49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Workflow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PageRank: 10G page graphs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2BB-1C93-A149-9781-2535CCA1FF2D}" type="datetime1">
              <a:rPr lang="en-US" smtClean="0"/>
              <a:t>4/4/12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737324"/>
              </p:ext>
            </p:extLst>
          </p:nvPr>
        </p:nvGraphicFramePr>
        <p:xfrm>
          <a:off x="889000" y="2159001"/>
          <a:ext cx="7416800" cy="3697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3476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Key-Value Stores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49F4-95EC-034D-A5B2-EAFFAC7020F9}" type="datetime1">
              <a:rPr lang="en-US" smtClean="0"/>
              <a:t>4/6/12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46112" y="5011064"/>
            <a:ext cx="6350000" cy="9454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1. Operating System         </a:t>
            </a:r>
            <a:r>
              <a:rPr lang="en-US" dirty="0" smtClean="0">
                <a:solidFill>
                  <a:schemeClr val="tx1"/>
                </a:solidFill>
              </a:rPr>
              <a:t>e.g. </a:t>
            </a:r>
            <a:r>
              <a:rPr lang="en-US" dirty="0" err="1" smtClean="0">
                <a:solidFill>
                  <a:schemeClr val="tx1"/>
                </a:solidFill>
              </a:rPr>
              <a:t>ulimit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nproc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6112" y="4065619"/>
            <a:ext cx="6350000" cy="9454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00"/>
                </a:solidFill>
              </a:rPr>
              <a:t>2. Hadoop Configuration </a:t>
            </a:r>
            <a:r>
              <a:rPr lang="en-US" dirty="0" smtClean="0">
                <a:solidFill>
                  <a:srgbClr val="000000"/>
                </a:solidFill>
              </a:rPr>
              <a:t>e.g. </a:t>
            </a:r>
            <a:r>
              <a:rPr lang="en-US" dirty="0" err="1" smtClean="0">
                <a:solidFill>
                  <a:srgbClr val="000000"/>
                </a:solidFill>
              </a:rPr>
              <a:t>xciever</a:t>
            </a:r>
            <a:r>
              <a:rPr lang="en-US" dirty="0" smtClean="0">
                <a:solidFill>
                  <a:srgbClr val="000000"/>
                </a:solidFill>
              </a:rPr>
              <a:t>, handlers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46112" y="3120174"/>
            <a:ext cx="6350000" cy="9454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00"/>
                </a:solidFill>
              </a:rPr>
              <a:t>3. HBase Configuration    </a:t>
            </a:r>
            <a:r>
              <a:rPr lang="en-US" dirty="0" smtClean="0">
                <a:solidFill>
                  <a:srgbClr val="000000"/>
                </a:solidFill>
              </a:rPr>
              <a:t>e.g. garbage collection, heap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6112" y="2174729"/>
            <a:ext cx="6350000" cy="9454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0000"/>
                </a:solidFill>
              </a:rPr>
              <a:t>4</a:t>
            </a:r>
            <a:r>
              <a:rPr lang="en-US" sz="2400" dirty="0" smtClean="0">
                <a:solidFill>
                  <a:srgbClr val="000000"/>
                </a:solidFill>
              </a:rPr>
              <a:t>. HBase Schema              </a:t>
            </a:r>
            <a:r>
              <a:rPr lang="en-US" dirty="0" smtClean="0">
                <a:solidFill>
                  <a:srgbClr val="000000"/>
                </a:solidFill>
              </a:rPr>
              <a:t>e.g. compression, bloom filter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46112" y="1229284"/>
            <a:ext cx="6350000" cy="945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0000"/>
                </a:solidFill>
              </a:rPr>
              <a:t>5</a:t>
            </a:r>
            <a:r>
              <a:rPr lang="en-US" sz="2400" dirty="0" smtClean="0">
                <a:solidFill>
                  <a:srgbClr val="000000"/>
                </a:solidFill>
              </a:rPr>
              <a:t>. HBase Process              </a:t>
            </a:r>
            <a:r>
              <a:rPr lang="en-US" dirty="0" smtClean="0">
                <a:solidFill>
                  <a:srgbClr val="000000"/>
                </a:solidFill>
              </a:rPr>
              <a:t>e.g. splits, compactions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762001" y="1411112"/>
            <a:ext cx="973666" cy="4416776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5446" y="5276334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45446" y="1805397"/>
            <a:ext cx="61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0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HBase Memory</a:t>
            </a:r>
            <a:endParaRPr lang="en-US" dirty="0"/>
          </a:p>
        </p:txBody>
      </p:sp>
      <p:pic>
        <p:nvPicPr>
          <p:cNvPr id="7" name="Content Placeholder 6" descr="memory_setting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" b="2270"/>
          <a:stretch/>
        </p:blipFill>
        <p:spPr>
          <a:xfrm>
            <a:off x="463705" y="2638778"/>
            <a:ext cx="8357540" cy="335844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2A0A-2F65-714D-8FF4-DDF91093AC3D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096030"/>
            <a:ext cx="8229600" cy="5030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JVM Settings: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/>
              <a:t>-server -XX:+</a:t>
            </a:r>
            <a:r>
              <a:rPr lang="en-US" sz="2000" dirty="0" err="1" smtClean="0"/>
              <a:t>UseParallelGC</a:t>
            </a:r>
            <a:r>
              <a:rPr lang="en-US" sz="2000" dirty="0" smtClean="0"/>
              <a:t> -</a:t>
            </a:r>
            <a:r>
              <a:rPr lang="en-US" sz="2000" dirty="0" err="1" smtClean="0"/>
              <a:t>XX:ParallelGCThraed</a:t>
            </a:r>
            <a:r>
              <a:rPr lang="en-US" sz="2000" dirty="0" smtClean="0"/>
              <a:t>=8 -XX:+</a:t>
            </a:r>
            <a:r>
              <a:rPr lang="en-US" sz="2000" dirty="0" err="1" smtClean="0"/>
              <a:t>AggressivHeap</a:t>
            </a:r>
            <a:r>
              <a:rPr lang="en-US" sz="2000" dirty="0" smtClean="0"/>
              <a:t> -XX:+</a:t>
            </a:r>
            <a:r>
              <a:rPr lang="en-US" sz="2000" dirty="0" err="1" smtClean="0"/>
              <a:t>HeapDumpOnOutOfMemoryError</a:t>
            </a:r>
            <a:r>
              <a:rPr lang="en-US" sz="2000" dirty="0" smtClean="0"/>
              <a:t>".</a:t>
            </a:r>
          </a:p>
          <a:p>
            <a:pPr lvl="1"/>
            <a:r>
              <a:rPr lang="en-US" sz="2000" dirty="0" smtClean="0"/>
              <a:t>The parallel GC leverages multiple CPUs.</a:t>
            </a:r>
          </a:p>
        </p:txBody>
      </p:sp>
    </p:spTree>
    <p:extLst>
      <p:ext uri="{BB962C8B-B14F-4D97-AF65-F5344CB8AC3E}">
        <p14:creationId xmlns:p14="http://schemas.microsoft.com/office/powerpoint/2010/main" val="316981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o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06" y="4206153"/>
            <a:ext cx="2705100" cy="187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Optimizing Multi-Job Workflows</a:t>
            </a:r>
          </a:p>
          <a:p>
            <a:r>
              <a:rPr lang="en-US" dirty="0"/>
              <a:t>Optimizing Iterative Workflows</a:t>
            </a:r>
          </a:p>
          <a:p>
            <a:r>
              <a:rPr lang="en-US" dirty="0"/>
              <a:t>Optimizing Key-Value Stores</a:t>
            </a:r>
          </a:p>
          <a:p>
            <a:r>
              <a:rPr lang="en-US" dirty="0"/>
              <a:t>Alidade: A Real-Life Application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E853-4E42-394F-A119-E8BA9E47981F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9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HBase Configuration</a:t>
            </a:r>
            <a:endParaRPr lang="en-US" dirty="0"/>
          </a:p>
        </p:txBody>
      </p:sp>
      <p:pic>
        <p:nvPicPr>
          <p:cNvPr id="7" name="Content Placeholder 6" descr="hbase_configura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r="-835" b="6924"/>
          <a:stretch/>
        </p:blipFill>
        <p:spPr>
          <a:xfrm>
            <a:off x="719668" y="1160171"/>
            <a:ext cx="7765140" cy="496405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F8E7-2511-1149-AEE0-B97CEBE6AC44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9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HBase Writing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CF52-4535-7E4E-AD68-0AFD52CACCC6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hbase_write_with_client_parame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980"/>
            <a:ext cx="6903046" cy="3247260"/>
          </a:xfrm>
          <a:prstGeom prst="rect">
            <a:avLst/>
          </a:prstGeom>
        </p:spPr>
      </p:pic>
      <p:pic>
        <p:nvPicPr>
          <p:cNvPr id="8" name="Picture 7" descr="hbase_write_with_server_paramet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432" y="2497608"/>
            <a:ext cx="6399568" cy="36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HBase Reading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2BB-1C93-A149-9781-2535CCA1FF2D}" type="datetime1">
              <a:rPr lang="en-US" smtClean="0"/>
              <a:t>4/6/12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 descr="hbase_read_performa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13" y="1651000"/>
            <a:ext cx="8253812" cy="34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8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 for 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Recommend c1.xlarge, m2.xlarge to run HBase. </a:t>
            </a:r>
          </a:p>
          <a:p>
            <a:r>
              <a:rPr lang="en-US" sz="2400" dirty="0"/>
              <a:t>Isolate HBase cluster to avoid memory competition with other services.</a:t>
            </a:r>
          </a:p>
          <a:p>
            <a:r>
              <a:rPr lang="en-US" sz="2400" dirty="0"/>
              <a:t>Factors to affect writing: </a:t>
            </a:r>
            <a:r>
              <a:rPr lang="en-US" sz="2400" dirty="0" err="1"/>
              <a:t>HLog</a:t>
            </a:r>
            <a:r>
              <a:rPr lang="en-US" sz="2400" dirty="0"/>
              <a:t> &gt; Split&gt; Compact.</a:t>
            </a:r>
          </a:p>
          <a:p>
            <a:r>
              <a:rPr lang="en-US" sz="2400" dirty="0"/>
              <a:t>If applications do not require strict data durability, closing </a:t>
            </a:r>
            <a:r>
              <a:rPr lang="en-US" sz="2400" dirty="0" err="1"/>
              <a:t>HLog</a:t>
            </a:r>
            <a:r>
              <a:rPr lang="en-US" sz="2400" dirty="0"/>
              <a:t> can get 2X speedup.</a:t>
            </a:r>
          </a:p>
          <a:p>
            <a:r>
              <a:rPr lang="en-US" sz="2400" dirty="0"/>
              <a:t>Compression can save space on storage. Snappy provide high speeds and reasonable compression.</a:t>
            </a:r>
          </a:p>
          <a:p>
            <a:r>
              <a:rPr lang="en-US" sz="2400" dirty="0"/>
              <a:t>In a read-busy system, using bloom filters with the matching update or read patterns can save a huge amount of IO.</a:t>
            </a:r>
          </a:p>
          <a:p>
            <a:r>
              <a:rPr lang="en-US" sz="2400" dirty="0" smtClean="0"/>
              <a:t>…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EE28-065C-2740-BD31-465C46E4D017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Alidade: A Real-life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Alidade is </a:t>
            </a:r>
            <a:r>
              <a:rPr lang="en-US" dirty="0" smtClean="0"/>
              <a:t>constraint-based </a:t>
            </a:r>
            <a:r>
              <a:rPr lang="en-US" dirty="0"/>
              <a:t>geolocation system</a:t>
            </a:r>
            <a:r>
              <a:rPr lang="en-US" dirty="0" smtClean="0"/>
              <a:t>.</a:t>
            </a:r>
          </a:p>
          <a:p>
            <a:r>
              <a:rPr lang="en-US" dirty="0"/>
              <a:t>Alidade has two </a:t>
            </a:r>
            <a:r>
              <a:rPr lang="en-US" dirty="0" smtClean="0"/>
              <a:t>phases.</a:t>
            </a:r>
          </a:p>
          <a:p>
            <a:pPr lvl="1"/>
            <a:r>
              <a:rPr lang="en-US" dirty="0" smtClean="0"/>
              <a:t>Preprocessing data</a:t>
            </a:r>
          </a:p>
          <a:p>
            <a:pPr lvl="1"/>
            <a:r>
              <a:rPr lang="en-US" dirty="0" smtClean="0"/>
              <a:t>Iterative geolocation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1104-6340-8946-97D5-26446B9C8219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7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Alidade Workflow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2BB-1C93-A149-9781-2535CCA1FF2D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 descr="alidade_preproces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" y="1096030"/>
            <a:ext cx="4521200" cy="4940300"/>
          </a:xfrm>
          <a:prstGeom prst="rect">
            <a:avLst/>
          </a:prstGeom>
        </p:spPr>
      </p:pic>
      <p:pic>
        <p:nvPicPr>
          <p:cNvPr id="8" name="Picture 7" descr="alidade_iter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70" y="1096030"/>
            <a:ext cx="43053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30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Alidade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Iterative </a:t>
            </a:r>
            <a:r>
              <a:rPr lang="en-US" dirty="0" smtClean="0"/>
              <a:t>Model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Heavy Computation</a:t>
            </a:r>
          </a:p>
          <a:p>
            <a:pPr marL="914400" lvl="1" indent="-514350"/>
            <a:r>
              <a:rPr lang="en-US" dirty="0" smtClean="0"/>
              <a:t>Represent </a:t>
            </a:r>
            <a:r>
              <a:rPr lang="en-US" dirty="0" smtClean="0"/>
              <a:t>polygon in a spherical surface.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Calculate Intersection of polygons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Large Scale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Limited </a:t>
            </a:r>
            <a:r>
              <a:rPr lang="en-US" dirty="0" smtClean="0"/>
              <a:t>Resource Allocation</a:t>
            </a:r>
          </a:p>
          <a:p>
            <a:pPr marL="914400" lvl="1" indent="-514350"/>
            <a:r>
              <a:rPr lang="en-US" dirty="0" smtClean="0"/>
              <a:t>Depend on many services such as HDFS, </a:t>
            </a:r>
            <a:r>
              <a:rPr lang="en-US" dirty="0" err="1" smtClean="0"/>
              <a:t>JobTrackers</a:t>
            </a:r>
            <a:r>
              <a:rPr lang="en-US" dirty="0" smtClean="0"/>
              <a:t>, </a:t>
            </a:r>
            <a:r>
              <a:rPr lang="en-US" dirty="0" err="1" smtClean="0"/>
              <a:t>TaskTracker</a:t>
            </a:r>
            <a:r>
              <a:rPr lang="en-US" dirty="0" smtClean="0"/>
              <a:t>, </a:t>
            </a:r>
            <a:r>
              <a:rPr lang="en-US" dirty="0" smtClean="0"/>
              <a:t>HBase, etc.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D15-FABC-F54F-BF0E-0F78651C4B84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Environment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CDH3U3 based on 0.20.2</a:t>
            </a:r>
          </a:p>
          <a:p>
            <a:r>
              <a:rPr lang="en-US" dirty="0" smtClean="0"/>
              <a:t>HBase CDH3U3 based on 0.90.4</a:t>
            </a:r>
          </a:p>
          <a:p>
            <a:r>
              <a:rPr lang="en-US" dirty="0" smtClean="0"/>
              <a:t>11 </a:t>
            </a:r>
            <a:r>
              <a:rPr lang="en-US" dirty="0"/>
              <a:t>m1.large </a:t>
            </a:r>
            <a:r>
              <a:rPr lang="en-US" dirty="0" smtClean="0"/>
              <a:t>nodes, 11 m2.xlarge nodes</a:t>
            </a:r>
            <a:endParaRPr lang="en-US" dirty="0"/>
          </a:p>
          <a:p>
            <a:r>
              <a:rPr lang="en-US" dirty="0"/>
              <a:t>30 map slots and 20 reduce </a:t>
            </a:r>
            <a:r>
              <a:rPr lang="en-US" dirty="0" smtClean="0"/>
              <a:t>slots</a:t>
            </a:r>
          </a:p>
          <a:p>
            <a:r>
              <a:rPr lang="en-US" dirty="0" smtClean="0"/>
              <a:t>Workflow: </a:t>
            </a:r>
          </a:p>
          <a:p>
            <a:pPr lvl="1"/>
            <a:r>
              <a:rPr lang="en-US" dirty="0" smtClean="0"/>
              <a:t>YCSB generates </a:t>
            </a:r>
            <a:r>
              <a:rPr lang="en-US" dirty="0" smtClean="0"/>
              <a:t>10M records </a:t>
            </a:r>
            <a:r>
              <a:rPr lang="en-US" dirty="0" smtClean="0"/>
              <a:t>and some workloads on read/write.</a:t>
            </a:r>
          </a:p>
          <a:p>
            <a:pPr lvl="1"/>
            <a:r>
              <a:rPr lang="en-US" dirty="0" smtClean="0"/>
              <a:t>Alidade</a:t>
            </a:r>
            <a:r>
              <a:rPr lang="en-US" dirty="0"/>
              <a:t> </a:t>
            </a:r>
            <a:r>
              <a:rPr lang="en-US" dirty="0" smtClean="0"/>
              <a:t>generates </a:t>
            </a:r>
            <a:r>
              <a:rPr lang="en-US" dirty="0" smtClean="0"/>
              <a:t>70M records after translating.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D46D-DA40-4943-B761-930BA233208D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Alidade </a:t>
            </a:r>
            <a:r>
              <a:rPr lang="en-US" dirty="0" smtClean="0"/>
              <a:t>Evaluation (1)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6E17-CFDB-2E4F-84DE-5C0404EE7D8B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9" name="Content Placeholder 8" descr="alidade_workflow_performan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" r="14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88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Alidade </a:t>
            </a:r>
            <a:r>
              <a:rPr lang="en-US" dirty="0" smtClean="0"/>
              <a:t>Evaluation (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2BB-1C93-A149-9781-2535CCA1FF2D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" name="Picture 8" descr="alidade_iteration_jo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" y="1372239"/>
            <a:ext cx="7228162" cy="452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6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Big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6BFE-1EB2-694F-8F77-9A7DCCA0C4AF}" type="datetime1">
              <a:rPr lang="en-US" smtClean="0"/>
              <a:t>4/4/12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bigdata_tre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96" y="1054426"/>
            <a:ext cx="6793089" cy="507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3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Alidade </a:t>
            </a:r>
            <a:r>
              <a:rPr lang="en-US" dirty="0"/>
              <a:t>Evaluation (</a:t>
            </a:r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7" name="Content Placeholder 6" descr="alidade_reduce_slo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" b="2510"/>
          <a:stretch>
            <a:fillRect/>
          </a:stretch>
        </p:blipFill>
        <p:spPr>
          <a:xfrm>
            <a:off x="474325" y="1096030"/>
            <a:ext cx="8229600" cy="503013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DBBD-A859-FD42-A9CA-F541FD43EBF1}" type="datetime1">
              <a:rPr lang="en-US" smtClean="0"/>
              <a:t>4/4/12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5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Alidade </a:t>
            </a:r>
            <a:r>
              <a:rPr lang="en-US" dirty="0" smtClean="0"/>
              <a:t>Cluster Load</a:t>
            </a:r>
            <a:endParaRPr lang="en-US" dirty="0"/>
          </a:p>
        </p:txBody>
      </p:sp>
      <p:pic>
        <p:nvPicPr>
          <p:cNvPr id="7" name="Content Placeholder 6" descr="cluster_load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3719" r="361" b="3305"/>
          <a:stretch/>
        </p:blipFill>
        <p:spPr>
          <a:xfrm>
            <a:off x="3852358" y="1089900"/>
            <a:ext cx="4332110" cy="196914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2BB-1C93-A149-9781-2535CCA1FF2D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 descr="Screen Shot 2012-04-04 at 12.22.2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450"/>
            <a:ext cx="3457250" cy="4961900"/>
          </a:xfrm>
          <a:prstGeom prst="rect">
            <a:avLst/>
          </a:prstGeom>
        </p:spPr>
      </p:pic>
      <p:pic>
        <p:nvPicPr>
          <p:cNvPr id="9" name="Picture 8" descr="Screen Shot 2012-04-04 at 12.23.0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12" y="1401417"/>
            <a:ext cx="5264856" cy="2351706"/>
          </a:xfrm>
          <a:prstGeom prst="rect">
            <a:avLst/>
          </a:prstGeom>
        </p:spPr>
      </p:pic>
      <p:pic>
        <p:nvPicPr>
          <p:cNvPr id="10" name="Picture 9" descr="Screen Shot 2012-04-04 at 12.23.19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17" y="2410191"/>
            <a:ext cx="5307189" cy="2338580"/>
          </a:xfrm>
          <a:prstGeom prst="rect">
            <a:avLst/>
          </a:prstGeom>
        </p:spPr>
      </p:pic>
      <p:pic>
        <p:nvPicPr>
          <p:cNvPr id="11" name="Picture 10" descr="Screen Shot 2012-04-04 at 12.23.27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33" y="3753123"/>
            <a:ext cx="5266267" cy="232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5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is Money!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6A53-6A0A-204E-B4A0-5156EE8BCA75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141962"/>
              </p:ext>
            </p:extLst>
          </p:nvPr>
        </p:nvGraphicFramePr>
        <p:xfrm>
          <a:off x="17090" y="1114664"/>
          <a:ext cx="6371842" cy="49288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9137"/>
                <a:gridCol w="1440444"/>
                <a:gridCol w="1325313"/>
                <a:gridCol w="1436948"/>
              </a:tblGrid>
              <a:tr h="7213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 m1.large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21 m1.large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m2.xlarge</a:t>
                      </a:r>
                      <a:endParaRPr lang="en-US" dirty="0"/>
                    </a:p>
                  </a:txBody>
                  <a:tcPr/>
                </a:tc>
              </a:tr>
              <a:tr h="412207">
                <a:tc>
                  <a:txBody>
                    <a:bodyPr/>
                    <a:lstStyle/>
                    <a:p>
                      <a:r>
                        <a:rPr lang="en-US" dirty="0" smtClean="0"/>
                        <a:t>Write 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43593/s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87012/s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58273/s</a:t>
                      </a:r>
                      <a:endParaRPr lang="en-US" dirty="0"/>
                    </a:p>
                  </a:txBody>
                  <a:tcPr/>
                </a:tc>
              </a:tr>
              <a:tr h="412207"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</a:tr>
              <a:tr h="703774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17T</a:t>
                      </a:r>
                      <a:endParaRPr lang="en-US" dirty="0"/>
                    </a:p>
                  </a:txBody>
                  <a:tcPr/>
                </a:tc>
              </a:tr>
              <a:tr h="721362">
                <a:tc>
                  <a:txBody>
                    <a:bodyPr/>
                    <a:lstStyle/>
                    <a:p>
                      <a:r>
                        <a:rPr lang="en-US" dirty="0" smtClean="0"/>
                        <a:t>Nodes cost</a:t>
                      </a:r>
                      <a:r>
                        <a:rPr lang="en-US" baseline="0" dirty="0" smtClean="0"/>
                        <a:t> per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$5.0</a:t>
                      </a:r>
                      <a:endParaRPr lang="en-US" dirty="0"/>
                    </a:p>
                  </a:txBody>
                  <a:tcPr/>
                </a:tc>
              </a:tr>
              <a:tr h="412207">
                <a:tc>
                  <a:txBody>
                    <a:bodyPr/>
                    <a:lstStyle/>
                    <a:p>
                      <a:r>
                        <a:rPr lang="en-US" dirty="0" smtClean="0"/>
                        <a:t>Traffic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</a:t>
                      </a:r>
                      <a:endParaRPr lang="en-US" dirty="0"/>
                    </a:p>
                  </a:txBody>
                  <a:tcPr/>
                </a:tc>
              </a:tr>
              <a:tr h="412207">
                <a:tc>
                  <a:txBody>
                    <a:bodyPr/>
                    <a:lstStyle/>
                    <a:p>
                      <a:r>
                        <a:rPr lang="en-US" dirty="0" smtClean="0"/>
                        <a:t>Setup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2hr</a:t>
                      </a:r>
                      <a:endParaRPr lang="en-US" dirty="0"/>
                    </a:p>
                  </a:txBody>
                  <a:tcPr/>
                </a:tc>
              </a:tr>
              <a:tr h="721362"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r>
                        <a:rPr lang="en-US" baseline="0" dirty="0" smtClean="0"/>
                        <a:t> Billed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12hr</a:t>
                      </a:r>
                      <a:endParaRPr lang="en-US" dirty="0"/>
                    </a:p>
                  </a:txBody>
                  <a:tcPr/>
                </a:tc>
              </a:tr>
              <a:tr h="412207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$68.8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mone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32" y="1114664"/>
            <a:ext cx="2755068" cy="26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9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Alidade Workflow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Alidade is a CPU-intensive job. The “</a:t>
            </a:r>
            <a:r>
              <a:rPr lang="en-US" dirty="0" err="1"/>
              <a:t>IntersectionWritable.solve</a:t>
            </a:r>
            <a:r>
              <a:rPr lang="en-US" dirty="0"/>
              <a:t>” contributes most of executing time (&gt; 70%).</a:t>
            </a:r>
          </a:p>
          <a:p>
            <a:r>
              <a:rPr lang="en-US" dirty="0"/>
              <a:t>Currently, Starfish Optimizer is better fitted for I/O intensive jobs</a:t>
            </a:r>
          </a:p>
          <a:p>
            <a:r>
              <a:rPr lang="en-US" dirty="0"/>
              <a:t>Alidade helped Starfish </a:t>
            </a:r>
            <a:r>
              <a:rPr lang="en-US" dirty="0" smtClean="0"/>
              <a:t>improve </a:t>
            </a:r>
            <a:r>
              <a:rPr lang="en-US" dirty="0"/>
              <a:t>Profiling. (reduce overhead for “</a:t>
            </a:r>
            <a:r>
              <a:rPr lang="en-US" dirty="0" err="1"/>
              <a:t>sequencefiles</a:t>
            </a:r>
            <a:r>
              <a:rPr lang="en-US" dirty="0"/>
              <a:t>”)</a:t>
            </a:r>
          </a:p>
          <a:p>
            <a:r>
              <a:rPr lang="en-US" dirty="0"/>
              <a:t>Memory issue for </a:t>
            </a:r>
            <a:r>
              <a:rPr lang="en-US" dirty="0" smtClean="0"/>
              <a:t>HBase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838B-BFD9-7141-9F1D-76761B8DFFC5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9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Extended Starfish to support the evolving Hadoop system</a:t>
            </a:r>
          </a:p>
          <a:p>
            <a:pPr lvl="1"/>
            <a:r>
              <a:rPr lang="en-US" dirty="0"/>
              <a:t>Automatic tuning of Cascading workflow. We can boost performance by 20% to 200%.</a:t>
            </a:r>
          </a:p>
          <a:p>
            <a:pPr lvl="1"/>
            <a:r>
              <a:rPr lang="en-US" dirty="0"/>
              <a:t>Support iterative workflow using simple syntax.</a:t>
            </a:r>
          </a:p>
          <a:p>
            <a:pPr lvl="1"/>
            <a:r>
              <a:rPr lang="en-US" dirty="0" smtClean="0"/>
              <a:t>Optimize Key-Value Stores in Hadoop</a:t>
            </a:r>
          </a:p>
          <a:p>
            <a:pPr lvl="1"/>
            <a:r>
              <a:rPr lang="en-US" dirty="0" smtClean="0"/>
              <a:t>Leveraged </a:t>
            </a:r>
            <a:r>
              <a:rPr lang="en-US" dirty="0"/>
              <a:t>cost-based optimizer and rule-base optimizer to get good performance in a complex real-life workflow.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BFEA-F046-C149-92A2-9F7DE9339F7F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1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1277-528F-7A42-A354-CA81BD9E8B8E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034524" y="1335962"/>
            <a:ext cx="5094311" cy="4243610"/>
            <a:chOff x="1639416" y="1268760"/>
            <a:chExt cx="5668888" cy="4666748"/>
          </a:xfrm>
        </p:grpSpPr>
        <p:pic>
          <p:nvPicPr>
            <p:cNvPr id="8" name="Picture 2" descr="\\tfile\淘宝技术大学\技术大学培训师的资料库\图片和模板库\ppt用美图\多个人\2531170_113606940000_2.jpg"/>
            <p:cNvPicPr>
              <a:picLocks noChangeAspect="1" noChangeArrowheads="1"/>
            </p:cNvPicPr>
            <p:nvPr/>
          </p:nvPicPr>
          <p:blipFill>
            <a:blip r:embed="rId2" cstate="print"/>
            <a:srcRect b="4424"/>
            <a:stretch>
              <a:fillRect/>
            </a:stretch>
          </p:blipFill>
          <p:spPr bwMode="auto">
            <a:xfrm>
              <a:off x="1639416" y="1268760"/>
              <a:ext cx="5668888" cy="4666748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 rot="20774457">
              <a:off x="3355079" y="3580241"/>
              <a:ext cx="240482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3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3600" dirty="0" smtClean="0">
                  <a:latin typeface="微软雅黑" pitchFamily="34" charset="-122"/>
                  <a:ea typeface="微软雅黑" pitchFamily="34" charset="-122"/>
                </a:rPr>
                <a:t>ny </a:t>
              </a:r>
            </a:p>
            <a:p>
              <a:pPr algn="ctr"/>
              <a:r>
                <a:rPr lang="en-US" altLang="zh-CN" sz="3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Q</a:t>
              </a:r>
              <a:r>
                <a:rPr lang="en-US" altLang="zh-CN" sz="3600" dirty="0" smtClean="0">
                  <a:latin typeface="微软雅黑" pitchFamily="34" charset="-122"/>
                  <a:ea typeface="微软雅黑" pitchFamily="34" charset="-122"/>
                </a:rPr>
                <a:t>uestions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4325" y="81310"/>
            <a:ext cx="8229600" cy="832158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3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rfis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15" y="1112259"/>
            <a:ext cx="4800180" cy="4942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A092-FEFB-BC46-B3C5-7C1D1CADF0E4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67742" y="2588020"/>
            <a:ext cx="19468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Thanks</a:t>
            </a:r>
          </a:p>
          <a:p>
            <a:pPr algn="ctr"/>
            <a:r>
              <a:rPr lang="en-US" sz="4800" dirty="0" smtClean="0">
                <a:sym typeface="Wingdings"/>
              </a:rPr>
              <a:t>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5484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2BB-1C93-A149-9781-2535CCA1FF2D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2" descr="\\tfile\淘宝技术大学\技术大学培训师的资料库\图片和模板库\ppt用美图\结束\2453232_073731001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834" y="-31"/>
            <a:ext cx="9158834" cy="6858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7010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2BB-1C93-A149-9781-2535CCA1FF2D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4325" y="81310"/>
            <a:ext cx="8229600" cy="832158"/>
          </a:xfrm>
        </p:spPr>
        <p:txBody>
          <a:bodyPr/>
          <a:lstStyle/>
          <a:p>
            <a:r>
              <a:rPr lang="en-US" dirty="0" smtClean="0"/>
              <a:t>Hadoop Ecosystem</a:t>
            </a:r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196699" y="62702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A79131-79E9-A343-9C46-8F848102B2D0}" type="datetime1">
              <a:rPr lang="en-US" smtClean="0"/>
              <a:pPr/>
              <a:t>4/3/12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7056292" y="6318312"/>
            <a:ext cx="1972414" cy="293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3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457250" y="6247418"/>
            <a:ext cx="1183926" cy="355432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b="1" i="0" kern="1200"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EF3E96-0050-4C97-BA44-D83B830232C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V="1">
            <a:off x="5379525" y="5143312"/>
            <a:ext cx="3552810" cy="755802"/>
          </a:xfrm>
          <a:prstGeom prst="rightArrow">
            <a:avLst/>
          </a:prstGeom>
          <a:solidFill>
            <a:schemeClr val="bg1">
              <a:lumMod val="75000"/>
              <a:alpha val="41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flipV="1">
            <a:off x="5393268" y="2891140"/>
            <a:ext cx="3539067" cy="725511"/>
          </a:xfrm>
          <a:prstGeom prst="rightArrow">
            <a:avLst/>
          </a:prstGeom>
          <a:solidFill>
            <a:schemeClr val="bg1">
              <a:lumMod val="75000"/>
              <a:alpha val="41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flipV="1">
            <a:off x="5424628" y="3981403"/>
            <a:ext cx="3507707" cy="733142"/>
          </a:xfrm>
          <a:prstGeom prst="rightArrow">
            <a:avLst/>
          </a:prstGeom>
          <a:solidFill>
            <a:schemeClr val="bg1">
              <a:lumMod val="75000"/>
              <a:alpha val="41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flipV="1">
            <a:off x="5393269" y="1653266"/>
            <a:ext cx="3539066" cy="694045"/>
          </a:xfrm>
          <a:prstGeom prst="rightArrow">
            <a:avLst/>
          </a:prstGeom>
          <a:solidFill>
            <a:schemeClr val="bg1">
              <a:lumMod val="75000"/>
              <a:alpha val="41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45092" y="4984156"/>
            <a:ext cx="2012416" cy="958825"/>
          </a:xfrm>
          <a:prstGeom prst="roundRect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Machine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698072" y="4984156"/>
            <a:ext cx="1852661" cy="958825"/>
          </a:xfrm>
          <a:prstGeom prst="roundRect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Machine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557470" y="2751077"/>
            <a:ext cx="3835798" cy="2132803"/>
          </a:xfrm>
          <a:prstGeom prst="roundRect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904908" y="3949381"/>
            <a:ext cx="3369828" cy="7651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Distributed File System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904908" y="2971617"/>
            <a:ext cx="3369827" cy="7651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MapReduce Execution Engine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523142" y="1669978"/>
            <a:ext cx="1733890" cy="7103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MapReduce Programs(Java</a:t>
            </a:r>
            <a:r>
              <a:rPr lang="en-US" dirty="0"/>
              <a:t>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8072" y="2057321"/>
            <a:ext cx="609596" cy="4221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Pig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418770" y="2051530"/>
            <a:ext cx="703132" cy="4221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180097" y="2034368"/>
            <a:ext cx="1177266" cy="4221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Cascading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572276" y="1497722"/>
            <a:ext cx="0" cy="458416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698071" y="4003347"/>
            <a:ext cx="803295" cy="6773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HBase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6770336" y="3985027"/>
            <a:ext cx="1438261" cy="6773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ElephantDB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557470" y="3855313"/>
            <a:ext cx="710661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5535" y="2565726"/>
            <a:ext cx="855133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85802" y="2933946"/>
            <a:ext cx="748330" cy="6773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EMR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698073" y="2927733"/>
            <a:ext cx="1072264" cy="6773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Iterative Model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45535" y="4883880"/>
            <a:ext cx="841855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agnetic Disk 31"/>
          <p:cNvSpPr/>
          <p:nvPr/>
        </p:nvSpPr>
        <p:spPr>
          <a:xfrm>
            <a:off x="4132700" y="5096961"/>
            <a:ext cx="1119503" cy="802154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</a:p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3" name="Magnetic Disk 32"/>
          <p:cNvSpPr/>
          <p:nvPr/>
        </p:nvSpPr>
        <p:spPr>
          <a:xfrm>
            <a:off x="7724751" y="5096961"/>
            <a:ext cx="688964" cy="802154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SSD</a:t>
            </a:r>
          </a:p>
        </p:txBody>
      </p:sp>
      <p:sp>
        <p:nvSpPr>
          <p:cNvPr id="34" name="Oval 33"/>
          <p:cNvSpPr/>
          <p:nvPr/>
        </p:nvSpPr>
        <p:spPr>
          <a:xfrm>
            <a:off x="2244558" y="5274519"/>
            <a:ext cx="925337" cy="6684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844999" y="5274519"/>
            <a:ext cx="925337" cy="66846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145533" y="5274519"/>
            <a:ext cx="925337" cy="66846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 Unit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2131" y="5000866"/>
            <a:ext cx="147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Level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2769" y="2600673"/>
            <a:ext cx="141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Hadoop Core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9605" y="1669978"/>
            <a:ext cx="114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698072" y="1511709"/>
            <a:ext cx="803294" cy="4221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Oozie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6623509" y="1514902"/>
            <a:ext cx="927224" cy="4221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Sqoop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638891" y="1525274"/>
            <a:ext cx="774824" cy="4221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Jaql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341236" y="1671269"/>
            <a:ext cx="2083392" cy="7103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Streaming (Python, Ruby)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719840" y="2927733"/>
            <a:ext cx="944247" cy="6773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MRv2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66663" y="1128390"/>
            <a:ext cx="217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 Hadoop Stack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35792" y="1142377"/>
            <a:ext cx="257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Software and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3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Starfish, a </a:t>
            </a:r>
            <a:r>
              <a:rPr lang="en-US" sz="4000" dirty="0" smtClean="0"/>
              <a:t>Self-Tuning </a:t>
            </a:r>
            <a:r>
              <a:rPr lang="en-US" sz="4000" dirty="0"/>
              <a:t>S</a:t>
            </a:r>
            <a:r>
              <a:rPr lang="en-US" sz="4000" dirty="0" smtClean="0"/>
              <a:t>ystem </a:t>
            </a:r>
            <a:r>
              <a:rPr lang="en-US" sz="4000" dirty="0" smtClean="0"/>
              <a:t>on Hadoop 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5FDE-7397-E243-8F4A-D18A9B60BFD3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19400" y="1905000"/>
            <a:ext cx="3962400" cy="2477558"/>
            <a:chOff x="2819400" y="1905000"/>
            <a:chExt cx="3962400" cy="2477558"/>
          </a:xfrm>
        </p:grpSpPr>
        <p:pic>
          <p:nvPicPr>
            <p:cNvPr id="9" name="Picture 2" descr="C:\Users\shivnath\Desktop\Starfish\Yahoo!\starfish_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1905000"/>
              <a:ext cx="2514600" cy="2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819400" y="2514600"/>
              <a:ext cx="558800" cy="41275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95000"/>
                <a:buFont typeface="Wingdings 2"/>
                <a:buChar char=""/>
                <a:defRPr kumimoji="0" sz="28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640080" indent="-246888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indent="-246888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/>
                <a:buChar char=""/>
                <a:defRPr kumimoji="0" sz="21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188720" indent="-210312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463040" indent="-210312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1737360" indent="-210312" algn="l" rtl="0" eaLnBrk="1" latinLnBrk="0" hangingPunct="1">
                <a:spcBef>
                  <a:spcPct val="20000"/>
                </a:spcBef>
                <a:buClr>
                  <a:schemeClr val="accent5"/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80000"/>
                <a:buFont typeface="Wingdings 2"/>
                <a:buChar char="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Tx/>
                <a:buChar char="•"/>
                <a:defRPr kumimoji="0"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009DD9"/>
                </a:buClr>
                <a:buFont typeface="Wingdings 2"/>
                <a:buNone/>
              </a:pPr>
              <a:r>
                <a:rPr lang="en-US" sz="1800" b="1" dirty="0" smtClean="0">
                  <a:solidFill>
                    <a:srgbClr val="0070C0"/>
                  </a:solidFill>
                  <a:latin typeface="+mn-lt"/>
                </a:rPr>
                <a:t>Job</a:t>
              </a: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2819400" y="3733800"/>
              <a:ext cx="1228725" cy="391715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95000"/>
                <a:buFont typeface="Wingdings 2"/>
                <a:buChar char=""/>
                <a:defRPr kumimoji="0" sz="28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640080" indent="-246888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indent="-246888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/>
                <a:buChar char=""/>
                <a:defRPr kumimoji="0" sz="21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188720" indent="-210312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463040" indent="-210312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1737360" indent="-210312" algn="l" rtl="0" eaLnBrk="1" latinLnBrk="0" hangingPunct="1">
                <a:spcBef>
                  <a:spcPct val="20000"/>
                </a:spcBef>
                <a:buClr>
                  <a:schemeClr val="accent5"/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80000"/>
                <a:buFont typeface="Wingdings 2"/>
                <a:buChar char="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Tx/>
                <a:buChar char="•"/>
                <a:defRPr kumimoji="0"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009DD9"/>
                </a:buClr>
                <a:buFont typeface="Wingdings 2"/>
                <a:buNone/>
              </a:pPr>
              <a:r>
                <a:rPr lang="en-US" sz="1800" b="1" dirty="0" smtClean="0">
                  <a:solidFill>
                    <a:srgbClr val="0070C0"/>
                  </a:solidFill>
                  <a:latin typeface="+mn-lt"/>
                </a:rPr>
                <a:t>Workflow</a:t>
              </a: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191000" y="4038600"/>
              <a:ext cx="1187450" cy="343958"/>
            </a:xfrm>
            <a:prstGeom prst="rect">
              <a:avLst/>
            </a:prstGeom>
          </p:spPr>
          <p:txBody>
            <a:bodyPr vert="horz">
              <a:normAutofit lnSpcReduction="10000"/>
            </a:bodyPr>
            <a:lstStyle>
              <a:lvl1pPr marL="274320" indent="-27432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95000"/>
                <a:buFont typeface="Wingdings 2"/>
                <a:buChar char=""/>
                <a:defRPr kumimoji="0" sz="28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640080" indent="-246888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indent="-246888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/>
                <a:buChar char=""/>
                <a:defRPr kumimoji="0" sz="21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188720" indent="-210312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463040" indent="-210312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1737360" indent="-210312" algn="l" rtl="0" eaLnBrk="1" latinLnBrk="0" hangingPunct="1">
                <a:spcBef>
                  <a:spcPct val="20000"/>
                </a:spcBef>
                <a:buClr>
                  <a:schemeClr val="accent5"/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80000"/>
                <a:buFont typeface="Wingdings 2"/>
                <a:buChar char="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Tx/>
                <a:buChar char="•"/>
                <a:defRPr kumimoji="0"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009DD9"/>
                </a:buClr>
                <a:buFont typeface="Wingdings 2"/>
                <a:buNone/>
              </a:pPr>
              <a:r>
                <a:rPr lang="en-US" sz="1800" b="1" dirty="0" smtClean="0">
                  <a:solidFill>
                    <a:srgbClr val="0070C0"/>
                  </a:solidFill>
                  <a:latin typeface="+mn-lt"/>
                </a:rPr>
                <a:t>Workload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5257800" y="3028950"/>
              <a:ext cx="1524000" cy="40005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95000"/>
                <a:buFont typeface="Wingdings 2"/>
                <a:buChar char=""/>
                <a:defRPr kumimoji="0" sz="28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640080" indent="-246888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indent="-246888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/>
                <a:buChar char=""/>
                <a:defRPr kumimoji="0" sz="21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188720" indent="-210312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463040" indent="-210312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1737360" indent="-210312" algn="l" rtl="0" eaLnBrk="1" latinLnBrk="0" hangingPunct="1">
                <a:spcBef>
                  <a:spcPct val="20000"/>
                </a:spcBef>
                <a:buClr>
                  <a:schemeClr val="accent5"/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80000"/>
                <a:buFont typeface="Wingdings 2"/>
                <a:buChar char="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Tx/>
                <a:buChar char="•"/>
                <a:defRPr kumimoji="0"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rgbClr val="009DD9"/>
                </a:buClr>
                <a:buFont typeface="Wingdings 2"/>
                <a:buNone/>
              </a:pPr>
              <a:r>
                <a:rPr lang="en-US" sz="1800" b="1" dirty="0" smtClean="0">
                  <a:solidFill>
                    <a:srgbClr val="0070C0"/>
                  </a:solidFill>
                  <a:latin typeface="+mn-lt"/>
                </a:rPr>
                <a:t>Data layout</a:t>
              </a: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5029200" y="2286000"/>
              <a:ext cx="1187449" cy="41275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95000"/>
                <a:buFont typeface="Wingdings 2"/>
                <a:buChar char=""/>
                <a:defRPr kumimoji="0" sz="28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640080" indent="-246888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indent="-246888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/>
                <a:buChar char=""/>
                <a:defRPr kumimoji="0" sz="21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188720" indent="-210312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463040" indent="-210312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1737360" indent="-210312" algn="l" rtl="0" eaLnBrk="1" latinLnBrk="0" hangingPunct="1">
                <a:spcBef>
                  <a:spcPct val="20000"/>
                </a:spcBef>
                <a:buClr>
                  <a:schemeClr val="accent5"/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80000"/>
                <a:buFont typeface="Wingdings 2"/>
                <a:buChar char="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Tx/>
                <a:buChar char="•"/>
                <a:defRPr kumimoji="0"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009DD9"/>
                </a:buClr>
                <a:buFont typeface="Wingdings 2"/>
                <a:buNone/>
              </a:pPr>
              <a:r>
                <a:rPr lang="en-US" sz="1800" b="1" dirty="0" smtClean="0">
                  <a:solidFill>
                    <a:srgbClr val="0070C0"/>
                  </a:solidFill>
                  <a:latin typeface="+mn-lt"/>
                </a:rPr>
                <a:t>Cluster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200" y="3429000"/>
            <a:ext cx="2362200" cy="1723027"/>
            <a:chOff x="457200" y="3429000"/>
            <a:chExt cx="2362200" cy="1723027"/>
          </a:xfrm>
        </p:grpSpPr>
        <p:sp>
          <p:nvSpPr>
            <p:cNvPr id="16" name="Rounded Rectangle 15"/>
            <p:cNvSpPr/>
            <p:nvPr/>
          </p:nvSpPr>
          <p:spPr>
            <a:xfrm>
              <a:off x="457200" y="3429000"/>
              <a:ext cx="2362200" cy="172302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" y="3429000"/>
              <a:ext cx="23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990000"/>
                  </a:solidFill>
                </a:rPr>
                <a:t>Profiler</a:t>
              </a:r>
              <a:endParaRPr lang="en-US" sz="2400" b="1" dirty="0">
                <a:solidFill>
                  <a:srgbClr val="99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3886201"/>
              <a:ext cx="2362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Collects concise</a:t>
              </a:r>
            </a:p>
            <a:p>
              <a:pPr algn="ctr"/>
              <a:r>
                <a:rPr lang="en-US" sz="2400" dirty="0"/>
                <a:t>s</a:t>
              </a:r>
              <a:r>
                <a:rPr lang="en-US" sz="2400" dirty="0" smtClean="0"/>
                <a:t>ummaries of </a:t>
              </a:r>
            </a:p>
            <a:p>
              <a:pPr algn="ctr"/>
              <a:r>
                <a:rPr lang="en-US" sz="2400" dirty="0" smtClean="0"/>
                <a:t>execution</a:t>
              </a:r>
              <a:endParaRPr lang="en-US" sz="24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57200" y="3886200"/>
              <a:ext cx="2362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638800" y="3429000"/>
            <a:ext cx="2971800" cy="1724496"/>
            <a:chOff x="5638800" y="3429000"/>
            <a:chExt cx="2971800" cy="1724496"/>
          </a:xfrm>
        </p:grpSpPr>
        <p:sp>
          <p:nvSpPr>
            <p:cNvPr id="21" name="TextBox 20"/>
            <p:cNvSpPr txBox="1"/>
            <p:nvPr/>
          </p:nvSpPr>
          <p:spPr>
            <a:xfrm>
              <a:off x="5638800" y="3429000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990000"/>
                  </a:solidFill>
                </a:rPr>
                <a:t>What-if Engine</a:t>
              </a:r>
              <a:endParaRPr lang="en-US" sz="2400" b="1" dirty="0">
                <a:solidFill>
                  <a:srgbClr val="99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38800" y="3886200"/>
              <a:ext cx="2971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Estimates impact of hypothetical changes on execution</a:t>
              </a:r>
              <a:endParaRPr lang="en-US" sz="24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638800" y="3430469"/>
              <a:ext cx="2971799" cy="172302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638800" y="3886200"/>
              <a:ext cx="2971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752600" y="1205381"/>
            <a:ext cx="5418522" cy="1004419"/>
            <a:chOff x="1752600" y="1205381"/>
            <a:chExt cx="5418522" cy="1004419"/>
          </a:xfrm>
        </p:grpSpPr>
        <p:sp>
          <p:nvSpPr>
            <p:cNvPr id="26" name="Rounded Rectangle 25"/>
            <p:cNvSpPr/>
            <p:nvPr/>
          </p:nvSpPr>
          <p:spPr>
            <a:xfrm>
              <a:off x="1752600" y="1205381"/>
              <a:ext cx="5418522" cy="100441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52600" y="1219200"/>
              <a:ext cx="541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990000"/>
                  </a:solidFill>
                </a:rPr>
                <a:t>Optimizers</a:t>
              </a:r>
              <a:endParaRPr lang="en-US" sz="2400" b="1" dirty="0">
                <a:solidFill>
                  <a:srgbClr val="99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52600" y="1676400"/>
              <a:ext cx="541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Search through space of tuning choices</a:t>
              </a:r>
              <a:endParaRPr lang="en-US" sz="24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752600" y="1676400"/>
              <a:ext cx="5410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62498" y="5324088"/>
            <a:ext cx="843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Starfish </a:t>
            </a:r>
            <a:r>
              <a:rPr lang="en-US" sz="2400" dirty="0" smtClean="0">
                <a:solidFill>
                  <a:srgbClr val="FF0000"/>
                </a:solidFill>
              </a:rPr>
              <a:t>limitation</a:t>
            </a:r>
            <a:r>
              <a:rPr lang="en-US" sz="2400" dirty="0" smtClean="0"/>
              <a:t>: focus </a:t>
            </a:r>
            <a:r>
              <a:rPr lang="en-US" sz="2400" dirty="0"/>
              <a:t>on individual MapReduce jobs </a:t>
            </a:r>
            <a:r>
              <a:rPr lang="en-US" sz="2400" dirty="0" smtClean="0"/>
              <a:t>on Hadoop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840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600" dirty="0" smtClean="0"/>
              <a:t>Starfish-Extended</a:t>
            </a: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543F-9F9C-9F45-A5AB-2BF33803A2F7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4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Extension 1: </a:t>
            </a:r>
            <a:r>
              <a:rPr lang="en-US" dirty="0"/>
              <a:t> </a:t>
            </a:r>
            <a:r>
              <a:rPr lang="en-US" dirty="0" smtClean="0"/>
              <a:t>MapReduce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High-level layers have evolved over Hadoop to support comprehensive workflows, such as Pig, Hive, Cascading.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Can we optimize such workflows with Starfish?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D3DF-3D7C-0A47-8C7E-512342CF0025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Screen Shot 2012-04-03 at 8.35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55" y="1961420"/>
            <a:ext cx="7888111" cy="334120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350000" y="1961420"/>
            <a:ext cx="1972927" cy="3231469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298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2: </a:t>
            </a:r>
            <a:r>
              <a:rPr lang="en-US" dirty="0" smtClean="0"/>
              <a:t>Iterative </a:t>
            </a:r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29" y="1029372"/>
            <a:ext cx="8229600" cy="50301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is processed iteratively.</a:t>
            </a:r>
          </a:p>
          <a:p>
            <a:r>
              <a:rPr lang="en-US" dirty="0" smtClean="0"/>
              <a:t>MapReduce framework does not directly support iterations.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Can we support iterative execution in a workflow?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5553-38FD-CF42-96A7-3C417805317D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87430" y="3303782"/>
            <a:ext cx="904614" cy="9393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01365" y="3303782"/>
            <a:ext cx="904614" cy="9393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J2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6"/>
            <a:endCxn id="8" idx="2"/>
          </p:cNvCxnSpPr>
          <p:nvPr/>
        </p:nvCxnSpPr>
        <p:spPr>
          <a:xfrm>
            <a:off x="1892044" y="3773449"/>
            <a:ext cx="15093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10480" y="2275961"/>
            <a:ext cx="88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Loop: 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92152" y="3334420"/>
            <a:ext cx="904614" cy="9393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J3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6"/>
            <a:endCxn id="11" idx="2"/>
          </p:cNvCxnSpPr>
          <p:nvPr/>
        </p:nvCxnSpPr>
        <p:spPr>
          <a:xfrm>
            <a:off x="4305979" y="3773449"/>
            <a:ext cx="1386173" cy="30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8" idx="0"/>
          </p:cNvCxnSpPr>
          <p:nvPr/>
        </p:nvCxnSpPr>
        <p:spPr>
          <a:xfrm rot="10800000">
            <a:off x="3853672" y="3303783"/>
            <a:ext cx="2743094" cy="469667"/>
          </a:xfrm>
          <a:prstGeom prst="bentConnector4">
            <a:avLst>
              <a:gd name="adj1" fmla="val -8345"/>
              <a:gd name="adj2" fmla="val 2375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74206" y="4385306"/>
            <a:ext cx="904614" cy="93933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J4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4"/>
            <a:endCxn id="14" idx="0"/>
          </p:cNvCxnSpPr>
          <p:nvPr/>
        </p:nvCxnSpPr>
        <p:spPr>
          <a:xfrm flipH="1">
            <a:off x="6126513" y="4273753"/>
            <a:ext cx="17946" cy="111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035383" y="3477735"/>
            <a:ext cx="1078578" cy="59143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Output1/Input2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004825" y="2460627"/>
            <a:ext cx="939407" cy="59143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531704" y="4557300"/>
            <a:ext cx="939407" cy="59143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432022" y="3477735"/>
            <a:ext cx="1078578" cy="59143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Output2/Input3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2"/>
            <a:endCxn id="7" idx="0"/>
          </p:cNvCxnSpPr>
          <p:nvPr/>
        </p:nvCxnSpPr>
        <p:spPr>
          <a:xfrm flipH="1">
            <a:off x="1439737" y="3052059"/>
            <a:ext cx="34792" cy="2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  <a:endCxn id="18" idx="3"/>
          </p:cNvCxnSpPr>
          <p:nvPr/>
        </p:nvCxnSpPr>
        <p:spPr>
          <a:xfrm flipH="1" flipV="1">
            <a:off x="5471111" y="4853016"/>
            <a:ext cx="203095" cy="1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335815" y="2742988"/>
            <a:ext cx="1078578" cy="59143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Output3/Input2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2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3: </a:t>
            </a:r>
            <a:r>
              <a:rPr lang="en-US" dirty="0" smtClean="0"/>
              <a:t>Key-Value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HDFS: Replication, </a:t>
            </a:r>
            <a:r>
              <a:rPr lang="en-US" dirty="0" smtClean="0"/>
              <a:t>Fault </a:t>
            </a:r>
            <a:r>
              <a:rPr lang="en-US" dirty="0" smtClean="0"/>
              <a:t>tolerance, </a:t>
            </a:r>
            <a:r>
              <a:rPr lang="en-US" dirty="0" smtClean="0"/>
              <a:t>Scalability</a:t>
            </a:r>
            <a:endParaRPr lang="en-US" dirty="0" smtClean="0"/>
          </a:p>
          <a:p>
            <a:r>
              <a:rPr lang="en-US" dirty="0" smtClean="0"/>
              <a:t>HBase: Host very large tables – billions of rows X millions of columns.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Can we optimize storage system like HBase?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991-0D7F-F947-8254-36AF297D60AA}" type="datetime1">
              <a:rPr lang="en-US" smtClean="0"/>
              <a:t>4/3/12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Starfish-E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EF3E96-0050-4C97-BA44-D83B830232C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Screen Shot 2012-04-03 at 8.55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486378"/>
            <a:ext cx="50927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3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14911</TotalTime>
  <Words>1527</Words>
  <Application>Microsoft Macintosh PowerPoint</Application>
  <PresentationFormat>On-screen Show (4:3)</PresentationFormat>
  <Paragraphs>403</Paragraphs>
  <Slides>37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Extending Starfish to Support the Growing Hadoop Ecosystem</vt:lpstr>
      <vt:lpstr>Agenda</vt:lpstr>
      <vt:lpstr>Introduction – Big Data</vt:lpstr>
      <vt:lpstr>Hadoop Ecosystem</vt:lpstr>
      <vt:lpstr>Starfish, a Self-Tuning System on Hadoop </vt:lpstr>
      <vt:lpstr>PowerPoint Presentation</vt:lpstr>
      <vt:lpstr>Extension 1:  MapReduce Workflows</vt:lpstr>
      <vt:lpstr>Extension 2: Iterative Jobs</vt:lpstr>
      <vt:lpstr>Extension 3: Key-Value Stores</vt:lpstr>
      <vt:lpstr>Rule-Based Vs. Cost-Based Optimization</vt:lpstr>
      <vt:lpstr>Contribution</vt:lpstr>
      <vt:lpstr>Optimizing Multi-job Workflows</vt:lpstr>
      <vt:lpstr>Cascading on Starfish</vt:lpstr>
      <vt:lpstr>Cascading Evaluation -- Speedup</vt:lpstr>
      <vt:lpstr>Cascading Evaluation -- Overhead</vt:lpstr>
      <vt:lpstr>Optimizing Iterative Workflows</vt:lpstr>
      <vt:lpstr>Iterative Workflow Evaluation</vt:lpstr>
      <vt:lpstr>Optimizing Key-Value Stores</vt:lpstr>
      <vt:lpstr>HBase Memory</vt:lpstr>
      <vt:lpstr>HBase Configuration</vt:lpstr>
      <vt:lpstr>HBase Writing </vt:lpstr>
      <vt:lpstr>HBase Reading</vt:lpstr>
      <vt:lpstr>Best Practice for HBase</vt:lpstr>
      <vt:lpstr>Alidade: A Real-life Workflow</vt:lpstr>
      <vt:lpstr>Alidade Workflow</vt:lpstr>
      <vt:lpstr>Alidade Challenges</vt:lpstr>
      <vt:lpstr>Evaluation Environment</vt:lpstr>
      <vt:lpstr>Alidade Evaluation (1)</vt:lpstr>
      <vt:lpstr>Alidade Evaluation (2)</vt:lpstr>
      <vt:lpstr>Alidade Evaluation (3)</vt:lpstr>
      <vt:lpstr>Alidade Cluster Load</vt:lpstr>
      <vt:lpstr>Time is Money!</vt:lpstr>
      <vt:lpstr>Alidade Workflow Observation</vt:lpstr>
      <vt:lpstr>Summary</vt:lpstr>
      <vt:lpstr>Q &amp; A</vt:lpstr>
      <vt:lpstr>PowerPoint Presentation</vt:lpstr>
      <vt:lpstr>PowerPoint Presentation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Starfish meets Alidade</dc:title>
  <dc:creator>Fei Dong</dc:creator>
  <cp:lastModifiedBy>Fei Dong</cp:lastModifiedBy>
  <cp:revision>163</cp:revision>
  <dcterms:created xsi:type="dcterms:W3CDTF">2012-02-27T00:41:40Z</dcterms:created>
  <dcterms:modified xsi:type="dcterms:W3CDTF">2012-04-06T12:09:27Z</dcterms:modified>
</cp:coreProperties>
</file>