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99" r:id="rId1"/>
  </p:sldMasterIdLst>
  <p:notesMasterIdLst>
    <p:notesMasterId r:id="rId13"/>
  </p:notesMasterIdLst>
  <p:sldIdLst>
    <p:sldId id="256" r:id="rId2"/>
    <p:sldId id="265" r:id="rId3"/>
    <p:sldId id="287" r:id="rId4"/>
    <p:sldId id="292" r:id="rId5"/>
    <p:sldId id="294" r:id="rId6"/>
    <p:sldId id="293" r:id="rId7"/>
    <p:sldId id="291" r:id="rId8"/>
    <p:sldId id="290" r:id="rId9"/>
    <p:sldId id="289" r:id="rId10"/>
    <p:sldId id="288" r:id="rId11"/>
    <p:sldId id="257" r:id="rId12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Xiaobo" initials="YX" lastIdx="1" clrIdx="0">
    <p:extLst>
      <p:ext uri="{19B8F6BF-5375-455C-9EA6-DF929625EA0E}">
        <p15:presenceInfo xmlns:p15="http://schemas.microsoft.com/office/powerpoint/2012/main" userId="0a88bc3309469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B"/>
    <a:srgbClr val="DEDEDE"/>
    <a:srgbClr val="EAEAEA"/>
    <a:srgbClr val="3366CC"/>
    <a:srgbClr val="00A63C"/>
    <a:srgbClr val="E50012"/>
    <a:srgbClr val="0054A6"/>
    <a:srgbClr val="0154A7"/>
    <a:srgbClr val="99FF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5317" autoAdjust="0"/>
  </p:normalViewPr>
  <p:slideViewPr>
    <p:cSldViewPr>
      <p:cViewPr varScale="1">
        <p:scale>
          <a:sx n="86" d="100"/>
          <a:sy n="86" d="100"/>
        </p:scale>
        <p:origin x="43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354" y="6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81" y="1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79" y="4715154"/>
            <a:ext cx="5437523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607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81" y="9428607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300"/>
            </a:lvl1pPr>
          </a:lstStyle>
          <a:p>
            <a:fld id="{D3529469-3689-4552-8DC2-8E5615FA22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CBC714D6-7650-49B3-B3C0-2D8416050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0588" y="-459432"/>
            <a:ext cx="17773175" cy="8568952"/>
          </a:xfrm>
          <a:prstGeom prst="rect">
            <a:avLst/>
          </a:prstGeom>
        </p:spPr>
      </p:pic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8288729-692D-40CC-9661-939C79C17A96}"/>
              </a:ext>
            </a:extLst>
          </p:cNvPr>
          <p:cNvGrpSpPr/>
          <p:nvPr userDrawn="1"/>
        </p:nvGrpSpPr>
        <p:grpSpPr>
          <a:xfrm>
            <a:off x="8718339" y="3379468"/>
            <a:ext cx="1534526" cy="1605682"/>
            <a:chOff x="2779369" y="953636"/>
            <a:chExt cx="3749249" cy="3923102"/>
          </a:xfrm>
          <a:effectLst>
            <a:reflection stA="50000" endA="300" endPos="38500" dist="127000" dir="5400000" sy="-100000" algn="bl" rotWithShape="0"/>
          </a:effectLst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727FBBD-00F0-48DC-9F92-993605313BE1}"/>
                </a:ext>
              </a:extLst>
            </p:cNvPr>
            <p:cNvSpPr/>
            <p:nvPr userDrawn="1"/>
          </p:nvSpPr>
          <p:spPr>
            <a:xfrm>
              <a:off x="3315228" y="1438773"/>
              <a:ext cx="2780772" cy="290971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320F37F9-6E7E-4710-956E-9C793AD147C6}"/>
                </a:ext>
              </a:extLst>
            </p:cNvPr>
            <p:cNvSpPr/>
            <p:nvPr userDrawn="1"/>
          </p:nvSpPr>
          <p:spPr>
            <a:xfrm>
              <a:off x="3084170" y="1237210"/>
              <a:ext cx="3178978" cy="332638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19DD13-64DC-488E-82C8-6875CEF7E2FA}"/>
                </a:ext>
              </a:extLst>
            </p:cNvPr>
            <p:cNvSpPr/>
            <p:nvPr userDrawn="1"/>
          </p:nvSpPr>
          <p:spPr>
            <a:xfrm>
              <a:off x="2779369" y="953636"/>
              <a:ext cx="3749249" cy="3923102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14BB928-DE52-4CF1-8AD5-245FA7336908}"/>
              </a:ext>
            </a:extLst>
          </p:cNvPr>
          <p:cNvCxnSpPr/>
          <p:nvPr userDrawn="1"/>
        </p:nvCxnSpPr>
        <p:spPr>
          <a:xfrm>
            <a:off x="2325904" y="6246481"/>
            <a:ext cx="69056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图片 153">
            <a:extLst>
              <a:ext uri="{FF2B5EF4-FFF2-40B4-BE49-F238E27FC236}">
                <a16:creationId xmlns:a16="http://schemas.microsoft.com/office/drawing/2014/main" id="{3FF84FC6-9F60-4EAD-810E-80B99F7CB6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7" y="5810711"/>
            <a:ext cx="3486154" cy="871539"/>
          </a:xfrm>
          <a:prstGeom prst="rect">
            <a:avLst/>
          </a:prstGeom>
        </p:spPr>
      </p:pic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222E479-B0E1-4905-A327-3E71D9A52631}"/>
              </a:ext>
            </a:extLst>
          </p:cNvPr>
          <p:cNvGrpSpPr/>
          <p:nvPr userDrawn="1"/>
        </p:nvGrpSpPr>
        <p:grpSpPr>
          <a:xfrm>
            <a:off x="1649952" y="714024"/>
            <a:ext cx="4617647" cy="4831768"/>
            <a:chOff x="2779369" y="953636"/>
            <a:chExt cx="3749249" cy="3923102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A4AD1540-D06E-4484-9A76-395211F30AC8}"/>
                </a:ext>
              </a:extLst>
            </p:cNvPr>
            <p:cNvSpPr/>
            <p:nvPr userDrawn="1"/>
          </p:nvSpPr>
          <p:spPr>
            <a:xfrm>
              <a:off x="3315228" y="1438773"/>
              <a:ext cx="2780772" cy="290971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E27150A1-6303-4049-AC23-4363F8BB0E8B}"/>
                </a:ext>
              </a:extLst>
            </p:cNvPr>
            <p:cNvSpPr/>
            <p:nvPr userDrawn="1"/>
          </p:nvSpPr>
          <p:spPr>
            <a:xfrm>
              <a:off x="3084170" y="1237210"/>
              <a:ext cx="3178978" cy="332638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0FDB433B-9349-4F50-8BE9-AC2FC3DAA875}"/>
                </a:ext>
              </a:extLst>
            </p:cNvPr>
            <p:cNvSpPr/>
            <p:nvPr userDrawn="1"/>
          </p:nvSpPr>
          <p:spPr>
            <a:xfrm>
              <a:off x="2779369" y="953636"/>
              <a:ext cx="3749249" cy="3923102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ACDA30F4-C141-4B11-B13F-452139AC4B6B}"/>
                </a:ext>
              </a:extLst>
            </p:cNvPr>
            <p:cNvSpPr/>
            <p:nvPr userDrawn="1"/>
          </p:nvSpPr>
          <p:spPr>
            <a:xfrm>
              <a:off x="2931770" y="1084810"/>
              <a:ext cx="3498528" cy="3660755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316350D6-5C18-45BE-AC35-D6F4F8DEF2F6}"/>
              </a:ext>
            </a:extLst>
          </p:cNvPr>
          <p:cNvCxnSpPr>
            <a:cxnSpLocks/>
          </p:cNvCxnSpPr>
          <p:nvPr userDrawn="1"/>
        </p:nvCxnSpPr>
        <p:spPr>
          <a:xfrm>
            <a:off x="3676465" y="1958360"/>
            <a:ext cx="2797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460F4686-EF8A-4794-B5BB-8A599F516312}"/>
              </a:ext>
            </a:extLst>
          </p:cNvPr>
          <p:cNvCxnSpPr>
            <a:cxnSpLocks/>
          </p:cNvCxnSpPr>
          <p:nvPr userDrawn="1"/>
        </p:nvCxnSpPr>
        <p:spPr>
          <a:xfrm>
            <a:off x="8140979" y="4438248"/>
            <a:ext cx="143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图片 214">
            <a:extLst>
              <a:ext uri="{FF2B5EF4-FFF2-40B4-BE49-F238E27FC236}">
                <a16:creationId xmlns:a16="http://schemas.microsoft.com/office/drawing/2014/main" id="{E74A82E2-ACC8-4237-B23A-355131B509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" y="129743"/>
            <a:ext cx="1781664" cy="17816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6" name="矩形 155">
            <a:extLst>
              <a:ext uri="{FF2B5EF4-FFF2-40B4-BE49-F238E27FC236}">
                <a16:creationId xmlns:a16="http://schemas.microsoft.com/office/drawing/2014/main" id="{669562DF-B8C1-4E24-9426-D2312B7B9685}"/>
              </a:ext>
            </a:extLst>
          </p:cNvPr>
          <p:cNvSpPr/>
          <p:nvPr userDrawn="1"/>
        </p:nvSpPr>
        <p:spPr>
          <a:xfrm>
            <a:off x="3659075" y="1995384"/>
            <a:ext cx="6073613" cy="240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占位符 150">
            <a:extLst>
              <a:ext uri="{FF2B5EF4-FFF2-40B4-BE49-F238E27FC236}">
                <a16:creationId xmlns:a16="http://schemas.microsoft.com/office/drawing/2014/main" id="{29BF1DB4-DBFC-475A-B504-013F3785B3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9152" y="3740767"/>
            <a:ext cx="4734371" cy="48032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5" name="文本占位符 154">
            <a:extLst>
              <a:ext uri="{FF2B5EF4-FFF2-40B4-BE49-F238E27FC236}">
                <a16:creationId xmlns:a16="http://schemas.microsoft.com/office/drawing/2014/main" id="{3446D860-29B2-4421-9805-6ED7E37EA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2611" y="2354801"/>
            <a:ext cx="6231973" cy="1074199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600" b="1" baseline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7" name="文本占位符 150">
            <a:extLst>
              <a:ext uri="{FF2B5EF4-FFF2-40B4-BE49-F238E27FC236}">
                <a16:creationId xmlns:a16="http://schemas.microsoft.com/office/drawing/2014/main" id="{64347AD2-57F2-4D70-96F6-87D448D71D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2611" y="3020687"/>
            <a:ext cx="6254635" cy="480321"/>
          </a:xfrm>
          <a:prstGeom prst="rect">
            <a:avLst/>
          </a:prstGeom>
          <a:noFill/>
        </p:spPr>
        <p:txBody>
          <a:bodyPr/>
          <a:lstStyle>
            <a:lvl1pPr marL="0" indent="0" algn="dist">
              <a:buNone/>
              <a:defRPr sz="2000" baseline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ľïḍé">
            <a:extLst>
              <a:ext uri="{FF2B5EF4-FFF2-40B4-BE49-F238E27FC236}">
                <a16:creationId xmlns:a16="http://schemas.microsoft.com/office/drawing/2014/main" id="{01229C8D-6BFA-423B-B336-DB40028E9B15}"/>
              </a:ext>
            </a:extLst>
          </p:cNvPr>
          <p:cNvSpPr/>
          <p:nvPr userDrawn="1"/>
        </p:nvSpPr>
        <p:spPr bwMode="auto">
          <a:xfrm>
            <a:off x="989819" y="1161297"/>
            <a:ext cx="3523014" cy="1462105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b" anchorCtr="0" forceAA="0" compatLnSpc="1">
            <a:normAutofit/>
          </a:bodyPr>
          <a:lstStyle/>
          <a:p>
            <a:pPr algn="r"/>
            <a:endParaRPr lang="en-US" altLang="zh-CN" sz="4400" b="1" dirty="0">
              <a:solidFill>
                <a:srgbClr val="005BAB"/>
              </a:solidFill>
            </a:endParaRPr>
          </a:p>
        </p:txBody>
      </p:sp>
      <p:cxnSp>
        <p:nvCxnSpPr>
          <p:cNvPr id="5" name="iŝļíďe">
            <a:extLst>
              <a:ext uri="{FF2B5EF4-FFF2-40B4-BE49-F238E27FC236}">
                <a16:creationId xmlns:a16="http://schemas.microsoft.com/office/drawing/2014/main" id="{9D30BC6B-1C64-47DD-8558-933F7FB688C1}"/>
              </a:ext>
            </a:extLst>
          </p:cNvPr>
          <p:cNvCxnSpPr>
            <a:cxnSpLocks/>
          </p:cNvCxnSpPr>
          <p:nvPr/>
        </p:nvCxnSpPr>
        <p:spPr>
          <a:xfrm>
            <a:off x="4936260" y="1115219"/>
            <a:ext cx="0" cy="4353957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ïšľíḍé">
            <a:extLst>
              <a:ext uri="{FF2B5EF4-FFF2-40B4-BE49-F238E27FC236}">
                <a16:creationId xmlns:a16="http://schemas.microsoft.com/office/drawing/2014/main" id="{A135B5FD-8681-4469-BDB4-F6914FAF3B0E}"/>
              </a:ext>
            </a:extLst>
          </p:cNvPr>
          <p:cNvSpPr txBox="1"/>
          <p:nvPr/>
        </p:nvSpPr>
        <p:spPr>
          <a:xfrm>
            <a:off x="807838" y="1530717"/>
            <a:ext cx="3350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400" b="1" dirty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5B6C8C-FF03-4516-B9F9-0A1B4DAE8354}"/>
              </a:ext>
            </a:extLst>
          </p:cNvPr>
          <p:cNvGrpSpPr/>
          <p:nvPr userDrawn="1"/>
        </p:nvGrpSpPr>
        <p:grpSpPr>
          <a:xfrm>
            <a:off x="3948674" y="4829419"/>
            <a:ext cx="728065" cy="727203"/>
            <a:chOff x="748812" y="3718166"/>
            <a:chExt cx="1346689" cy="1345094"/>
          </a:xfrm>
          <a:solidFill>
            <a:srgbClr val="DEDEDE"/>
          </a:solidFill>
          <a:effectLst/>
        </p:grpSpPr>
        <p:sp>
          <p:nvSpPr>
            <p:cNvPr id="30" name="圆角矩形 75">
              <a:extLst>
                <a:ext uri="{FF2B5EF4-FFF2-40B4-BE49-F238E27FC236}">
                  <a16:creationId xmlns:a16="http://schemas.microsoft.com/office/drawing/2014/main" id="{30DC7320-0A40-44EF-990F-C8D90F1E778B}"/>
                </a:ext>
              </a:extLst>
            </p:cNvPr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31" name="圆角矩形 77">
              <a:extLst>
                <a:ext uri="{FF2B5EF4-FFF2-40B4-BE49-F238E27FC236}">
                  <a16:creationId xmlns:a16="http://schemas.microsoft.com/office/drawing/2014/main" id="{468DBA06-FD67-47D2-A5A3-F46508112B46}"/>
                </a:ext>
              </a:extLst>
            </p:cNvPr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3E6FA32-D84E-4F74-B41B-195B4CEAD3FB}"/>
                </a:ext>
              </a:extLst>
            </p:cNvPr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35" name="圆角矩形 76">
                <a:extLst>
                  <a:ext uri="{FF2B5EF4-FFF2-40B4-BE49-F238E27FC236}">
                    <a16:creationId xmlns:a16="http://schemas.microsoft.com/office/drawing/2014/main" id="{0F5E856E-90A3-41B7-A27A-00BE8D82C147}"/>
                  </a:ext>
                </a:extLst>
              </p:cNvPr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  <p:sp>
            <p:nvSpPr>
              <p:cNvPr id="36" name="圆角矩形 78">
                <a:extLst>
                  <a:ext uri="{FF2B5EF4-FFF2-40B4-BE49-F238E27FC236}">
                    <a16:creationId xmlns:a16="http://schemas.microsoft.com/office/drawing/2014/main" id="{75879F31-C340-438E-BDF5-93102F639193}"/>
                  </a:ext>
                </a:extLst>
              </p:cNvPr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</p:grpSp>
        <p:sp>
          <p:nvSpPr>
            <p:cNvPr id="33" name="圆角矩形 79">
              <a:extLst>
                <a:ext uri="{FF2B5EF4-FFF2-40B4-BE49-F238E27FC236}">
                  <a16:creationId xmlns:a16="http://schemas.microsoft.com/office/drawing/2014/main" id="{DC7FBE63-28F1-436E-B750-A4C7EA49360E}"/>
                </a:ext>
              </a:extLst>
            </p:cNvPr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34" name="圆角矩形 80">
              <a:extLst>
                <a:ext uri="{FF2B5EF4-FFF2-40B4-BE49-F238E27FC236}">
                  <a16:creationId xmlns:a16="http://schemas.microsoft.com/office/drawing/2014/main" id="{C60713A4-EA5E-4A3B-821E-4DA4392B32FD}"/>
                </a:ext>
              </a:extLst>
            </p:cNvPr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9D2C25F-CD23-45E4-BC5F-1DCE0CF2CC30}"/>
              </a:ext>
            </a:extLst>
          </p:cNvPr>
          <p:cNvGrpSpPr/>
          <p:nvPr userDrawn="1"/>
        </p:nvGrpSpPr>
        <p:grpSpPr>
          <a:xfrm rot="2716795">
            <a:off x="3551700" y="4421320"/>
            <a:ext cx="450433" cy="449899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8" name="圆角矩形 75">
              <a:extLst>
                <a:ext uri="{FF2B5EF4-FFF2-40B4-BE49-F238E27FC236}">
                  <a16:creationId xmlns:a16="http://schemas.microsoft.com/office/drawing/2014/main" id="{D2FB0347-C5E2-4B8C-BC88-8CF7BDFED70E}"/>
                </a:ext>
              </a:extLst>
            </p:cNvPr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39" name="圆角矩形 77">
              <a:extLst>
                <a:ext uri="{FF2B5EF4-FFF2-40B4-BE49-F238E27FC236}">
                  <a16:creationId xmlns:a16="http://schemas.microsoft.com/office/drawing/2014/main" id="{98F2C895-85ED-4698-891C-CFBE57EFD44D}"/>
                </a:ext>
              </a:extLst>
            </p:cNvPr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D7BB880-FAF3-4A1C-B4A2-32F89CEA0859}"/>
                </a:ext>
              </a:extLst>
            </p:cNvPr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43" name="圆角矩形 76">
                <a:extLst>
                  <a:ext uri="{FF2B5EF4-FFF2-40B4-BE49-F238E27FC236}">
                    <a16:creationId xmlns:a16="http://schemas.microsoft.com/office/drawing/2014/main" id="{E00FD10C-FF46-459C-8D00-0B7406E8C4A9}"/>
                  </a:ext>
                </a:extLst>
              </p:cNvPr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  <p:sp>
            <p:nvSpPr>
              <p:cNvPr id="44" name="圆角矩形 78">
                <a:extLst>
                  <a:ext uri="{FF2B5EF4-FFF2-40B4-BE49-F238E27FC236}">
                    <a16:creationId xmlns:a16="http://schemas.microsoft.com/office/drawing/2014/main" id="{39E9FAB5-A5CE-47E0-9361-DA65B417F758}"/>
                  </a:ext>
                </a:extLst>
              </p:cNvPr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</p:grpSp>
        <p:sp>
          <p:nvSpPr>
            <p:cNvPr id="41" name="圆角矩形 79">
              <a:extLst>
                <a:ext uri="{FF2B5EF4-FFF2-40B4-BE49-F238E27FC236}">
                  <a16:creationId xmlns:a16="http://schemas.microsoft.com/office/drawing/2014/main" id="{C31F2C55-D508-4F42-AA22-E018F8656BA5}"/>
                </a:ext>
              </a:extLst>
            </p:cNvPr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42" name="圆角矩形 80">
              <a:extLst>
                <a:ext uri="{FF2B5EF4-FFF2-40B4-BE49-F238E27FC236}">
                  <a16:creationId xmlns:a16="http://schemas.microsoft.com/office/drawing/2014/main" id="{2526AFFB-E36B-4F76-9417-702547B4B9CE}"/>
                </a:ext>
              </a:extLst>
            </p:cNvPr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C3DBECE-5569-403B-A179-BBFD02203ECD}"/>
              </a:ext>
            </a:extLst>
          </p:cNvPr>
          <p:cNvGrpSpPr/>
          <p:nvPr userDrawn="1"/>
        </p:nvGrpSpPr>
        <p:grpSpPr>
          <a:xfrm rot="18000000">
            <a:off x="4335582" y="4363061"/>
            <a:ext cx="323795" cy="323411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46" name="圆角矩形 75">
              <a:extLst>
                <a:ext uri="{FF2B5EF4-FFF2-40B4-BE49-F238E27FC236}">
                  <a16:creationId xmlns:a16="http://schemas.microsoft.com/office/drawing/2014/main" id="{3D72A520-9BCD-468B-85F8-03DC490FC7EB}"/>
                </a:ext>
              </a:extLst>
            </p:cNvPr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47" name="圆角矩形 77">
              <a:extLst>
                <a:ext uri="{FF2B5EF4-FFF2-40B4-BE49-F238E27FC236}">
                  <a16:creationId xmlns:a16="http://schemas.microsoft.com/office/drawing/2014/main" id="{7B379505-A924-4011-BBE6-DABDB212EFDB}"/>
                </a:ext>
              </a:extLst>
            </p:cNvPr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9F2495F-A573-4B6E-A45C-B9BF81C787B3}"/>
                </a:ext>
              </a:extLst>
            </p:cNvPr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51" name="圆角矩形 76">
                <a:extLst>
                  <a:ext uri="{FF2B5EF4-FFF2-40B4-BE49-F238E27FC236}">
                    <a16:creationId xmlns:a16="http://schemas.microsoft.com/office/drawing/2014/main" id="{AEFF451D-58AA-4468-BDD7-B1B888BC6E69}"/>
                  </a:ext>
                </a:extLst>
              </p:cNvPr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  <p:sp>
            <p:nvSpPr>
              <p:cNvPr id="52" name="圆角矩形 78">
                <a:extLst>
                  <a:ext uri="{FF2B5EF4-FFF2-40B4-BE49-F238E27FC236}">
                    <a16:creationId xmlns:a16="http://schemas.microsoft.com/office/drawing/2014/main" id="{5D3F60E7-EFAE-4237-B656-BAFBEC7EDB66}"/>
                  </a:ext>
                </a:extLst>
              </p:cNvPr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</p:grpSp>
        <p:sp>
          <p:nvSpPr>
            <p:cNvPr id="49" name="圆角矩形 79">
              <a:extLst>
                <a:ext uri="{FF2B5EF4-FFF2-40B4-BE49-F238E27FC236}">
                  <a16:creationId xmlns:a16="http://schemas.microsoft.com/office/drawing/2014/main" id="{8FB4BD14-3F05-44D1-B41B-09F884E4BCBF}"/>
                </a:ext>
              </a:extLst>
            </p:cNvPr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50" name="圆角矩形 80">
              <a:extLst>
                <a:ext uri="{FF2B5EF4-FFF2-40B4-BE49-F238E27FC236}">
                  <a16:creationId xmlns:a16="http://schemas.microsoft.com/office/drawing/2014/main" id="{EA19698B-0A22-41C4-BBFD-83E1ABEE6B72}"/>
                </a:ext>
              </a:extLst>
            </p:cNvPr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FEEE1A4-BD4F-4289-86BF-2EE4B45147EE}"/>
              </a:ext>
            </a:extLst>
          </p:cNvPr>
          <p:cNvGrpSpPr/>
          <p:nvPr userDrawn="1"/>
        </p:nvGrpSpPr>
        <p:grpSpPr>
          <a:xfrm rot="12682422">
            <a:off x="4002692" y="4003781"/>
            <a:ext cx="298917" cy="298563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54" name="圆角矩形 75">
              <a:extLst>
                <a:ext uri="{FF2B5EF4-FFF2-40B4-BE49-F238E27FC236}">
                  <a16:creationId xmlns:a16="http://schemas.microsoft.com/office/drawing/2014/main" id="{0D3B936F-D7E6-48BB-A9AE-2B4596B6A7AD}"/>
                </a:ext>
              </a:extLst>
            </p:cNvPr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55" name="圆角矩形 77">
              <a:extLst>
                <a:ext uri="{FF2B5EF4-FFF2-40B4-BE49-F238E27FC236}">
                  <a16:creationId xmlns:a16="http://schemas.microsoft.com/office/drawing/2014/main" id="{62A47CFA-56F5-4D86-AAE3-9ABEFD04E60C}"/>
                </a:ext>
              </a:extLst>
            </p:cNvPr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2D0993F-B4F6-44E0-9D74-A286FBFBDC29}"/>
                </a:ext>
              </a:extLst>
            </p:cNvPr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59" name="圆角矩形 76">
                <a:extLst>
                  <a:ext uri="{FF2B5EF4-FFF2-40B4-BE49-F238E27FC236}">
                    <a16:creationId xmlns:a16="http://schemas.microsoft.com/office/drawing/2014/main" id="{6210D0D3-A240-485D-951A-06E0982BE9CE}"/>
                  </a:ext>
                </a:extLst>
              </p:cNvPr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  <p:sp>
            <p:nvSpPr>
              <p:cNvPr id="60" name="圆角矩形 78">
                <a:extLst>
                  <a:ext uri="{FF2B5EF4-FFF2-40B4-BE49-F238E27FC236}">
                    <a16:creationId xmlns:a16="http://schemas.microsoft.com/office/drawing/2014/main" id="{68ED7CEC-450C-496A-B962-AFB10A799660}"/>
                  </a:ext>
                </a:extLst>
              </p:cNvPr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</p:grpSp>
        <p:sp>
          <p:nvSpPr>
            <p:cNvPr id="57" name="圆角矩形 79">
              <a:extLst>
                <a:ext uri="{FF2B5EF4-FFF2-40B4-BE49-F238E27FC236}">
                  <a16:creationId xmlns:a16="http://schemas.microsoft.com/office/drawing/2014/main" id="{2F1F97A0-25CC-4E62-A4BB-2F04C0526D89}"/>
                </a:ext>
              </a:extLst>
            </p:cNvPr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58" name="圆角矩形 80">
              <a:extLst>
                <a:ext uri="{FF2B5EF4-FFF2-40B4-BE49-F238E27FC236}">
                  <a16:creationId xmlns:a16="http://schemas.microsoft.com/office/drawing/2014/main" id="{CEF17448-B1F2-4438-83CA-3103A9D00F5C}"/>
                </a:ext>
              </a:extLst>
            </p:cNvPr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3930399-8FAB-45FA-A1E2-8DE3EFAD005F}"/>
              </a:ext>
            </a:extLst>
          </p:cNvPr>
          <p:cNvGrpSpPr/>
          <p:nvPr userDrawn="1"/>
        </p:nvGrpSpPr>
        <p:grpSpPr>
          <a:xfrm rot="9103235">
            <a:off x="4424475" y="3839943"/>
            <a:ext cx="266006" cy="265691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62" name="圆角矩形 75">
              <a:extLst>
                <a:ext uri="{FF2B5EF4-FFF2-40B4-BE49-F238E27FC236}">
                  <a16:creationId xmlns:a16="http://schemas.microsoft.com/office/drawing/2014/main" id="{9C187515-8275-4AE7-84DF-4232959D4FB2}"/>
                </a:ext>
              </a:extLst>
            </p:cNvPr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63" name="圆角矩形 77">
              <a:extLst>
                <a:ext uri="{FF2B5EF4-FFF2-40B4-BE49-F238E27FC236}">
                  <a16:creationId xmlns:a16="http://schemas.microsoft.com/office/drawing/2014/main" id="{B9FA702A-B925-44C3-9F37-8464AE438EFA}"/>
                </a:ext>
              </a:extLst>
            </p:cNvPr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6078F16-88D3-4BF2-AB49-89D421D3C41F}"/>
                </a:ext>
              </a:extLst>
            </p:cNvPr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67" name="圆角矩形 76">
                <a:extLst>
                  <a:ext uri="{FF2B5EF4-FFF2-40B4-BE49-F238E27FC236}">
                    <a16:creationId xmlns:a16="http://schemas.microsoft.com/office/drawing/2014/main" id="{A3D04A67-7F66-48D9-949B-77B4BBAB5527}"/>
                  </a:ext>
                </a:extLst>
              </p:cNvPr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  <p:sp>
            <p:nvSpPr>
              <p:cNvPr id="68" name="圆角矩形 78">
                <a:extLst>
                  <a:ext uri="{FF2B5EF4-FFF2-40B4-BE49-F238E27FC236}">
                    <a16:creationId xmlns:a16="http://schemas.microsoft.com/office/drawing/2014/main" id="{58D1EAAA-C7DA-4120-8B81-47871A490FDD}"/>
                  </a:ext>
                </a:extLst>
              </p:cNvPr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6"/>
              </a:p>
            </p:txBody>
          </p:sp>
        </p:grpSp>
        <p:sp>
          <p:nvSpPr>
            <p:cNvPr id="65" name="圆角矩形 79">
              <a:extLst>
                <a:ext uri="{FF2B5EF4-FFF2-40B4-BE49-F238E27FC236}">
                  <a16:creationId xmlns:a16="http://schemas.microsoft.com/office/drawing/2014/main" id="{206257D1-8EEB-499F-8CA8-874CDD0B237A}"/>
                </a:ext>
              </a:extLst>
            </p:cNvPr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  <p:sp>
          <p:nvSpPr>
            <p:cNvPr id="66" name="圆角矩形 80">
              <a:extLst>
                <a:ext uri="{FF2B5EF4-FFF2-40B4-BE49-F238E27FC236}">
                  <a16:creationId xmlns:a16="http://schemas.microsoft.com/office/drawing/2014/main" id="{12ACBF46-9CC5-4A0A-9F8C-DECF19BB0DB8}"/>
                </a:ext>
              </a:extLst>
            </p:cNvPr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6"/>
            </a:p>
          </p:txBody>
        </p:sp>
      </p:grpSp>
      <p:sp>
        <p:nvSpPr>
          <p:cNvPr id="70" name="文本占位符 3">
            <a:extLst>
              <a:ext uri="{FF2B5EF4-FFF2-40B4-BE49-F238E27FC236}">
                <a16:creationId xmlns:a16="http://schemas.microsoft.com/office/drawing/2014/main" id="{53A8E282-A162-4564-90A3-459B677AE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500" y="1151772"/>
            <a:ext cx="4371038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1" name="文本占位符 3">
            <a:extLst>
              <a:ext uri="{FF2B5EF4-FFF2-40B4-BE49-F238E27FC236}">
                <a16:creationId xmlns:a16="http://schemas.microsoft.com/office/drawing/2014/main" id="{AD0B024D-3A8F-402E-9426-86B65BD15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9871" y="1161297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467253FF-35D0-46BD-8A34-50BDF2203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9501" y="1886785"/>
            <a:ext cx="4379446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CAC512A4-5E2A-4BAB-A9F7-67B852A87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8280" y="1896310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8AC20D14-ECA3-4AB6-B8A2-305CCCDB9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0253" y="2658351"/>
            <a:ext cx="4379445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6" name="文本占位符 3">
            <a:extLst>
              <a:ext uri="{FF2B5EF4-FFF2-40B4-BE49-F238E27FC236}">
                <a16:creationId xmlns:a16="http://schemas.microsoft.com/office/drawing/2014/main" id="{C4031FEC-2D36-4076-9F92-A13CF0BAA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032" y="2667876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7" name="文本占位符 3">
            <a:extLst>
              <a:ext uri="{FF2B5EF4-FFF2-40B4-BE49-F238E27FC236}">
                <a16:creationId xmlns:a16="http://schemas.microsoft.com/office/drawing/2014/main" id="{F83894EB-0D94-4775-AA6B-07D0747F21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5740" y="3393364"/>
            <a:ext cx="4392367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8" name="文本占位符 3">
            <a:extLst>
              <a:ext uri="{FF2B5EF4-FFF2-40B4-BE49-F238E27FC236}">
                <a16:creationId xmlns:a16="http://schemas.microsoft.com/office/drawing/2014/main" id="{BD41C66B-5F4E-42AB-A624-29FADCB8E3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7441" y="3402889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9" name="文本占位符 3">
            <a:extLst>
              <a:ext uri="{FF2B5EF4-FFF2-40B4-BE49-F238E27FC236}">
                <a16:creationId xmlns:a16="http://schemas.microsoft.com/office/drawing/2014/main" id="{81AEB0BB-CBA6-42D7-93D5-5B1565BCD6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50253" y="4180989"/>
            <a:ext cx="4384154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0" name="文本占位符 3">
            <a:extLst>
              <a:ext uri="{FF2B5EF4-FFF2-40B4-BE49-F238E27FC236}">
                <a16:creationId xmlns:a16="http://schemas.microsoft.com/office/drawing/2014/main" id="{35A1BED0-1A38-43E7-A0EC-B0E4AEA700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3740" y="4190514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7127395C-0D2D-4EF7-BF3E-D4694F9674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45741" y="4916002"/>
            <a:ext cx="4387550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2" name="文本占位符 3">
            <a:extLst>
              <a:ext uri="{FF2B5EF4-FFF2-40B4-BE49-F238E27FC236}">
                <a16:creationId xmlns:a16="http://schemas.microsoft.com/office/drawing/2014/main" id="{1F669F1C-3EF1-423F-A577-1A84F93F25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2624" y="4925527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184DC062-6095-4D41-B953-E0DA234B97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37" y="-121502"/>
            <a:ext cx="1118193" cy="123672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8E64AE-7D40-434A-8C13-EE21ED80E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8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CEE69D8-FBB4-4A38-995D-CD307529E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9536" y="6444888"/>
            <a:ext cx="8130903" cy="413112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005BAB"/>
                </a:solidFill>
              </a:defRPr>
            </a:lvl1pPr>
          </a:lstStyle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D25C19B-1ABB-47F3-AB49-BAE188CF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6632"/>
            <a:ext cx="9065815" cy="906680"/>
          </a:xfrm>
          <a:prstGeom prst="rect">
            <a:avLst/>
          </a:prstGeom>
        </p:spPr>
        <p:txBody>
          <a:bodyPr anchor="ctr"/>
          <a:lstStyle>
            <a:lvl1pPr algn="l">
              <a:defRPr sz="3600" baseline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标题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E335A2-19BC-44E1-9CF4-B7B0A1F86070}"/>
              </a:ext>
            </a:extLst>
          </p:cNvPr>
          <p:cNvCxnSpPr>
            <a:cxnSpLocks/>
          </p:cNvCxnSpPr>
          <p:nvPr userDrawn="1"/>
        </p:nvCxnSpPr>
        <p:spPr>
          <a:xfrm>
            <a:off x="368628" y="980728"/>
            <a:ext cx="114547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06D51FC-3A3E-4B14-82B1-CC83A6E29D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37" y="-121502"/>
            <a:ext cx="1118193" cy="1236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CB686C-D14B-4266-BA50-014676418C90}"/>
              </a:ext>
            </a:extLst>
          </p:cNvPr>
          <p:cNvSpPr txBox="1"/>
          <p:nvPr userDrawn="1"/>
        </p:nvSpPr>
        <p:spPr>
          <a:xfrm>
            <a:off x="335360" y="1169235"/>
            <a:ext cx="77819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DA3818B-1C9A-4333-A1BF-89DFE7403B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628" y="1240651"/>
            <a:ext cx="10515600" cy="63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>
              <a:defRPr lang="zh-CN" altLang="en-US" sz="1600" baseline="0" smtClean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lang="zh-CN" altLang="en-US" sz="1600" baseline="0" smtClean="0">
                <a:solidFill>
                  <a:srgbClr val="005BAB"/>
                </a:solidFill>
                <a:latin typeface="Arial" panose="020B0604020202020204" pitchFamily="34" charset="0"/>
              </a:defRPr>
            </a:lvl2pPr>
            <a:lvl3pPr>
              <a:defRPr lang="zh-CN" altLang="en-US" smtClean="0">
                <a:solidFill>
                  <a:srgbClr val="3366CC"/>
                </a:solidFill>
              </a:defRPr>
            </a:lvl3pPr>
            <a:lvl4pPr>
              <a:defRPr lang="zh-CN" altLang="en-US" smtClean="0">
                <a:solidFill>
                  <a:srgbClr val="3366CC"/>
                </a:solidFill>
              </a:defRPr>
            </a:lvl4pPr>
            <a:lvl5pPr>
              <a:defRPr lang="zh-CN" altLang="en-US">
                <a:solidFill>
                  <a:srgbClr val="3366CC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C0866D9-F06E-48E6-9AD3-B1E2AD7F1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9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>
            <a:extLst>
              <a:ext uri="{FF2B5EF4-FFF2-40B4-BE49-F238E27FC236}">
                <a16:creationId xmlns:a16="http://schemas.microsoft.com/office/drawing/2014/main" id="{BE7AFC6D-A4AD-4C9E-B6F8-7421B69366A7}"/>
              </a:ext>
            </a:extLst>
          </p:cNvPr>
          <p:cNvSpPr txBox="1"/>
          <p:nvPr userDrawn="1"/>
        </p:nvSpPr>
        <p:spPr>
          <a:xfrm>
            <a:off x="239688" y="980728"/>
            <a:ext cx="11712624" cy="211049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Thanks!</a:t>
            </a:r>
            <a:br>
              <a:rPr lang="en-US" altLang="zh-CN" sz="60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</a:br>
            <a:r>
              <a:rPr lang="en-US" altLang="zh-CN" sz="40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Together we can serve more</a:t>
            </a:r>
            <a:r>
              <a:rPr lang="zh-CN" altLang="en-US" sz="40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！</a:t>
            </a:r>
            <a:endParaRPr lang="zh-CN" altLang="en-US" sz="6000" b="1" dirty="0">
              <a:solidFill>
                <a:srgbClr val="005BAB"/>
              </a:solidFill>
              <a:latin typeface="Arial" panose="020B0604020202020204" pitchFamily="34" charset="0"/>
              <a:ea typeface="楷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595221-B4D1-48C2-874E-13406EF98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6" y="3638028"/>
            <a:ext cx="1933574" cy="2138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E4A83A-C167-4A17-864A-69CC5F592B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3739022"/>
            <a:ext cx="7746167" cy="19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9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/Users/heguohong/Desktop/11.jpg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96900" y="6126798"/>
            <a:ext cx="4117340" cy="247015"/>
          </a:xfrm>
          <a:prstGeom prst="rect">
            <a:avLst/>
          </a:prstGeom>
          <a:noFill/>
        </p:spPr>
        <p:txBody>
          <a:bodyPr wrap="square" lIns="32251" tIns="16125" rIns="32251" bIns="16125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</a:rPr>
              <a:t>三优生物医药（上海）有限公司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324000"/>
            <a:ext cx="895350" cy="858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5408503"/>
            <a:ext cx="2584542" cy="7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608400" y="638880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/>
          <a:lstStyle>
            <a:lvl1pPr>
              <a:defRPr baseline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800" b="1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三优生物医药（上海）有限公司机密文件，未经书面许可，请勿拷贝或转发！</a:t>
            </a:r>
            <a:endParaRPr lang="en-US" altLang="zh-CN" sz="8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Arial" panose="02080604020202020204" pitchFamily="34" charset="0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7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华文楷体" panose="02010600040101010101" pitchFamily="2" charset="-122"/>
                <a:cs typeface="Arial" panose="02080604020202020204" pitchFamily="34" charset="0"/>
                <a:sym typeface="+mn-ea"/>
              </a:rPr>
              <a:t>This Document Contains Confidential and Proprietary Information of </a:t>
            </a:r>
            <a:r>
              <a:rPr lang="en-US" altLang="zh-CN" sz="70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华文楷体" panose="02010600040101010101" pitchFamily="2" charset="-122"/>
                <a:cs typeface="Arial" panose="02080604020202020204" pitchFamily="34" charset="0"/>
                <a:sym typeface="+mn-ea"/>
              </a:rPr>
              <a:t>Sanyou</a:t>
            </a:r>
            <a:r>
              <a:rPr lang="en-US" altLang="zh-CN" sz="7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华文楷体" panose="02010600040101010101" pitchFamily="2" charset="-122"/>
                <a:cs typeface="Arial" panose="02080604020202020204" pitchFamily="34" charset="0"/>
                <a:sym typeface="+mn-ea"/>
              </a:rPr>
              <a:t> Biopharmaceuticals Co., Ltd.  Please Do Not Copy or Distribute Without Permission. </a:t>
            </a:r>
            <a:r>
              <a:rPr lang="en-US" altLang="zh-CN" sz="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华文楷体" panose="02010600040101010101" pitchFamily="2" charset="-122"/>
                <a:cs typeface="Arial" panose="02080604020202020204" pitchFamily="34" charset="0"/>
                <a:sym typeface="+mn-ea"/>
              </a:rPr>
              <a:t> </a:t>
            </a:r>
            <a:r>
              <a:rPr lang="en-US" altLang="zh-CN" sz="1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华文楷体" panose="02010600040101010101" pitchFamily="2" charset="-122"/>
                <a:cs typeface="Arial" panose="02080604020202020204" pitchFamily="34" charset="0"/>
                <a:sym typeface="+mn-ea"/>
              </a:rPr>
              <a:t> 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华文楷体" panose="02010600040101010101" pitchFamily="2" charset="-122"/>
              <a:cs typeface="Arial" panose="0208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华文楷体" panose="02010600040101010101" pitchFamily="2" charset="-122"/>
              <a:cs typeface="Arial" panose="0208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75" y="279000"/>
            <a:ext cx="603250" cy="5785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3" y="6065774"/>
            <a:ext cx="11570232" cy="4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-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78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5358765" y="4555490"/>
            <a:ext cx="1471295" cy="147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4"/>
          <p:cNvSpPr>
            <a:spLocks noChangeArrowheads="1"/>
          </p:cNvSpPr>
          <p:nvPr userDrawn="1"/>
        </p:nvSpPr>
        <p:spPr bwMode="auto">
          <a:xfrm>
            <a:off x="2173923" y="6111875"/>
            <a:ext cx="7843520" cy="36893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830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61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28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58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9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19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686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17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9895" fontAlgn="auto">
              <a:lnSpc>
                <a:spcPct val="150000"/>
              </a:lnSpc>
              <a:defRPr/>
            </a:pPr>
            <a:r>
              <a:rPr lang="en-US" altLang="zh-CN" sz="800" dirty="0">
                <a:solidFill>
                  <a:prstClr val="white">
                    <a:alpha val="80000"/>
                  </a:prstClr>
                </a:solidFill>
                <a:effectLst/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  <a:sym typeface="+mn-lt"/>
              </a:rPr>
              <a:t>www.sanyoubio.com         |          400-821-0776            |          service@sanyoubio.com</a:t>
            </a:r>
          </a:p>
          <a:p>
            <a:pPr algn="ctr" defTabSz="429895" fontAlgn="auto">
              <a:lnSpc>
                <a:spcPct val="150000"/>
              </a:lnSpc>
              <a:defRPr/>
            </a:pPr>
            <a:r>
              <a:rPr sz="800" dirty="0">
                <a:solidFill>
                  <a:prstClr val="white">
                    <a:alpha val="80000"/>
                  </a:prstClr>
                </a:solidFill>
                <a:effectLst/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  <a:sym typeface="+mn-lt"/>
              </a:rPr>
              <a:t>3F | Bldg. 6 | No. 188 Xinjunhuan Rd. | Minhang District | Shanghai | China | 201114</a:t>
            </a:r>
          </a:p>
        </p:txBody>
      </p:sp>
      <p:sp>
        <p:nvSpPr>
          <p:cNvPr id="4" name="文本框 4"/>
          <p:cNvSpPr>
            <a:spLocks noChangeArrowheads="1"/>
          </p:cNvSpPr>
          <p:nvPr userDrawn="1"/>
        </p:nvSpPr>
        <p:spPr bwMode="auto">
          <a:xfrm>
            <a:off x="668973" y="3180715"/>
            <a:ext cx="10853420" cy="5537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830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61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28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58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9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19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6865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170" algn="l" defTabSz="81661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989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>
                    <a:alpha val="80000"/>
                  </a:prstClr>
                </a:solidFill>
                <a:effectLst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lt"/>
              </a:rPr>
              <a:t>EXCELLENCE AND INNOVATION     FOR THE BENEFIT OF PATIENTS</a:t>
            </a:r>
          </a:p>
        </p:txBody>
      </p:sp>
      <p:sp>
        <p:nvSpPr>
          <p:cNvPr id="11" name="文本框 2"/>
          <p:cNvSpPr>
            <a:spLocks noChangeArrowheads="1"/>
          </p:cNvSpPr>
          <p:nvPr userDrawn="1"/>
        </p:nvSpPr>
        <p:spPr bwMode="auto">
          <a:xfrm>
            <a:off x="2181861" y="2468245"/>
            <a:ext cx="7827645" cy="8305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/>
            <a:r>
              <a:rPr lang="zh-CN" altLang="en-US" sz="5400" b="1" kern="2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lt"/>
              </a:rPr>
              <a:t>卓越创新  造福病患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89" y="901816"/>
            <a:ext cx="1150621" cy="110352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595" y="4587934"/>
            <a:ext cx="1441405" cy="14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C8046F-E544-4111-92C3-E144106B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793" y="6486351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baseline="0">
                <a:solidFill>
                  <a:srgbClr val="005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A67427-6DE6-4DE1-8BDE-B07068A7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6" r:id="rId2"/>
    <p:sldLayoutId id="2147484143" r:id="rId3"/>
    <p:sldLayoutId id="2147484135" r:id="rId4"/>
    <p:sldLayoutId id="2147484147" r:id="rId5"/>
    <p:sldLayoutId id="2147484148" r:id="rId6"/>
    <p:sldLayoutId id="2147484149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>
            <a:spLocks noChangeArrowheads="1"/>
          </p:cNvSpPr>
          <p:nvPr/>
        </p:nvSpPr>
        <p:spPr bwMode="auto">
          <a:xfrm>
            <a:off x="617220" y="2771458"/>
            <a:ext cx="8926195" cy="61531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/>
            <a:r>
              <a:rPr lang="en-US" altLang="zh-CN" sz="4000" b="1" kern="2200">
                <a:solidFill>
                  <a:schemeClr val="bg1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  <a:cs typeface="思源黑体 Regular" panose="020B0500000000000000" charset="-122"/>
                <a:sym typeface="+mn-lt"/>
              </a:rPr>
              <a:t>SDS-PAGE Data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617220" y="4575482"/>
            <a:ext cx="6675120" cy="278786"/>
          </a:xfrm>
          <a:prstGeom prst="rect">
            <a:avLst/>
          </a:prstGeom>
          <a:noFill/>
        </p:spPr>
        <p:txBody>
          <a:bodyPr wrap="square" lIns="32251" tIns="16125" rIns="32251" bIns="16125" rtlCol="0" anchor="ctr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</a:rPr>
              <a:t>实验人员：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</a:rPr>
              <a:t>王嘉莉</a:t>
            </a:r>
            <a:r>
              <a:rPr lang="zh-CN" altLang="en-US" sz="1600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</a:rPr>
              <a:t>        部门：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</a:rPr>
              <a:t>FM6-PPA</a:t>
            </a:r>
            <a:r>
              <a:rPr lang="zh-CN" altLang="en-US" sz="1600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  <a:sym typeface="+mn-ea"/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</a:rPr>
              <a:t>时间：</a:t>
            </a:r>
            <a:r>
              <a:rPr lang="en-US" sz="1600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Regular" panose="020B0500000000000000" charset="-122"/>
                <a:sym typeface="+mn-ea"/>
              </a:rPr>
              <a:t>2023.02.27</a:t>
            </a:r>
            <a:endParaRPr lang="zh-CN" altLang="en-US" sz="1600" dirty="0">
              <a:solidFill>
                <a:schemeClr val="bg1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Regular" panose="020B0500000000000000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17220" y="4815840"/>
            <a:ext cx="6336000" cy="3175"/>
          </a:xfrm>
          <a:prstGeom prst="line">
            <a:avLst/>
          </a:prstGeom>
          <a:ln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3888896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147.2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147.0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OCP002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P88283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ZY002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P86049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ZY002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P86051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ZY002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549E3-71B7-E8A8-BC3A-3E73028194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t="3066" r="1425" b="1756"/>
          <a:stretch/>
        </p:blipFill>
        <p:spPr>
          <a:xfrm>
            <a:off x="910723" y="2276872"/>
            <a:ext cx="5532895" cy="37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9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zh-CN" altLang="en-US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实验方法</a:t>
            </a:r>
            <a:endParaRPr lang="zh-CN" altLang="en-US" sz="2800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5608" y="908685"/>
            <a:ext cx="11605577" cy="26341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1. 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纯化样品溶液制备：根据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A280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测定浓度非还原样品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微克加入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4×LDS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上样缓冲液，碘代乙酰胺（终浓度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40 mM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），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75°C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干浴加热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10 min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，还原样品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微克加入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4×LDS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上样缓冲液，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DTT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（终浓度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5mM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），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100°C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干浴加热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10 min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电泳：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140 V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1600">
                <a:ln w="0">
                  <a:noFill/>
                </a:ln>
                <a:solidFill>
                  <a:srgbClr val="0B579F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75</a:t>
            </a:r>
            <a:r>
              <a:rPr lang="en-US" altLang="zh-CN" sz="160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min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3. 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凝胶考马斯亮蓝染色，脱色后用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EPSON V550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彩色扫描仪扫描；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4. 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用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ImageJ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按照峰面积归一法计算还原条带纯度，或者还原重链加轻链和的纯度；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5. 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系统适应性：参照品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IPI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非还原条带分子量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150kDa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左右，纯度大于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90%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；还原重链分子量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55kDa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左右，轻链分子量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25kDa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左右，重链加轻链纯度大于</a:t>
            </a:r>
            <a:r>
              <a:rPr lang="en-US" altLang="zh-CN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90%</a:t>
            </a:r>
            <a:r>
              <a:rPr lang="zh-CN" altLang="en-US" sz="1600" dirty="0">
                <a:ln w="0">
                  <a:noFill/>
                </a:ln>
                <a:solidFill>
                  <a:srgbClr val="0B579F"/>
                </a:solidFill>
                <a:uFillTx/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1403848"/>
              </p:ext>
            </p:ext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4795946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HAY009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P87937-6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HAY009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P87937-7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WJX003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P87944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KYJY004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P88743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51.89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KYJY004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P88749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KYJY004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P88751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DB6DCB-5054-2260-1B57-3BB5FF855B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2374" r="1263" b="4862"/>
          <a:stretch/>
        </p:blipFill>
        <p:spPr>
          <a:xfrm>
            <a:off x="803398" y="2276872"/>
            <a:ext cx="5638930" cy="3763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5500427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ZSHD001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147.04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144.94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144.96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46E35-0347-E14C-E017-D8FB355867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t="3371" r="1302" b="1046"/>
          <a:stretch/>
        </p:blipFill>
        <p:spPr>
          <a:xfrm>
            <a:off x="945689" y="2276873"/>
            <a:ext cx="5513820" cy="37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6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73973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DANX002-FM1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P88642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143.66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0DE16-84E7-D0F3-443E-19BD03545C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375" r="937" b="1736"/>
          <a:stretch/>
        </p:blipFill>
        <p:spPr>
          <a:xfrm>
            <a:off x="910724" y="2204864"/>
            <a:ext cx="5561097" cy="38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7608090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JKY003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P86905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HBSW001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HBSW001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P88592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202.56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HBSW001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P88593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SYMX04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P88735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HH008-FM1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P88836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C9CF6-93BB-E322-97AD-7B8E01D4E7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691" r="1016" b="1639"/>
          <a:stretch/>
        </p:blipFill>
        <p:spPr>
          <a:xfrm>
            <a:off x="883639" y="2254928"/>
            <a:ext cx="5559979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0310237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SYDX-S011-FM1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P88846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纳米抗体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ZSHD001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143.06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XZ002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P88839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XZ002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P88840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XZ002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P88841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P86810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144.48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32F24-AD49-0C33-FF27-029DC4E412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3776" r="965"/>
          <a:stretch/>
        </p:blipFill>
        <p:spPr>
          <a:xfrm>
            <a:off x="843379" y="2276872"/>
            <a:ext cx="5554079" cy="37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3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3682263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JKY003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P86908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JKY003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P86911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JKY003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P86914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147.06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C8D14-B406-F47D-154A-BE4CF36DA5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-230" r="1526" b="1350"/>
          <a:stretch/>
        </p:blipFill>
        <p:spPr>
          <a:xfrm>
            <a:off x="872703" y="2142338"/>
            <a:ext cx="5541817" cy="38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形"/>
          <p:cNvSpPr txBox="1"/>
          <p:nvPr/>
        </p:nvSpPr>
        <p:spPr>
          <a:xfrm>
            <a:off x="427060" y="246043"/>
            <a:ext cx="519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en-US" altLang="zh-CN" sz="2800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SDS-PAGE 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(</a:t>
            </a:r>
            <a:r>
              <a:rPr lang="zh-CN" altLang="en-US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胶浓度</a:t>
            </a:r>
            <a:r>
              <a:rPr lang="en-US" altLang="zh-CN">
                <a:ln w="0">
                  <a:noFill/>
                </a:ln>
                <a:solidFill>
                  <a:srgbClr val="0B579F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思源黑体 CN Medium" panose="020B0600000000000000" pitchFamily="34" charset="-122"/>
                <a:sym typeface="+mn-ea"/>
              </a:rPr>
              <a:t>:4~20%)</a:t>
            </a:r>
            <a:endParaRPr lang="zh-CN" altLang="en-US" dirty="0">
              <a:ln w="0">
                <a:noFill/>
              </a:ln>
              <a:solidFill>
                <a:srgbClr val="0B579F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600" y="245745"/>
            <a:ext cx="72000" cy="540000"/>
          </a:xfrm>
          <a:prstGeom prst="rect">
            <a:avLst/>
          </a:prstGeom>
          <a:solidFill>
            <a:srgbClr val="0B5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89715" y="645541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7EFF4A-68FC-31AC-A1CD-CC7658D2CB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2571" y="1312356"/>
          <a:ext cx="5967916" cy="4711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153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Non-Reduced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IPI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kumimoji="0" lang="en-US" altLang="zh-CN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kumimoji="0" lang="en-US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2.0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00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128" marR="9128" marT="91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BED5079-1666-D6C1-3ED5-CBA7F9D633A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599434"/>
              </p:ext>
            </p:extLst>
          </p:nvPr>
        </p:nvGraphicFramePr>
        <p:xfrm>
          <a:off x="6525086" y="1312357"/>
          <a:ext cx="5364762" cy="47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样品编号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1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kDa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Reduced</a:t>
                      </a:r>
                    </a:p>
                    <a:p>
                      <a:pPr algn="ctr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纯度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147.06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P87339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全长抗体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&gt;95.0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E51F79-1C8B-1ADF-4603-AE00746D6633}"/>
              </a:ext>
            </a:extLst>
          </p:cNvPr>
          <p:cNvGrpSpPr/>
          <p:nvPr/>
        </p:nvGrpSpPr>
        <p:grpSpPr>
          <a:xfrm>
            <a:off x="355600" y="2348880"/>
            <a:ext cx="551085" cy="3835429"/>
            <a:chOff x="403773" y="2285953"/>
            <a:chExt cx="551085" cy="3835429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C7B6D0BE-52A3-B991-44A9-71BB4C96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95" y="2724015"/>
              <a:ext cx="41827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185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9737F44-13ED-6F8F-8A63-EDFB73A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40" y="3059452"/>
              <a:ext cx="41827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E3550F18-ACCF-C38C-232D-C3580E38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84" y="3387098"/>
              <a:ext cx="41827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80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EE97B709-4F95-8F2D-E626-12AA8810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05" y="3663861"/>
              <a:ext cx="3408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5E3C5BB3-04A4-4B27-4B7C-6B3283CB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13" y="4034261"/>
              <a:ext cx="3741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723CFE1-226A-64BB-1B14-62B602C1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643617"/>
              <a:ext cx="34081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5CC74DBA-1432-DA19-D9E3-45BBFCF9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4903967"/>
              <a:ext cx="340814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25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AE334526-F9D9-ED97-65DE-749B19A5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12" y="5469878"/>
              <a:ext cx="36937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121A872-E4CB-28DE-8C6C-79FF98A0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73" y="5861032"/>
              <a:ext cx="3741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100" b="1" dirty="0">
                <a:solidFill>
                  <a:srgbClr val="00A44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96303621-3DBF-84BD-01A4-547D5B9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92" y="2285953"/>
              <a:ext cx="5276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kDa</a:t>
              </a:r>
              <a:endParaRPr lang="zh-CN" altLang="en-US" sz="11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17">
            <a:extLst>
              <a:ext uri="{FF2B5EF4-FFF2-40B4-BE49-F238E27FC236}">
                <a16:creationId xmlns:a16="http://schemas.microsoft.com/office/drawing/2014/main" id="{3ABD4766-DA53-3591-9171-975792FF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2" y="5778476"/>
            <a:ext cx="3769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F99CC-A6D9-4470-808F-8C09E402F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308" r="1336" b="3606"/>
          <a:stretch/>
        </p:blipFill>
        <p:spPr>
          <a:xfrm>
            <a:off x="869977" y="2276873"/>
            <a:ext cx="5552561" cy="37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6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8d0501-cb56-4368-b513-a596934e81d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f69ed-c538-42fb-a473-0ad936e84eba}"/>
</p:tagLst>
</file>

<file path=ppt/theme/theme1.xml><?xml version="1.0" encoding="utf-8"?>
<a:theme xmlns:a="http://schemas.openxmlformats.org/drawingml/2006/main" name="20140824_产品部目标与工作机制_DL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lnSpc>
            <a:spcPts val="2800"/>
          </a:lnSpc>
          <a:defRPr sz="1600" b="0" i="0" u="none" strike="noStrike" baseline="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76636</TotalTime>
  <Words>1195</Words>
  <Application>Microsoft Office PowerPoint</Application>
  <PresentationFormat>宽屏</PresentationFormat>
  <Paragraphs>721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Bold</vt:lpstr>
      <vt:lpstr>楷体</vt:lpstr>
      <vt:lpstr>思源黑体 CN Regular</vt:lpstr>
      <vt:lpstr>微软雅黑</vt:lpstr>
      <vt:lpstr>微软雅黑</vt:lpstr>
      <vt:lpstr>Arial</vt:lpstr>
      <vt:lpstr>Calibri</vt:lpstr>
      <vt:lpstr>Times New Roman</vt:lpstr>
      <vt:lpstr>20140824_产品部目标与工作机制_DL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产品部目标与工作机制</dc:title>
  <dc:creator>IT Helpdesk</dc:creator>
  <cp:lastModifiedBy>LILI</cp:lastModifiedBy>
  <cp:revision>3096</cp:revision>
  <cp:lastPrinted>2016-10-28T08:44:44Z</cp:lastPrinted>
  <dcterms:created xsi:type="dcterms:W3CDTF">2014-08-24T08:43:59Z</dcterms:created>
  <dcterms:modified xsi:type="dcterms:W3CDTF">2023-02-27T07:45:38Z</dcterms:modified>
</cp:coreProperties>
</file>