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d6093d1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d6093d1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55b7678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d55b7678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d6093d1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d6093d1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6093d1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6093d1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6093d1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6093d1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6093d13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6093d1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6093d13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d6093d13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d55b7678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d55b7678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d55b767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d55b767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yebiny.github.io/articles/2019-07/ls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s://yebiny.github.io/articles/2019-07/ls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hyperlink" Target="https://yebiny.github.io/articles/2019-07/ls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yebiny.github.io/articles/2019-07/ls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s://yebiny.github.io/articles/2019-07/ls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RNN 기본 구조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541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13131"/>
                </a:solidFill>
                <a:highlight>
                  <a:srgbClr val="FFFFFF"/>
                </a:highlight>
              </a:rPr>
              <a:t>녹색 박스는 히든 state를 의미. 빨간 박스는 인풋 </a:t>
            </a:r>
            <a:r>
              <a:rPr lang="ko" sz="1400">
                <a:solidFill>
                  <a:srgbClr val="313131"/>
                </a:solidFill>
                <a:highlight>
                  <a:srgbClr val="FFFFFF"/>
                </a:highlight>
              </a:rPr>
              <a:t>x</a:t>
            </a:r>
            <a:r>
              <a:rPr lang="ko" sz="800">
                <a:solidFill>
                  <a:srgbClr val="313131"/>
                </a:solidFill>
                <a:highlight>
                  <a:srgbClr val="FFFFFF"/>
                </a:highlight>
              </a:rPr>
              <a:t>t</a:t>
            </a:r>
            <a:r>
              <a:rPr lang="ko" sz="1400">
                <a:solidFill>
                  <a:srgbClr val="313131"/>
                </a:solidFill>
                <a:highlight>
                  <a:srgbClr val="FFFFFF"/>
                </a:highlight>
              </a:rPr>
              <a:t> </a:t>
            </a:r>
            <a:r>
              <a:rPr lang="ko" sz="1200">
                <a:solidFill>
                  <a:srgbClr val="313131"/>
                </a:solidFill>
                <a:highlight>
                  <a:srgbClr val="FFFFFF"/>
                </a:highlight>
              </a:rPr>
              <a:t>, 파란 박스는 아웃풋 y</a:t>
            </a:r>
            <a:r>
              <a:rPr lang="ko" sz="800">
                <a:solidFill>
                  <a:srgbClr val="313131"/>
                </a:solidFill>
                <a:highlight>
                  <a:srgbClr val="FFFFFF"/>
                </a:highlight>
              </a:rPr>
              <a:t>t</a:t>
            </a:r>
            <a:r>
              <a:rPr lang="ko" sz="1200">
                <a:solidFill>
                  <a:srgbClr val="313131"/>
                </a:solidFill>
                <a:highlight>
                  <a:srgbClr val="FFFFFF"/>
                </a:highlight>
              </a:rPr>
              <a:t>, 현재 상태의 히든 state ht는 직전 시점의 히든 state </a:t>
            </a:r>
            <a:r>
              <a:rPr lang="ko" sz="1400">
                <a:solidFill>
                  <a:srgbClr val="313131"/>
                </a:solidFill>
                <a:highlight>
                  <a:srgbClr val="FFFFFF"/>
                </a:highlight>
              </a:rPr>
              <a:t>h</a:t>
            </a:r>
            <a:r>
              <a:rPr lang="ko" sz="1000">
                <a:solidFill>
                  <a:srgbClr val="313131"/>
                </a:solidFill>
                <a:highlight>
                  <a:srgbClr val="FFFFFF"/>
                </a:highlight>
              </a:rPr>
              <a:t>t−1 </a:t>
            </a:r>
            <a:r>
              <a:rPr lang="ko" sz="1200">
                <a:solidFill>
                  <a:srgbClr val="313131"/>
                </a:solidFill>
                <a:highlight>
                  <a:srgbClr val="FFFFFF"/>
                </a:highlight>
              </a:rPr>
              <a:t>를 받아 갱신하게됨.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0" y="1706700"/>
            <a:ext cx="815340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839500" y="3284400"/>
            <a:ext cx="516600" cy="4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w</a:t>
            </a:r>
            <a:r>
              <a:rPr lang="ko" sz="600"/>
              <a:t>hh</a:t>
            </a:r>
            <a:endParaRPr sz="600"/>
          </a:p>
        </p:txBody>
      </p:sp>
      <p:sp>
        <p:nvSpPr>
          <p:cNvPr id="58" name="Google Shape;58;p13"/>
          <p:cNvSpPr txBox="1"/>
          <p:nvPr/>
        </p:nvSpPr>
        <p:spPr>
          <a:xfrm>
            <a:off x="2830100" y="2751000"/>
            <a:ext cx="516600" cy="4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w</a:t>
            </a:r>
            <a:r>
              <a:rPr lang="ko" sz="600"/>
              <a:t>hy</a:t>
            </a:r>
            <a:endParaRPr sz="600"/>
          </a:p>
        </p:txBody>
      </p:sp>
      <p:sp>
        <p:nvSpPr>
          <p:cNvPr id="59" name="Google Shape;59;p13"/>
          <p:cNvSpPr txBox="1"/>
          <p:nvPr/>
        </p:nvSpPr>
        <p:spPr>
          <a:xfrm>
            <a:off x="2830100" y="3894000"/>
            <a:ext cx="516600" cy="4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w</a:t>
            </a:r>
            <a:r>
              <a:rPr lang="ko" sz="700"/>
              <a:t>xh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5" y="1091725"/>
            <a:ext cx="65246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050" y="2539600"/>
            <a:ext cx="2408200" cy="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6316850" y="3014850"/>
            <a:ext cx="303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 &gt; z와 h^을 이용해 사용할 값을 결정한다.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z 가 0일경우 h(t-1)을 유지, 1이라면 h^를 사용</a:t>
            </a:r>
            <a:endParaRPr sz="1000"/>
          </a:p>
        </p:txBody>
      </p:sp>
      <p:sp>
        <p:nvSpPr>
          <p:cNvPr id="193" name="Google Shape;193;p22"/>
          <p:cNvSpPr txBox="1"/>
          <p:nvPr/>
        </p:nvSpPr>
        <p:spPr>
          <a:xfrm>
            <a:off x="509400" y="309675"/>
            <a:ext cx="73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GRU 의 수식과 구조</a:t>
            </a:r>
            <a:endParaRPr sz="1900"/>
          </a:p>
        </p:txBody>
      </p:sp>
      <p:sp>
        <p:nvSpPr>
          <p:cNvPr id="194" name="Google Shape;194;p22"/>
          <p:cNvSpPr txBox="1"/>
          <p:nvPr/>
        </p:nvSpPr>
        <p:spPr>
          <a:xfrm>
            <a:off x="2070775" y="1193475"/>
            <a:ext cx="2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 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888450" y="3437025"/>
            <a:ext cx="58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W x</a:t>
            </a:r>
            <a:endParaRPr sz="13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025" y="2998375"/>
            <a:ext cx="202100" cy="2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200" y="3181275"/>
            <a:ext cx="209300" cy="2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4738" y="1251100"/>
            <a:ext cx="2172525" cy="3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4750" y="2131150"/>
            <a:ext cx="2325291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4737" y="1675569"/>
            <a:ext cx="2080404" cy="3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68175" y="3540926"/>
            <a:ext cx="174250" cy="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01300" y="1305026"/>
            <a:ext cx="174250" cy="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RNN의 순환과정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단어들이 순서대로 진입되어서 갱신되어짐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rgbClr val="313131"/>
                </a:solidFill>
                <a:highlight>
                  <a:srgbClr val="FFFFFF"/>
                </a:highlight>
              </a:rPr>
              <a:t>히든 state의 </a:t>
            </a:r>
            <a:r>
              <a:rPr b="1" lang="ko" sz="1600">
                <a:solidFill>
                  <a:srgbClr val="303030"/>
                </a:solidFill>
                <a:highlight>
                  <a:srgbClr val="FFFFFF"/>
                </a:highlight>
              </a:rPr>
              <a:t>활성함수(activation function)</a:t>
            </a:r>
            <a:r>
              <a:rPr lang="ko" sz="1600">
                <a:solidFill>
                  <a:srgbClr val="313131"/>
                </a:solidFill>
                <a:highlight>
                  <a:srgbClr val="FFFFFF"/>
                </a:highlight>
              </a:rPr>
              <a:t>은 </a:t>
            </a:r>
            <a:r>
              <a:rPr b="1" lang="ko" sz="1600">
                <a:solidFill>
                  <a:srgbClr val="303030"/>
                </a:solidFill>
                <a:highlight>
                  <a:srgbClr val="FFFFFF"/>
                </a:highlight>
              </a:rPr>
              <a:t>비선형 함수</a:t>
            </a:r>
            <a:r>
              <a:rPr lang="ko" sz="1600">
                <a:solidFill>
                  <a:srgbClr val="313131"/>
                </a:solidFill>
                <a:highlight>
                  <a:srgbClr val="FFFFFF"/>
                </a:highlight>
              </a:rPr>
              <a:t>인 </a:t>
            </a:r>
            <a:r>
              <a:rPr b="1" lang="ko" sz="1600">
                <a:solidFill>
                  <a:srgbClr val="303030"/>
                </a:solidFill>
                <a:highlight>
                  <a:srgbClr val="FFFFFF"/>
                </a:highlight>
              </a:rPr>
              <a:t>하이퍼볼릭탄젠트(tanh)</a:t>
            </a:r>
            <a:r>
              <a:rPr lang="ko" sz="1600">
                <a:solidFill>
                  <a:srgbClr val="313131"/>
                </a:solidFill>
                <a:highlight>
                  <a:srgbClr val="FFFFFF"/>
                </a:highlight>
              </a:rPr>
              <a:t>임.</a:t>
            </a:r>
            <a:endParaRPr sz="22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5" y="2560150"/>
            <a:ext cx="3626926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00" y="2331550"/>
            <a:ext cx="4820849" cy="1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86" y="-12"/>
            <a:ext cx="6426787" cy="3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185700" y="497225"/>
            <a:ext cx="997800" cy="246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226175" y="497225"/>
            <a:ext cx="1372500" cy="24690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641350" y="497225"/>
            <a:ext cx="1174200" cy="2469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>
            <a:endCxn id="74" idx="2"/>
          </p:cNvCxnSpPr>
          <p:nvPr/>
        </p:nvCxnSpPr>
        <p:spPr>
          <a:xfrm rot="10800000">
            <a:off x="3912425" y="2966225"/>
            <a:ext cx="0" cy="580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5170100" y="2966225"/>
            <a:ext cx="0" cy="56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509075" y="3430025"/>
            <a:ext cx="8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8761D"/>
                </a:solidFill>
              </a:rPr>
              <a:t>Input gate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08400" y="3430025"/>
            <a:ext cx="9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output</a:t>
            </a:r>
            <a:r>
              <a:rPr lang="ko" sz="1000">
                <a:solidFill>
                  <a:srgbClr val="0000FF"/>
                </a:solidFill>
              </a:rPr>
              <a:t> gate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67075" y="3890275"/>
            <a:ext cx="801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forget gate</a:t>
            </a:r>
            <a:r>
              <a:rPr lang="ko">
                <a:solidFill>
                  <a:schemeClr val="dk1"/>
                </a:solidFill>
              </a:rPr>
              <a:t> : 과거의 정보( f ⨀ C(t-1) )를 얼마나 잊을 것인가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</a:rPr>
              <a:t>Input gate </a:t>
            </a:r>
            <a:r>
              <a:rPr lang="ko">
                <a:solidFill>
                  <a:schemeClr val="dk1"/>
                </a:solidFill>
              </a:rPr>
              <a:t>: 새로운 정보( i ⨀ g )를 얼마나 기억할 것인가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output gate </a:t>
            </a:r>
            <a:r>
              <a:rPr lang="ko">
                <a:solidFill>
                  <a:schemeClr val="dk1"/>
                </a:solidFill>
              </a:rPr>
              <a:t>: 대체된 정보( O ⨀ tanh(C(t)) )를 얼만큼 넘길 것인가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2870725" y="2966225"/>
            <a:ext cx="0" cy="58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2467375" y="3430025"/>
            <a:ext cx="8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forget</a:t>
            </a:r>
            <a:r>
              <a:rPr lang="ko" sz="1000">
                <a:solidFill>
                  <a:srgbClr val="FF0000"/>
                </a:solidFill>
              </a:rPr>
              <a:t> gate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07425" y="49525"/>
            <a:ext cx="73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LSTM 구조</a:t>
            </a:r>
            <a:endParaRPr sz="1900"/>
          </a:p>
        </p:txBody>
      </p:sp>
      <p:sp>
        <p:nvSpPr>
          <p:cNvPr id="84" name="Google Shape;84;p15"/>
          <p:cNvSpPr txBox="1"/>
          <p:nvPr/>
        </p:nvSpPr>
        <p:spPr>
          <a:xfrm>
            <a:off x="5872250" y="4881725"/>
            <a:ext cx="52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참고: </a:t>
            </a:r>
            <a:r>
              <a:rPr lang="ko" sz="800" u="sng">
                <a:solidFill>
                  <a:schemeClr val="hlink"/>
                </a:solidFill>
                <a:hlinkClick r:id="rId4"/>
              </a:rPr>
              <a:t>LSTM, Long Short-Term Memory | Yebin.Y (yebiny.github.io)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089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475" y="4432263"/>
            <a:ext cx="2428875" cy="35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/>
          <p:nvPr/>
        </p:nvSpPr>
        <p:spPr>
          <a:xfrm>
            <a:off x="212250" y="2377200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</a:t>
            </a:r>
            <a:r>
              <a:rPr lang="ko" sz="800"/>
              <a:t>⨍</a:t>
            </a:r>
            <a:endParaRPr sz="800"/>
          </a:p>
        </p:txBody>
      </p:sp>
      <p:sp>
        <p:nvSpPr>
          <p:cNvPr id="92" name="Google Shape;92;p16"/>
          <p:cNvSpPr/>
          <p:nvPr/>
        </p:nvSpPr>
        <p:spPr>
          <a:xfrm>
            <a:off x="2377175" y="4368588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</a:t>
            </a:r>
            <a:r>
              <a:rPr lang="ko" sz="800"/>
              <a:t>⨍</a:t>
            </a:r>
            <a:endParaRPr sz="800"/>
          </a:p>
        </p:txBody>
      </p:sp>
      <p:sp>
        <p:nvSpPr>
          <p:cNvPr id="93" name="Google Shape;93;p16"/>
          <p:cNvSpPr/>
          <p:nvPr/>
        </p:nvSpPr>
        <p:spPr>
          <a:xfrm rot="-5400000">
            <a:off x="2145525" y="3741000"/>
            <a:ext cx="371100" cy="884100"/>
          </a:xfrm>
          <a:prstGeom prst="bentUpArrow">
            <a:avLst>
              <a:gd fmla="val 25000" name="adj1"/>
              <a:gd fmla="val 24605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 rot="10800000">
            <a:off x="827775" y="2638975"/>
            <a:ext cx="325500" cy="813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877300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939850" y="3333900"/>
            <a:ext cx="246000" cy="254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690925" y="3891225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753475" y="3949425"/>
            <a:ext cx="246000" cy="254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690925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753475" y="33382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671900" y="3643588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r>
              <a:rPr lang="ko" sz="800"/>
              <a:t>⨍</a:t>
            </a:r>
            <a:endParaRPr sz="800"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3130950" y="2770000"/>
            <a:ext cx="247200" cy="1500000"/>
          </a:xfrm>
          <a:prstGeom prst="bentUpArrow">
            <a:avLst>
              <a:gd fmla="val 25000" name="adj1"/>
              <a:gd fmla="val 24605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681413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743963" y="33382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872250" y="4881725"/>
            <a:ext cx="52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참고: </a:t>
            </a:r>
            <a:r>
              <a:rPr lang="ko" sz="800" u="sng">
                <a:solidFill>
                  <a:schemeClr val="hlink"/>
                </a:solidFill>
                <a:hlinkClick r:id="rId5"/>
              </a:rPr>
              <a:t>LSTM, Long Short-Term Memory | Yebin.Y (yebiny.github.io)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9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12250" y="2377200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</a:t>
            </a:r>
            <a:r>
              <a:rPr lang="ko" sz="800"/>
              <a:t>⨍</a:t>
            </a:r>
            <a:endParaRPr sz="800"/>
          </a:p>
        </p:txBody>
      </p:sp>
      <p:sp>
        <p:nvSpPr>
          <p:cNvPr id="112" name="Google Shape;112;p17"/>
          <p:cNvSpPr/>
          <p:nvPr/>
        </p:nvSpPr>
        <p:spPr>
          <a:xfrm>
            <a:off x="2377175" y="4368588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</a:t>
            </a:r>
            <a:r>
              <a:rPr lang="ko" sz="800"/>
              <a:t>⨍</a:t>
            </a:r>
            <a:endParaRPr sz="800"/>
          </a:p>
        </p:txBody>
      </p:sp>
      <p:sp>
        <p:nvSpPr>
          <p:cNvPr id="113" name="Google Shape;113;p17"/>
          <p:cNvSpPr/>
          <p:nvPr/>
        </p:nvSpPr>
        <p:spPr>
          <a:xfrm rot="-5400000">
            <a:off x="2145525" y="3741000"/>
            <a:ext cx="371100" cy="884100"/>
          </a:xfrm>
          <a:prstGeom prst="bentUpArrow">
            <a:avLst>
              <a:gd fmla="val 25000" name="adj1"/>
              <a:gd fmla="val 24605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flipH="1" rot="10800000">
            <a:off x="827775" y="2638975"/>
            <a:ext cx="325500" cy="813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77300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39850" y="3333900"/>
            <a:ext cx="246000" cy="254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690925" y="3891225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753475" y="3949425"/>
            <a:ext cx="246000" cy="254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690925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753475" y="33382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671900" y="3643588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r>
              <a:rPr lang="ko" sz="800"/>
              <a:t>⨍</a:t>
            </a:r>
            <a:endParaRPr sz="800"/>
          </a:p>
        </p:txBody>
      </p:sp>
      <p:sp>
        <p:nvSpPr>
          <p:cNvPr id="122" name="Google Shape;122;p17"/>
          <p:cNvSpPr/>
          <p:nvPr/>
        </p:nvSpPr>
        <p:spPr>
          <a:xfrm>
            <a:off x="3357388" y="31233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419938" y="31858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974500" y="3438425"/>
            <a:ext cx="56700" cy="20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386438" y="31233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448988" y="31858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100" y="4370275"/>
            <a:ext cx="25908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872250" y="4881725"/>
            <a:ext cx="52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참고: </a:t>
            </a:r>
            <a:r>
              <a:rPr lang="ko" sz="800" u="sng">
                <a:solidFill>
                  <a:schemeClr val="hlink"/>
                </a:solidFill>
                <a:hlinkClick r:id="rId5"/>
              </a:rPr>
              <a:t>LSTM, Long Short-Term Memory | Yebin.Y (yebiny.github.io)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9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212250" y="2377200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</a:t>
            </a:r>
            <a:r>
              <a:rPr lang="ko" sz="800"/>
              <a:t>⨍</a:t>
            </a:r>
            <a:endParaRPr sz="800"/>
          </a:p>
        </p:txBody>
      </p:sp>
      <p:sp>
        <p:nvSpPr>
          <p:cNvPr id="135" name="Google Shape;135;p18"/>
          <p:cNvSpPr/>
          <p:nvPr/>
        </p:nvSpPr>
        <p:spPr>
          <a:xfrm>
            <a:off x="2377175" y="4368588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</a:t>
            </a:r>
            <a:r>
              <a:rPr lang="ko" sz="800"/>
              <a:t>⨍</a:t>
            </a:r>
            <a:endParaRPr sz="800"/>
          </a:p>
        </p:txBody>
      </p:sp>
      <p:sp>
        <p:nvSpPr>
          <p:cNvPr id="136" name="Google Shape;136;p18"/>
          <p:cNvSpPr/>
          <p:nvPr/>
        </p:nvSpPr>
        <p:spPr>
          <a:xfrm rot="-5400000">
            <a:off x="2145525" y="3741000"/>
            <a:ext cx="371100" cy="884100"/>
          </a:xfrm>
          <a:prstGeom prst="bentUpArrow">
            <a:avLst>
              <a:gd fmla="val 25000" name="adj1"/>
              <a:gd fmla="val 24605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flipH="1" rot="10800000">
            <a:off x="827775" y="2638975"/>
            <a:ext cx="325500" cy="813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877300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939850" y="3333900"/>
            <a:ext cx="246000" cy="254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690925" y="3891225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753475" y="3949425"/>
            <a:ext cx="246000" cy="254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690925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753475" y="33382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671900" y="3643588"/>
            <a:ext cx="6225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r>
              <a:rPr lang="ko" sz="800"/>
              <a:t>⨍</a:t>
            </a:r>
            <a:endParaRPr sz="800"/>
          </a:p>
        </p:txBody>
      </p:sp>
      <p:sp>
        <p:nvSpPr>
          <p:cNvPr id="145" name="Google Shape;145;p18"/>
          <p:cNvSpPr/>
          <p:nvPr/>
        </p:nvSpPr>
        <p:spPr>
          <a:xfrm>
            <a:off x="5582163" y="3275700"/>
            <a:ext cx="371100" cy="37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644713" y="3338250"/>
            <a:ext cx="246000" cy="2460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974500" y="3438425"/>
            <a:ext cx="56700" cy="20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563" y="4463888"/>
            <a:ext cx="23336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5872250" y="4881725"/>
            <a:ext cx="52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참고: </a:t>
            </a:r>
            <a:r>
              <a:rPr lang="ko" sz="800" u="sng">
                <a:solidFill>
                  <a:schemeClr val="hlink"/>
                </a:solidFill>
                <a:hlinkClick r:id="rId5"/>
              </a:rPr>
              <a:t>LSTM, Long Short-Term Memory | Yebin.Y (yebiny.github.io)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089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575" y="3971888"/>
            <a:ext cx="16954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5872250" y="4881725"/>
            <a:ext cx="52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참고: </a:t>
            </a:r>
            <a:r>
              <a:rPr lang="ko" sz="800" u="sng">
                <a:solidFill>
                  <a:schemeClr val="hlink"/>
                </a:solidFill>
                <a:hlinkClick r:id="rId5"/>
              </a:rPr>
              <a:t>LSTM, Long Short-Term Memory | Yebin.Y (yebiny.github.io)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50" y="1017963"/>
            <a:ext cx="502920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888" y="1268550"/>
            <a:ext cx="2172525" cy="3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950" y="2642244"/>
            <a:ext cx="2080404" cy="380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5733730" y="1649050"/>
            <a:ext cx="31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= &gt; 이전 정보(ht-1)를 얼마나 잊어야 하는지 결정함</a:t>
            </a:r>
            <a:endParaRPr sz="1100"/>
          </a:p>
        </p:txBody>
      </p:sp>
      <p:sp>
        <p:nvSpPr>
          <p:cNvPr id="165" name="Google Shape;165;p20"/>
          <p:cNvSpPr txBox="1"/>
          <p:nvPr/>
        </p:nvSpPr>
        <p:spPr>
          <a:xfrm>
            <a:off x="5775905" y="3025700"/>
            <a:ext cx="31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= &gt; 이전 정보(ht-1)를 얼마나 유지 시킬지 결정함</a:t>
            </a:r>
            <a:endParaRPr sz="1100"/>
          </a:p>
        </p:txBody>
      </p:sp>
      <p:sp>
        <p:nvSpPr>
          <p:cNvPr id="166" name="Google Shape;166;p20"/>
          <p:cNvSpPr txBox="1"/>
          <p:nvPr/>
        </p:nvSpPr>
        <p:spPr>
          <a:xfrm>
            <a:off x="509400" y="309675"/>
            <a:ext cx="73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GRU 의 수식과 구조</a:t>
            </a:r>
            <a:endParaRPr sz="1900"/>
          </a:p>
        </p:txBody>
      </p:sp>
      <p:sp>
        <p:nvSpPr>
          <p:cNvPr id="167" name="Google Shape;167;p20"/>
          <p:cNvSpPr txBox="1"/>
          <p:nvPr/>
        </p:nvSpPr>
        <p:spPr>
          <a:xfrm>
            <a:off x="2009300" y="1181525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 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856325" y="339620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 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1900" y="2972575"/>
            <a:ext cx="212125" cy="2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3750" y="3507751"/>
            <a:ext cx="174250" cy="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2750" y="1293076"/>
            <a:ext cx="174250" cy="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00" y="1078088"/>
            <a:ext cx="456247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575" y="2093725"/>
            <a:ext cx="26574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5542705" y="2581950"/>
            <a:ext cx="31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= &gt; r을 토대로 이전 정보에서 무엇을 지울지 결정함</a:t>
            </a:r>
            <a:endParaRPr sz="1100"/>
          </a:p>
        </p:txBody>
      </p:sp>
      <p:sp>
        <p:nvSpPr>
          <p:cNvPr id="179" name="Google Shape;179;p21"/>
          <p:cNvSpPr txBox="1"/>
          <p:nvPr/>
        </p:nvSpPr>
        <p:spPr>
          <a:xfrm>
            <a:off x="509400" y="309675"/>
            <a:ext cx="73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GRU 의 수식과 구조</a:t>
            </a:r>
            <a:endParaRPr sz="1900"/>
          </a:p>
        </p:txBody>
      </p:sp>
      <p:sp>
        <p:nvSpPr>
          <p:cNvPr id="180" name="Google Shape;180;p21"/>
          <p:cNvSpPr txBox="1"/>
          <p:nvPr/>
        </p:nvSpPr>
        <p:spPr>
          <a:xfrm>
            <a:off x="1877550" y="3437025"/>
            <a:ext cx="26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W </a:t>
            </a:r>
            <a:endParaRPr sz="1300"/>
          </a:p>
        </p:txBody>
      </p:sp>
      <p:sp>
        <p:nvSpPr>
          <p:cNvPr id="181" name="Google Shape;181;p21"/>
          <p:cNvSpPr txBox="1"/>
          <p:nvPr/>
        </p:nvSpPr>
        <p:spPr>
          <a:xfrm>
            <a:off x="2008725" y="1221775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 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500" y="3011250"/>
            <a:ext cx="209300" cy="2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875" y="3193800"/>
            <a:ext cx="209300" cy="2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6950" y="3540926"/>
            <a:ext cx="174250" cy="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4375" y="1333326"/>
            <a:ext cx="174250" cy="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