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96" r:id="rId6"/>
    <p:sldId id="277" r:id="rId7"/>
    <p:sldId id="262" r:id="rId8"/>
    <p:sldId id="299" r:id="rId9"/>
    <p:sldId id="300" r:id="rId10"/>
    <p:sldId id="289" r:id="rId11"/>
    <p:sldId id="297" r:id="rId12"/>
    <p:sldId id="298" r:id="rId13"/>
    <p:sldId id="301" r:id="rId14"/>
    <p:sldId id="258"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769" autoAdjust="0"/>
    <p:restoredTop sz="94660"/>
  </p:normalViewPr>
  <p:slideViewPr>
    <p:cSldViewPr snapToGrid="0">
      <p:cViewPr varScale="1">
        <p:scale>
          <a:sx n="54" d="100"/>
          <a:sy n="54" d="100"/>
        </p:scale>
        <p:origin x="77" y="6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20" y="10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CF7363-46B3-4791-B1F1-74C9C73C71E6}" type="datetime1">
              <a:rPr lang="zh-CN" altLang="en-US" smtClean="0">
                <a:latin typeface="Microsoft YaHei UI" panose="020B0503020204020204" pitchFamily="34" charset="-122"/>
                <a:ea typeface="Microsoft YaHei UI" panose="020B0503020204020204" pitchFamily="34" charset="-122"/>
              </a:rPr>
              <a:t>2022/6/9</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51558A8-E2C3-4D4F-B74A-F34DB9A5CC63}" type="datetime1">
              <a:rPr lang="zh-CN" altLang="en-US" noProof="0" smtClean="0"/>
              <a:t>2022/6/9</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B9A9E5-4F7F-4A7D-9DE1-899232329269}" type="slidenum">
              <a:rPr lang="en-US" altLang="zh-CN" noProof="0" smtClean="0"/>
              <a:pPr/>
              <a:t>‹#›</a:t>
            </a:fld>
            <a:endParaRPr lang="zh-CN" altLang="en-U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90056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764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661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0175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9177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81357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0364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0950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7508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69422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sp>
        <p:nvSpPr>
          <p:cNvPr id="3" name="副标题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pic>
        <p:nvPicPr>
          <p:cNvPr id="8" name="图形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市场比较">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23" name="文本占位符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24" name="文本占位符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pic>
        <p:nvPicPr>
          <p:cNvPr id="11" name="图形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图形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图形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内容占位符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p:txBody>
      </p:sp>
      <p:sp>
        <p:nvSpPr>
          <p:cNvPr id="26" name="内容占位符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a:p>
            <a:pPr lvl="1" rtl="0"/>
            <a:r>
              <a:rPr lang="zh-CN" altLang="en-US" noProof="0"/>
              <a:t>二级</a:t>
            </a:r>
          </a:p>
        </p:txBody>
      </p:sp>
      <p:sp>
        <p:nvSpPr>
          <p:cNvPr id="27" name="内容占位符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两栏内容">
    <p:bg>
      <p:bgPr>
        <a:solidFill>
          <a:schemeClr val="accen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11" name="图形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4" name="图形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标题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20" name="文本占位符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5" name="文本占位符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6" name="文本占位符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7" name="文本占位符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8" name="文本占位符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9" name="文本占位符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1" name="日期占位符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24" name="幻灯片编号占位符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日程表 2">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6" name="文本占位符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7" name="文本占位符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8" name="文本占位符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9" name="文本占位符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0" name="文本占位符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1" name="文本占位符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12" name="文本占位符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3" name="文本占位符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4" name="文本占位符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5" name="文本占位符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6" name="文本占位符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7" name="文本占位符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8" name="文本占位符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9" name="文本占位符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0" name="文本占位符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1" name="文本占位符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2" name="文本占位符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3" name="文本占位符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4" name="文本占位符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5" name="文本占位符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6" name="文本占位符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7" name="文本占位符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8" name="文本占位符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9" name="文本占位符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0" name="文本占位符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1" name="文本占位符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2" name="长方形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6" name="日期占位符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37" name="页脚占位符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38" name="灯片编号占位符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占位符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p>
        </p:txBody>
      </p:sp>
      <p:sp>
        <p:nvSpPr>
          <p:cNvPr id="2" name="标题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日期占位符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cxnSp>
        <p:nvCxnSpPr>
          <p:cNvPr id="10" name="直接连接符​​(S)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团队幻灯片 4 人">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图片占位符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7" name="图片占位符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8" name="图片占位符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lgn="l">
              <a:lnSpc>
                <a:spcPct val="100000"/>
              </a:lnSpc>
              <a:buNone/>
              <a:defRPr sz="1400">
                <a:solidFill>
                  <a:schemeClr val="tx1">
                    <a:lumMod val="75000"/>
                    <a:lumOff val="25000"/>
                  </a:schemeClr>
                </a:solidFill>
              </a:defRPr>
            </a:lvl2pPr>
          </a:lstStyle>
          <a:p>
            <a:pPr lvl="0" rtl="0"/>
            <a:r>
              <a:rPr lang="zh-CN" altLang="en-US" noProof="0"/>
              <a:t>单击图标以添加图片</a:t>
            </a:r>
          </a:p>
        </p:txBody>
      </p:sp>
      <p:sp>
        <p:nvSpPr>
          <p:cNvPr id="19" name="图片占位符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3" name="文本占位符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4" name="文本占位符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5" name="文本占位符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6" name="文本占位符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7" name="文本占位符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8" name="文本占位符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9" name="文本占位符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10" name="直接连接符​​(S)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团队幻灯片 8 人">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图片占位符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7" name="图片占位符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8" name="图片占位符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p>
        </p:txBody>
      </p:sp>
      <p:sp>
        <p:nvSpPr>
          <p:cNvPr id="19" name="图片占位符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6" name="文本占位符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3" name="文本占位符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7" name="文本占位符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4" name="文本占位符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8" name="文本占位符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5" name="文本占位符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9" name="文本占位符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55" name="图片占位符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6" name="图片占位符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7" name="图片占位符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p>
        </p:txBody>
      </p:sp>
      <p:sp>
        <p:nvSpPr>
          <p:cNvPr id="58" name="图片占位符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4" name="文本占位符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2" name="文本占位符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59" name="文本占位符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3" name="文本占位符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0" name="文本占位符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4" name="文本占位符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1" name="文本占位符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65" name="文本占位符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13" name="图形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图形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内容">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内容占位符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7" name="文本占位符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4" name="内容占位符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8" name="文本占位符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单击以编辑</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5" name="内容占位符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21" name="文本占位符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9" name="文本占位符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6" name="内容占位符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p>
        </p:txBody>
      </p:sp>
      <p:sp>
        <p:nvSpPr>
          <p:cNvPr id="14" name="文本占位符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23" name="文本占位符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cxnSp>
        <p:nvCxnSpPr>
          <p:cNvPr id="16" name="直接连接符​​(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内容占位符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cxnSp>
        <p:nvCxnSpPr>
          <p:cNvPr id="23" name="直接连接符​​(S)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期占位符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24" name="幻灯片编号占位符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zh-CN" altLang="en-US" noProof="0"/>
              <a:t>单击以编辑模板标题样式</a:t>
            </a:r>
          </a:p>
        </p:txBody>
      </p:sp>
      <p:sp>
        <p:nvSpPr>
          <p:cNvPr id="3" name="副标题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pic>
        <p:nvPicPr>
          <p:cNvPr id="6" name="图形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日期占位符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US" altLang="zh-CN" noProof="0"/>
              <a:t>20XX</a:t>
            </a:r>
            <a:endParaRPr lang="zh-CN" altLang="en-US" noProof="0"/>
          </a:p>
        </p:txBody>
      </p:sp>
      <p:sp>
        <p:nvSpPr>
          <p:cNvPr id="10" name="页脚占位符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zh-CN" altLang="en-US" noProof="0"/>
              <a:t>融资演讲稿</a:t>
            </a:r>
          </a:p>
        </p:txBody>
      </p:sp>
      <p:sp>
        <p:nvSpPr>
          <p:cNvPr id="11" name="幻灯片编号占位符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US" altLang="zh-CN" noProof="0" smtClean="0"/>
              <a:t>‹#›</a:t>
            </a:fld>
            <a:endParaRPr lang="zh-CN" altLang="en-U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bg>
      <p:bgPr>
        <a:solidFill>
          <a:schemeClr val="bg1"/>
        </a:solidFill>
        <a:effectLst/>
      </p:bgPr>
    </p:bg>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标题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sp>
        <p:nvSpPr>
          <p:cNvPr id="3" name="内容占位符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6" name="幻灯片编号占位符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日程表">
    <p:spTree>
      <p:nvGrpSpPr>
        <p:cNvPr id="1" name=""/>
        <p:cNvGrpSpPr/>
        <p:nvPr/>
      </p:nvGrpSpPr>
      <p:grpSpPr>
        <a:xfrm>
          <a:off x="0" y="0"/>
          <a:ext cx="0" cy="0"/>
          <a:chOff x="0" y="0"/>
          <a:chExt cx="0" cy="0"/>
        </a:xfrm>
      </p:grpSpPr>
      <p:sp>
        <p:nvSpPr>
          <p:cNvPr id="12" name="图形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单击此处编辑标题</a:t>
            </a:r>
          </a:p>
        </p:txBody>
      </p:sp>
      <p:sp>
        <p:nvSpPr>
          <p:cNvPr id="16" name="文本占位符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17" name="文本占位符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18" name="文本占位符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19" name="文本占位符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34" name="文本占位符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sp>
        <p:nvSpPr>
          <p:cNvPr id="35" name="文本占位符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sp>
        <p:nvSpPr>
          <p:cNvPr id="36" name="文本占位符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sp>
        <p:nvSpPr>
          <p:cNvPr id="37" name="文本占位符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p>
        </p:txBody>
      </p:sp>
      <p:cxnSp>
        <p:nvCxnSpPr>
          <p:cNvPr id="3" name="直接连接符​​(S)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接连接符​​(S)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接连接符​​(S)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接连接符​​(S)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占位符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6" name="页脚占位符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7" name="灯片编号占位符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3 列">
    <p:bg>
      <p:bgPr>
        <a:solidFill>
          <a:schemeClr val="accent2"/>
        </a:solidFill>
        <a:effectLst/>
      </p:bgPr>
    </p:bg>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5" name="文本占位符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7" name="文本占位符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1" name="文本占位符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32" name="文本占位符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3" name="文本占位符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34" name="文本占位符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2" name="文本占位符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13" name="文本占位符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 name="日期占位符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5" name="灯片编号占位符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2" name="直接连接符​​(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形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图形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 2 列">
    <p:bg>
      <p:bgPr>
        <a:solidFill>
          <a:schemeClr val="bg1"/>
        </a:solidFill>
        <a:effectLst/>
      </p:bgPr>
    </p:bg>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5" name="文本占位符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7" name="文本占位符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6" name="文本占位符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8" name="文本占位符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9" name="文本占位符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0" name="文本占位符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3" name="文本占位符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4" name="文本占位符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 name="日期占位符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5" name="灯片编号占位符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2" name="图形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简介">
    <p:bg>
      <p:bgPr>
        <a:solidFill>
          <a:schemeClr val="accen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cxnSp>
        <p:nvCxnSpPr>
          <p:cNvPr id="14" name="直接连接符​​(S)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S)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期占位符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0" name="页脚占位符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11" name="幻灯片编号占位符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节符">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pic>
        <p:nvPicPr>
          <p:cNvPr id="5" name="图形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标题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cxnSp>
        <p:nvCxnSpPr>
          <p:cNvPr id="9" name="直接连接符​​(S)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2" name="文本占位符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3" name="文本占位符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4" name="文本占位符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5" name="文本占位符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6" name="文本占位符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7" name="日期占位符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8" name="页脚占位符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19" name="灯片编号占位符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栏内容">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1" name="文本占位符 2">
            <a:extLst>
              <a:ext uri="{FF2B5EF4-FFF2-40B4-BE49-F238E27FC236}">
                <a16:creationId xmlns:a16="http://schemas.microsoft.com/office/drawing/2014/main" id="{1F60A771-8BBC-4565-AB09-402DA7CB2780}"/>
              </a:ext>
            </a:extLst>
          </p:cNvPr>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16" name="直接连接符​​(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6" name="幻灯片编号占位符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815C6-3AD0-46E6-A74A-1967BD91AF50}"/>
              </a:ext>
            </a:extLst>
          </p:cNvPr>
          <p:cNvSpPr>
            <a:spLocks noGrp="1"/>
          </p:cNvSpPr>
          <p:nvPr>
            <p:ph type="ctrTitle"/>
          </p:nvPr>
        </p:nvSpPr>
        <p:spPr>
          <a:xfrm>
            <a:off x="3095283" y="1657124"/>
            <a:ext cx="5610688" cy="834501"/>
          </a:xfrm>
        </p:spPr>
        <p:txBody>
          <a:bodyPr rtlCol="0"/>
          <a:lstStyle/>
          <a:p>
            <a:pPr rtl="0"/>
            <a:r>
              <a:rPr lang="zh-CN" altLang="en-US" dirty="0"/>
              <a:t>涛哥外卖管理端</a:t>
            </a:r>
            <a:r>
              <a:rPr lang="en-US" altLang="zh-CN" dirty="0"/>
              <a:t>&amp;</a:t>
            </a:r>
            <a:r>
              <a:rPr lang="zh-CN" altLang="en-US" dirty="0"/>
              <a:t>用户端</a:t>
            </a:r>
          </a:p>
        </p:txBody>
      </p:sp>
      <p:sp>
        <p:nvSpPr>
          <p:cNvPr id="3" name="副标题 2">
            <a:extLst>
              <a:ext uri="{FF2B5EF4-FFF2-40B4-BE49-F238E27FC236}">
                <a16:creationId xmlns:a16="http://schemas.microsoft.com/office/drawing/2014/main" id="{1901B20D-4C28-4DA3-ABBD-718C22A5E58B}"/>
              </a:ext>
            </a:extLst>
          </p:cNvPr>
          <p:cNvSpPr>
            <a:spLocks noGrp="1"/>
          </p:cNvSpPr>
          <p:nvPr>
            <p:ph type="subTitle" idx="1"/>
          </p:nvPr>
        </p:nvSpPr>
        <p:spPr>
          <a:xfrm>
            <a:off x="4748106" y="4150311"/>
            <a:ext cx="2487195" cy="1185169"/>
          </a:xfrm>
        </p:spPr>
        <p:txBody>
          <a:bodyPr rtlCol="0">
            <a:normAutofit/>
          </a:bodyPr>
          <a:lstStyle/>
          <a:p>
            <a:pPr rtl="0"/>
            <a:r>
              <a:rPr lang="zh-CN" altLang="en-US" dirty="0"/>
              <a:t>姓名：韩东根</a:t>
            </a:r>
            <a:endParaRPr lang="en-US" altLang="zh-CN" dirty="0"/>
          </a:p>
          <a:p>
            <a:pPr rtl="0"/>
            <a:r>
              <a:rPr lang="zh-CN" altLang="en-US" dirty="0"/>
              <a:t>学号：</a:t>
            </a:r>
            <a:r>
              <a:rPr lang="en-US" altLang="zh-CN" dirty="0"/>
              <a:t>19051912</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246888" y="-159563"/>
            <a:ext cx="3557016" cy="1201979"/>
          </a:xfrm>
        </p:spPr>
        <p:txBody>
          <a:bodyPr rtlCol="0"/>
          <a:lstStyle/>
          <a:p>
            <a:pPr rtl="0"/>
            <a:r>
              <a:rPr lang="zh-CN" altLang="en-US" dirty="0"/>
              <a:t>部分功能执行过程：</a:t>
            </a:r>
          </a:p>
        </p:txBody>
      </p:sp>
      <p:sp>
        <p:nvSpPr>
          <p:cNvPr id="20" name="日期占位符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en-US" altLang="zh-CN"/>
              <a:t>20XX</a:t>
            </a:r>
          </a:p>
        </p:txBody>
      </p:sp>
      <p:sp>
        <p:nvSpPr>
          <p:cNvPr id="21" name="页脚占位符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zh-CN" altLang="en-US"/>
              <a:t>融资演讲稿</a:t>
            </a:r>
          </a:p>
        </p:txBody>
      </p:sp>
      <p:sp>
        <p:nvSpPr>
          <p:cNvPr id="22" name="灯片编号占位符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US" altLang="zh-CN" smtClean="0"/>
              <a:pPr rtl="0"/>
              <a:t>10</a:t>
            </a:fld>
            <a:endParaRPr lang="zh-CN" altLang="en-US"/>
          </a:p>
        </p:txBody>
      </p:sp>
      <p:sp>
        <p:nvSpPr>
          <p:cNvPr id="30" name="文本框 29">
            <a:extLst>
              <a:ext uri="{FF2B5EF4-FFF2-40B4-BE49-F238E27FC236}">
                <a16:creationId xmlns:a16="http://schemas.microsoft.com/office/drawing/2014/main" id="{59BEBDFF-AA2C-175D-E404-7A1A4AF5A3A8}"/>
              </a:ext>
            </a:extLst>
          </p:cNvPr>
          <p:cNvSpPr txBox="1"/>
          <p:nvPr/>
        </p:nvSpPr>
        <p:spPr>
          <a:xfrm>
            <a:off x="461913" y="1404594"/>
            <a:ext cx="2413262" cy="646331"/>
          </a:xfrm>
          <a:prstGeom prst="rect">
            <a:avLst/>
          </a:prstGeom>
          <a:noFill/>
        </p:spPr>
        <p:txBody>
          <a:bodyPr wrap="square" rtlCol="0">
            <a:spAutoFit/>
          </a:bodyPr>
          <a:lstStyle/>
          <a:p>
            <a:r>
              <a:rPr lang="zh-CN" altLang="en-US" dirty="0"/>
              <a:t>对菜品</a:t>
            </a:r>
            <a:r>
              <a:rPr lang="en-US" altLang="zh-CN" dirty="0"/>
              <a:t>/</a:t>
            </a:r>
            <a:r>
              <a:rPr lang="zh-CN" altLang="en-US" dirty="0"/>
              <a:t>套餐的操作（增删）：</a:t>
            </a:r>
          </a:p>
        </p:txBody>
      </p:sp>
      <p:sp>
        <p:nvSpPr>
          <p:cNvPr id="31" name="文本框 30">
            <a:extLst>
              <a:ext uri="{FF2B5EF4-FFF2-40B4-BE49-F238E27FC236}">
                <a16:creationId xmlns:a16="http://schemas.microsoft.com/office/drawing/2014/main" id="{24AEF885-106E-C7B2-2EB4-23EB4A74B76E}"/>
              </a:ext>
            </a:extLst>
          </p:cNvPr>
          <p:cNvSpPr txBox="1"/>
          <p:nvPr/>
        </p:nvSpPr>
        <p:spPr>
          <a:xfrm>
            <a:off x="2780907" y="1404594"/>
            <a:ext cx="7514396" cy="923330"/>
          </a:xfrm>
          <a:prstGeom prst="rect">
            <a:avLst/>
          </a:prstGeom>
          <a:noFill/>
        </p:spPr>
        <p:txBody>
          <a:bodyPr wrap="square" rtlCol="0">
            <a:spAutoFit/>
          </a:bodyPr>
          <a:lstStyle/>
          <a:p>
            <a:pPr marL="342900" indent="-342900">
              <a:buAutoNum type="arabicPeriod"/>
            </a:pPr>
            <a:r>
              <a:rPr lang="zh-CN" altLang="en-US" dirty="0"/>
              <a:t>菜品和套餐除了自身的数据还要关联其他数据（口味信息和属于套餐的菜品信息）</a:t>
            </a:r>
            <a:endParaRPr lang="en-US" altLang="zh-CN" dirty="0"/>
          </a:p>
          <a:p>
            <a:pPr marL="342900" indent="-342900">
              <a:buAutoNum type="arabicPeriod"/>
            </a:pPr>
            <a:r>
              <a:rPr lang="zh-CN" altLang="en-US" dirty="0"/>
              <a:t>与其他的删除不同的点就是需要先对自身进行删除后删除其关联数据</a:t>
            </a:r>
          </a:p>
        </p:txBody>
      </p:sp>
      <p:pic>
        <p:nvPicPr>
          <p:cNvPr id="5" name="图片 4">
            <a:extLst>
              <a:ext uri="{FF2B5EF4-FFF2-40B4-BE49-F238E27FC236}">
                <a16:creationId xmlns:a16="http://schemas.microsoft.com/office/drawing/2014/main" id="{683D0BAD-7344-FBD6-6635-67953AC7EAC2}"/>
              </a:ext>
            </a:extLst>
          </p:cNvPr>
          <p:cNvPicPr>
            <a:picLocks noChangeAspect="1"/>
          </p:cNvPicPr>
          <p:nvPr/>
        </p:nvPicPr>
        <p:blipFill>
          <a:blip r:embed="rId3"/>
          <a:stretch>
            <a:fillRect/>
          </a:stretch>
        </p:blipFill>
        <p:spPr>
          <a:xfrm>
            <a:off x="970177" y="2649629"/>
            <a:ext cx="7004900" cy="4071846"/>
          </a:xfrm>
          <a:prstGeom prst="rect">
            <a:avLst/>
          </a:prstGeom>
        </p:spPr>
      </p:pic>
    </p:spTree>
    <p:extLst>
      <p:ext uri="{BB962C8B-B14F-4D97-AF65-F5344CB8AC3E}">
        <p14:creationId xmlns:p14="http://schemas.microsoft.com/office/powerpoint/2010/main" val="384074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rtlCol="0"/>
          <a:lstStyle/>
          <a:p>
            <a:pPr rtl="0"/>
            <a:r>
              <a:rPr lang="zh-CN" altLang="en-US" dirty="0"/>
              <a:t>感谢观看</a:t>
            </a:r>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1A67C-8BDA-FE3E-B268-DCCCDEA4292D}"/>
              </a:ext>
            </a:extLst>
          </p:cNvPr>
          <p:cNvSpPr>
            <a:spLocks noGrp="1"/>
          </p:cNvSpPr>
          <p:nvPr>
            <p:ph type="title"/>
          </p:nvPr>
        </p:nvSpPr>
        <p:spPr>
          <a:xfrm>
            <a:off x="452762" y="1195187"/>
            <a:ext cx="8602461" cy="1860951"/>
          </a:xfrm>
        </p:spPr>
        <p:txBody>
          <a:bodyPr>
            <a:normAutofit fontScale="90000"/>
          </a:bodyPr>
          <a:lstStyle/>
          <a:p>
            <a:r>
              <a:rPr lang="zh-CN" altLang="en-US" dirty="0"/>
              <a:t>整个系统所用到的技术有：</a:t>
            </a:r>
            <a:br>
              <a:rPr lang="en-US" altLang="zh-CN" dirty="0"/>
            </a:br>
            <a:r>
              <a:rPr lang="en-US" altLang="zh-CN" dirty="0"/>
              <a:t>1. </a:t>
            </a:r>
            <a:r>
              <a:rPr lang="zh-CN" altLang="en-US" dirty="0"/>
              <a:t>前端：</a:t>
            </a:r>
            <a:r>
              <a:rPr lang="en-US" altLang="zh-CN" dirty="0"/>
              <a:t>html</a:t>
            </a:r>
            <a:r>
              <a:rPr lang="zh-CN" altLang="en-US" dirty="0"/>
              <a:t>、</a:t>
            </a:r>
            <a:r>
              <a:rPr lang="en-US" altLang="zh-CN" dirty="0"/>
              <a:t>Vue</a:t>
            </a:r>
            <a:r>
              <a:rPr lang="zh-CN" altLang="en-US" dirty="0"/>
              <a:t>等</a:t>
            </a:r>
            <a:br>
              <a:rPr lang="en-US" altLang="zh-CN" dirty="0"/>
            </a:br>
            <a:r>
              <a:rPr lang="en-US" altLang="zh-CN" dirty="0"/>
              <a:t>2. </a:t>
            </a:r>
            <a:r>
              <a:rPr lang="zh-CN" altLang="en-US" dirty="0"/>
              <a:t>后端：</a:t>
            </a:r>
            <a:r>
              <a:rPr lang="en-US" altLang="zh-CN" dirty="0" err="1"/>
              <a:t>springboot+Mabatis-plus</a:t>
            </a:r>
            <a:r>
              <a:rPr lang="zh-CN" altLang="en-US" dirty="0"/>
              <a:t>为主</a:t>
            </a:r>
            <a:br>
              <a:rPr lang="en-US" altLang="zh-CN" dirty="0"/>
            </a:br>
            <a:r>
              <a:rPr lang="en-US" altLang="zh-CN" dirty="0"/>
              <a:t>3. </a:t>
            </a:r>
            <a:r>
              <a:rPr lang="zh-CN" altLang="en-US" dirty="0"/>
              <a:t>数据库：</a:t>
            </a:r>
            <a:r>
              <a:rPr lang="en-US" altLang="zh-CN" dirty="0"/>
              <a:t>mysql</a:t>
            </a:r>
            <a:br>
              <a:rPr lang="en-US" altLang="zh-CN" dirty="0"/>
            </a:br>
            <a:r>
              <a:rPr lang="en-US" altLang="zh-CN" dirty="0"/>
              <a:t>4. </a:t>
            </a:r>
            <a:r>
              <a:rPr lang="zh-CN" altLang="en-US" dirty="0"/>
              <a:t>服务器：</a:t>
            </a:r>
            <a:r>
              <a:rPr lang="en-US" altLang="zh-CN" dirty="0" err="1"/>
              <a:t>springboot</a:t>
            </a:r>
            <a:r>
              <a:rPr lang="zh-CN" altLang="en-US" dirty="0"/>
              <a:t>部署的</a:t>
            </a:r>
            <a:r>
              <a:rPr lang="en-US" altLang="zh-CN" dirty="0"/>
              <a:t>tomcat</a:t>
            </a:r>
            <a:endParaRPr lang="zh-CN" altLang="en-US" dirty="0"/>
          </a:p>
        </p:txBody>
      </p:sp>
      <p:sp>
        <p:nvSpPr>
          <p:cNvPr id="4" name="日期占位符 3">
            <a:extLst>
              <a:ext uri="{FF2B5EF4-FFF2-40B4-BE49-F238E27FC236}">
                <a16:creationId xmlns:a16="http://schemas.microsoft.com/office/drawing/2014/main" id="{00105F51-4D08-1DF1-0964-B177577A71A6}"/>
              </a:ext>
            </a:extLst>
          </p:cNvPr>
          <p:cNvSpPr>
            <a:spLocks noGrp="1"/>
          </p:cNvSpPr>
          <p:nvPr>
            <p:ph type="dt" sz="half" idx="10"/>
          </p:nvPr>
        </p:nvSpPr>
        <p:spPr/>
        <p:txBody>
          <a:body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A0EF116D-098F-66B1-E149-96B0EB85B57B}"/>
              </a:ext>
            </a:extLst>
          </p:cNvPr>
          <p:cNvSpPr>
            <a:spLocks noGrp="1"/>
          </p:cNvSpPr>
          <p:nvPr>
            <p:ph type="ftr" sz="quarter" idx="11"/>
          </p:nvPr>
        </p:nvSpPr>
        <p:spPr/>
        <p:txBody>
          <a:bodyPr/>
          <a:lstStyle/>
          <a:p>
            <a:r>
              <a:rPr lang="zh-CN" altLang="en-US" noProof="0"/>
              <a:t>融资演讲稿</a:t>
            </a:r>
          </a:p>
        </p:txBody>
      </p:sp>
      <p:sp>
        <p:nvSpPr>
          <p:cNvPr id="6" name="灯片编号占位符 5">
            <a:extLst>
              <a:ext uri="{FF2B5EF4-FFF2-40B4-BE49-F238E27FC236}">
                <a16:creationId xmlns:a16="http://schemas.microsoft.com/office/drawing/2014/main" id="{B3377CCF-764F-E7E7-14DA-B30A87883A12}"/>
              </a:ext>
            </a:extLst>
          </p:cNvPr>
          <p:cNvSpPr>
            <a:spLocks noGrp="1"/>
          </p:cNvSpPr>
          <p:nvPr>
            <p:ph type="sldNum" sz="quarter" idx="12"/>
          </p:nvPr>
        </p:nvSpPr>
        <p:spPr/>
        <p:txBody>
          <a:bodyPr/>
          <a:lstStyle/>
          <a:p>
            <a:fld id="{B5CEABB6-07DC-46E8-9B57-56EC44A396E5}" type="slidenum">
              <a:rPr lang="en-US" altLang="zh-CN" noProof="0" smtClean="0"/>
              <a:pPr/>
              <a:t>2</a:t>
            </a:fld>
            <a:endParaRPr lang="zh-CN" altLang="en-US" noProof="0"/>
          </a:p>
        </p:txBody>
      </p:sp>
    </p:spTree>
    <p:extLst>
      <p:ext uri="{BB962C8B-B14F-4D97-AF65-F5344CB8AC3E}">
        <p14:creationId xmlns:p14="http://schemas.microsoft.com/office/powerpoint/2010/main" val="109788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32668" y="355107"/>
            <a:ext cx="3171825" cy="543841"/>
          </a:xfrm>
        </p:spPr>
        <p:txBody>
          <a:bodyPr rtlCol="0"/>
          <a:lstStyle/>
          <a:p>
            <a:pPr rtl="0"/>
            <a:r>
              <a:rPr lang="zh-CN" altLang="en-US" dirty="0"/>
              <a:t>管理端功能：</a:t>
            </a:r>
          </a:p>
        </p:txBody>
      </p:sp>
      <p:sp>
        <p:nvSpPr>
          <p:cNvPr id="3" name="副标题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232668" y="837824"/>
            <a:ext cx="7167373" cy="5797037"/>
          </a:xfrm>
        </p:spPr>
        <p:txBody>
          <a:bodyPr rtlCol="0">
            <a:noAutofit/>
          </a:bodyPr>
          <a:lstStyle/>
          <a:p>
            <a:pPr marL="0" marR="0">
              <a:spcBef>
                <a:spcPts val="0"/>
              </a:spcBef>
              <a:spcAft>
                <a:spcPts val="0"/>
              </a:spcAft>
            </a:pPr>
            <a:r>
              <a:rPr lang="zh-CN" altLang="zh-CN" dirty="0">
                <a:effectLst/>
                <a:latin typeface="Arial Black" panose="020B0A04020102020204" pitchFamily="34" charset="0"/>
                <a:ea typeface="Microsoft YaHei" panose="020B0503020204020204" pitchFamily="34" charset="-122"/>
              </a:rPr>
              <a:t>功能：</a:t>
            </a:r>
          </a:p>
          <a:p>
            <a:pPr rtl="0" fontAlgn="ctr">
              <a:spcBef>
                <a:spcPts val="0"/>
              </a:spcBef>
              <a:spcAft>
                <a:spcPts val="0"/>
              </a:spcAft>
              <a:buFont typeface="+mj-lt"/>
              <a:buAutoNum type="arabicPeriod"/>
            </a:pPr>
            <a:r>
              <a:rPr lang="zh-CN" altLang="zh-CN" b="0" i="0" dirty="0">
                <a:effectLst/>
                <a:latin typeface="Arial Black" panose="020B0A04020102020204" pitchFamily="34" charset="0"/>
                <a:ea typeface="Microsoft YaHei" panose="020B0503020204020204" pitchFamily="34" charset="-122"/>
              </a:rPr>
              <a:t>用户的登录登出</a:t>
            </a:r>
            <a:endParaRPr lang="en-US" altLang="zh-CN" b="0" i="0" dirty="0">
              <a:effectLst/>
              <a:latin typeface="Arial Black" panose="020B0A04020102020204" pitchFamily="34" charset="0"/>
              <a:ea typeface="Microsoft YaHei" panose="020B0503020204020204" pitchFamily="34" charset="-122"/>
            </a:endParaRPr>
          </a:p>
          <a:p>
            <a:pPr rtl="0" fontAlgn="ctr">
              <a:spcBef>
                <a:spcPts val="0"/>
              </a:spcBef>
              <a:spcAft>
                <a:spcPts val="0"/>
              </a:spcAft>
              <a:buFont typeface="+mj-lt"/>
              <a:buAutoNum type="arabicPeriod"/>
            </a:pPr>
            <a:r>
              <a:rPr lang="zh-CN" altLang="zh-CN" b="0" i="0" dirty="0">
                <a:effectLst/>
                <a:latin typeface="Arial Black" panose="020B0A04020102020204" pitchFamily="34" charset="0"/>
                <a:ea typeface="Microsoft YaHei" panose="020B0503020204020204" pitchFamily="34" charset="-122"/>
              </a:rPr>
              <a:t>员工管理</a:t>
            </a:r>
          </a:p>
          <a:p>
            <a:pPr marL="742950" lvl="1" indent="-285750" rtl="0" fontAlgn="ctr">
              <a:spcBef>
                <a:spcPts val="0"/>
              </a:spcBef>
              <a:spcAft>
                <a:spcPts val="0"/>
              </a:spcAft>
              <a:buFont typeface="+mj-lt"/>
              <a:buAutoNum type="alphaLcPeriod"/>
            </a:pPr>
            <a:r>
              <a:rPr lang="zh-CN" altLang="en-US" b="0" i="0" dirty="0">
                <a:effectLst/>
                <a:latin typeface="Arial Black" panose="020B0A04020102020204" pitchFamily="34" charset="0"/>
                <a:ea typeface="Microsoft YaHei" panose="020B0503020204020204" pitchFamily="34" charset="-122"/>
              </a:rPr>
              <a:t>条件查询、显示</a:t>
            </a:r>
            <a:endParaRPr lang="en-US" altLang="zh-CN" b="0" i="0" dirty="0">
              <a:effectLst/>
              <a:latin typeface="Arial Black" panose="020B0A04020102020204" pitchFamily="34" charset="0"/>
              <a:ea typeface="Microsoft YaHei" panose="020B0503020204020204" pitchFamily="34" charset="-122"/>
            </a:endParaRP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禁用、启用员工账号</a:t>
            </a: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增加员工</a:t>
            </a: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编辑员工</a:t>
            </a:r>
          </a:p>
          <a:p>
            <a:pPr rtl="0" fontAlgn="ctr">
              <a:spcBef>
                <a:spcPts val="0"/>
              </a:spcBef>
              <a:spcAft>
                <a:spcPts val="0"/>
              </a:spcAft>
              <a:buFont typeface="+mj-lt"/>
              <a:buAutoNum type="arabicPeriod"/>
            </a:pPr>
            <a:r>
              <a:rPr lang="zh-CN" altLang="zh-CN" b="0" i="0" dirty="0">
                <a:effectLst/>
                <a:latin typeface="Arial Black" panose="020B0A04020102020204" pitchFamily="34" charset="0"/>
                <a:ea typeface="Microsoft YaHei" panose="020B0503020204020204" pitchFamily="34" charset="-122"/>
              </a:rPr>
              <a:t>分类管理</a:t>
            </a: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新增菜品分类</a:t>
            </a:r>
            <a:endParaRPr lang="en-US" altLang="zh-CN" b="0" i="0" dirty="0">
              <a:effectLst/>
              <a:latin typeface="Arial Black" panose="020B0A04020102020204" pitchFamily="34" charset="0"/>
              <a:ea typeface="Microsoft YaHei" panose="020B0503020204020204" pitchFamily="34" charset="-122"/>
            </a:endParaRPr>
          </a:p>
          <a:p>
            <a:pPr marL="742950" lvl="1" indent="-285750" rtl="0" fontAlgn="ctr">
              <a:spcBef>
                <a:spcPts val="0"/>
              </a:spcBef>
              <a:spcAft>
                <a:spcPts val="0"/>
              </a:spcAft>
              <a:buFont typeface="+mj-lt"/>
              <a:buAutoNum type="alphaLcPeriod"/>
            </a:pPr>
            <a:r>
              <a:rPr lang="zh-CN" altLang="en-US" dirty="0">
                <a:latin typeface="Arial Black" panose="020B0A04020102020204" pitchFamily="34" charset="0"/>
                <a:ea typeface="Microsoft YaHei" panose="020B0503020204020204" pitchFamily="34" charset="-122"/>
              </a:rPr>
              <a:t>新增套餐分类</a:t>
            </a:r>
            <a:endParaRPr lang="zh-CN" altLang="zh-CN" b="0" i="0" dirty="0">
              <a:effectLst/>
              <a:latin typeface="Arial Black" panose="020B0A04020102020204" pitchFamily="34" charset="0"/>
              <a:ea typeface="Microsoft YaHei" panose="020B0503020204020204" pitchFamily="34" charset="-122"/>
            </a:endParaRP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修改</a:t>
            </a: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删除</a:t>
            </a:r>
          </a:p>
          <a:p>
            <a:pPr rtl="0" fontAlgn="ctr">
              <a:spcBef>
                <a:spcPts val="0"/>
              </a:spcBef>
              <a:spcAft>
                <a:spcPts val="0"/>
              </a:spcAft>
              <a:buFont typeface="+mj-lt"/>
              <a:buAutoNum type="arabicPeriod"/>
            </a:pPr>
            <a:r>
              <a:rPr lang="zh-CN" altLang="zh-CN" b="0" i="0" dirty="0">
                <a:effectLst/>
                <a:latin typeface="Arial Black" panose="020B0A04020102020204" pitchFamily="34" charset="0"/>
                <a:ea typeface="Microsoft YaHei" panose="020B0503020204020204" pitchFamily="34" charset="-122"/>
              </a:rPr>
              <a:t>菜品管理</a:t>
            </a: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文件上传下载</a:t>
            </a: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新增</a:t>
            </a: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修改</a:t>
            </a: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删除</a:t>
            </a:r>
          </a:p>
          <a:p>
            <a:pPr marL="742950" lvl="1" indent="-285750" rtl="0" fontAlgn="ctr">
              <a:spcBef>
                <a:spcPts val="0"/>
              </a:spcBef>
              <a:spcAft>
                <a:spcPts val="0"/>
              </a:spcAft>
              <a:buFont typeface="+mj-lt"/>
              <a:buAutoNum type="alphaLcPeriod"/>
            </a:pPr>
            <a:r>
              <a:rPr lang="zh-CN" altLang="zh-CN" b="0" i="0" dirty="0">
                <a:effectLst/>
                <a:latin typeface="Arial Black" panose="020B0A04020102020204" pitchFamily="34" charset="0"/>
                <a:ea typeface="Microsoft YaHei" panose="020B0503020204020204" pitchFamily="34" charset="-122"/>
              </a:rPr>
              <a:t>条件查询</a:t>
            </a:r>
          </a:p>
          <a:p>
            <a:pPr rtl="0"/>
            <a:r>
              <a:rPr lang="en-US" altLang="zh-CN" dirty="0">
                <a:latin typeface="Arial Black" panose="020B0A04020102020204" pitchFamily="34" charset="0"/>
              </a:rPr>
              <a:t>5.</a:t>
            </a:r>
            <a:r>
              <a:rPr lang="zh-CN" altLang="en-US" dirty="0">
                <a:latin typeface="Arial Black" panose="020B0A04020102020204" pitchFamily="34" charset="0"/>
              </a:rPr>
              <a:t>套餐管理</a:t>
            </a:r>
            <a:endParaRPr lang="en-US" altLang="zh-CN" dirty="0">
              <a:latin typeface="Arial Black" panose="020B0A04020102020204" pitchFamily="34" charset="0"/>
            </a:endParaRPr>
          </a:p>
          <a:p>
            <a:pPr rtl="0"/>
            <a:r>
              <a:rPr lang="en-US" altLang="zh-CN" dirty="0">
                <a:latin typeface="Arial Black" panose="020B0A04020102020204" pitchFamily="34" charset="0"/>
              </a:rPr>
              <a:t>       a. </a:t>
            </a:r>
            <a:r>
              <a:rPr lang="zh-CN" altLang="en-US" dirty="0">
                <a:latin typeface="Arial Black" panose="020B0A04020102020204" pitchFamily="34" charset="0"/>
              </a:rPr>
              <a:t>条件查询</a:t>
            </a:r>
            <a:endParaRPr lang="en-US" altLang="zh-CN" dirty="0">
              <a:latin typeface="Arial Black" panose="020B0A04020102020204" pitchFamily="34" charset="0"/>
            </a:endParaRPr>
          </a:p>
          <a:p>
            <a:pPr rtl="0"/>
            <a:r>
              <a:rPr lang="en-US" altLang="zh-CN" dirty="0">
                <a:latin typeface="Arial Black" panose="020B0A04020102020204" pitchFamily="34" charset="0"/>
              </a:rPr>
              <a:t>       b.</a:t>
            </a:r>
            <a:r>
              <a:rPr lang="zh-CN" altLang="en-US" dirty="0">
                <a:latin typeface="Arial Black" panose="020B0A04020102020204" pitchFamily="34" charset="0"/>
              </a:rPr>
              <a:t> 设置套餐</a:t>
            </a:r>
            <a:endParaRPr lang="en-US" altLang="zh-CN" dirty="0">
              <a:latin typeface="Arial Black" panose="020B0A04020102020204" pitchFamily="34" charset="0"/>
            </a:endParaRPr>
          </a:p>
          <a:p>
            <a:pPr rtl="0"/>
            <a:r>
              <a:rPr lang="en-US" altLang="zh-CN" dirty="0">
                <a:latin typeface="Arial Black" panose="020B0A04020102020204" pitchFamily="34" charset="0"/>
              </a:rPr>
              <a:t>       c.</a:t>
            </a:r>
            <a:r>
              <a:rPr lang="zh-CN" altLang="en-US" dirty="0">
                <a:latin typeface="Arial Black" panose="020B0A04020102020204" pitchFamily="34" charset="0"/>
              </a:rPr>
              <a:t> 删除套餐</a:t>
            </a:r>
            <a:endParaRPr lang="en-US" altLang="zh-CN" dirty="0">
              <a:latin typeface="Arial Black" panose="020B0A04020102020204" pitchFamily="34" charset="0"/>
            </a:endParaRPr>
          </a:p>
          <a:p>
            <a:pPr rtl="0"/>
            <a:r>
              <a:rPr lang="en-US" altLang="zh-CN" dirty="0">
                <a:latin typeface="Arial Black" panose="020B0A04020102020204" pitchFamily="34" charset="0"/>
              </a:rPr>
              <a:t>	</a:t>
            </a:r>
            <a:endParaRPr lang="zh-CN" altLang="en-US" dirty="0">
              <a:latin typeface="Arial Black" panose="020B0A04020102020204" pitchFamily="34" charset="0"/>
            </a:endParaRPr>
          </a:p>
        </p:txBody>
      </p:sp>
      <p:sp>
        <p:nvSpPr>
          <p:cNvPr id="4" name="灯片编号占位符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n-ZA" altLang="zh-CN" smtClean="0"/>
              <a:pPr rtl="0"/>
              <a:t>3</a:t>
            </a:fld>
            <a:endParaRPr lang="zh-CN" altLang="en-ZA"/>
          </a:p>
        </p:txBody>
      </p:sp>
      <p:sp>
        <p:nvSpPr>
          <p:cNvPr id="7" name="标题 1">
            <a:extLst>
              <a:ext uri="{FF2B5EF4-FFF2-40B4-BE49-F238E27FC236}">
                <a16:creationId xmlns:a16="http://schemas.microsoft.com/office/drawing/2014/main" id="{054F84BA-97B0-DA2E-5EC9-493A5302B1A7}"/>
              </a:ext>
              <a:ext uri="{C183D7F6-B498-43B3-948B-1728B52AA6E4}">
                <adec:decorative xmlns:adec="http://schemas.microsoft.com/office/drawing/2017/decorative" val="0"/>
              </a:ext>
            </a:extLst>
          </p:cNvPr>
          <p:cNvSpPr txBox="1">
            <a:spLocks/>
          </p:cNvSpPr>
          <p:nvPr/>
        </p:nvSpPr>
        <p:spPr>
          <a:xfrm>
            <a:off x="3591693" y="355107"/>
            <a:ext cx="3171825" cy="543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r>
              <a:rPr lang="zh-CN" altLang="en-US" dirty="0"/>
              <a:t>用户端功能：</a:t>
            </a:r>
          </a:p>
        </p:txBody>
      </p:sp>
      <p:sp>
        <p:nvSpPr>
          <p:cNvPr id="8" name="副标题 2">
            <a:extLst>
              <a:ext uri="{FF2B5EF4-FFF2-40B4-BE49-F238E27FC236}">
                <a16:creationId xmlns:a16="http://schemas.microsoft.com/office/drawing/2014/main" id="{34D0D4A4-AF9B-B1E0-A556-E91A8E6962F0}"/>
              </a:ext>
              <a:ext uri="{C183D7F6-B498-43B3-948B-1728B52AA6E4}">
                <adec:decorative xmlns:adec="http://schemas.microsoft.com/office/drawing/2017/decorative" val="0"/>
              </a:ext>
            </a:extLst>
          </p:cNvPr>
          <p:cNvSpPr txBox="1">
            <a:spLocks/>
          </p:cNvSpPr>
          <p:nvPr/>
        </p:nvSpPr>
        <p:spPr>
          <a:xfrm>
            <a:off x="3591693" y="1078128"/>
            <a:ext cx="5957249" cy="546078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stStyle>
          <a:p>
            <a:pPr marL="0" marR="0">
              <a:spcBef>
                <a:spcPts val="0"/>
              </a:spcBef>
              <a:spcAft>
                <a:spcPts val="0"/>
              </a:spcAft>
            </a:pPr>
            <a:r>
              <a:rPr lang="zh-CN" altLang="zh-CN" sz="1600" dirty="0">
                <a:effectLst/>
                <a:ea typeface="Microsoft YaHei" panose="020B0503020204020204" pitchFamily="34" charset="-122"/>
              </a:rPr>
              <a:t>功能：</a:t>
            </a:r>
          </a:p>
          <a:p>
            <a:pPr rtl="0" fontAlgn="ctr">
              <a:spcBef>
                <a:spcPts val="0"/>
              </a:spcBef>
              <a:spcAft>
                <a:spcPts val="0"/>
              </a:spcAft>
              <a:buFont typeface="+mj-lt"/>
              <a:buAutoNum type="arabicPeriod"/>
            </a:pPr>
            <a:r>
              <a:rPr lang="zh-CN" altLang="zh-CN" sz="1600" b="0" i="0" dirty="0">
                <a:effectLst/>
                <a:ea typeface="Microsoft YaHei" panose="020B0503020204020204" pitchFamily="34" charset="-122"/>
              </a:rPr>
              <a:t>登录登出（阿里云短信验证）</a:t>
            </a: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注册</a:t>
            </a:r>
          </a:p>
          <a:p>
            <a:pPr rtl="0" fontAlgn="ctr">
              <a:spcBef>
                <a:spcPts val="0"/>
              </a:spcBef>
              <a:spcAft>
                <a:spcPts val="0"/>
              </a:spcAft>
              <a:buFont typeface="+mj-lt"/>
              <a:buAutoNum type="arabicPeriod"/>
            </a:pPr>
            <a:r>
              <a:rPr lang="zh-CN" altLang="zh-CN" sz="1600" b="0" i="0" dirty="0">
                <a:effectLst/>
                <a:ea typeface="Microsoft YaHei" panose="020B0503020204020204" pitchFamily="34" charset="-122"/>
              </a:rPr>
              <a:t>点菜页面</a:t>
            </a: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根据优先级显示</a:t>
            </a: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根据类型显示菜品</a:t>
            </a: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加入购物车</a:t>
            </a: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购物车显示</a:t>
            </a:r>
            <a:r>
              <a:rPr lang="en-US" altLang="zh-CN" sz="1600" b="0" i="0" dirty="0">
                <a:effectLst/>
                <a:ea typeface="Calibri" panose="020F0502020204030204" pitchFamily="34" charset="0"/>
              </a:rPr>
              <a:t>*</a:t>
            </a:r>
            <a:endParaRPr lang="zh-CN" altLang="zh-CN" sz="1600" b="0" i="0" dirty="0">
              <a:effectLst/>
              <a:ea typeface="Microsoft YaHei" panose="020B0503020204020204" pitchFamily="34" charset="-122"/>
            </a:endParaRP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清除购物车</a:t>
            </a:r>
            <a:r>
              <a:rPr lang="en-US" altLang="zh-CN" sz="1600" b="0" i="0" dirty="0">
                <a:effectLst/>
                <a:ea typeface="Calibri" panose="020F0502020204030204" pitchFamily="34" charset="0"/>
              </a:rPr>
              <a:t>*</a:t>
            </a:r>
            <a:endParaRPr lang="zh-CN" altLang="zh-CN" sz="1600" b="0" i="0" dirty="0">
              <a:effectLst/>
              <a:ea typeface="Microsoft YaHei" panose="020B0503020204020204" pitchFamily="34" charset="-122"/>
            </a:endParaRPr>
          </a:p>
          <a:p>
            <a:pPr rtl="0" fontAlgn="ctr">
              <a:spcBef>
                <a:spcPts val="0"/>
              </a:spcBef>
              <a:spcAft>
                <a:spcPts val="0"/>
              </a:spcAft>
              <a:buFont typeface="+mj-lt"/>
              <a:buAutoNum type="arabicPeriod"/>
            </a:pPr>
            <a:r>
              <a:rPr lang="zh-CN" altLang="zh-CN" sz="1600" b="0" i="0" dirty="0">
                <a:effectLst/>
                <a:ea typeface="Microsoft YaHei" panose="020B0503020204020204" pitchFamily="34" charset="-122"/>
              </a:rPr>
              <a:t>个人信息管理页面</a:t>
            </a: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查看个人地址</a:t>
            </a: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新增地址</a:t>
            </a: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修改地址</a:t>
            </a:r>
            <a:r>
              <a:rPr lang="en-US" altLang="zh-CN" sz="1600" b="0" i="0" dirty="0">
                <a:effectLst/>
                <a:ea typeface="Calibri" panose="020F0502020204030204" pitchFamily="34" charset="0"/>
              </a:rPr>
              <a:t>*</a:t>
            </a:r>
            <a:endParaRPr lang="zh-CN" altLang="zh-CN" sz="1600" b="0" i="0" dirty="0">
              <a:effectLst/>
              <a:ea typeface="Microsoft YaHei" panose="020B0503020204020204" pitchFamily="34" charset="-122"/>
            </a:endParaRP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设为默认</a:t>
            </a:r>
            <a:r>
              <a:rPr lang="en-US" altLang="zh-CN" sz="1600" b="0" i="0" dirty="0">
                <a:effectLst/>
                <a:ea typeface="Calibri" panose="020F0502020204030204" pitchFamily="34" charset="0"/>
              </a:rPr>
              <a:t>*</a:t>
            </a:r>
            <a:endParaRPr lang="zh-CN" altLang="zh-CN" sz="1600" b="0" i="0" dirty="0">
              <a:effectLst/>
              <a:ea typeface="Microsoft YaHei" panose="020B0503020204020204" pitchFamily="34" charset="-122"/>
            </a:endParaRPr>
          </a:p>
          <a:p>
            <a:pPr marL="742950" lvl="1" indent="-285750" rtl="0" fontAlgn="ctr">
              <a:spcBef>
                <a:spcPts val="0"/>
              </a:spcBef>
              <a:spcAft>
                <a:spcPts val="0"/>
              </a:spcAft>
              <a:buFont typeface="+mj-lt"/>
              <a:buAutoNum type="alphaLcPeriod"/>
            </a:pPr>
            <a:r>
              <a:rPr lang="zh-CN" altLang="zh-CN" sz="1600" b="0" i="0" dirty="0">
                <a:effectLst/>
                <a:ea typeface="Microsoft YaHei" panose="020B0503020204020204" pitchFamily="34" charset="-122"/>
              </a:rPr>
              <a:t>删除地址</a:t>
            </a:r>
            <a:r>
              <a:rPr lang="en-US" altLang="zh-CN" sz="1600" b="0" i="0" dirty="0">
                <a:effectLst/>
                <a:ea typeface="Calibri" panose="020F0502020204030204" pitchFamily="34" charset="0"/>
              </a:rPr>
              <a:t>*</a:t>
            </a:r>
            <a:endParaRPr lang="zh-CN" altLang="zh-CN" sz="1600" b="0" i="0" dirty="0">
              <a:effectLst/>
              <a:ea typeface="Microsoft YaHei" panose="020B0503020204020204" pitchFamily="34" charset="-122"/>
            </a:endParaRPr>
          </a:p>
          <a:p>
            <a:endParaRPr lang="zh-CN" altLang="en-US" sz="1600" dirty="0">
              <a:latin typeface="Arial Black" panose="020B0A04020102020204" pitchFamily="34" charset="0"/>
            </a:endParaRPr>
          </a:p>
        </p:txBody>
      </p:sp>
      <p:sp>
        <p:nvSpPr>
          <p:cNvPr id="9" name="标题 1">
            <a:extLst>
              <a:ext uri="{FF2B5EF4-FFF2-40B4-BE49-F238E27FC236}">
                <a16:creationId xmlns:a16="http://schemas.microsoft.com/office/drawing/2014/main" id="{F494114D-8856-6A29-4CA3-F73EF2E1ABF2}"/>
              </a:ext>
              <a:ext uri="{C183D7F6-B498-43B3-948B-1728B52AA6E4}">
                <adec:decorative xmlns:adec="http://schemas.microsoft.com/office/drawing/2017/decorative" val="0"/>
              </a:ext>
            </a:extLst>
          </p:cNvPr>
          <p:cNvSpPr txBox="1">
            <a:spLocks/>
          </p:cNvSpPr>
          <p:nvPr/>
        </p:nvSpPr>
        <p:spPr>
          <a:xfrm>
            <a:off x="7400041" y="355107"/>
            <a:ext cx="3171825" cy="543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r>
              <a:rPr lang="zh-CN" altLang="en-US" dirty="0"/>
              <a:t>其他：</a:t>
            </a:r>
          </a:p>
        </p:txBody>
      </p:sp>
      <p:sp>
        <p:nvSpPr>
          <p:cNvPr id="10" name="副标题 2">
            <a:extLst>
              <a:ext uri="{FF2B5EF4-FFF2-40B4-BE49-F238E27FC236}">
                <a16:creationId xmlns:a16="http://schemas.microsoft.com/office/drawing/2014/main" id="{063D4781-7EA4-01BC-92D2-DBF0BFA16D64}"/>
              </a:ext>
              <a:ext uri="{C183D7F6-B498-43B3-948B-1728B52AA6E4}">
                <adec:decorative xmlns:adec="http://schemas.microsoft.com/office/drawing/2017/decorative" val="0"/>
              </a:ext>
            </a:extLst>
          </p:cNvPr>
          <p:cNvSpPr txBox="1">
            <a:spLocks/>
          </p:cNvSpPr>
          <p:nvPr/>
        </p:nvSpPr>
        <p:spPr>
          <a:xfrm>
            <a:off x="7038759" y="1005951"/>
            <a:ext cx="5957249" cy="546078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stStyle>
          <a:p>
            <a:pPr marL="342900" indent="-342900">
              <a:buAutoNum type="arabicPeriod"/>
            </a:pPr>
            <a:r>
              <a:rPr lang="en-US" altLang="zh-CN" sz="1600" dirty="0">
                <a:latin typeface="Arial Black" panose="020B0A04020102020204" pitchFamily="34" charset="0"/>
              </a:rPr>
              <a:t>MP</a:t>
            </a:r>
            <a:r>
              <a:rPr lang="zh-CN" altLang="en-US" sz="1600" dirty="0">
                <a:latin typeface="Arial Black" panose="020B0A04020102020204" pitchFamily="34" charset="0"/>
              </a:rPr>
              <a:t>分页插件</a:t>
            </a:r>
            <a:r>
              <a:rPr lang="en-US" altLang="zh-CN" sz="1800" dirty="0" err="1">
                <a:effectLst/>
                <a:ea typeface="Calibri" panose="020F0502020204030204" pitchFamily="34" charset="0"/>
              </a:rPr>
              <a:t>MyBatisPlusConfig</a:t>
            </a:r>
            <a:endParaRPr lang="en-US" altLang="zh-CN" sz="1800" dirty="0">
              <a:effectLst/>
              <a:ea typeface="Calibri" panose="020F0502020204030204" pitchFamily="34" charset="0"/>
            </a:endParaRPr>
          </a:p>
          <a:p>
            <a:pPr marL="342900" indent="-342900">
              <a:buAutoNum type="arabicPeriod"/>
            </a:pPr>
            <a:r>
              <a:rPr lang="en-US" altLang="zh-CN" sz="1800" dirty="0">
                <a:latin typeface="Arial Black" panose="020B0A04020102020204" pitchFamily="34" charset="0"/>
              </a:rPr>
              <a:t>MP</a:t>
            </a:r>
            <a:r>
              <a:rPr lang="zh-CN" altLang="en-US" sz="1800" dirty="0">
                <a:latin typeface="Arial Black" panose="020B0A04020102020204" pitchFamily="34" charset="0"/>
              </a:rPr>
              <a:t>自动填充字段</a:t>
            </a:r>
            <a:endParaRPr lang="en-US" altLang="zh-CN" sz="1800" dirty="0">
              <a:latin typeface="Arial Black" panose="020B0A04020102020204" pitchFamily="34" charset="0"/>
            </a:endParaRPr>
          </a:p>
          <a:p>
            <a:pPr marL="342900" indent="-342900">
              <a:buAutoNum type="arabicPeriod"/>
            </a:pPr>
            <a:r>
              <a:rPr lang="en-US" altLang="zh-CN" sz="1800" dirty="0">
                <a:latin typeface="Arial Black" panose="020B0A04020102020204" pitchFamily="34" charset="0"/>
              </a:rPr>
              <a:t>Jackson</a:t>
            </a:r>
            <a:r>
              <a:rPr lang="zh-CN" altLang="en-US" sz="1800" dirty="0">
                <a:latin typeface="Arial Black" panose="020B0A04020102020204" pitchFamily="34" charset="0"/>
              </a:rPr>
              <a:t>对象映射器</a:t>
            </a:r>
            <a:endParaRPr lang="zh-CN" altLang="en-US" sz="1600" dirty="0">
              <a:latin typeface="Arial Black" panose="020B0A04020102020204" pitchFamily="34"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0" y="58482"/>
            <a:ext cx="3007151" cy="1340071"/>
          </a:xfrm>
        </p:spPr>
        <p:txBody>
          <a:bodyPr rtlCol="0"/>
          <a:lstStyle/>
          <a:p>
            <a:pPr rtl="0"/>
            <a:r>
              <a:rPr lang="zh-CN" altLang="en-US" dirty="0"/>
              <a:t>数据库表</a:t>
            </a:r>
          </a:p>
        </p:txBody>
      </p:sp>
      <p:sp>
        <p:nvSpPr>
          <p:cNvPr id="80" name="日期占位符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en-US" altLang="zh-CN"/>
              <a:t>20XX</a:t>
            </a:r>
          </a:p>
        </p:txBody>
      </p:sp>
      <p:sp>
        <p:nvSpPr>
          <p:cNvPr id="81" name="页脚占位符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zh-CN" altLang="en-US"/>
              <a:t>融资演讲稿</a:t>
            </a:r>
          </a:p>
        </p:txBody>
      </p:sp>
      <p:sp>
        <p:nvSpPr>
          <p:cNvPr id="82" name="灯片编号占位符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pPr rtl="0"/>
              <a:t>4</a:t>
            </a:fld>
            <a:endParaRPr lang="zh-CN" altLang="en-US"/>
          </a:p>
        </p:txBody>
      </p:sp>
      <p:pic>
        <p:nvPicPr>
          <p:cNvPr id="12" name="图片 11">
            <a:extLst>
              <a:ext uri="{FF2B5EF4-FFF2-40B4-BE49-F238E27FC236}">
                <a16:creationId xmlns:a16="http://schemas.microsoft.com/office/drawing/2014/main" id="{74AE4175-0BD3-40AF-78EB-2D510DFA5D5C}"/>
              </a:ext>
            </a:extLst>
          </p:cNvPr>
          <p:cNvPicPr>
            <a:picLocks noChangeAspect="1"/>
          </p:cNvPicPr>
          <p:nvPr/>
        </p:nvPicPr>
        <p:blipFill>
          <a:blip r:embed="rId3"/>
          <a:stretch>
            <a:fillRect/>
          </a:stretch>
        </p:blipFill>
        <p:spPr>
          <a:xfrm>
            <a:off x="709563" y="1081136"/>
            <a:ext cx="4833720" cy="3679399"/>
          </a:xfrm>
          <a:prstGeom prst="rect">
            <a:avLst/>
          </a:prstGeom>
        </p:spPr>
      </p:pic>
      <p:sp>
        <p:nvSpPr>
          <p:cNvPr id="3" name="文本框 2">
            <a:extLst>
              <a:ext uri="{FF2B5EF4-FFF2-40B4-BE49-F238E27FC236}">
                <a16:creationId xmlns:a16="http://schemas.microsoft.com/office/drawing/2014/main" id="{C8426CC5-8A58-9AB7-6C08-EBB159335568}"/>
              </a:ext>
            </a:extLst>
          </p:cNvPr>
          <p:cNvSpPr txBox="1"/>
          <p:nvPr/>
        </p:nvSpPr>
        <p:spPr>
          <a:xfrm>
            <a:off x="6645897" y="1706252"/>
            <a:ext cx="4619134" cy="1200329"/>
          </a:xfrm>
          <a:prstGeom prst="rect">
            <a:avLst/>
          </a:prstGeom>
          <a:noFill/>
        </p:spPr>
        <p:txBody>
          <a:bodyPr wrap="square" rtlCol="0">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从上往下依次是：地址表，种类表，菜品表，菜品口味表，用户表（管理员），订单表，套餐表，套餐内菜品，购物车表，用户表（用户）</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0" y="58482"/>
            <a:ext cx="3007151" cy="1340071"/>
          </a:xfrm>
        </p:spPr>
        <p:txBody>
          <a:bodyPr rtlCol="0"/>
          <a:lstStyle/>
          <a:p>
            <a:pPr rtl="0"/>
            <a:r>
              <a:rPr lang="zh-CN" altLang="en-US" dirty="0"/>
              <a:t>项目结构：</a:t>
            </a:r>
          </a:p>
        </p:txBody>
      </p:sp>
      <p:sp>
        <p:nvSpPr>
          <p:cNvPr id="80" name="日期占位符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en-US" altLang="zh-CN"/>
              <a:t>20XX</a:t>
            </a:r>
          </a:p>
        </p:txBody>
      </p:sp>
      <p:sp>
        <p:nvSpPr>
          <p:cNvPr id="81" name="页脚占位符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zh-CN" altLang="en-US"/>
              <a:t>融资演讲稿</a:t>
            </a:r>
          </a:p>
        </p:txBody>
      </p:sp>
      <p:sp>
        <p:nvSpPr>
          <p:cNvPr id="82" name="灯片编号占位符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pPr rtl="0"/>
              <a:t>5</a:t>
            </a:fld>
            <a:endParaRPr lang="zh-CN" altLang="en-US"/>
          </a:p>
        </p:txBody>
      </p:sp>
      <p:pic>
        <p:nvPicPr>
          <p:cNvPr id="6" name="图片 5">
            <a:extLst>
              <a:ext uri="{FF2B5EF4-FFF2-40B4-BE49-F238E27FC236}">
                <a16:creationId xmlns:a16="http://schemas.microsoft.com/office/drawing/2014/main" id="{C9AF2DDD-5B0E-D74A-416A-DFE09685E290}"/>
              </a:ext>
            </a:extLst>
          </p:cNvPr>
          <p:cNvPicPr>
            <a:picLocks noChangeAspect="1"/>
          </p:cNvPicPr>
          <p:nvPr/>
        </p:nvPicPr>
        <p:blipFill>
          <a:blip r:embed="rId3"/>
          <a:stretch>
            <a:fillRect/>
          </a:stretch>
        </p:blipFill>
        <p:spPr>
          <a:xfrm>
            <a:off x="2761105" y="0"/>
            <a:ext cx="3442518" cy="6858000"/>
          </a:xfrm>
          <a:prstGeom prst="rect">
            <a:avLst/>
          </a:prstGeom>
        </p:spPr>
      </p:pic>
    </p:spTree>
    <p:extLst>
      <p:ext uri="{BB962C8B-B14F-4D97-AF65-F5344CB8AC3E}">
        <p14:creationId xmlns:p14="http://schemas.microsoft.com/office/powerpoint/2010/main" val="405827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246888" y="-159563"/>
            <a:ext cx="3557016" cy="1201979"/>
          </a:xfrm>
        </p:spPr>
        <p:txBody>
          <a:bodyPr rtlCol="0"/>
          <a:lstStyle/>
          <a:p>
            <a:pPr rtl="0"/>
            <a:r>
              <a:rPr lang="zh-CN" altLang="en-US" dirty="0"/>
              <a:t>部分功能执行过程：</a:t>
            </a:r>
          </a:p>
        </p:txBody>
      </p:sp>
      <p:sp>
        <p:nvSpPr>
          <p:cNvPr id="20" name="日期占位符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en-US" altLang="zh-CN"/>
              <a:t>20XX</a:t>
            </a:r>
          </a:p>
        </p:txBody>
      </p:sp>
      <p:sp>
        <p:nvSpPr>
          <p:cNvPr id="21" name="页脚占位符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zh-CN" altLang="en-US"/>
              <a:t>融资演讲稿</a:t>
            </a:r>
          </a:p>
        </p:txBody>
      </p:sp>
      <p:sp>
        <p:nvSpPr>
          <p:cNvPr id="22" name="灯片编号占位符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US" altLang="zh-CN" smtClean="0"/>
              <a:pPr rtl="0"/>
              <a:t>6</a:t>
            </a:fld>
            <a:endParaRPr lang="zh-CN" altLang="en-US"/>
          </a:p>
        </p:txBody>
      </p:sp>
      <p:sp>
        <p:nvSpPr>
          <p:cNvPr id="30" name="文本框 29">
            <a:extLst>
              <a:ext uri="{FF2B5EF4-FFF2-40B4-BE49-F238E27FC236}">
                <a16:creationId xmlns:a16="http://schemas.microsoft.com/office/drawing/2014/main" id="{59BEBDFF-AA2C-175D-E404-7A1A4AF5A3A8}"/>
              </a:ext>
            </a:extLst>
          </p:cNvPr>
          <p:cNvSpPr txBox="1"/>
          <p:nvPr/>
        </p:nvSpPr>
        <p:spPr>
          <a:xfrm>
            <a:off x="565608" y="1404594"/>
            <a:ext cx="2413262" cy="369332"/>
          </a:xfrm>
          <a:prstGeom prst="rect">
            <a:avLst/>
          </a:prstGeom>
          <a:noFill/>
        </p:spPr>
        <p:txBody>
          <a:bodyPr wrap="square" rtlCol="0">
            <a:spAutoFit/>
          </a:bodyPr>
          <a:lstStyle/>
          <a:p>
            <a:r>
              <a:rPr lang="zh-CN" altLang="en-US" dirty="0"/>
              <a:t>管理端</a:t>
            </a:r>
            <a:r>
              <a:rPr lang="en-US" altLang="zh-CN" dirty="0"/>
              <a:t>/</a:t>
            </a:r>
            <a:r>
              <a:rPr lang="zh-CN" altLang="en-US" dirty="0"/>
              <a:t>用户端登录：</a:t>
            </a:r>
          </a:p>
        </p:txBody>
      </p:sp>
      <p:pic>
        <p:nvPicPr>
          <p:cNvPr id="5" name="图片 4">
            <a:extLst>
              <a:ext uri="{FF2B5EF4-FFF2-40B4-BE49-F238E27FC236}">
                <a16:creationId xmlns:a16="http://schemas.microsoft.com/office/drawing/2014/main" id="{A979B78F-0FFF-E210-BE9C-2D32B5A78F4D}"/>
              </a:ext>
            </a:extLst>
          </p:cNvPr>
          <p:cNvPicPr>
            <a:picLocks noChangeAspect="1"/>
          </p:cNvPicPr>
          <p:nvPr/>
        </p:nvPicPr>
        <p:blipFill>
          <a:blip r:embed="rId3"/>
          <a:stretch>
            <a:fillRect/>
          </a:stretch>
        </p:blipFill>
        <p:spPr>
          <a:xfrm>
            <a:off x="9010227" y="0"/>
            <a:ext cx="3086100" cy="6858000"/>
          </a:xfrm>
          <a:prstGeom prst="rect">
            <a:avLst/>
          </a:prstGeom>
        </p:spPr>
      </p:pic>
      <p:pic>
        <p:nvPicPr>
          <p:cNvPr id="9" name="图片 8">
            <a:extLst>
              <a:ext uri="{FF2B5EF4-FFF2-40B4-BE49-F238E27FC236}">
                <a16:creationId xmlns:a16="http://schemas.microsoft.com/office/drawing/2014/main" id="{E7F5E894-D20E-B807-4543-8F8224EE0F3B}"/>
              </a:ext>
            </a:extLst>
          </p:cNvPr>
          <p:cNvPicPr>
            <a:picLocks noChangeAspect="1"/>
          </p:cNvPicPr>
          <p:nvPr/>
        </p:nvPicPr>
        <p:blipFill>
          <a:blip r:embed="rId4"/>
          <a:stretch>
            <a:fillRect/>
          </a:stretch>
        </p:blipFill>
        <p:spPr>
          <a:xfrm>
            <a:off x="9131430" y="2819400"/>
            <a:ext cx="3060570" cy="717550"/>
          </a:xfrm>
          <a:prstGeom prst="rect">
            <a:avLst/>
          </a:prstGeom>
        </p:spPr>
      </p:pic>
      <p:sp>
        <p:nvSpPr>
          <p:cNvPr id="15" name="文本框 14">
            <a:extLst>
              <a:ext uri="{FF2B5EF4-FFF2-40B4-BE49-F238E27FC236}">
                <a16:creationId xmlns:a16="http://schemas.microsoft.com/office/drawing/2014/main" id="{A8F02FC9-E3B6-6AD8-C4E5-400DA40C8812}"/>
              </a:ext>
            </a:extLst>
          </p:cNvPr>
          <p:cNvSpPr txBox="1"/>
          <p:nvPr/>
        </p:nvSpPr>
        <p:spPr>
          <a:xfrm>
            <a:off x="772997" y="1951672"/>
            <a:ext cx="7514396" cy="1754326"/>
          </a:xfrm>
          <a:prstGeom prst="rect">
            <a:avLst/>
          </a:prstGeom>
          <a:noFill/>
        </p:spPr>
        <p:txBody>
          <a:bodyPr wrap="square" rtlCol="0">
            <a:spAutoFit/>
          </a:bodyPr>
          <a:lstStyle/>
          <a:p>
            <a:pPr marL="342900" indent="-342900">
              <a:buAutoNum type="arabicPeriod"/>
            </a:pPr>
            <a:r>
              <a:rPr lang="zh-CN" altLang="en-US" dirty="0"/>
              <a:t>前端页面发送</a:t>
            </a:r>
            <a:r>
              <a:rPr lang="en-US" altLang="zh-CN" dirty="0"/>
              <a:t>ajax</a:t>
            </a:r>
            <a:r>
              <a:rPr lang="zh-CN" altLang="en-US" dirty="0"/>
              <a:t>请求，将账号密码</a:t>
            </a:r>
            <a:r>
              <a:rPr lang="en-US" altLang="zh-CN" dirty="0"/>
              <a:t>/</a:t>
            </a:r>
            <a:r>
              <a:rPr lang="zh-CN" altLang="en-US" dirty="0"/>
              <a:t>手机号提交到服务器</a:t>
            </a:r>
            <a:endParaRPr lang="en-US" altLang="zh-CN" dirty="0"/>
          </a:p>
          <a:p>
            <a:pPr marL="342900" indent="-342900">
              <a:buAutoNum type="arabicPeriod"/>
            </a:pPr>
            <a:r>
              <a:rPr lang="zh-CN" altLang="en-US" dirty="0"/>
              <a:t>服务器相应</a:t>
            </a:r>
            <a:r>
              <a:rPr lang="en-US" altLang="zh-CN" dirty="0"/>
              <a:t>controller</a:t>
            </a:r>
            <a:r>
              <a:rPr lang="zh-CN" altLang="en-US" dirty="0"/>
              <a:t>接受页面提交的数据并调用</a:t>
            </a:r>
            <a:r>
              <a:rPr lang="en-US" altLang="zh-CN" dirty="0"/>
              <a:t>Service</a:t>
            </a:r>
            <a:r>
              <a:rPr lang="zh-CN" altLang="en-US" dirty="0"/>
              <a:t>对密码</a:t>
            </a:r>
            <a:r>
              <a:rPr lang="en-US" altLang="zh-CN" dirty="0"/>
              <a:t>Md5</a:t>
            </a:r>
            <a:r>
              <a:rPr lang="zh-CN" altLang="en-US" dirty="0"/>
              <a:t>加密</a:t>
            </a:r>
            <a:r>
              <a:rPr lang="en-US" altLang="zh-CN" dirty="0"/>
              <a:t>/</a:t>
            </a:r>
            <a:r>
              <a:rPr lang="zh-CN" altLang="en-US" dirty="0"/>
              <a:t>发送验证码</a:t>
            </a:r>
            <a:endParaRPr lang="en-US" altLang="zh-CN" dirty="0"/>
          </a:p>
          <a:p>
            <a:pPr marL="342900" indent="-342900">
              <a:buAutoNum type="arabicPeriod"/>
            </a:pPr>
            <a:r>
              <a:rPr lang="en-US" altLang="zh-CN" dirty="0"/>
              <a:t>Service</a:t>
            </a:r>
            <a:r>
              <a:rPr lang="zh-CN" altLang="en-US" dirty="0"/>
              <a:t>调用</a:t>
            </a:r>
            <a:r>
              <a:rPr lang="en-US" altLang="zh-CN" dirty="0"/>
              <a:t>Mapper</a:t>
            </a:r>
            <a:r>
              <a:rPr lang="zh-CN" altLang="en-US" dirty="0"/>
              <a:t>操作数据库，查询账号是否可用</a:t>
            </a:r>
            <a:r>
              <a:rPr lang="en-US" altLang="zh-CN" dirty="0"/>
              <a:t>/</a:t>
            </a:r>
            <a:r>
              <a:rPr lang="zh-CN" altLang="en-US" dirty="0"/>
              <a:t>手机号是否存在</a:t>
            </a:r>
            <a:endParaRPr lang="en-US" altLang="zh-CN" dirty="0"/>
          </a:p>
          <a:p>
            <a:pPr marL="342900" indent="-342900">
              <a:buAutoNum type="arabicPeriod"/>
            </a:pPr>
            <a:r>
              <a:rPr lang="en-US" altLang="zh-CN" dirty="0"/>
              <a:t>Controller</a:t>
            </a:r>
            <a:r>
              <a:rPr lang="zh-CN" altLang="en-US" dirty="0"/>
              <a:t>将查询到的结果相应至页面</a:t>
            </a:r>
            <a:endParaRPr lang="en-US" altLang="zh-CN" dirty="0"/>
          </a:p>
          <a:p>
            <a:pPr marL="342900" indent="-342900">
              <a:buAutoNum type="arabicPeriod"/>
            </a:pPr>
            <a:r>
              <a:rPr lang="zh-CN" altLang="en-US" dirty="0"/>
              <a:t>前端页面接收数据并通过</a:t>
            </a:r>
            <a:r>
              <a:rPr lang="en-US" altLang="zh-CN" dirty="0"/>
              <a:t>Element</a:t>
            </a:r>
            <a:r>
              <a:rPr lang="zh-CN" altLang="en-US" dirty="0"/>
              <a:t>组件展示</a:t>
            </a:r>
          </a:p>
        </p:txBody>
      </p:sp>
      <p:pic>
        <p:nvPicPr>
          <p:cNvPr id="11" name="图片 10">
            <a:extLst>
              <a:ext uri="{FF2B5EF4-FFF2-40B4-BE49-F238E27FC236}">
                <a16:creationId xmlns:a16="http://schemas.microsoft.com/office/drawing/2014/main" id="{15A43671-614B-EB8E-7A9B-C807CC0032E7}"/>
              </a:ext>
            </a:extLst>
          </p:cNvPr>
          <p:cNvPicPr>
            <a:picLocks noChangeAspect="1"/>
          </p:cNvPicPr>
          <p:nvPr/>
        </p:nvPicPr>
        <p:blipFill>
          <a:blip r:embed="rId5"/>
          <a:stretch>
            <a:fillRect/>
          </a:stretch>
        </p:blipFill>
        <p:spPr>
          <a:xfrm>
            <a:off x="560596" y="3804571"/>
            <a:ext cx="5242356" cy="2519619"/>
          </a:xfrm>
          <a:prstGeom prst="rect">
            <a:avLst/>
          </a:prstGeom>
        </p:spPr>
      </p:pic>
    </p:spTree>
    <p:extLst>
      <p:ext uri="{BB962C8B-B14F-4D97-AF65-F5344CB8AC3E}">
        <p14:creationId xmlns:p14="http://schemas.microsoft.com/office/powerpoint/2010/main" val="421968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246888" y="-159563"/>
            <a:ext cx="3557016" cy="1201979"/>
          </a:xfrm>
        </p:spPr>
        <p:txBody>
          <a:bodyPr rtlCol="0"/>
          <a:lstStyle/>
          <a:p>
            <a:pPr rtl="0"/>
            <a:r>
              <a:rPr lang="zh-CN" altLang="en-US" dirty="0"/>
              <a:t>部分功能执行过程：</a:t>
            </a:r>
          </a:p>
        </p:txBody>
      </p:sp>
      <p:sp>
        <p:nvSpPr>
          <p:cNvPr id="20" name="日期占位符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en-US" altLang="zh-CN"/>
              <a:t>20XX</a:t>
            </a:r>
          </a:p>
        </p:txBody>
      </p:sp>
      <p:sp>
        <p:nvSpPr>
          <p:cNvPr id="21" name="页脚占位符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zh-CN" altLang="en-US"/>
              <a:t>融资演讲稿</a:t>
            </a:r>
          </a:p>
        </p:txBody>
      </p:sp>
      <p:sp>
        <p:nvSpPr>
          <p:cNvPr id="22" name="灯片编号占位符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US" altLang="zh-CN" smtClean="0"/>
              <a:pPr rtl="0"/>
              <a:t>7</a:t>
            </a:fld>
            <a:endParaRPr lang="zh-CN" altLang="en-US"/>
          </a:p>
        </p:txBody>
      </p:sp>
      <p:sp>
        <p:nvSpPr>
          <p:cNvPr id="30" name="文本框 29">
            <a:extLst>
              <a:ext uri="{FF2B5EF4-FFF2-40B4-BE49-F238E27FC236}">
                <a16:creationId xmlns:a16="http://schemas.microsoft.com/office/drawing/2014/main" id="{59BEBDFF-AA2C-175D-E404-7A1A4AF5A3A8}"/>
              </a:ext>
            </a:extLst>
          </p:cNvPr>
          <p:cNvSpPr txBox="1"/>
          <p:nvPr/>
        </p:nvSpPr>
        <p:spPr>
          <a:xfrm>
            <a:off x="565608" y="1404594"/>
            <a:ext cx="2413262" cy="369332"/>
          </a:xfrm>
          <a:prstGeom prst="rect">
            <a:avLst/>
          </a:prstGeom>
          <a:noFill/>
        </p:spPr>
        <p:txBody>
          <a:bodyPr wrap="square" rtlCol="0">
            <a:spAutoFit/>
          </a:bodyPr>
          <a:lstStyle/>
          <a:p>
            <a:r>
              <a:rPr lang="zh-CN" altLang="en-US" dirty="0"/>
              <a:t>分页查询：</a:t>
            </a:r>
          </a:p>
        </p:txBody>
      </p:sp>
      <p:sp>
        <p:nvSpPr>
          <p:cNvPr id="31" name="文本框 30">
            <a:extLst>
              <a:ext uri="{FF2B5EF4-FFF2-40B4-BE49-F238E27FC236}">
                <a16:creationId xmlns:a16="http://schemas.microsoft.com/office/drawing/2014/main" id="{24AEF885-106E-C7B2-2EB4-23EB4A74B76E}"/>
              </a:ext>
            </a:extLst>
          </p:cNvPr>
          <p:cNvSpPr txBox="1"/>
          <p:nvPr/>
        </p:nvSpPr>
        <p:spPr>
          <a:xfrm>
            <a:off x="2780907" y="1404594"/>
            <a:ext cx="7514396" cy="1477328"/>
          </a:xfrm>
          <a:prstGeom prst="rect">
            <a:avLst/>
          </a:prstGeom>
          <a:noFill/>
        </p:spPr>
        <p:txBody>
          <a:bodyPr wrap="square" rtlCol="0">
            <a:spAutoFit/>
          </a:bodyPr>
          <a:lstStyle/>
          <a:p>
            <a:pPr marL="342900" indent="-342900">
              <a:buAutoNum type="arabicPeriod"/>
            </a:pPr>
            <a:r>
              <a:rPr lang="zh-CN" altLang="en-US" dirty="0"/>
              <a:t>前端页面发送</a:t>
            </a:r>
            <a:r>
              <a:rPr lang="en-US" altLang="zh-CN" dirty="0"/>
              <a:t>ajax</a:t>
            </a:r>
            <a:r>
              <a:rPr lang="zh-CN" altLang="en-US" dirty="0"/>
              <a:t>请求，将分页查询参数提交到服务器</a:t>
            </a:r>
            <a:endParaRPr lang="en-US" altLang="zh-CN" dirty="0"/>
          </a:p>
          <a:p>
            <a:pPr marL="342900" indent="-342900">
              <a:buAutoNum type="arabicPeriod"/>
            </a:pPr>
            <a:r>
              <a:rPr lang="zh-CN" altLang="en-US" dirty="0"/>
              <a:t>服务器相应</a:t>
            </a:r>
            <a:r>
              <a:rPr lang="en-US" altLang="zh-CN" dirty="0"/>
              <a:t>controller</a:t>
            </a:r>
            <a:r>
              <a:rPr lang="zh-CN" altLang="en-US" dirty="0"/>
              <a:t>接受页面提交的数据并调用</a:t>
            </a:r>
            <a:r>
              <a:rPr lang="en-US" altLang="zh-CN" dirty="0"/>
              <a:t>Service</a:t>
            </a:r>
            <a:r>
              <a:rPr lang="zh-CN" altLang="en-US" dirty="0"/>
              <a:t>查询数据</a:t>
            </a:r>
            <a:endParaRPr lang="en-US" altLang="zh-CN" dirty="0"/>
          </a:p>
          <a:p>
            <a:pPr marL="342900" indent="-342900">
              <a:buAutoNum type="arabicPeriod"/>
            </a:pPr>
            <a:r>
              <a:rPr lang="en-US" altLang="zh-CN" dirty="0"/>
              <a:t>Service</a:t>
            </a:r>
            <a:r>
              <a:rPr lang="zh-CN" altLang="en-US" dirty="0"/>
              <a:t>调用</a:t>
            </a:r>
            <a:r>
              <a:rPr lang="en-US" altLang="zh-CN" dirty="0"/>
              <a:t>Mapper</a:t>
            </a:r>
            <a:r>
              <a:rPr lang="zh-CN" altLang="en-US" dirty="0"/>
              <a:t>操作数据库，查询分页查询</a:t>
            </a:r>
            <a:endParaRPr lang="en-US" altLang="zh-CN" dirty="0"/>
          </a:p>
          <a:p>
            <a:pPr marL="342900" indent="-342900">
              <a:buAutoNum type="arabicPeriod"/>
            </a:pPr>
            <a:r>
              <a:rPr lang="en-US" altLang="zh-CN" dirty="0"/>
              <a:t>Controller</a:t>
            </a:r>
            <a:r>
              <a:rPr lang="zh-CN" altLang="en-US" dirty="0"/>
              <a:t>将查询到的分页相应至页面</a:t>
            </a:r>
            <a:endParaRPr lang="en-US" altLang="zh-CN" dirty="0"/>
          </a:p>
          <a:p>
            <a:pPr marL="342900" indent="-342900">
              <a:buAutoNum type="arabicPeriod"/>
            </a:pPr>
            <a:r>
              <a:rPr lang="zh-CN" altLang="en-US" dirty="0"/>
              <a:t>前端页面接收数据并通过</a:t>
            </a:r>
            <a:r>
              <a:rPr lang="en-US" altLang="zh-CN" dirty="0"/>
              <a:t>Element</a:t>
            </a:r>
            <a:r>
              <a:rPr lang="zh-CN" altLang="en-US" dirty="0"/>
              <a:t>组件展示</a:t>
            </a:r>
          </a:p>
        </p:txBody>
      </p:sp>
      <p:pic>
        <p:nvPicPr>
          <p:cNvPr id="33" name="图片 32">
            <a:extLst>
              <a:ext uri="{FF2B5EF4-FFF2-40B4-BE49-F238E27FC236}">
                <a16:creationId xmlns:a16="http://schemas.microsoft.com/office/drawing/2014/main" id="{D797F913-B60C-BD19-93D8-5FE9DFED0B6D}"/>
              </a:ext>
            </a:extLst>
          </p:cNvPr>
          <p:cNvPicPr>
            <a:picLocks noChangeAspect="1"/>
          </p:cNvPicPr>
          <p:nvPr/>
        </p:nvPicPr>
        <p:blipFill>
          <a:blip r:embed="rId3"/>
          <a:stretch>
            <a:fillRect/>
          </a:stretch>
        </p:blipFill>
        <p:spPr>
          <a:xfrm>
            <a:off x="257623" y="2881922"/>
            <a:ext cx="4599981" cy="1947986"/>
          </a:xfrm>
          <a:prstGeom prst="rect">
            <a:avLst/>
          </a:prstGeom>
        </p:spPr>
      </p:pic>
      <p:pic>
        <p:nvPicPr>
          <p:cNvPr id="35" name="图片 34">
            <a:extLst>
              <a:ext uri="{FF2B5EF4-FFF2-40B4-BE49-F238E27FC236}">
                <a16:creationId xmlns:a16="http://schemas.microsoft.com/office/drawing/2014/main" id="{0F41DACE-6F3C-BFB8-9380-E42DC4779F02}"/>
              </a:ext>
            </a:extLst>
          </p:cNvPr>
          <p:cNvPicPr>
            <a:picLocks noChangeAspect="1"/>
          </p:cNvPicPr>
          <p:nvPr/>
        </p:nvPicPr>
        <p:blipFill>
          <a:blip r:embed="rId4"/>
          <a:stretch>
            <a:fillRect/>
          </a:stretch>
        </p:blipFill>
        <p:spPr>
          <a:xfrm>
            <a:off x="257623" y="4829908"/>
            <a:ext cx="3221556" cy="1713443"/>
          </a:xfrm>
          <a:prstGeom prst="rect">
            <a:avLst/>
          </a:prstGeom>
        </p:spPr>
      </p:pic>
      <p:pic>
        <p:nvPicPr>
          <p:cNvPr id="37" name="图片 36">
            <a:extLst>
              <a:ext uri="{FF2B5EF4-FFF2-40B4-BE49-F238E27FC236}">
                <a16:creationId xmlns:a16="http://schemas.microsoft.com/office/drawing/2014/main" id="{57131C22-5160-EEFF-E92B-C5E9DEFFFB84}"/>
              </a:ext>
            </a:extLst>
          </p:cNvPr>
          <p:cNvPicPr>
            <a:picLocks noChangeAspect="1"/>
          </p:cNvPicPr>
          <p:nvPr/>
        </p:nvPicPr>
        <p:blipFill>
          <a:blip r:embed="rId5"/>
          <a:stretch>
            <a:fillRect/>
          </a:stretch>
        </p:blipFill>
        <p:spPr>
          <a:xfrm>
            <a:off x="4963662" y="2886912"/>
            <a:ext cx="6667500" cy="714375"/>
          </a:xfrm>
          <a:prstGeom prst="rect">
            <a:avLst/>
          </a:prstGeom>
        </p:spPr>
      </p:pic>
      <p:pic>
        <p:nvPicPr>
          <p:cNvPr id="39" name="图片 38">
            <a:extLst>
              <a:ext uri="{FF2B5EF4-FFF2-40B4-BE49-F238E27FC236}">
                <a16:creationId xmlns:a16="http://schemas.microsoft.com/office/drawing/2014/main" id="{3C56DAE5-7AD7-BC99-134D-083A37658F75}"/>
              </a:ext>
            </a:extLst>
          </p:cNvPr>
          <p:cNvPicPr>
            <a:picLocks noChangeAspect="1"/>
          </p:cNvPicPr>
          <p:nvPr/>
        </p:nvPicPr>
        <p:blipFill>
          <a:blip r:embed="rId6"/>
          <a:stretch>
            <a:fillRect/>
          </a:stretch>
        </p:blipFill>
        <p:spPr>
          <a:xfrm>
            <a:off x="4963662" y="3780936"/>
            <a:ext cx="4781550" cy="495300"/>
          </a:xfrm>
          <a:prstGeom prst="rect">
            <a:avLst/>
          </a:prstGeom>
        </p:spPr>
      </p:pic>
      <p:pic>
        <p:nvPicPr>
          <p:cNvPr id="41" name="图片 40">
            <a:extLst>
              <a:ext uri="{FF2B5EF4-FFF2-40B4-BE49-F238E27FC236}">
                <a16:creationId xmlns:a16="http://schemas.microsoft.com/office/drawing/2014/main" id="{EC7E4829-831A-CBEE-2468-AE8CE137792D}"/>
              </a:ext>
            </a:extLst>
          </p:cNvPr>
          <p:cNvPicPr>
            <a:picLocks noChangeAspect="1"/>
          </p:cNvPicPr>
          <p:nvPr/>
        </p:nvPicPr>
        <p:blipFill>
          <a:blip r:embed="rId7"/>
          <a:stretch>
            <a:fillRect/>
          </a:stretch>
        </p:blipFill>
        <p:spPr>
          <a:xfrm>
            <a:off x="4963662" y="4410418"/>
            <a:ext cx="4591050" cy="2085975"/>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246888" y="-159563"/>
            <a:ext cx="3557016" cy="1201979"/>
          </a:xfrm>
        </p:spPr>
        <p:txBody>
          <a:bodyPr rtlCol="0"/>
          <a:lstStyle/>
          <a:p>
            <a:pPr rtl="0"/>
            <a:r>
              <a:rPr lang="zh-CN" altLang="en-US" dirty="0"/>
              <a:t>部分功能执行过程：</a:t>
            </a:r>
          </a:p>
        </p:txBody>
      </p:sp>
      <p:sp>
        <p:nvSpPr>
          <p:cNvPr id="20" name="日期占位符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en-US" altLang="zh-CN"/>
              <a:t>20XX</a:t>
            </a:r>
          </a:p>
        </p:txBody>
      </p:sp>
      <p:sp>
        <p:nvSpPr>
          <p:cNvPr id="21" name="页脚占位符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zh-CN" altLang="en-US"/>
              <a:t>融资演讲稿</a:t>
            </a:r>
          </a:p>
        </p:txBody>
      </p:sp>
      <p:sp>
        <p:nvSpPr>
          <p:cNvPr id="22" name="灯片编号占位符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US" altLang="zh-CN" smtClean="0"/>
              <a:pPr rtl="0"/>
              <a:t>8</a:t>
            </a:fld>
            <a:endParaRPr lang="zh-CN" altLang="en-US"/>
          </a:p>
        </p:txBody>
      </p:sp>
      <p:sp>
        <p:nvSpPr>
          <p:cNvPr id="30" name="文本框 29">
            <a:extLst>
              <a:ext uri="{FF2B5EF4-FFF2-40B4-BE49-F238E27FC236}">
                <a16:creationId xmlns:a16="http://schemas.microsoft.com/office/drawing/2014/main" id="{59BEBDFF-AA2C-175D-E404-7A1A4AF5A3A8}"/>
              </a:ext>
            </a:extLst>
          </p:cNvPr>
          <p:cNvSpPr txBox="1"/>
          <p:nvPr/>
        </p:nvSpPr>
        <p:spPr>
          <a:xfrm>
            <a:off x="565608" y="1404594"/>
            <a:ext cx="2413262" cy="369332"/>
          </a:xfrm>
          <a:prstGeom prst="rect">
            <a:avLst/>
          </a:prstGeom>
          <a:noFill/>
        </p:spPr>
        <p:txBody>
          <a:bodyPr wrap="square" rtlCol="0">
            <a:spAutoFit/>
          </a:bodyPr>
          <a:lstStyle/>
          <a:p>
            <a:r>
              <a:rPr lang="zh-CN" altLang="en-US" dirty="0"/>
              <a:t>新增</a:t>
            </a:r>
            <a:r>
              <a:rPr lang="en-US" altLang="zh-CN" dirty="0"/>
              <a:t>/</a:t>
            </a:r>
            <a:r>
              <a:rPr lang="zh-CN" altLang="en-US" dirty="0"/>
              <a:t>修改：</a:t>
            </a:r>
          </a:p>
        </p:txBody>
      </p:sp>
      <p:sp>
        <p:nvSpPr>
          <p:cNvPr id="31" name="文本框 30">
            <a:extLst>
              <a:ext uri="{FF2B5EF4-FFF2-40B4-BE49-F238E27FC236}">
                <a16:creationId xmlns:a16="http://schemas.microsoft.com/office/drawing/2014/main" id="{24AEF885-106E-C7B2-2EB4-23EB4A74B76E}"/>
              </a:ext>
            </a:extLst>
          </p:cNvPr>
          <p:cNvSpPr txBox="1"/>
          <p:nvPr/>
        </p:nvSpPr>
        <p:spPr>
          <a:xfrm>
            <a:off x="2780906" y="1109091"/>
            <a:ext cx="7514396" cy="1754326"/>
          </a:xfrm>
          <a:prstGeom prst="rect">
            <a:avLst/>
          </a:prstGeom>
          <a:noFill/>
        </p:spPr>
        <p:txBody>
          <a:bodyPr wrap="square" rtlCol="0">
            <a:spAutoFit/>
          </a:bodyPr>
          <a:lstStyle/>
          <a:p>
            <a:pPr marL="342900" indent="-342900">
              <a:buAutoNum type="arabicPeriod"/>
            </a:pPr>
            <a:r>
              <a:rPr lang="zh-CN" altLang="en-US" dirty="0"/>
              <a:t>前端页面发送</a:t>
            </a:r>
            <a:r>
              <a:rPr lang="en-US" altLang="zh-CN" dirty="0"/>
              <a:t>ajax</a:t>
            </a:r>
            <a:r>
              <a:rPr lang="zh-CN" altLang="en-US" dirty="0"/>
              <a:t>请求，将参数提交到服务器（</a:t>
            </a:r>
            <a:r>
              <a:rPr lang="en-US" altLang="zh-CN" dirty="0" err="1"/>
              <a:t>json</a:t>
            </a:r>
            <a:r>
              <a:rPr lang="zh-CN" altLang="en-US" dirty="0"/>
              <a:t>）</a:t>
            </a:r>
          </a:p>
          <a:p>
            <a:pPr marL="342900" indent="-342900">
              <a:buAutoNum type="arabicPeriod"/>
            </a:pPr>
            <a:r>
              <a:rPr lang="zh-CN" altLang="en-US" dirty="0"/>
              <a:t>服务器相应</a:t>
            </a:r>
            <a:r>
              <a:rPr lang="en-US" altLang="zh-CN" dirty="0"/>
              <a:t>controller</a:t>
            </a:r>
            <a:r>
              <a:rPr lang="zh-CN" altLang="en-US" dirty="0"/>
              <a:t>接受页面提交的数据并调用</a:t>
            </a:r>
            <a:r>
              <a:rPr lang="en-US" altLang="zh-CN" dirty="0"/>
              <a:t>Service</a:t>
            </a:r>
            <a:r>
              <a:rPr lang="zh-CN" altLang="en-US" dirty="0"/>
              <a:t>查询数据</a:t>
            </a:r>
            <a:endParaRPr lang="en-US" altLang="zh-CN" dirty="0"/>
          </a:p>
          <a:p>
            <a:pPr marL="342900" indent="-342900">
              <a:buAutoNum type="arabicPeriod"/>
            </a:pPr>
            <a:r>
              <a:rPr lang="zh-CN" altLang="en-US" dirty="0"/>
              <a:t>（如果需要添加图片则调用相应类）</a:t>
            </a:r>
            <a:endParaRPr lang="en-US" altLang="zh-CN" dirty="0"/>
          </a:p>
          <a:p>
            <a:pPr marL="342900" indent="-342900">
              <a:buAutoNum type="arabicPeriod"/>
            </a:pPr>
            <a:r>
              <a:rPr lang="en-US" altLang="zh-CN" dirty="0"/>
              <a:t>Service</a:t>
            </a:r>
            <a:r>
              <a:rPr lang="zh-CN" altLang="en-US" dirty="0"/>
              <a:t>调用</a:t>
            </a:r>
            <a:r>
              <a:rPr lang="en-US" altLang="zh-CN" dirty="0"/>
              <a:t>Mapper</a:t>
            </a:r>
            <a:r>
              <a:rPr lang="zh-CN" altLang="en-US" dirty="0"/>
              <a:t>操作数据库，保存数据至数据库</a:t>
            </a:r>
            <a:endParaRPr lang="en-US" altLang="zh-CN" dirty="0"/>
          </a:p>
          <a:p>
            <a:pPr marL="342900" indent="-342900">
              <a:buAutoNum type="arabicPeriod"/>
            </a:pPr>
            <a:r>
              <a:rPr lang="en-US" altLang="zh-CN" dirty="0"/>
              <a:t>Controller</a:t>
            </a:r>
            <a:r>
              <a:rPr lang="zh-CN" altLang="en-US" dirty="0"/>
              <a:t>将保存信息传递至前端（</a:t>
            </a:r>
            <a:r>
              <a:rPr lang="en-US" altLang="zh-CN" dirty="0" err="1"/>
              <a:t>json</a:t>
            </a:r>
            <a:r>
              <a:rPr lang="zh-CN" altLang="en-US" dirty="0"/>
              <a:t>）</a:t>
            </a:r>
            <a:endParaRPr lang="en-US" altLang="zh-CN" dirty="0"/>
          </a:p>
          <a:p>
            <a:pPr marL="342900" indent="-342900">
              <a:buAutoNum type="arabicPeriod"/>
            </a:pPr>
            <a:r>
              <a:rPr lang="zh-CN" altLang="en-US" dirty="0"/>
              <a:t>前端页面接收信息并跳转至相应页面</a:t>
            </a:r>
          </a:p>
        </p:txBody>
      </p:sp>
      <p:pic>
        <p:nvPicPr>
          <p:cNvPr id="4" name="图片 3">
            <a:extLst>
              <a:ext uri="{FF2B5EF4-FFF2-40B4-BE49-F238E27FC236}">
                <a16:creationId xmlns:a16="http://schemas.microsoft.com/office/drawing/2014/main" id="{FE7063DC-5E5F-882B-32D5-83A237565694}"/>
              </a:ext>
            </a:extLst>
          </p:cNvPr>
          <p:cNvPicPr>
            <a:picLocks noChangeAspect="1"/>
          </p:cNvPicPr>
          <p:nvPr/>
        </p:nvPicPr>
        <p:blipFill>
          <a:blip r:embed="rId3"/>
          <a:stretch>
            <a:fillRect/>
          </a:stretch>
        </p:blipFill>
        <p:spPr>
          <a:xfrm>
            <a:off x="199754" y="2881922"/>
            <a:ext cx="3910528" cy="1931461"/>
          </a:xfrm>
          <a:prstGeom prst="rect">
            <a:avLst/>
          </a:prstGeom>
        </p:spPr>
      </p:pic>
      <p:pic>
        <p:nvPicPr>
          <p:cNvPr id="6" name="图片 5">
            <a:extLst>
              <a:ext uri="{FF2B5EF4-FFF2-40B4-BE49-F238E27FC236}">
                <a16:creationId xmlns:a16="http://schemas.microsoft.com/office/drawing/2014/main" id="{C0FDB332-E0F5-9F68-8324-2C3E3EB788F5}"/>
              </a:ext>
            </a:extLst>
          </p:cNvPr>
          <p:cNvPicPr>
            <a:picLocks noChangeAspect="1"/>
          </p:cNvPicPr>
          <p:nvPr/>
        </p:nvPicPr>
        <p:blipFill>
          <a:blip r:embed="rId4"/>
          <a:stretch>
            <a:fillRect/>
          </a:stretch>
        </p:blipFill>
        <p:spPr>
          <a:xfrm>
            <a:off x="199754" y="4813383"/>
            <a:ext cx="3476156" cy="1979178"/>
          </a:xfrm>
          <a:prstGeom prst="rect">
            <a:avLst/>
          </a:prstGeom>
        </p:spPr>
      </p:pic>
      <p:pic>
        <p:nvPicPr>
          <p:cNvPr id="8" name="图片 7">
            <a:extLst>
              <a:ext uri="{FF2B5EF4-FFF2-40B4-BE49-F238E27FC236}">
                <a16:creationId xmlns:a16="http://schemas.microsoft.com/office/drawing/2014/main" id="{42274508-BF6C-3896-FB93-1F9C823710A6}"/>
              </a:ext>
            </a:extLst>
          </p:cNvPr>
          <p:cNvPicPr>
            <a:picLocks noChangeAspect="1"/>
          </p:cNvPicPr>
          <p:nvPr/>
        </p:nvPicPr>
        <p:blipFill>
          <a:blip r:embed="rId5"/>
          <a:stretch>
            <a:fillRect/>
          </a:stretch>
        </p:blipFill>
        <p:spPr>
          <a:xfrm>
            <a:off x="4130781" y="2892495"/>
            <a:ext cx="4814647" cy="2910476"/>
          </a:xfrm>
          <a:prstGeom prst="rect">
            <a:avLst/>
          </a:prstGeom>
        </p:spPr>
      </p:pic>
      <p:pic>
        <p:nvPicPr>
          <p:cNvPr id="10" name="图片 9">
            <a:extLst>
              <a:ext uri="{FF2B5EF4-FFF2-40B4-BE49-F238E27FC236}">
                <a16:creationId xmlns:a16="http://schemas.microsoft.com/office/drawing/2014/main" id="{50E2F0FD-9B18-6FC6-04BA-98EBE1F40C62}"/>
              </a:ext>
            </a:extLst>
          </p:cNvPr>
          <p:cNvPicPr>
            <a:picLocks noChangeAspect="1"/>
          </p:cNvPicPr>
          <p:nvPr/>
        </p:nvPicPr>
        <p:blipFill>
          <a:blip r:embed="rId6"/>
          <a:stretch>
            <a:fillRect/>
          </a:stretch>
        </p:blipFill>
        <p:spPr>
          <a:xfrm>
            <a:off x="7353894" y="4813383"/>
            <a:ext cx="3726758" cy="1477328"/>
          </a:xfrm>
          <a:prstGeom prst="rect">
            <a:avLst/>
          </a:prstGeom>
        </p:spPr>
      </p:pic>
    </p:spTree>
    <p:extLst>
      <p:ext uri="{BB962C8B-B14F-4D97-AF65-F5344CB8AC3E}">
        <p14:creationId xmlns:p14="http://schemas.microsoft.com/office/powerpoint/2010/main" val="40744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31FE9-9059-4FE8-B4AC-9771F23A1B89}"/>
              </a:ext>
            </a:extLst>
          </p:cNvPr>
          <p:cNvSpPr>
            <a:spLocks noGrp="1"/>
          </p:cNvSpPr>
          <p:nvPr>
            <p:ph type="title"/>
          </p:nvPr>
        </p:nvSpPr>
        <p:spPr>
          <a:xfrm>
            <a:off x="246888" y="-159563"/>
            <a:ext cx="3557016" cy="1201979"/>
          </a:xfrm>
        </p:spPr>
        <p:txBody>
          <a:bodyPr rtlCol="0"/>
          <a:lstStyle/>
          <a:p>
            <a:pPr rtl="0"/>
            <a:r>
              <a:rPr lang="zh-CN" altLang="en-US" dirty="0"/>
              <a:t>部分功能执行过程：</a:t>
            </a:r>
          </a:p>
        </p:txBody>
      </p:sp>
      <p:sp>
        <p:nvSpPr>
          <p:cNvPr id="20" name="日期占位符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en-US" altLang="zh-CN"/>
              <a:t>20XX</a:t>
            </a:r>
          </a:p>
        </p:txBody>
      </p:sp>
      <p:sp>
        <p:nvSpPr>
          <p:cNvPr id="21" name="页脚占位符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zh-CN" altLang="en-US"/>
              <a:t>融资演讲稿</a:t>
            </a:r>
          </a:p>
        </p:txBody>
      </p:sp>
      <p:sp>
        <p:nvSpPr>
          <p:cNvPr id="22" name="灯片编号占位符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US" altLang="zh-CN" smtClean="0"/>
              <a:pPr rtl="0"/>
              <a:t>9</a:t>
            </a:fld>
            <a:endParaRPr lang="zh-CN" altLang="en-US"/>
          </a:p>
        </p:txBody>
      </p:sp>
      <p:sp>
        <p:nvSpPr>
          <p:cNvPr id="30" name="文本框 29">
            <a:extLst>
              <a:ext uri="{FF2B5EF4-FFF2-40B4-BE49-F238E27FC236}">
                <a16:creationId xmlns:a16="http://schemas.microsoft.com/office/drawing/2014/main" id="{59BEBDFF-AA2C-175D-E404-7A1A4AF5A3A8}"/>
              </a:ext>
            </a:extLst>
          </p:cNvPr>
          <p:cNvSpPr txBox="1"/>
          <p:nvPr/>
        </p:nvSpPr>
        <p:spPr>
          <a:xfrm>
            <a:off x="565608" y="1404594"/>
            <a:ext cx="2413262" cy="369332"/>
          </a:xfrm>
          <a:prstGeom prst="rect">
            <a:avLst/>
          </a:prstGeom>
          <a:noFill/>
        </p:spPr>
        <p:txBody>
          <a:bodyPr wrap="square" rtlCol="0">
            <a:spAutoFit/>
          </a:bodyPr>
          <a:lstStyle/>
          <a:p>
            <a:r>
              <a:rPr lang="zh-CN" altLang="en-US" dirty="0"/>
              <a:t>删除：</a:t>
            </a:r>
          </a:p>
        </p:txBody>
      </p:sp>
      <p:sp>
        <p:nvSpPr>
          <p:cNvPr id="31" name="文本框 30">
            <a:extLst>
              <a:ext uri="{FF2B5EF4-FFF2-40B4-BE49-F238E27FC236}">
                <a16:creationId xmlns:a16="http://schemas.microsoft.com/office/drawing/2014/main" id="{24AEF885-106E-C7B2-2EB4-23EB4A74B76E}"/>
              </a:ext>
            </a:extLst>
          </p:cNvPr>
          <p:cNvSpPr txBox="1"/>
          <p:nvPr/>
        </p:nvSpPr>
        <p:spPr>
          <a:xfrm>
            <a:off x="2780907" y="1404594"/>
            <a:ext cx="7514396" cy="1477328"/>
          </a:xfrm>
          <a:prstGeom prst="rect">
            <a:avLst/>
          </a:prstGeom>
          <a:noFill/>
        </p:spPr>
        <p:txBody>
          <a:bodyPr wrap="square" rtlCol="0">
            <a:spAutoFit/>
          </a:bodyPr>
          <a:lstStyle/>
          <a:p>
            <a:pPr marL="342900" indent="-342900">
              <a:buAutoNum type="arabicPeriod"/>
            </a:pPr>
            <a:r>
              <a:rPr lang="zh-CN" altLang="en-US" dirty="0"/>
              <a:t>前端页面发送</a:t>
            </a:r>
            <a:r>
              <a:rPr lang="en-US" altLang="zh-CN" dirty="0"/>
              <a:t>ajax</a:t>
            </a:r>
            <a:r>
              <a:rPr lang="zh-CN" altLang="en-US" dirty="0"/>
              <a:t>请求，将需要删除的对象参数提交到服务器</a:t>
            </a:r>
            <a:endParaRPr lang="en-US" altLang="zh-CN" dirty="0"/>
          </a:p>
          <a:p>
            <a:pPr marL="342900" indent="-342900">
              <a:buAutoNum type="arabicPeriod"/>
            </a:pPr>
            <a:r>
              <a:rPr lang="zh-CN" altLang="en-US" dirty="0"/>
              <a:t>服务器相应</a:t>
            </a:r>
            <a:r>
              <a:rPr lang="en-US" altLang="zh-CN" dirty="0"/>
              <a:t>controller</a:t>
            </a:r>
            <a:r>
              <a:rPr lang="zh-CN" altLang="en-US" dirty="0"/>
              <a:t>接受页面提交的数据并调用</a:t>
            </a:r>
            <a:r>
              <a:rPr lang="en-US" altLang="zh-CN" dirty="0"/>
              <a:t>Service</a:t>
            </a:r>
            <a:r>
              <a:rPr lang="zh-CN" altLang="en-US" dirty="0"/>
              <a:t>删除数据</a:t>
            </a:r>
            <a:endParaRPr lang="en-US" altLang="zh-CN" dirty="0"/>
          </a:p>
          <a:p>
            <a:pPr marL="342900" indent="-342900">
              <a:buAutoNum type="arabicPeriod"/>
            </a:pPr>
            <a:r>
              <a:rPr lang="en-US" altLang="zh-CN" dirty="0"/>
              <a:t>Service</a:t>
            </a:r>
            <a:r>
              <a:rPr lang="zh-CN" altLang="en-US" dirty="0"/>
              <a:t>调用</a:t>
            </a:r>
            <a:r>
              <a:rPr lang="en-US" altLang="zh-CN" dirty="0"/>
              <a:t>Mapper</a:t>
            </a:r>
            <a:r>
              <a:rPr lang="zh-CN" altLang="en-US" dirty="0"/>
              <a:t>操作数据库，删除相关</a:t>
            </a:r>
            <a:endParaRPr lang="en-US" altLang="zh-CN" dirty="0"/>
          </a:p>
          <a:p>
            <a:pPr marL="342900" indent="-342900">
              <a:buAutoNum type="arabicPeriod"/>
            </a:pPr>
            <a:r>
              <a:rPr lang="en-US" altLang="zh-CN" dirty="0"/>
              <a:t>Controller</a:t>
            </a:r>
            <a:r>
              <a:rPr lang="zh-CN" altLang="en-US" dirty="0"/>
              <a:t>将删除结果提交至前端</a:t>
            </a:r>
            <a:endParaRPr lang="en-US" altLang="zh-CN" dirty="0"/>
          </a:p>
          <a:p>
            <a:pPr marL="342900" indent="-342900">
              <a:buAutoNum type="arabicPeriod"/>
            </a:pPr>
            <a:r>
              <a:rPr lang="zh-CN" altLang="en-US" dirty="0"/>
              <a:t>前端页面接收结果并跳转</a:t>
            </a:r>
          </a:p>
        </p:txBody>
      </p:sp>
      <p:pic>
        <p:nvPicPr>
          <p:cNvPr id="4" name="图片 3">
            <a:extLst>
              <a:ext uri="{FF2B5EF4-FFF2-40B4-BE49-F238E27FC236}">
                <a16:creationId xmlns:a16="http://schemas.microsoft.com/office/drawing/2014/main" id="{4E514B12-B9FA-899B-62F6-0224604EE392}"/>
              </a:ext>
            </a:extLst>
          </p:cNvPr>
          <p:cNvPicPr>
            <a:picLocks noChangeAspect="1"/>
          </p:cNvPicPr>
          <p:nvPr/>
        </p:nvPicPr>
        <p:blipFill>
          <a:blip r:embed="rId3"/>
          <a:stretch>
            <a:fillRect/>
          </a:stretch>
        </p:blipFill>
        <p:spPr>
          <a:xfrm>
            <a:off x="136443" y="2881922"/>
            <a:ext cx="5684854" cy="3186759"/>
          </a:xfrm>
          <a:prstGeom prst="rect">
            <a:avLst/>
          </a:prstGeom>
        </p:spPr>
      </p:pic>
      <p:pic>
        <p:nvPicPr>
          <p:cNvPr id="6" name="图片 5">
            <a:extLst>
              <a:ext uri="{FF2B5EF4-FFF2-40B4-BE49-F238E27FC236}">
                <a16:creationId xmlns:a16="http://schemas.microsoft.com/office/drawing/2014/main" id="{F231F50C-49F9-1401-47A6-0D975B3C067C}"/>
              </a:ext>
            </a:extLst>
          </p:cNvPr>
          <p:cNvPicPr>
            <a:picLocks noChangeAspect="1"/>
          </p:cNvPicPr>
          <p:nvPr/>
        </p:nvPicPr>
        <p:blipFill>
          <a:blip r:embed="rId4"/>
          <a:stretch>
            <a:fillRect/>
          </a:stretch>
        </p:blipFill>
        <p:spPr>
          <a:xfrm>
            <a:off x="6568423" y="2396593"/>
            <a:ext cx="4785376" cy="2967422"/>
          </a:xfrm>
          <a:prstGeom prst="rect">
            <a:avLst/>
          </a:prstGeom>
        </p:spPr>
      </p:pic>
      <p:pic>
        <p:nvPicPr>
          <p:cNvPr id="8" name="图片 7">
            <a:extLst>
              <a:ext uri="{FF2B5EF4-FFF2-40B4-BE49-F238E27FC236}">
                <a16:creationId xmlns:a16="http://schemas.microsoft.com/office/drawing/2014/main" id="{62CD4BA1-E9B4-CA43-A767-5420F253DF8D}"/>
              </a:ext>
            </a:extLst>
          </p:cNvPr>
          <p:cNvPicPr>
            <a:picLocks noChangeAspect="1"/>
          </p:cNvPicPr>
          <p:nvPr/>
        </p:nvPicPr>
        <p:blipFill>
          <a:blip r:embed="rId5"/>
          <a:stretch>
            <a:fillRect/>
          </a:stretch>
        </p:blipFill>
        <p:spPr>
          <a:xfrm>
            <a:off x="5896282" y="4188452"/>
            <a:ext cx="5611399" cy="2533023"/>
          </a:xfrm>
          <a:prstGeom prst="rect">
            <a:avLst/>
          </a:prstGeom>
        </p:spPr>
      </p:pic>
    </p:spTree>
    <p:extLst>
      <p:ext uri="{BB962C8B-B14F-4D97-AF65-F5344CB8AC3E}">
        <p14:creationId xmlns:p14="http://schemas.microsoft.com/office/powerpoint/2010/main" val="277214023"/>
      </p:ext>
    </p:extLst>
  </p:cSld>
  <p:clrMapOvr>
    <a:masterClrMapping/>
  </p:clrMapOvr>
</p:sld>
</file>

<file path=ppt/theme/theme1.xml><?xml version="1.0" encoding="utf-8"?>
<a:theme xmlns:a="http://schemas.openxmlformats.org/drawingml/2006/main" name="单线">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0_TF56180624_Win32" id="{9D727254-2BE9-4C85-8515-511A9B42E99C}" vid="{98F67272-6949-4B1C-8084-EC46719CFC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tf56180624_win32</Template>
  <TotalTime>1015</TotalTime>
  <Words>640</Words>
  <Application>Microsoft Office PowerPoint</Application>
  <PresentationFormat>宽屏</PresentationFormat>
  <Paragraphs>120</Paragraphs>
  <Slides>11</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Microsoft YaHei UI</vt:lpstr>
      <vt:lpstr>等线</vt:lpstr>
      <vt:lpstr>Arial</vt:lpstr>
      <vt:lpstr>Arial Black</vt:lpstr>
      <vt:lpstr>Tenorite</vt:lpstr>
      <vt:lpstr>单线</vt:lpstr>
      <vt:lpstr>涛哥外卖管理端&amp;用户端</vt:lpstr>
      <vt:lpstr>整个系统所用到的技术有： 1. 前端：html、Vue等 2. 后端：springboot+Mabatis-plus为主 3. 数据库：mysql 4. 服务器：springboot部署的tomcat</vt:lpstr>
      <vt:lpstr>管理端功能：</vt:lpstr>
      <vt:lpstr>数据库表</vt:lpstr>
      <vt:lpstr>项目结构：</vt:lpstr>
      <vt:lpstr>部分功能执行过程：</vt:lpstr>
      <vt:lpstr>部分功能执行过程：</vt:lpstr>
      <vt:lpstr>部分功能执行过程：</vt:lpstr>
      <vt:lpstr>部分功能执行过程：</vt:lpstr>
      <vt:lpstr>部分功能执行过程：</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融资演讲稿</dc:title>
  <dc:creator>韩 东根</dc:creator>
  <cp:lastModifiedBy>韩 东根</cp:lastModifiedBy>
  <cp:revision>10</cp:revision>
  <dcterms:created xsi:type="dcterms:W3CDTF">2022-06-02T11:05:30Z</dcterms:created>
  <dcterms:modified xsi:type="dcterms:W3CDTF">2022-06-09T04:26:56Z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