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81" r:id="rId3"/>
    <p:sldId id="259" r:id="rId4"/>
    <p:sldId id="284" r:id="rId5"/>
    <p:sldId id="285" r:id="rId6"/>
    <p:sldId id="261" r:id="rId7"/>
    <p:sldId id="262" r:id="rId8"/>
    <p:sldId id="271" r:id="rId9"/>
    <p:sldId id="263" r:id="rId10"/>
    <p:sldId id="286" r:id="rId11"/>
    <p:sldId id="265" r:id="rId12"/>
    <p:sldId id="266" r:id="rId13"/>
    <p:sldId id="280" r:id="rId14"/>
    <p:sldId id="287" r:id="rId15"/>
    <p:sldId id="272" r:id="rId16"/>
    <p:sldId id="269" r:id="rId17"/>
    <p:sldId id="274" r:id="rId18"/>
    <p:sldId id="290" r:id="rId19"/>
    <p:sldId id="282" r:id="rId20"/>
    <p:sldId id="277" r:id="rId21"/>
    <p:sldId id="279" r:id="rId22"/>
    <p:sldId id="278" r:id="rId23"/>
    <p:sldId id="289" r:id="rId24"/>
  </p:sldIdLst>
  <p:sldSz cx="12192000" cy="6858000"/>
  <p:notesSz cx="6858000" cy="9144000"/>
  <p:embeddedFontLst>
    <p:embeddedFont>
      <p:font typeface="Trebuchet MS" panose="020B0603020202020204" pitchFamily="34" charset="0"/>
      <p:regular r:id="rId26"/>
      <p:bold r:id="rId27"/>
      <p:italic r:id="rId28"/>
      <p:boldItalic r:id="rId29"/>
    </p:embeddedFont>
    <p:embeddedFont>
      <p:font typeface="HY강B" panose="020B0600000101010101" charset="-127"/>
      <p:regular r:id="rId30"/>
    </p:embeddedFont>
    <p:embeddedFont>
      <p:font typeface="맑은 고딕" panose="020B0503020000020004" pitchFamily="50" charset="-127"/>
      <p:regular r:id="rId31"/>
      <p:bold r:id="rId32"/>
    </p:embeddedFont>
    <p:embeddedFont>
      <p:font typeface="HY바다L" panose="020B0600000101010101" charset="-127"/>
      <p:regular r:id="rId33"/>
    </p:embeddedFont>
    <p:embeddedFont>
      <p:font typeface="HY그래픽M" panose="02030600000101010101" pitchFamily="18" charset="-127"/>
      <p:regular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FFFEFB"/>
    <a:srgbClr val="FFFADD"/>
    <a:srgbClr val="FFFFFF"/>
    <a:srgbClr val="ED7D31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63771" autoAdjust="0"/>
  </p:normalViewPr>
  <p:slideViewPr>
    <p:cSldViewPr snapToGrid="0">
      <p:cViewPr varScale="1">
        <p:scale>
          <a:sx n="46" d="100"/>
          <a:sy n="46" d="100"/>
        </p:scale>
        <p:origin x="15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B8B4F-8117-4663-9D39-96A17552924E}" type="datetimeFigureOut">
              <a:rPr lang="ko-KR" altLang="en-US" smtClean="0"/>
              <a:t>2016-07-21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97315-AE22-468A-A90E-E04BC55C6B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955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7315-AE22-468A-A90E-E04BC55C6B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9163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7315-AE22-468A-A90E-E04BC55C6BD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46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그런데 먼가 부족하다는 생각 </a:t>
            </a:r>
            <a:r>
              <a:rPr lang="ko-KR" altLang="en-US" dirty="0" err="1"/>
              <a:t>안드세여</a:t>
            </a:r>
            <a:r>
              <a:rPr lang="en-US" altLang="ko-KR" dirty="0"/>
              <a:t>? (</a:t>
            </a:r>
            <a:r>
              <a:rPr lang="ko-KR" altLang="en-US" dirty="0"/>
              <a:t>다리가 없습니다</a:t>
            </a:r>
            <a:r>
              <a:rPr lang="en-US" altLang="ko-KR" dirty="0"/>
              <a:t>.!!!)</a:t>
            </a:r>
          </a:p>
          <a:p>
            <a:r>
              <a:rPr lang="ko-KR" altLang="en-US" dirty="0"/>
              <a:t>예 맞아요 바로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링크에는 여러가지 종류가 있고 </a:t>
            </a:r>
            <a:r>
              <a:rPr lang="ko-KR" altLang="en-US" dirty="0" err="1"/>
              <a:t>링크각각이</a:t>
            </a:r>
            <a:r>
              <a:rPr lang="ko-KR" altLang="en-US" dirty="0"/>
              <a:t> 가지는 속성이 존재하는데요 하나의 예를 들어 설명해드리겠습니다</a:t>
            </a:r>
            <a:r>
              <a:rPr lang="en-US" altLang="ko-KR" dirty="0"/>
              <a:t>.! Falling</a:t>
            </a:r>
            <a:r>
              <a:rPr lang="ko-KR" altLang="en-US" dirty="0"/>
              <a:t>의 가장 중요한 링크는 무엇이라고 생각하시나요</a:t>
            </a:r>
            <a:r>
              <a:rPr lang="en-US" altLang="ko-KR" dirty="0"/>
              <a:t>?? </a:t>
            </a:r>
            <a:r>
              <a:rPr lang="ko-KR" altLang="en-US" dirty="0"/>
              <a:t>예 맞아요 좋아하는 관계가 링크가 </a:t>
            </a:r>
            <a:r>
              <a:rPr lang="ko-KR" altLang="en-US" dirty="0" err="1"/>
              <a:t>될수</a:t>
            </a:r>
            <a:r>
              <a:rPr lang="ko-KR" altLang="en-US" dirty="0"/>
              <a:t> 있겠죠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임은수</a:t>
            </a:r>
            <a:r>
              <a:rPr lang="ko-KR" altLang="en-US" dirty="0"/>
              <a:t> 회원이 </a:t>
            </a:r>
            <a:r>
              <a:rPr lang="ko-KR" altLang="en-US" dirty="0" err="1"/>
              <a:t>황희대</a:t>
            </a:r>
            <a:r>
              <a:rPr lang="ko-KR" altLang="en-US" dirty="0"/>
              <a:t> 회원을 짝사랑으로 등록했습니다</a:t>
            </a:r>
            <a:r>
              <a:rPr lang="en-US" altLang="ko-KR" dirty="0"/>
              <a:t>. (</a:t>
            </a:r>
            <a:r>
              <a:rPr lang="ko-KR" altLang="en-US" dirty="0"/>
              <a:t> </a:t>
            </a:r>
            <a:r>
              <a:rPr lang="ko-KR" altLang="en-US" dirty="0" err="1"/>
              <a:t>황희대와</a:t>
            </a:r>
            <a:r>
              <a:rPr lang="ko-KR" altLang="en-US" dirty="0"/>
              <a:t> </a:t>
            </a:r>
            <a:r>
              <a:rPr lang="ko-KR" altLang="en-US" dirty="0" err="1"/>
              <a:t>임은수가</a:t>
            </a:r>
            <a:r>
              <a:rPr lang="ko-KR" altLang="en-US" dirty="0"/>
              <a:t> 둘다 이미 가입을 했다는 전제하에서</a:t>
            </a:r>
            <a:r>
              <a:rPr lang="en-US" altLang="ko-KR" dirty="0"/>
              <a:t>) </a:t>
            </a:r>
            <a:r>
              <a:rPr lang="ko-KR" altLang="en-US" dirty="0"/>
              <a:t>그러면 이렇게 링크가 생기게 됩니다</a:t>
            </a:r>
            <a:r>
              <a:rPr lang="en-US" altLang="ko-KR" dirty="0"/>
              <a:t>(</a:t>
            </a:r>
            <a:r>
              <a:rPr lang="ko-KR" altLang="en-US" dirty="0" err="1"/>
              <a:t>에니메이션효과로</a:t>
            </a:r>
            <a:r>
              <a:rPr lang="ko-KR" altLang="en-US" dirty="0"/>
              <a:t> </a:t>
            </a:r>
            <a:r>
              <a:rPr lang="ko-KR" altLang="en-US" dirty="0" err="1"/>
              <a:t>링킄생성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링크가 생성되면서 링크는 속성을 가지게 되는데요 속성에는 다음과 같습니다</a:t>
            </a:r>
            <a:r>
              <a:rPr lang="en-US" altLang="ko-KR" dirty="0"/>
              <a:t>. (</a:t>
            </a:r>
            <a:r>
              <a:rPr lang="ko-KR" altLang="en-US" dirty="0"/>
              <a:t>설명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/////////</a:t>
            </a:r>
            <a:r>
              <a:rPr lang="ko-KR" altLang="en-US" dirty="0"/>
              <a:t>자 그럼 좋아하는 사람으로 등록한 상대방이 나를 좋아한다고 등록하면 링크가 어떻게 변하게 될까요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자 그럼 좋아하는 관계의 링크는 얼마나 다양해 질 수 있는지 볼까요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7315-AE22-468A-A90E-E04BC55C6BD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169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황희대를</a:t>
            </a:r>
            <a:r>
              <a:rPr lang="ko-KR" altLang="en-US" dirty="0"/>
              <a:t> 등록한사람이 만약 </a:t>
            </a:r>
            <a:r>
              <a:rPr lang="en-US" altLang="ko-KR" dirty="0"/>
              <a:t>3</a:t>
            </a:r>
            <a:r>
              <a:rPr lang="ko-KR" altLang="en-US" dirty="0"/>
              <a:t>명이라면 </a:t>
            </a:r>
            <a:r>
              <a:rPr lang="ko-KR" altLang="en-US" dirty="0" err="1"/>
              <a:t>황희대한테</a:t>
            </a:r>
            <a:r>
              <a:rPr lang="ko-KR" altLang="en-US" dirty="0"/>
              <a:t> 좋아함의 링크가 </a:t>
            </a:r>
            <a:r>
              <a:rPr lang="en-US" altLang="ko-KR" dirty="0"/>
              <a:t>3</a:t>
            </a:r>
            <a:r>
              <a:rPr lang="ko-KR" altLang="en-US" dirty="0"/>
              <a:t>개가 걸릴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</a:t>
            </a:r>
            <a:r>
              <a:rPr lang="ko-KR" altLang="en-US" dirty="0"/>
              <a:t>명의 노드들을 봐보세요</a:t>
            </a:r>
            <a:endParaRPr lang="en-US" altLang="ko-KR" dirty="0"/>
          </a:p>
          <a:p>
            <a:r>
              <a:rPr lang="ko-KR" altLang="en-US" dirty="0" err="1"/>
              <a:t>황희대는</a:t>
            </a:r>
            <a:r>
              <a:rPr lang="ko-KR" altLang="en-US" dirty="0"/>
              <a:t> 좋아하는 사람이 </a:t>
            </a:r>
            <a:r>
              <a:rPr lang="en-US" altLang="ko-KR" dirty="0"/>
              <a:t>3</a:t>
            </a:r>
            <a:r>
              <a:rPr lang="ko-KR" altLang="en-US" dirty="0"/>
              <a:t>명이나 있는 링크가 많이 걸린 노드가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즉 </a:t>
            </a:r>
            <a:r>
              <a:rPr lang="ko-KR" altLang="en-US" dirty="0" err="1"/>
              <a:t>황희대가</a:t>
            </a:r>
            <a:r>
              <a:rPr lang="ko-KR" altLang="en-US" dirty="0"/>
              <a:t> 중요한 노드가 된다고 볼 수 있는데요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상대적으로 다른 노드에 비해 여러 링크가 걸려있는 이러한 </a:t>
            </a:r>
            <a:r>
              <a:rPr lang="ko-KR" altLang="en-US" dirty="0" err="1"/>
              <a:t>황희대노드</a:t>
            </a:r>
            <a:r>
              <a:rPr lang="ko-KR" altLang="en-US" dirty="0"/>
              <a:t>  같은 노드를 허브 </a:t>
            </a:r>
            <a:r>
              <a:rPr lang="ko-KR" altLang="en-US" dirty="0" err="1"/>
              <a:t>라고</a:t>
            </a:r>
            <a:r>
              <a:rPr lang="ko-KR" altLang="en-US" dirty="0"/>
              <a:t> 부릅니다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황희대가</a:t>
            </a:r>
            <a:r>
              <a:rPr lang="ko-KR" altLang="en-US" dirty="0"/>
              <a:t> </a:t>
            </a:r>
            <a:r>
              <a:rPr lang="ko-KR" altLang="en-US" dirty="0" err="1"/>
              <a:t>오랬동안</a:t>
            </a:r>
            <a:r>
              <a:rPr lang="ko-KR" altLang="en-US" dirty="0"/>
              <a:t> </a:t>
            </a:r>
            <a:r>
              <a:rPr lang="ko-KR" altLang="en-US" dirty="0" err="1"/>
              <a:t>앱활동을</a:t>
            </a:r>
            <a:r>
              <a:rPr lang="ko-KR" altLang="en-US" dirty="0"/>
              <a:t> 한다면 그 </a:t>
            </a:r>
            <a:r>
              <a:rPr lang="ko-KR" altLang="en-US" dirty="0" err="1"/>
              <a:t>를</a:t>
            </a:r>
            <a:r>
              <a:rPr lang="ko-KR" altLang="en-US" dirty="0"/>
              <a:t> 좋아하는 사람들도</a:t>
            </a:r>
            <a:endParaRPr lang="en-US" altLang="ko-KR" dirty="0"/>
          </a:p>
          <a:p>
            <a:r>
              <a:rPr lang="ko-KR" altLang="en-US" dirty="0"/>
              <a:t>지속적으로 앱을 이용할 확률이 올라갈 것입니다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7315-AE22-468A-A90E-E04BC55C6BD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200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커플이 되는 경우를 생각해봅시다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링크가 애니메이션에 따라 변하게 된다</a:t>
            </a:r>
            <a:r>
              <a:rPr lang="en-US" altLang="ko-KR" dirty="0"/>
              <a:t>.)</a:t>
            </a:r>
            <a:endParaRPr lang="ko-KR" altLang="en-US" dirty="0"/>
          </a:p>
          <a:p>
            <a:r>
              <a:rPr lang="ko-KR" altLang="en-US" dirty="0" err="1"/>
              <a:t>이런식으로</a:t>
            </a:r>
            <a:r>
              <a:rPr lang="ko-KR" altLang="en-US" dirty="0"/>
              <a:t> 커플이 되었을 경우 </a:t>
            </a:r>
            <a:endParaRPr lang="en-US" altLang="ko-KR" dirty="0"/>
          </a:p>
          <a:p>
            <a:r>
              <a:rPr lang="ko-KR" altLang="en-US" dirty="0"/>
              <a:t>링크가 서로를 향하게 됩니다</a:t>
            </a:r>
            <a:r>
              <a:rPr lang="en-US" altLang="ko-KR" dirty="0"/>
              <a:t>. </a:t>
            </a:r>
            <a:r>
              <a:rPr lang="ko-KR" altLang="en-US" dirty="0"/>
              <a:t>서로 커플이 되면 자신이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여러명을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좋아했을경우</a:t>
            </a:r>
            <a:r>
              <a:rPr lang="ko-KR" altLang="en-US" baseline="0" dirty="0"/>
              <a:t> 그 링크들은 다 사라지게 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또한 커플이 성사되면 이미 자신을 좋아했던 또다른 </a:t>
            </a:r>
            <a:r>
              <a:rPr lang="ko-KR" altLang="en-US" baseline="0" dirty="0" err="1"/>
              <a:t>ㄴ사람이</a:t>
            </a:r>
            <a:r>
              <a:rPr lang="ko-KR" altLang="en-US" baseline="0" dirty="0"/>
              <a:t> 있는 경우에는 링크가 </a:t>
            </a:r>
            <a:r>
              <a:rPr lang="ko-KR" altLang="en-US" baseline="0" dirty="0" err="1"/>
              <a:t>끈길수도있습니다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커플이 성사되면 그 커플링크에는 새로운 속성들이 저장됩니다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 err="1"/>
              <a:t>커플각각의</a:t>
            </a:r>
            <a:r>
              <a:rPr lang="ko-KR" altLang="en-US" baseline="0" dirty="0"/>
              <a:t> 거주지</a:t>
            </a:r>
            <a:endParaRPr lang="en-US" altLang="ko-KR" baseline="0" dirty="0"/>
          </a:p>
          <a:p>
            <a:r>
              <a:rPr lang="ko-KR" altLang="en-US" baseline="0" dirty="0"/>
              <a:t>커플이 되기까지의 소요시간</a:t>
            </a:r>
            <a:endParaRPr lang="en-US" altLang="ko-KR" baseline="0" dirty="0"/>
          </a:p>
          <a:p>
            <a:r>
              <a:rPr lang="ko-KR" altLang="en-US" baseline="0" dirty="0"/>
              <a:t>서로를 좋아하는 사람들의 수 등 새로운 속성들이 링크에 저장됩니다</a:t>
            </a:r>
            <a:r>
              <a:rPr lang="en-US" altLang="ko-KR" baseline="0" dirty="0"/>
              <a:t>.</a:t>
            </a:r>
            <a:r>
              <a:rPr lang="ko-KR" altLang="en-US" baseline="0" dirty="0" err="1"/>
              <a:t>예를들면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컾플이</a:t>
            </a:r>
            <a:r>
              <a:rPr lang="ko-KR" altLang="en-US" baseline="0" dirty="0"/>
              <a:t> 성사된 시간 커플이 그동안 마음남기기를 열람했던 위치정보들 등</a:t>
            </a:r>
            <a:endParaRPr lang="en-US" altLang="ko-KR" baseline="0" dirty="0"/>
          </a:p>
          <a:p>
            <a:endParaRPr lang="en-US" altLang="ko-KR" baseline="0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7315-AE22-468A-A90E-E04BC55C6BD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565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초대는 전화번호를 통해서 이루어 집니다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비회원은 아직 가입하지 않은 회원들인데요</a:t>
            </a:r>
            <a:r>
              <a:rPr lang="en-US" altLang="ko-KR" dirty="0"/>
              <a:t>, </a:t>
            </a:r>
            <a:r>
              <a:rPr lang="ko-KR" altLang="en-US" dirty="0"/>
              <a:t>아직까지 연결되지 못한</a:t>
            </a:r>
            <a:r>
              <a:rPr lang="ko-KR" altLang="en-US" baseline="0" dirty="0"/>
              <a:t> 링크들은 점선으로 표시하였습니다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그러나 이 노드들은 맺어질 수도 있는 사람들 입니다</a:t>
            </a:r>
            <a:r>
              <a:rPr lang="en-US" altLang="ko-KR" baseline="0" dirty="0"/>
              <a:t>. 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아직 회원가입을 하지는 않았지만 좋아하는 사람에 등록되었거나 </a:t>
            </a:r>
            <a:r>
              <a:rPr lang="ko-KR" altLang="en-US" baseline="0" dirty="0" err="1"/>
              <a:t>친구초대의</a:t>
            </a:r>
            <a:r>
              <a:rPr lang="ko-KR" altLang="en-US" baseline="0" dirty="0"/>
              <a:t> 메시지를 </a:t>
            </a:r>
            <a:r>
              <a:rPr lang="ko-KR" altLang="en-US" baseline="0" dirty="0" err="1"/>
              <a:t>받은적이</a:t>
            </a:r>
            <a:r>
              <a:rPr lang="ko-KR" altLang="en-US" baseline="0" dirty="0"/>
              <a:t> 있는 사람은 이 그림에서처럼 </a:t>
            </a:r>
            <a:endParaRPr lang="en-US" altLang="ko-KR" baseline="0" dirty="0"/>
          </a:p>
          <a:p>
            <a:r>
              <a:rPr lang="ko-KR" altLang="en-US" baseline="0" dirty="0"/>
              <a:t>가상으로 존재하게 됩니다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이러한 가상의 잠재적 회원들까지 고려한다면 정말 어마어마한 네트워크가 형성될 것입니다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지금까지 기본적으로 </a:t>
            </a:r>
            <a:r>
              <a:rPr lang="en-US" altLang="ko-KR" baseline="0" dirty="0"/>
              <a:t>falling</a:t>
            </a:r>
            <a:r>
              <a:rPr lang="ko-KR" altLang="en-US" baseline="0" dirty="0"/>
              <a:t>의 쌓인 데이터들을 복잡한 네트워크 지도의 형태로 표현하는 방법을 설명하였습니다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회원을 노드로 보고 회원이 하는 행위들은 링크로 표현한다</a:t>
            </a:r>
            <a:r>
              <a:rPr lang="en-US" altLang="ko-KR" baseline="0" dirty="0"/>
              <a:t>.!!</a:t>
            </a:r>
          </a:p>
          <a:p>
            <a:r>
              <a:rPr lang="ko-KR" altLang="en-US" baseline="0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7315-AE22-468A-A90E-E04BC55C6BD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6551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어느정도 회원노드들간의 링크를 통해 </a:t>
            </a:r>
            <a:r>
              <a:rPr lang="en-US" altLang="ko-KR" dirty="0"/>
              <a:t>falling</a:t>
            </a:r>
            <a:r>
              <a:rPr lang="ko-KR" altLang="en-US" dirty="0"/>
              <a:t>앱의 네트워크를 보는 것이 이해가 </a:t>
            </a:r>
            <a:r>
              <a:rPr lang="ko-KR" altLang="en-US" dirty="0" err="1"/>
              <a:t>되시는지요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예 </a:t>
            </a:r>
            <a:r>
              <a:rPr lang="ko-KR" altLang="en-US" dirty="0" err="1"/>
              <a:t>이런식으로</a:t>
            </a:r>
            <a:r>
              <a:rPr lang="ko-KR" altLang="en-US" dirty="0"/>
              <a:t> </a:t>
            </a:r>
            <a:r>
              <a:rPr lang="en-US" altLang="ko-KR" dirty="0"/>
              <a:t>falling</a:t>
            </a:r>
            <a:r>
              <a:rPr lang="ko-KR" altLang="en-US" dirty="0"/>
              <a:t>을 </a:t>
            </a:r>
            <a:r>
              <a:rPr lang="ko-KR" altLang="en-US" dirty="0" err="1"/>
              <a:t>바라보다보면</a:t>
            </a:r>
            <a:r>
              <a:rPr lang="ko-KR" altLang="en-US" dirty="0"/>
              <a:t> 여러 </a:t>
            </a:r>
            <a:r>
              <a:rPr lang="en-US" altLang="ko-KR" dirty="0"/>
              <a:t>community</a:t>
            </a:r>
            <a:r>
              <a:rPr lang="ko-KR" altLang="en-US" dirty="0"/>
              <a:t>도 발견할 수 있게 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Community</a:t>
            </a:r>
            <a:r>
              <a:rPr lang="ko-KR" altLang="en-US" dirty="0"/>
              <a:t>란 무엇일까요</a:t>
            </a:r>
            <a:r>
              <a:rPr lang="en-US" altLang="ko-KR" dirty="0"/>
              <a:t>? </a:t>
            </a:r>
            <a:r>
              <a:rPr lang="ko-KR" altLang="en-US" dirty="0" err="1"/>
              <a:t>커뮤니티란</a:t>
            </a:r>
            <a:r>
              <a:rPr lang="ko-KR" altLang="en-US" dirty="0"/>
              <a:t> 같은</a:t>
            </a:r>
            <a:r>
              <a:rPr lang="ko-KR" altLang="en-US" baseline="0" dirty="0"/>
              <a:t> 성향을 가지는 집단을 말하는데요</a:t>
            </a:r>
            <a:endParaRPr lang="en-US" altLang="ko-KR" baseline="0" dirty="0"/>
          </a:p>
          <a:p>
            <a:r>
              <a:rPr lang="en-US" altLang="ko-KR" baseline="0" dirty="0"/>
              <a:t>Falling</a:t>
            </a:r>
            <a:r>
              <a:rPr lang="ko-KR" altLang="en-US" baseline="0" dirty="0"/>
              <a:t>에서 볼 수 있는 커뮤니티를 한번 확인해 볼까요</a:t>
            </a:r>
            <a:r>
              <a:rPr lang="en-US" altLang="ko-KR" baseline="0" dirty="0"/>
              <a:t>?~~</a:t>
            </a:r>
          </a:p>
          <a:p>
            <a:r>
              <a:rPr lang="ko-KR" altLang="en-US" baseline="0" dirty="0"/>
              <a:t>지금 보시는 그림은 짝사랑을 등록한 사람들을 분류한 예시 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A</a:t>
            </a:r>
            <a:r>
              <a:rPr lang="ko-KR" altLang="en-US" baseline="0" dirty="0"/>
              <a:t>집단은 </a:t>
            </a:r>
            <a:r>
              <a:rPr lang="en-US" altLang="ko-KR" baseline="0" dirty="0"/>
              <a:t>20eo </a:t>
            </a:r>
            <a:r>
              <a:rPr lang="ko-KR" altLang="en-US" baseline="0" dirty="0"/>
              <a:t>이면서</a:t>
            </a:r>
            <a:r>
              <a:rPr lang="en-US" altLang="ko-KR" baseline="0" dirty="0"/>
              <a:t> </a:t>
            </a:r>
            <a:r>
              <a:rPr lang="ko-KR" altLang="en-US" baseline="0" dirty="0"/>
              <a:t>마음남기기를 </a:t>
            </a:r>
            <a:r>
              <a:rPr lang="en-US" altLang="ko-KR" baseline="0" dirty="0"/>
              <a:t>10</a:t>
            </a:r>
            <a:r>
              <a:rPr lang="ko-KR" altLang="en-US" baseline="0" dirty="0"/>
              <a:t>회 이상한 </a:t>
            </a:r>
            <a:r>
              <a:rPr lang="ko-KR" altLang="en-US" baseline="0" dirty="0" err="1"/>
              <a:t>여성집단이고</a:t>
            </a:r>
            <a:endParaRPr lang="en-US" altLang="ko-KR" baseline="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B</a:t>
            </a:r>
            <a:r>
              <a:rPr lang="ko-KR" altLang="en-US" baseline="0" dirty="0"/>
              <a:t>집단은 </a:t>
            </a:r>
            <a:r>
              <a:rPr lang="en-US" altLang="ko-KR" dirty="0"/>
              <a:t>30</a:t>
            </a:r>
            <a:r>
              <a:rPr lang="ko-KR" altLang="en-US" dirty="0"/>
              <a:t>대이면서 마음남기기를 </a:t>
            </a:r>
            <a:r>
              <a:rPr lang="en-US" altLang="ko-KR" dirty="0"/>
              <a:t>10</a:t>
            </a:r>
            <a:r>
              <a:rPr lang="ko-KR" altLang="en-US" dirty="0"/>
              <a:t>회 이상 하는  </a:t>
            </a:r>
            <a:r>
              <a:rPr lang="ko-KR" altLang="en-US" dirty="0" err="1"/>
              <a:t>남성집단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이런식으로</a:t>
            </a:r>
            <a:r>
              <a:rPr lang="ko-KR" altLang="en-US" baseline="0" dirty="0"/>
              <a:t> 짝사랑의 집단을 분류하고</a:t>
            </a:r>
            <a:endParaRPr lang="en-US" altLang="ko-KR" baseline="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/>
              <a:t>A</a:t>
            </a:r>
            <a:r>
              <a:rPr lang="ko-KR" altLang="en-US" baseline="0" dirty="0"/>
              <a:t>집단에서 짝사랑의 성공률 또는 평균접속시간 등의 특징을 파악하여</a:t>
            </a:r>
            <a:endParaRPr lang="en-US" altLang="ko-KR" baseline="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/>
              <a:t>가장 짝사랑의 성공이 높은 집단을 발견할 수 있고 그러한 집단에게 맞춤형 특정 광고나 이벤트를 제공하는데 활용할 수 있게 됩니다</a:t>
            </a:r>
            <a:r>
              <a:rPr lang="en-US" altLang="ko-KR" baseline="0" dirty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err="1"/>
              <a:t>Abc</a:t>
            </a:r>
            <a:r>
              <a:rPr lang="ko-KR" altLang="en-US" baseline="0" dirty="0"/>
              <a:t>집단에서 </a:t>
            </a:r>
            <a:endParaRPr lang="en-US" altLang="ko-KR" baseline="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endParaRPr lang="en-US" altLang="ko-KR" baseline="0" dirty="0"/>
          </a:p>
          <a:p>
            <a:endParaRPr lang="en-US" altLang="ko-KR" baseline="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7315-AE22-468A-A90E-E04BC55C6BD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288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커플들 간에도 커뮤니티가 형성 될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커플노드들이 있습니다</a:t>
            </a:r>
            <a:r>
              <a:rPr lang="en-US" altLang="ko-KR" dirty="0"/>
              <a:t>. </a:t>
            </a:r>
            <a:r>
              <a:rPr lang="ko-KR" altLang="en-US" dirty="0"/>
              <a:t>커플 노드들 중 같은 속성을 가지는 집단으로 구분할 수 있는데요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커플 </a:t>
            </a:r>
            <a:r>
              <a:rPr lang="en-US" altLang="ko-KR" dirty="0"/>
              <a:t>A</a:t>
            </a:r>
            <a:r>
              <a:rPr lang="ko-KR" altLang="en-US" dirty="0"/>
              <a:t>집단은 커플 </a:t>
            </a:r>
            <a:r>
              <a:rPr lang="ko-KR" altLang="en-US" dirty="0" err="1"/>
              <a:t>성사기간이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달 </a:t>
            </a:r>
            <a:r>
              <a:rPr lang="ko-KR" altLang="en-US" dirty="0" err="1"/>
              <a:t>커플집단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는 커플성사기간이 </a:t>
            </a:r>
            <a:r>
              <a:rPr lang="en-US" altLang="ko-KR" dirty="0"/>
              <a:t>1</a:t>
            </a:r>
            <a:r>
              <a:rPr lang="ko-KR" altLang="en-US" dirty="0"/>
              <a:t>달 이상인 </a:t>
            </a:r>
            <a:r>
              <a:rPr lang="ko-KR" altLang="en-US" dirty="0" err="1"/>
              <a:t>집단압니다</a:t>
            </a:r>
            <a:r>
              <a:rPr lang="en-US" altLang="ko-KR" dirty="0"/>
              <a:t>.</a:t>
            </a:r>
          </a:p>
          <a:p>
            <a:r>
              <a:rPr lang="ko-KR" altLang="en-US" baseline="0" dirty="0"/>
              <a:t>이렇게 커플 링크들을 여러 링크속성들로 분류하여 </a:t>
            </a:r>
            <a:endParaRPr lang="en-US" altLang="ko-KR" baseline="0" dirty="0"/>
          </a:p>
          <a:p>
            <a:r>
              <a:rPr lang="ko-KR" altLang="en-US" baseline="0" dirty="0"/>
              <a:t>여러 집단들로 만들 수 있는데요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이러한 집단들로부터 </a:t>
            </a:r>
            <a:r>
              <a:rPr lang="en-US" altLang="ko-KR" baseline="0" dirty="0" err="1"/>
              <a:t>kpi</a:t>
            </a:r>
            <a:r>
              <a:rPr lang="ko-KR" altLang="en-US" baseline="0" dirty="0"/>
              <a:t>와의 상관관계를 파악하여 </a:t>
            </a:r>
            <a:r>
              <a:rPr lang="en-US" altLang="ko-KR" baseline="0" dirty="0" err="1"/>
              <a:t>kpi</a:t>
            </a:r>
            <a:r>
              <a:rPr lang="ko-KR" altLang="en-US" baseline="0" dirty="0"/>
              <a:t>의 증진을 도모할 수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자 </a:t>
            </a:r>
            <a:r>
              <a:rPr lang="ko-KR" altLang="en-US" baseline="0" dirty="0" err="1"/>
              <a:t>예를들어</a:t>
            </a:r>
            <a:r>
              <a:rPr lang="ko-KR" altLang="en-US" baseline="0" dirty="0"/>
              <a:t> 여기서 </a:t>
            </a:r>
            <a:r>
              <a:rPr lang="en-US" altLang="ko-KR" baseline="0" dirty="0"/>
              <a:t>B</a:t>
            </a:r>
            <a:r>
              <a:rPr lang="ko-KR" altLang="en-US" baseline="0" dirty="0"/>
              <a:t>집단의 </a:t>
            </a:r>
            <a:r>
              <a:rPr lang="en-US" altLang="ko-KR" baseline="0" dirty="0"/>
              <a:t>80</a:t>
            </a:r>
            <a:r>
              <a:rPr lang="ko-KR" altLang="en-US" baseline="0" dirty="0"/>
              <a:t>퍼센트는 </a:t>
            </a:r>
            <a:r>
              <a:rPr lang="en-US" altLang="ko-KR" baseline="0" dirty="0"/>
              <a:t>falling</a:t>
            </a:r>
            <a:r>
              <a:rPr lang="ko-KR" altLang="en-US" baseline="0" dirty="0"/>
              <a:t>앱을 </a:t>
            </a:r>
            <a:r>
              <a:rPr lang="ko-KR" altLang="en-US" baseline="0" dirty="0" err="1"/>
              <a:t>페이스북에</a:t>
            </a:r>
            <a:r>
              <a:rPr lang="ko-KR" altLang="en-US" baseline="0" dirty="0"/>
              <a:t> 언급하였습니다</a:t>
            </a:r>
            <a:r>
              <a:rPr lang="en-US" altLang="ko-KR" baseline="0" dirty="0"/>
              <a:t>.( </a:t>
            </a:r>
            <a:r>
              <a:rPr lang="ko-KR" altLang="en-US" baseline="0" dirty="0" err="1"/>
              <a:t>이러한것은</a:t>
            </a:r>
            <a:r>
              <a:rPr lang="ko-KR" altLang="en-US" baseline="0" dirty="0"/>
              <a:t> </a:t>
            </a:r>
            <a:r>
              <a:rPr lang="en-US" altLang="ko-KR" baseline="0" dirty="0" err="1"/>
              <a:t>facebook</a:t>
            </a:r>
            <a:r>
              <a:rPr lang="ko-KR" altLang="en-US" baseline="0" dirty="0"/>
              <a:t>을 </a:t>
            </a:r>
            <a:r>
              <a:rPr lang="ko-KR" altLang="en-US" baseline="0" dirty="0" err="1"/>
              <a:t>크롤링</a:t>
            </a:r>
            <a:r>
              <a:rPr lang="ko-KR" altLang="en-US" baseline="0" dirty="0"/>
              <a:t> 하여 조사할 수 있습니다</a:t>
            </a:r>
            <a:r>
              <a:rPr lang="en-US" altLang="ko-KR" baseline="0" dirty="0"/>
              <a:t>. ) </a:t>
            </a:r>
            <a:r>
              <a:rPr lang="ko-KR" altLang="en-US" baseline="0" dirty="0"/>
              <a:t>또한 </a:t>
            </a:r>
            <a:r>
              <a:rPr lang="en-US" altLang="ko-KR" baseline="0" dirty="0"/>
              <a:t>A</a:t>
            </a:r>
            <a:r>
              <a:rPr lang="ko-KR" altLang="en-US" baseline="0" dirty="0"/>
              <a:t>집단의 </a:t>
            </a:r>
            <a:r>
              <a:rPr lang="en-US" altLang="ko-KR" baseline="0" dirty="0"/>
              <a:t>30</a:t>
            </a:r>
            <a:r>
              <a:rPr lang="ko-KR" altLang="en-US" baseline="0" dirty="0"/>
              <a:t>퍼센트는 </a:t>
            </a:r>
            <a:r>
              <a:rPr lang="en-US" altLang="ko-KR" baseline="0" dirty="0"/>
              <a:t>falling </a:t>
            </a:r>
            <a:r>
              <a:rPr lang="ko-KR" altLang="en-US" baseline="0" dirty="0"/>
              <a:t>앱을 </a:t>
            </a:r>
            <a:r>
              <a:rPr lang="ko-KR" altLang="en-US" baseline="0" dirty="0" err="1"/>
              <a:t>페이스북에</a:t>
            </a:r>
            <a:r>
              <a:rPr lang="ko-KR" altLang="en-US" baseline="0" dirty="0"/>
              <a:t> 언급하였습니다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C</a:t>
            </a:r>
            <a:r>
              <a:rPr lang="ko-KR" altLang="en-US" baseline="0" dirty="0"/>
              <a:t>집단의 </a:t>
            </a:r>
            <a:r>
              <a:rPr lang="en-US" altLang="ko-KR" baseline="0" dirty="0"/>
              <a:t>50</a:t>
            </a:r>
            <a:r>
              <a:rPr lang="ko-KR" altLang="en-US" baseline="0" dirty="0"/>
              <a:t>퍼센트가 </a:t>
            </a:r>
            <a:r>
              <a:rPr lang="en-US" altLang="ko-KR" baseline="0" dirty="0" err="1"/>
              <a:t>fallin</a:t>
            </a:r>
            <a:r>
              <a:rPr lang="ko-KR" altLang="en-US" baseline="0" dirty="0"/>
              <a:t>앱을 </a:t>
            </a:r>
            <a:r>
              <a:rPr lang="ko-KR" altLang="en-US" baseline="0" dirty="0" err="1"/>
              <a:t>페이스북에</a:t>
            </a:r>
            <a:r>
              <a:rPr lang="ko-KR" altLang="en-US" baseline="0" dirty="0"/>
              <a:t> 언급하였습니다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그러면 </a:t>
            </a:r>
            <a:r>
              <a:rPr lang="en-US" altLang="ko-KR" baseline="0" dirty="0"/>
              <a:t>B</a:t>
            </a:r>
            <a:r>
              <a:rPr lang="ko-KR" altLang="en-US" baseline="0" dirty="0"/>
              <a:t>집단이 가장 </a:t>
            </a:r>
            <a:r>
              <a:rPr lang="ko-KR" altLang="en-US" baseline="0" dirty="0" err="1"/>
              <a:t>회원수에</a:t>
            </a:r>
            <a:r>
              <a:rPr lang="ko-KR" altLang="en-US" baseline="0" dirty="0"/>
              <a:t> 영향을 미치는 집단임을 알 수 있는데요</a:t>
            </a:r>
            <a:endParaRPr lang="en-US" altLang="ko-KR" baseline="0" dirty="0"/>
          </a:p>
          <a:p>
            <a:r>
              <a:rPr lang="ko-KR" altLang="en-US" baseline="0" dirty="0"/>
              <a:t>커플이 되기까지 </a:t>
            </a:r>
            <a:r>
              <a:rPr lang="en-US" altLang="ko-KR" baseline="0" dirty="0"/>
              <a:t>1</a:t>
            </a:r>
            <a:r>
              <a:rPr lang="ko-KR" altLang="en-US" baseline="0" dirty="0"/>
              <a:t>달이 걸리는 회원들을 대상으로 특정이벤트를 제공하여 </a:t>
            </a:r>
            <a:r>
              <a:rPr lang="ko-KR" altLang="en-US" baseline="0" dirty="0" err="1"/>
              <a:t>회원수를</a:t>
            </a:r>
            <a:r>
              <a:rPr lang="ko-KR" altLang="en-US" baseline="0" dirty="0"/>
              <a:t> 증가 시킬 수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 err="1"/>
              <a:t>이런식으로</a:t>
            </a:r>
            <a:r>
              <a:rPr lang="ko-KR" altLang="en-US" baseline="0" dirty="0"/>
              <a:t> 집단들을 분류하고 그 </a:t>
            </a:r>
            <a:r>
              <a:rPr lang="ko-KR" altLang="en-US" baseline="0" dirty="0" err="1"/>
              <a:t>집단들에서</a:t>
            </a:r>
            <a:r>
              <a:rPr lang="ko-KR" altLang="en-US" baseline="0" dirty="0"/>
              <a:t> 가장 </a:t>
            </a:r>
            <a:r>
              <a:rPr lang="en-US" altLang="ko-KR" baseline="0" dirty="0" err="1"/>
              <a:t>kpi</a:t>
            </a:r>
            <a:r>
              <a:rPr lang="ko-KR" altLang="en-US" baseline="0" dirty="0"/>
              <a:t>에 </a:t>
            </a:r>
            <a:r>
              <a:rPr lang="ko-KR" altLang="en-US" baseline="0" dirty="0" err="1"/>
              <a:t>영햘력을</a:t>
            </a:r>
            <a:r>
              <a:rPr lang="ko-KR" altLang="en-US" baseline="0" dirty="0"/>
              <a:t> 미치는 집단이 어떤 집단이지를 파악할 수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 err="1"/>
              <a:t>이예시가</a:t>
            </a:r>
            <a:r>
              <a:rPr lang="ko-KR" altLang="en-US" baseline="0" dirty="0"/>
              <a:t> 너무 억지스러우므로 좀더 발견이 필요합니다</a:t>
            </a:r>
            <a:r>
              <a:rPr lang="en-US" altLang="ko-KR" baseline="0" dirty="0"/>
              <a:t>…..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7315-AE22-468A-A90E-E04BC55C6BD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377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커플들 간에도 커뮤니티가 형성 될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커플노드들이 있습니다</a:t>
            </a:r>
            <a:r>
              <a:rPr lang="en-US" altLang="ko-KR" dirty="0"/>
              <a:t>. </a:t>
            </a:r>
            <a:r>
              <a:rPr lang="ko-KR" altLang="en-US" dirty="0"/>
              <a:t>커플 노드들 중 같은 속성을 가지는 집단으로 구분할 수 있는데요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커플 </a:t>
            </a:r>
            <a:r>
              <a:rPr lang="en-US" altLang="ko-KR" dirty="0"/>
              <a:t>A</a:t>
            </a:r>
            <a:r>
              <a:rPr lang="ko-KR" altLang="en-US" dirty="0"/>
              <a:t>집단은 커플 </a:t>
            </a:r>
            <a:r>
              <a:rPr lang="ko-KR" altLang="en-US" dirty="0" err="1"/>
              <a:t>성사기간이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달 </a:t>
            </a:r>
            <a:r>
              <a:rPr lang="ko-KR" altLang="en-US" dirty="0" err="1"/>
              <a:t>커플집단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는 커플성사기간이 </a:t>
            </a:r>
            <a:r>
              <a:rPr lang="en-US" altLang="ko-KR" dirty="0"/>
              <a:t>1</a:t>
            </a:r>
            <a:r>
              <a:rPr lang="ko-KR" altLang="en-US" dirty="0"/>
              <a:t>달 이상인 </a:t>
            </a:r>
            <a:r>
              <a:rPr lang="ko-KR" altLang="en-US" dirty="0" err="1"/>
              <a:t>집단압니다</a:t>
            </a:r>
            <a:r>
              <a:rPr lang="en-US" altLang="ko-KR" dirty="0"/>
              <a:t>.</a:t>
            </a:r>
          </a:p>
          <a:p>
            <a:r>
              <a:rPr lang="ko-KR" altLang="en-US" baseline="0" dirty="0"/>
              <a:t>이렇게 커플 링크들을 여러 링크속성들로 분류하여 </a:t>
            </a:r>
            <a:endParaRPr lang="en-US" altLang="ko-KR" baseline="0" dirty="0"/>
          </a:p>
          <a:p>
            <a:r>
              <a:rPr lang="ko-KR" altLang="en-US" baseline="0" dirty="0"/>
              <a:t>여러 집단들로 만들 수 있는데요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이러한 집단들로부터 </a:t>
            </a:r>
            <a:r>
              <a:rPr lang="en-US" altLang="ko-KR" baseline="0" dirty="0" err="1"/>
              <a:t>kpi</a:t>
            </a:r>
            <a:r>
              <a:rPr lang="ko-KR" altLang="en-US" baseline="0" dirty="0"/>
              <a:t>와의 상관관계를 파악하여 </a:t>
            </a:r>
            <a:r>
              <a:rPr lang="en-US" altLang="ko-KR" baseline="0" dirty="0" err="1"/>
              <a:t>kpi</a:t>
            </a:r>
            <a:r>
              <a:rPr lang="ko-KR" altLang="en-US" baseline="0" dirty="0"/>
              <a:t>의 증진을 도모할 수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자 </a:t>
            </a:r>
            <a:r>
              <a:rPr lang="ko-KR" altLang="en-US" baseline="0" dirty="0" err="1"/>
              <a:t>예를들어</a:t>
            </a:r>
            <a:r>
              <a:rPr lang="ko-KR" altLang="en-US" baseline="0" dirty="0"/>
              <a:t> 여기서 </a:t>
            </a:r>
            <a:r>
              <a:rPr lang="en-US" altLang="ko-KR" baseline="0" dirty="0"/>
              <a:t>B</a:t>
            </a:r>
            <a:r>
              <a:rPr lang="ko-KR" altLang="en-US" baseline="0" dirty="0"/>
              <a:t>집단의 </a:t>
            </a:r>
            <a:r>
              <a:rPr lang="en-US" altLang="ko-KR" baseline="0" dirty="0"/>
              <a:t>80</a:t>
            </a:r>
            <a:r>
              <a:rPr lang="ko-KR" altLang="en-US" baseline="0" dirty="0"/>
              <a:t>퍼센트는 </a:t>
            </a:r>
            <a:r>
              <a:rPr lang="en-US" altLang="ko-KR" baseline="0" dirty="0"/>
              <a:t>falling</a:t>
            </a:r>
            <a:r>
              <a:rPr lang="ko-KR" altLang="en-US" baseline="0" dirty="0"/>
              <a:t>앱을 </a:t>
            </a:r>
            <a:r>
              <a:rPr lang="ko-KR" altLang="en-US" baseline="0" dirty="0" err="1"/>
              <a:t>페이스북에</a:t>
            </a:r>
            <a:r>
              <a:rPr lang="ko-KR" altLang="en-US" baseline="0" dirty="0"/>
              <a:t> 언급하였습니다</a:t>
            </a:r>
            <a:r>
              <a:rPr lang="en-US" altLang="ko-KR" baseline="0" dirty="0"/>
              <a:t>.( </a:t>
            </a:r>
            <a:r>
              <a:rPr lang="ko-KR" altLang="en-US" baseline="0" dirty="0" err="1"/>
              <a:t>이러한것은</a:t>
            </a:r>
            <a:r>
              <a:rPr lang="ko-KR" altLang="en-US" baseline="0" dirty="0"/>
              <a:t> </a:t>
            </a:r>
            <a:r>
              <a:rPr lang="en-US" altLang="ko-KR" baseline="0" dirty="0" err="1"/>
              <a:t>facebook</a:t>
            </a:r>
            <a:r>
              <a:rPr lang="ko-KR" altLang="en-US" baseline="0" dirty="0"/>
              <a:t>을 </a:t>
            </a:r>
            <a:r>
              <a:rPr lang="ko-KR" altLang="en-US" baseline="0" dirty="0" err="1"/>
              <a:t>크롤링</a:t>
            </a:r>
            <a:r>
              <a:rPr lang="ko-KR" altLang="en-US" baseline="0" dirty="0"/>
              <a:t> 하여 조사할 수 있습니다</a:t>
            </a:r>
            <a:r>
              <a:rPr lang="en-US" altLang="ko-KR" baseline="0" dirty="0"/>
              <a:t>. ) </a:t>
            </a:r>
            <a:r>
              <a:rPr lang="ko-KR" altLang="en-US" baseline="0" dirty="0"/>
              <a:t>또한 </a:t>
            </a:r>
            <a:r>
              <a:rPr lang="en-US" altLang="ko-KR" baseline="0" dirty="0"/>
              <a:t>A</a:t>
            </a:r>
            <a:r>
              <a:rPr lang="ko-KR" altLang="en-US" baseline="0" dirty="0"/>
              <a:t>집단의 </a:t>
            </a:r>
            <a:r>
              <a:rPr lang="en-US" altLang="ko-KR" baseline="0" dirty="0"/>
              <a:t>30</a:t>
            </a:r>
            <a:r>
              <a:rPr lang="ko-KR" altLang="en-US" baseline="0" dirty="0"/>
              <a:t>퍼센트는 </a:t>
            </a:r>
            <a:r>
              <a:rPr lang="en-US" altLang="ko-KR" baseline="0" dirty="0"/>
              <a:t>falling </a:t>
            </a:r>
            <a:r>
              <a:rPr lang="ko-KR" altLang="en-US" baseline="0" dirty="0"/>
              <a:t>앱을 </a:t>
            </a:r>
            <a:r>
              <a:rPr lang="ko-KR" altLang="en-US" baseline="0" dirty="0" err="1"/>
              <a:t>페이스북에</a:t>
            </a:r>
            <a:r>
              <a:rPr lang="ko-KR" altLang="en-US" baseline="0" dirty="0"/>
              <a:t> 언급하였습니다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/>
              <a:t>C</a:t>
            </a:r>
            <a:r>
              <a:rPr lang="ko-KR" altLang="en-US" baseline="0" dirty="0"/>
              <a:t>집단의 </a:t>
            </a:r>
            <a:r>
              <a:rPr lang="en-US" altLang="ko-KR" baseline="0" dirty="0"/>
              <a:t>50</a:t>
            </a:r>
            <a:r>
              <a:rPr lang="ko-KR" altLang="en-US" baseline="0" dirty="0"/>
              <a:t>퍼센트가 </a:t>
            </a:r>
            <a:r>
              <a:rPr lang="en-US" altLang="ko-KR" baseline="0" dirty="0" err="1"/>
              <a:t>fallin</a:t>
            </a:r>
            <a:r>
              <a:rPr lang="ko-KR" altLang="en-US" baseline="0" dirty="0"/>
              <a:t>앱을 </a:t>
            </a:r>
            <a:r>
              <a:rPr lang="ko-KR" altLang="en-US" baseline="0" dirty="0" err="1"/>
              <a:t>페이스북에</a:t>
            </a:r>
            <a:r>
              <a:rPr lang="ko-KR" altLang="en-US" baseline="0" dirty="0"/>
              <a:t> 언급하였습니다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그러면 </a:t>
            </a:r>
            <a:r>
              <a:rPr lang="en-US" altLang="ko-KR" baseline="0" dirty="0"/>
              <a:t>B</a:t>
            </a:r>
            <a:r>
              <a:rPr lang="ko-KR" altLang="en-US" baseline="0" dirty="0"/>
              <a:t>집단이 가장 </a:t>
            </a:r>
            <a:r>
              <a:rPr lang="ko-KR" altLang="en-US" baseline="0" dirty="0" err="1"/>
              <a:t>회원수에</a:t>
            </a:r>
            <a:r>
              <a:rPr lang="ko-KR" altLang="en-US" baseline="0" dirty="0"/>
              <a:t> 영향을 미치는 집단임을 알 수 있는데요</a:t>
            </a:r>
            <a:endParaRPr lang="en-US" altLang="ko-KR" baseline="0" dirty="0"/>
          </a:p>
          <a:p>
            <a:r>
              <a:rPr lang="ko-KR" altLang="en-US" baseline="0" dirty="0"/>
              <a:t>커플이 되기까지 </a:t>
            </a:r>
            <a:r>
              <a:rPr lang="en-US" altLang="ko-KR" baseline="0" dirty="0"/>
              <a:t>1</a:t>
            </a:r>
            <a:r>
              <a:rPr lang="ko-KR" altLang="en-US" baseline="0" dirty="0"/>
              <a:t>달이 걸리는 회원들을 대상으로 특정이벤트를 제공하여 </a:t>
            </a:r>
            <a:r>
              <a:rPr lang="ko-KR" altLang="en-US" baseline="0" dirty="0" err="1"/>
              <a:t>회원수를</a:t>
            </a:r>
            <a:r>
              <a:rPr lang="ko-KR" altLang="en-US" baseline="0" dirty="0"/>
              <a:t> 증가 시킬 수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 err="1"/>
              <a:t>이런식으로</a:t>
            </a:r>
            <a:r>
              <a:rPr lang="ko-KR" altLang="en-US" baseline="0" dirty="0"/>
              <a:t> 집단들을 분류하고 그 </a:t>
            </a:r>
            <a:r>
              <a:rPr lang="ko-KR" altLang="en-US" baseline="0" dirty="0" err="1"/>
              <a:t>집단들에서</a:t>
            </a:r>
            <a:r>
              <a:rPr lang="ko-KR" altLang="en-US" baseline="0" dirty="0"/>
              <a:t> 가장 </a:t>
            </a:r>
            <a:r>
              <a:rPr lang="en-US" altLang="ko-KR" baseline="0" dirty="0" err="1"/>
              <a:t>kpi</a:t>
            </a:r>
            <a:r>
              <a:rPr lang="ko-KR" altLang="en-US" baseline="0" dirty="0"/>
              <a:t>에 </a:t>
            </a:r>
            <a:r>
              <a:rPr lang="ko-KR" altLang="en-US" baseline="0" dirty="0" err="1"/>
              <a:t>영햘력을</a:t>
            </a:r>
            <a:r>
              <a:rPr lang="ko-KR" altLang="en-US" baseline="0" dirty="0"/>
              <a:t> 미치는 집단이 어떤 집단이지를 파악할 수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 err="1"/>
              <a:t>이예시가</a:t>
            </a:r>
            <a:r>
              <a:rPr lang="ko-KR" altLang="en-US" baseline="0" dirty="0"/>
              <a:t> 너무 억지스러우므로 좀더 발견이 필요합니다</a:t>
            </a:r>
            <a:r>
              <a:rPr lang="en-US" altLang="ko-KR" baseline="0" dirty="0"/>
              <a:t>…..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7315-AE22-468A-A90E-E04BC55C6BD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97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7315-AE22-468A-A90E-E04BC55C6BD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8944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이제 마지막으로 이러한 상관관계를 수학적으로 파악할 </a:t>
            </a:r>
            <a:r>
              <a:rPr lang="ko-KR" altLang="en-US" dirty="0" err="1"/>
              <a:t>수있도록</a:t>
            </a:r>
            <a:r>
              <a:rPr lang="ko-KR" altLang="en-US" dirty="0"/>
              <a:t> 저희가 </a:t>
            </a:r>
            <a:r>
              <a:rPr lang="ko-KR" altLang="en-US" dirty="0" err="1"/>
              <a:t>사용하려고하는</a:t>
            </a:r>
            <a:r>
              <a:rPr lang="ko-KR" altLang="en-US" dirty="0"/>
              <a:t> 방법을 간단하게</a:t>
            </a:r>
            <a:r>
              <a:rPr lang="ko-KR" altLang="en-US" baseline="0" dirty="0"/>
              <a:t> 소개하겠습니다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바로 </a:t>
            </a:r>
            <a:r>
              <a:rPr lang="ko-KR" altLang="en-US" baseline="0" dirty="0" err="1"/>
              <a:t>베이지안</a:t>
            </a:r>
            <a:r>
              <a:rPr lang="ko-KR" altLang="en-US" baseline="0" dirty="0"/>
              <a:t> 룰인데요</a:t>
            </a:r>
            <a:r>
              <a:rPr lang="en-US" altLang="ko-KR" baseline="0" dirty="0"/>
              <a:t>…..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저희가 사용하려고 하는 것은 </a:t>
            </a:r>
            <a:r>
              <a:rPr lang="ko-KR" altLang="en-US" dirty="0" err="1"/>
              <a:t>베이지안</a:t>
            </a:r>
            <a:r>
              <a:rPr lang="ko-KR" altLang="en-US" dirty="0"/>
              <a:t> 룰입니다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7315-AE22-468A-A90E-E04BC55C6BD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882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7315-AE22-468A-A90E-E04BC55C6BD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4661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</a:t>
            </a:r>
            <a:r>
              <a:rPr lang="ko-KR" altLang="en-US" dirty="0" err="1"/>
              <a:t>베이지안</a:t>
            </a:r>
            <a:r>
              <a:rPr lang="ko-KR" altLang="en-US" dirty="0"/>
              <a:t> 룰을 이용하면</a:t>
            </a:r>
            <a:endParaRPr lang="en-US" altLang="ko-KR" dirty="0"/>
          </a:p>
          <a:p>
            <a:r>
              <a:rPr lang="en-US" altLang="ko-KR" dirty="0" err="1"/>
              <a:t>Kpi</a:t>
            </a:r>
            <a:r>
              <a:rPr lang="ko-KR" altLang="en-US" dirty="0"/>
              <a:t>를 가장 높일 수 있는 요인을 찾을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예를들어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회원수가 된 경로들을 집단으로 분류하여 가장 큰 확률을 가지는 원인을 파악하여 회원수증가에 가장 큰 </a:t>
            </a:r>
            <a:r>
              <a:rPr lang="ko-KR" altLang="en-US" dirty="0" err="1"/>
              <a:t>영향응ㄹ</a:t>
            </a:r>
            <a:r>
              <a:rPr lang="ko-KR" altLang="en-US" dirty="0"/>
              <a:t> 미치는 요인을 </a:t>
            </a:r>
            <a:endParaRPr lang="en-US" altLang="ko-KR" dirty="0"/>
          </a:p>
          <a:p>
            <a:r>
              <a:rPr lang="ko-KR" altLang="en-US" dirty="0"/>
              <a:t>찾는 방법입니다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커플성사율을 결과로 놓고 잠재적인 요인들을 원인으로 예시를 든다</a:t>
            </a:r>
            <a:r>
              <a:rPr lang="en-US" altLang="ko-KR" dirty="0"/>
              <a:t>. </a:t>
            </a:r>
            <a:r>
              <a:rPr lang="ko-KR" altLang="en-US" dirty="0"/>
              <a:t>가상으로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7315-AE22-468A-A90E-E04BC55C6BD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696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광고예시를</a:t>
            </a:r>
            <a:r>
              <a:rPr lang="ko-KR" altLang="en-US" dirty="0"/>
              <a:t> 직접적으로 </a:t>
            </a:r>
            <a:r>
              <a:rPr lang="ko-KR" altLang="en-US" dirty="0" err="1"/>
              <a:t>이야기하는것보다</a:t>
            </a:r>
            <a:endParaRPr lang="en-US" altLang="ko-KR" dirty="0"/>
          </a:p>
          <a:p>
            <a:r>
              <a:rPr lang="ko-KR" altLang="en-US" dirty="0" err="1"/>
              <a:t>뭉틍그려이야기한다</a:t>
            </a:r>
            <a:r>
              <a:rPr lang="en-US" altLang="ko-KR" dirty="0"/>
              <a:t>… </a:t>
            </a:r>
            <a:r>
              <a:rPr lang="ko-KR" altLang="en-US" dirty="0"/>
              <a:t>우리는 </a:t>
            </a:r>
            <a:r>
              <a:rPr lang="ko-KR" altLang="en-US" dirty="0" err="1"/>
              <a:t>이런데이터를</a:t>
            </a:r>
            <a:r>
              <a:rPr lang="ko-KR" altLang="en-US" dirty="0"/>
              <a:t>    </a:t>
            </a:r>
            <a:r>
              <a:rPr lang="ko-KR" altLang="en-US" dirty="0" err="1"/>
              <a:t>발표스킬을</a:t>
            </a:r>
            <a:r>
              <a:rPr lang="ko-KR" altLang="en-US" dirty="0"/>
              <a:t> </a:t>
            </a:r>
            <a:r>
              <a:rPr lang="ko-KR" altLang="en-US" dirty="0" err="1"/>
              <a:t>높일것</a:t>
            </a:r>
            <a:r>
              <a:rPr lang="en-US" altLang="ko-KR" dirty="0"/>
              <a:t>….</a:t>
            </a:r>
          </a:p>
          <a:p>
            <a:endParaRPr lang="en-US" altLang="ko-KR" dirty="0"/>
          </a:p>
          <a:p>
            <a:r>
              <a:rPr lang="ko-KR" altLang="en-US" dirty="0"/>
              <a:t>지도 빼기</a:t>
            </a:r>
            <a:r>
              <a:rPr lang="en-US" altLang="ko-KR" dirty="0"/>
              <a:t>!!!!!</a:t>
            </a:r>
          </a:p>
          <a:p>
            <a:endParaRPr lang="en-US" altLang="ko-KR" dirty="0"/>
          </a:p>
          <a:p>
            <a:r>
              <a:rPr lang="ko-KR" altLang="en-US" dirty="0"/>
              <a:t> 노드와 링크의 설명을 먼저 하고 나서 이야기하기</a:t>
            </a:r>
            <a:r>
              <a:rPr lang="en-US" altLang="ko-KR" dirty="0"/>
              <a:t>.. </a:t>
            </a:r>
            <a:r>
              <a:rPr lang="ko-KR" altLang="en-US" dirty="0"/>
              <a:t>비회원인 노드에 대한 가상 링크에 대한 설명도 하기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친구한테 이야기 하듯이 </a:t>
            </a:r>
            <a:r>
              <a:rPr lang="ko-KR" altLang="en-US" dirty="0" err="1"/>
              <a:t>발표할것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7315-AE22-468A-A90E-E04BC55C6BD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8809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7315-AE22-468A-A90E-E04BC55C6BD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559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KPI </a:t>
            </a:r>
            <a:r>
              <a:rPr lang="ko-KR" altLang="en-US" dirty="0"/>
              <a:t>란 </a:t>
            </a:r>
            <a:r>
              <a:rPr lang="en-US" altLang="ko-KR" dirty="0"/>
              <a:t>key performance indicator</a:t>
            </a:r>
            <a:r>
              <a:rPr lang="ko-KR" altLang="en-US" dirty="0"/>
              <a:t>의 약자로서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핵심성공</a:t>
            </a:r>
            <a:r>
              <a:rPr lang="ko-KR" altLang="en-US" dirty="0"/>
              <a:t> 지표 입니다</a:t>
            </a:r>
            <a:r>
              <a:rPr lang="en-US" altLang="ko-KR" dirty="0"/>
              <a:t>. </a:t>
            </a:r>
            <a:r>
              <a:rPr lang="ko-KR" altLang="en-US" dirty="0"/>
              <a:t>이 </a:t>
            </a:r>
            <a:r>
              <a:rPr lang="en-US" altLang="ko-KR" dirty="0" err="1"/>
              <a:t>kpi</a:t>
            </a:r>
            <a:r>
              <a:rPr lang="ko-KR" altLang="en-US" dirty="0"/>
              <a:t>가 높을 수록 성공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했다고 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앞서 말했듯이 </a:t>
            </a:r>
            <a:r>
              <a:rPr lang="en-US" altLang="ko-KR" dirty="0"/>
              <a:t>falling</a:t>
            </a:r>
            <a:r>
              <a:rPr lang="ko-KR" altLang="en-US" dirty="0"/>
              <a:t>앱의 </a:t>
            </a:r>
            <a:r>
              <a:rPr lang="en-US" altLang="ko-KR" dirty="0" err="1"/>
              <a:t>kpi</a:t>
            </a:r>
            <a:r>
              <a:rPr lang="ko-KR" altLang="en-US" dirty="0"/>
              <a:t>에는 </a:t>
            </a:r>
            <a:r>
              <a:rPr lang="ko-KR" altLang="en-US" dirty="0" err="1"/>
              <a:t>회원수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 err="1"/>
              <a:t>커플성사율</a:t>
            </a:r>
            <a:r>
              <a:rPr lang="en-US" altLang="ko-KR" dirty="0"/>
              <a:t>,</a:t>
            </a:r>
            <a:r>
              <a:rPr lang="ko-KR" altLang="en-US" dirty="0"/>
              <a:t>구글 </a:t>
            </a:r>
            <a:r>
              <a:rPr lang="ko-KR" altLang="en-US" dirty="0" err="1"/>
              <a:t>별점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</a:t>
            </a:r>
            <a:r>
              <a:rPr lang="en-US" altLang="ko-KR" dirty="0"/>
              <a:t>3</a:t>
            </a:r>
            <a:r>
              <a:rPr lang="ko-KR" altLang="en-US" dirty="0"/>
              <a:t>가지로 나눌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보시면 알 </a:t>
            </a:r>
            <a:r>
              <a:rPr lang="ko-KR" altLang="en-US" dirty="0" err="1"/>
              <a:t>겠지만</a:t>
            </a:r>
            <a:r>
              <a:rPr lang="ko-KR" altLang="en-US" dirty="0"/>
              <a:t> 이 </a:t>
            </a:r>
            <a:r>
              <a:rPr lang="en-US" altLang="ko-KR" dirty="0"/>
              <a:t>3</a:t>
            </a:r>
            <a:r>
              <a:rPr lang="ko-KR" altLang="en-US" dirty="0"/>
              <a:t>가지 </a:t>
            </a:r>
            <a:r>
              <a:rPr lang="en-US" altLang="ko-KR" dirty="0" err="1"/>
              <a:t>kpi</a:t>
            </a:r>
            <a:r>
              <a:rPr lang="ko-KR" altLang="en-US" dirty="0"/>
              <a:t>에는 좀 더 강력한 것이 있는데요 바로 </a:t>
            </a:r>
            <a:r>
              <a:rPr lang="ko-KR" altLang="en-US" dirty="0" err="1"/>
              <a:t>회원수</a:t>
            </a:r>
            <a:r>
              <a:rPr lang="ko-KR" altLang="en-US" dirty="0"/>
              <a:t>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7315-AE22-468A-A90E-E04BC55C6B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934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가장 강력한 </a:t>
            </a:r>
            <a:r>
              <a:rPr lang="en-US" altLang="ko-KR" sz="1200" dirty="0" err="1"/>
              <a:t>kpi</a:t>
            </a:r>
            <a:r>
              <a:rPr lang="ko-KR" altLang="en-US" sz="1200" dirty="0"/>
              <a:t>인 </a:t>
            </a:r>
            <a:r>
              <a:rPr lang="ko-KR" altLang="en-US" sz="1200" dirty="0" err="1"/>
              <a:t>회원수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증가시키는 것들에는 무엇이 있을까요</a:t>
            </a:r>
            <a:r>
              <a:rPr lang="en-US" altLang="ko-KR" sz="1200" dirty="0"/>
              <a:t>?</a:t>
            </a:r>
          </a:p>
          <a:p>
            <a:endParaRPr lang="en-US" altLang="ko-KR" sz="1200" dirty="0"/>
          </a:p>
          <a:p>
            <a:r>
              <a:rPr lang="ko-KR" altLang="en-US" sz="1200" dirty="0"/>
              <a:t>한번 말씀 해보세요</a:t>
            </a:r>
            <a:r>
              <a:rPr lang="en-US" altLang="ko-KR" sz="1200" dirty="0"/>
              <a:t>(</a:t>
            </a:r>
            <a:r>
              <a:rPr lang="ko-KR" altLang="en-US" sz="1200" dirty="0"/>
              <a:t>질문을 한다</a:t>
            </a:r>
            <a:r>
              <a:rPr lang="en-US" altLang="ko-KR" sz="1200" dirty="0"/>
              <a:t>.)</a:t>
            </a:r>
          </a:p>
          <a:p>
            <a:endParaRPr lang="en-US" altLang="ko-KR" sz="1200" dirty="0"/>
          </a:p>
          <a:p>
            <a:r>
              <a:rPr lang="ko-KR" altLang="en-US" sz="1200" dirty="0"/>
              <a:t>맞는 말씀입니다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그러나 우리가 그냥 직관적으로 찾을 수 있는 요인들로는 </a:t>
            </a:r>
            <a:r>
              <a:rPr lang="en-US" altLang="ko-KR" sz="1200" dirty="0" err="1"/>
              <a:t>kpi</a:t>
            </a:r>
            <a:r>
              <a:rPr lang="ko-KR" altLang="en-US" sz="1200" dirty="0"/>
              <a:t>의 증가를 도모하기가 쉽지 않습니다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예를들어</a:t>
            </a:r>
            <a:r>
              <a:rPr lang="ko-KR" altLang="en-US" sz="1200" dirty="0"/>
              <a:t> 보겠습니다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가장 흔한 대답은 광고를 한다 이겠죠</a:t>
            </a:r>
            <a:r>
              <a:rPr lang="en-US" altLang="ko-KR" sz="1200" dirty="0"/>
              <a:t>?</a:t>
            </a:r>
          </a:p>
          <a:p>
            <a:endParaRPr lang="en-US" altLang="ko-KR" sz="1200" dirty="0"/>
          </a:p>
          <a:p>
            <a:r>
              <a:rPr lang="ko-KR" altLang="en-US" sz="1200" dirty="0"/>
              <a:t>그러나 </a:t>
            </a:r>
            <a:r>
              <a:rPr lang="en-US" altLang="ko-KR" sz="1200" dirty="0"/>
              <a:t>100</a:t>
            </a:r>
            <a:r>
              <a:rPr lang="ko-KR" altLang="en-US" sz="1200" dirty="0"/>
              <a:t>명에게 광고를 </a:t>
            </a:r>
            <a:r>
              <a:rPr lang="en-US" altLang="ko-KR" sz="1200" dirty="0"/>
              <a:t>100</a:t>
            </a:r>
            <a:r>
              <a:rPr lang="ko-KR" altLang="en-US" sz="1200" dirty="0"/>
              <a:t>번 광고 하는 것과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100</a:t>
            </a:r>
            <a:r>
              <a:rPr lang="ko-KR" altLang="en-US" sz="1200" dirty="0"/>
              <a:t>명의 웹 친구를 가지는 한 사람에게 집중 광고를 </a:t>
            </a:r>
            <a:r>
              <a:rPr lang="en-US" altLang="ko-KR" sz="1200" dirty="0"/>
              <a:t>1</a:t>
            </a:r>
            <a:r>
              <a:rPr lang="ko-KR" altLang="en-US" sz="1200" dirty="0"/>
              <a:t>번 하는것과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err="1"/>
              <a:t>어떤것이</a:t>
            </a:r>
            <a:r>
              <a:rPr lang="ko-KR" altLang="en-US" sz="1200" dirty="0"/>
              <a:t> 더 효율적이라고 생각하시나요</a:t>
            </a:r>
            <a:r>
              <a:rPr lang="en-US" altLang="ko-KR" sz="1200" dirty="0"/>
              <a:t>?</a:t>
            </a:r>
          </a:p>
          <a:p>
            <a:endParaRPr lang="en-US" altLang="ko-KR" sz="1200" dirty="0"/>
          </a:p>
          <a:p>
            <a:r>
              <a:rPr lang="ko-KR" altLang="en-US" sz="1200" dirty="0"/>
              <a:t>또 광고에 더 민감한 사람들 에게 광고하는 것이 좋을까요</a:t>
            </a:r>
            <a:r>
              <a:rPr lang="en-US" altLang="ko-KR" sz="1200" dirty="0"/>
              <a:t>?</a:t>
            </a:r>
          </a:p>
          <a:p>
            <a:endParaRPr lang="en-US" altLang="ko-KR" sz="1200" dirty="0"/>
          </a:p>
          <a:p>
            <a:r>
              <a:rPr lang="ko-KR" altLang="en-US" sz="1200" dirty="0"/>
              <a:t>아무 연관성 없는 불특정 다수에게 광고를 </a:t>
            </a:r>
            <a:r>
              <a:rPr lang="ko-KR" altLang="en-US" sz="1200" dirty="0" err="1"/>
              <a:t>하는것이</a:t>
            </a:r>
            <a:r>
              <a:rPr lang="ko-KR" altLang="en-US" sz="1200" dirty="0"/>
              <a:t> 더 좋을까요</a:t>
            </a:r>
            <a:r>
              <a:rPr lang="en-US" altLang="ko-KR" sz="1200" dirty="0"/>
              <a:t>?</a:t>
            </a:r>
          </a:p>
          <a:p>
            <a:endParaRPr lang="en-US" altLang="ko-KR" sz="1200" dirty="0"/>
          </a:p>
          <a:p>
            <a:r>
              <a:rPr lang="ko-KR" altLang="en-US" sz="1200" dirty="0"/>
              <a:t>당연히 </a:t>
            </a:r>
            <a:r>
              <a:rPr lang="en-US" altLang="ko-KR" sz="1200" dirty="0"/>
              <a:t>1000</a:t>
            </a:r>
            <a:r>
              <a:rPr lang="ko-KR" altLang="en-US" sz="1200" dirty="0"/>
              <a:t>명의 친구를 가진 사람에게 광고를 하고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광고에 민감한 집단에게 광고를 하는 것이 효율적이겠죠</a:t>
            </a:r>
            <a:r>
              <a:rPr lang="en-US" altLang="ko-KR" sz="1200" dirty="0"/>
              <a:t>????</a:t>
            </a:r>
          </a:p>
          <a:p>
            <a:endParaRPr lang="en-US" altLang="ko-KR" sz="1200" dirty="0"/>
          </a:p>
          <a:p>
            <a:r>
              <a:rPr lang="ko-KR" altLang="en-US" sz="1200" dirty="0"/>
              <a:t>이렇게 </a:t>
            </a:r>
            <a:r>
              <a:rPr lang="ko-KR" altLang="en-US" sz="1200" dirty="0" err="1"/>
              <a:t>회원수</a:t>
            </a:r>
            <a:r>
              <a:rPr lang="ko-KR" altLang="en-US" sz="1200" dirty="0"/>
              <a:t> </a:t>
            </a:r>
            <a:r>
              <a:rPr lang="en-US" altLang="ko-KR" sz="1200" dirty="0" err="1"/>
              <a:t>kpi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증가 시키기 위해 겉으로는 드러나지 않았던 영향력 있는 개인 또는 집단에게 효율적으로 광고를 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할 수 있습니다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회원수를</a:t>
            </a:r>
            <a:r>
              <a:rPr lang="ko-KR" altLang="en-US" sz="1200" dirty="0"/>
              <a:t> 높일 수 있는 요인은 광고가 있는데 광고가 </a:t>
            </a:r>
            <a:r>
              <a:rPr lang="ko-KR" altLang="en-US" sz="1200" dirty="0" err="1"/>
              <a:t>회원수에</a:t>
            </a:r>
            <a:r>
              <a:rPr lang="ko-KR" altLang="en-US" sz="1200" dirty="0"/>
              <a:t> 미치는 영향력이 </a:t>
            </a:r>
            <a:r>
              <a:rPr lang="ko-KR" altLang="en-US" sz="1200" dirty="0" err="1"/>
              <a:t>어느정도인지</a:t>
            </a:r>
            <a:r>
              <a:rPr lang="ko-KR" altLang="en-US" sz="1200" dirty="0"/>
              <a:t> 측정을 </a:t>
            </a:r>
            <a:r>
              <a:rPr lang="ko-KR" altLang="en-US" sz="1200" dirty="0" err="1"/>
              <a:t>하는것이</a:t>
            </a:r>
            <a:r>
              <a:rPr lang="ko-KR" altLang="en-US" sz="1200" dirty="0"/>
              <a:t> 어렵기 때문에 </a:t>
            </a:r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7315-AE22-468A-A90E-E04BC55C6B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971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가장 강력한 </a:t>
            </a:r>
            <a:r>
              <a:rPr lang="en-US" altLang="ko-KR" sz="1200" dirty="0" err="1"/>
              <a:t>kpi</a:t>
            </a:r>
            <a:r>
              <a:rPr lang="ko-KR" altLang="en-US" sz="1200" dirty="0"/>
              <a:t>인 </a:t>
            </a:r>
            <a:r>
              <a:rPr lang="ko-KR" altLang="en-US" sz="1200" dirty="0" err="1"/>
              <a:t>회원수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증가시키는 것들에는 무엇이 있을까요</a:t>
            </a:r>
            <a:r>
              <a:rPr lang="en-US" altLang="ko-KR" sz="1200" dirty="0"/>
              <a:t>?</a:t>
            </a:r>
          </a:p>
          <a:p>
            <a:endParaRPr lang="en-US" altLang="ko-KR" sz="1200" dirty="0"/>
          </a:p>
          <a:p>
            <a:r>
              <a:rPr lang="ko-KR" altLang="en-US" sz="1200" dirty="0"/>
              <a:t>한번 말씀 해보세요</a:t>
            </a:r>
            <a:r>
              <a:rPr lang="en-US" altLang="ko-KR" sz="1200" dirty="0"/>
              <a:t>(</a:t>
            </a:r>
            <a:r>
              <a:rPr lang="ko-KR" altLang="en-US" sz="1200" dirty="0"/>
              <a:t>질문을 한다</a:t>
            </a:r>
            <a:r>
              <a:rPr lang="en-US" altLang="ko-KR" sz="1200" dirty="0"/>
              <a:t>.)</a:t>
            </a:r>
          </a:p>
          <a:p>
            <a:endParaRPr lang="en-US" altLang="ko-KR" sz="1200" dirty="0"/>
          </a:p>
          <a:p>
            <a:r>
              <a:rPr lang="ko-KR" altLang="en-US" sz="1200" dirty="0"/>
              <a:t>맞는 말씀입니다</a:t>
            </a:r>
            <a:r>
              <a:rPr lang="en-US" altLang="ko-KR" sz="1200" dirty="0"/>
              <a:t>. </a:t>
            </a:r>
            <a:r>
              <a:rPr lang="ko-KR" altLang="en-US" sz="1200" dirty="0"/>
              <a:t>그러나 우리가 그냥 직관적으로 찾을 수 있는 요인들로는 </a:t>
            </a:r>
            <a:r>
              <a:rPr lang="en-US" altLang="ko-KR" sz="1200" dirty="0" err="1"/>
              <a:t>kpi</a:t>
            </a:r>
            <a:r>
              <a:rPr lang="ko-KR" altLang="en-US" sz="1200" dirty="0"/>
              <a:t>의 증가를 도모하기가 쉽지 않습니다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예를들어</a:t>
            </a:r>
            <a:r>
              <a:rPr lang="ko-KR" altLang="en-US" sz="1200" dirty="0"/>
              <a:t> 보겠습니다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가장 흔한 대답은 광고를 한다 이겠죠</a:t>
            </a:r>
            <a:r>
              <a:rPr lang="en-US" altLang="ko-KR" sz="1200" dirty="0"/>
              <a:t>?</a:t>
            </a:r>
          </a:p>
          <a:p>
            <a:endParaRPr lang="en-US" altLang="ko-KR" sz="1200" dirty="0"/>
          </a:p>
          <a:p>
            <a:r>
              <a:rPr lang="ko-KR" altLang="en-US" sz="1200" dirty="0"/>
              <a:t>그러나 </a:t>
            </a:r>
            <a:r>
              <a:rPr lang="en-US" altLang="ko-KR" sz="1200" dirty="0"/>
              <a:t>100</a:t>
            </a:r>
            <a:r>
              <a:rPr lang="ko-KR" altLang="en-US" sz="1200" dirty="0"/>
              <a:t>명에게 광고를 </a:t>
            </a:r>
            <a:r>
              <a:rPr lang="en-US" altLang="ko-KR" sz="1200" dirty="0"/>
              <a:t>100</a:t>
            </a:r>
            <a:r>
              <a:rPr lang="ko-KR" altLang="en-US" sz="1200" dirty="0"/>
              <a:t>번 광고 하는 것과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100</a:t>
            </a:r>
            <a:r>
              <a:rPr lang="ko-KR" altLang="en-US" sz="1200" dirty="0"/>
              <a:t>명의 웹 친구를 가지는 한 사람에게 집중 광고를 </a:t>
            </a:r>
            <a:r>
              <a:rPr lang="en-US" altLang="ko-KR" sz="1200" dirty="0"/>
              <a:t>1</a:t>
            </a:r>
            <a:r>
              <a:rPr lang="ko-KR" altLang="en-US" sz="1200" dirty="0"/>
              <a:t>번 하는것과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err="1"/>
              <a:t>어떤것이</a:t>
            </a:r>
            <a:r>
              <a:rPr lang="ko-KR" altLang="en-US" sz="1200" dirty="0"/>
              <a:t> 더 효율적이라고 생각하시나요</a:t>
            </a:r>
            <a:r>
              <a:rPr lang="en-US" altLang="ko-KR" sz="1200" dirty="0"/>
              <a:t>?</a:t>
            </a:r>
          </a:p>
          <a:p>
            <a:endParaRPr lang="en-US" altLang="ko-KR" sz="1200" dirty="0"/>
          </a:p>
          <a:p>
            <a:r>
              <a:rPr lang="ko-KR" altLang="en-US" sz="1200" dirty="0"/>
              <a:t>또 광고에 더 민감한 사람들 에게 광고하는 것이 좋을까요</a:t>
            </a:r>
            <a:r>
              <a:rPr lang="en-US" altLang="ko-KR" sz="1200" dirty="0"/>
              <a:t>?</a:t>
            </a:r>
          </a:p>
          <a:p>
            <a:endParaRPr lang="en-US" altLang="ko-KR" sz="1200" dirty="0"/>
          </a:p>
          <a:p>
            <a:r>
              <a:rPr lang="ko-KR" altLang="en-US" sz="1200" dirty="0"/>
              <a:t>아무 연관성 없는 불특정 다수에게 광고를 </a:t>
            </a:r>
            <a:r>
              <a:rPr lang="ko-KR" altLang="en-US" sz="1200" dirty="0" err="1"/>
              <a:t>하는것이</a:t>
            </a:r>
            <a:r>
              <a:rPr lang="ko-KR" altLang="en-US" sz="1200" dirty="0"/>
              <a:t> 더 좋을까요</a:t>
            </a:r>
            <a:r>
              <a:rPr lang="en-US" altLang="ko-KR" sz="1200" dirty="0"/>
              <a:t>?</a:t>
            </a:r>
          </a:p>
          <a:p>
            <a:endParaRPr lang="en-US" altLang="ko-KR" sz="1200" dirty="0"/>
          </a:p>
          <a:p>
            <a:r>
              <a:rPr lang="ko-KR" altLang="en-US" sz="1200" dirty="0"/>
              <a:t>당연히 </a:t>
            </a:r>
            <a:r>
              <a:rPr lang="en-US" altLang="ko-KR" sz="1200" dirty="0"/>
              <a:t>1000</a:t>
            </a:r>
            <a:r>
              <a:rPr lang="ko-KR" altLang="en-US" sz="1200" dirty="0"/>
              <a:t>명의 친구를 가진 사람에게 광고를 하고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광고에 민감한 집단에게 광고를 하는 것이 효율적이겠죠</a:t>
            </a:r>
            <a:r>
              <a:rPr lang="en-US" altLang="ko-KR" sz="1200" dirty="0"/>
              <a:t>????</a:t>
            </a:r>
          </a:p>
          <a:p>
            <a:endParaRPr lang="en-US" altLang="ko-KR" sz="1200" dirty="0"/>
          </a:p>
          <a:p>
            <a:r>
              <a:rPr lang="ko-KR" altLang="en-US" sz="1200" dirty="0"/>
              <a:t>이렇게 </a:t>
            </a:r>
            <a:r>
              <a:rPr lang="ko-KR" altLang="en-US" sz="1200" dirty="0" err="1"/>
              <a:t>회원수</a:t>
            </a:r>
            <a:r>
              <a:rPr lang="ko-KR" altLang="en-US" sz="1200" dirty="0"/>
              <a:t> </a:t>
            </a:r>
            <a:r>
              <a:rPr lang="en-US" altLang="ko-KR" sz="1200" dirty="0" err="1"/>
              <a:t>kpi</a:t>
            </a:r>
            <a:r>
              <a:rPr lang="ko-KR" altLang="en-US" sz="1200" dirty="0" err="1"/>
              <a:t>를</a:t>
            </a:r>
            <a:r>
              <a:rPr lang="ko-KR" altLang="en-US" sz="1200" dirty="0"/>
              <a:t> 증가 시키기 위해 겉으로는 드러나지 않았던 영향력 있는 개인 또는 집단에게 효율적으로 광고를 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할 수 있습니다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회원수를</a:t>
            </a:r>
            <a:r>
              <a:rPr lang="ko-KR" altLang="en-US" sz="1200" dirty="0"/>
              <a:t> 높일 수 있는 요인은 광고가 있는데 광고가 </a:t>
            </a:r>
            <a:r>
              <a:rPr lang="ko-KR" altLang="en-US" sz="1200" dirty="0" err="1"/>
              <a:t>회원수에</a:t>
            </a:r>
            <a:r>
              <a:rPr lang="ko-KR" altLang="en-US" sz="1200" dirty="0"/>
              <a:t> 미치는 영향력이 </a:t>
            </a:r>
            <a:r>
              <a:rPr lang="ko-KR" altLang="en-US" sz="1200" dirty="0" err="1"/>
              <a:t>어느정도인지</a:t>
            </a:r>
            <a:r>
              <a:rPr lang="ko-KR" altLang="en-US" sz="1200" dirty="0"/>
              <a:t> 측정을 </a:t>
            </a:r>
            <a:r>
              <a:rPr lang="ko-KR" altLang="en-US" sz="1200" dirty="0" err="1"/>
              <a:t>하는것이</a:t>
            </a:r>
            <a:r>
              <a:rPr lang="ko-KR" altLang="en-US" sz="1200" dirty="0"/>
              <a:t> 어렵기 때문에 </a:t>
            </a:r>
            <a:endParaRPr lang="en-US" altLang="ko-KR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7315-AE22-468A-A90E-E04BC55C6B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434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 다른 </a:t>
            </a:r>
            <a:r>
              <a:rPr lang="en-US" altLang="ko-KR" dirty="0" err="1"/>
              <a:t>kpi</a:t>
            </a:r>
            <a:r>
              <a:rPr lang="ko-KR" altLang="en-US" dirty="0"/>
              <a:t>인 </a:t>
            </a:r>
            <a:r>
              <a:rPr lang="ko-KR" altLang="en-US" dirty="0" err="1"/>
              <a:t>커플성사율</a:t>
            </a:r>
            <a:r>
              <a:rPr lang="ko-KR" altLang="en-US" dirty="0"/>
              <a:t> 을 볼까요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커플이 많이 성사 된다면 그만큼 </a:t>
            </a:r>
            <a:r>
              <a:rPr lang="en-US" altLang="ko-KR" dirty="0"/>
              <a:t>falling</a:t>
            </a:r>
            <a:r>
              <a:rPr lang="ko-KR" altLang="en-US" dirty="0"/>
              <a:t>앱의 기능이 잘 된다는 것을 뜻합니다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사람들이 </a:t>
            </a:r>
            <a:r>
              <a:rPr lang="en-US" altLang="ko-KR" dirty="0"/>
              <a:t>falling</a:t>
            </a:r>
            <a:r>
              <a:rPr lang="ko-KR" altLang="en-US" dirty="0"/>
              <a:t>앱을 보고 </a:t>
            </a:r>
            <a:r>
              <a:rPr lang="ko-KR" altLang="en-US" dirty="0" err="1"/>
              <a:t>커플수가</a:t>
            </a:r>
            <a:r>
              <a:rPr lang="ko-KR" altLang="en-US" dirty="0"/>
              <a:t> 높은 것을 보면</a:t>
            </a:r>
            <a:endParaRPr lang="en-US" altLang="ko-KR" dirty="0"/>
          </a:p>
          <a:p>
            <a:r>
              <a:rPr lang="ko-KR" altLang="en-US" dirty="0"/>
              <a:t>아</a:t>
            </a:r>
            <a:r>
              <a:rPr lang="en-US" altLang="ko-KR" dirty="0"/>
              <a:t>! </a:t>
            </a:r>
            <a:r>
              <a:rPr lang="ko-KR" altLang="en-US" dirty="0"/>
              <a:t>이 앱을 이용하면 커플이 잘 될 수 있겠구나 하고 신뢰하게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그만큼 회원수도 증가 하겠죠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따라서 커플 </a:t>
            </a:r>
            <a:r>
              <a:rPr lang="ko-KR" altLang="en-US" dirty="0" err="1"/>
              <a:t>성사율은</a:t>
            </a:r>
            <a:r>
              <a:rPr lang="ko-KR" altLang="en-US" dirty="0"/>
              <a:t> </a:t>
            </a:r>
            <a:r>
              <a:rPr lang="en-US" altLang="ko-KR" dirty="0" err="1"/>
              <a:t>kpi</a:t>
            </a:r>
            <a:r>
              <a:rPr lang="ko-KR" altLang="en-US" dirty="0"/>
              <a:t>이면서도 </a:t>
            </a:r>
            <a:r>
              <a:rPr lang="ko-KR" altLang="en-US" dirty="0" err="1"/>
              <a:t>회원수</a:t>
            </a:r>
            <a:r>
              <a:rPr lang="ko-KR" altLang="en-US" dirty="0"/>
              <a:t> </a:t>
            </a:r>
            <a:r>
              <a:rPr lang="en-US" altLang="ko-KR" dirty="0" err="1"/>
              <a:t>kpi</a:t>
            </a:r>
            <a:r>
              <a:rPr lang="ko-KR" altLang="en-US" dirty="0" err="1"/>
              <a:t>를</a:t>
            </a:r>
            <a:r>
              <a:rPr lang="ko-KR" altLang="en-US" dirty="0"/>
              <a:t> 증가시키는 </a:t>
            </a:r>
            <a:r>
              <a:rPr lang="en-US" altLang="ko-KR" dirty="0"/>
              <a:t>sub </a:t>
            </a:r>
            <a:r>
              <a:rPr lang="en-US" altLang="ko-KR" dirty="0" err="1"/>
              <a:t>kpi</a:t>
            </a:r>
            <a:r>
              <a:rPr lang="ko-KR" altLang="en-US" dirty="0" err="1"/>
              <a:t>라고</a:t>
            </a:r>
            <a:r>
              <a:rPr lang="ko-KR" altLang="en-US" dirty="0"/>
              <a:t> 볼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구글별점도</a:t>
            </a:r>
            <a:r>
              <a:rPr lang="ko-KR" altLang="en-US" dirty="0"/>
              <a:t> 마찬가지로 사람들이 평점이 높을 수록 가입할 확률이 올라가므로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Kpi</a:t>
            </a:r>
            <a:r>
              <a:rPr lang="ko-KR" altLang="en-US" dirty="0"/>
              <a:t>이면서도 </a:t>
            </a:r>
            <a:r>
              <a:rPr lang="ko-KR" altLang="en-US" dirty="0" err="1"/>
              <a:t>회원수를</a:t>
            </a:r>
            <a:r>
              <a:rPr lang="ko-KR" altLang="en-US" dirty="0"/>
              <a:t> 증가시키는 </a:t>
            </a:r>
            <a:r>
              <a:rPr lang="en-US" altLang="ko-KR" dirty="0"/>
              <a:t>sub </a:t>
            </a:r>
            <a:r>
              <a:rPr lang="en-US" altLang="ko-KR" dirty="0" err="1"/>
              <a:t>kpi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될</a:t>
            </a:r>
            <a:r>
              <a:rPr lang="en-US" altLang="ko-KR" dirty="0"/>
              <a:t> </a:t>
            </a:r>
            <a:r>
              <a:rPr lang="ko-KR" altLang="en-US" dirty="0"/>
              <a:t>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</a:t>
            </a:r>
            <a:r>
              <a:rPr lang="ko-KR" altLang="en-US" dirty="0" err="1"/>
              <a:t>커플성사율</a:t>
            </a:r>
            <a:r>
              <a:rPr lang="en-US" altLang="ko-KR" dirty="0"/>
              <a:t>,</a:t>
            </a:r>
            <a:r>
              <a:rPr lang="ko-KR" altLang="en-US" dirty="0" err="1"/>
              <a:t>구글별점의</a:t>
            </a:r>
            <a:r>
              <a:rPr lang="ko-KR" altLang="en-US" dirty="0"/>
              <a:t> </a:t>
            </a:r>
            <a:r>
              <a:rPr lang="en-US" altLang="ko-KR" dirty="0" err="1"/>
              <a:t>kpi</a:t>
            </a:r>
            <a:r>
              <a:rPr lang="ko-KR" altLang="en-US" dirty="0" err="1"/>
              <a:t>를</a:t>
            </a:r>
            <a:r>
              <a:rPr lang="ko-KR" altLang="en-US" dirty="0"/>
              <a:t> 증가시키는 요인에는 무엇이 있을까요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질문한다</a:t>
            </a:r>
            <a:r>
              <a:rPr lang="en-US" altLang="ko-KR" dirty="0"/>
              <a:t>.</a:t>
            </a:r>
            <a:r>
              <a:rPr lang="ko-KR" altLang="en-US" dirty="0"/>
              <a:t>말씀해주실분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아마 직관적으로 바로 요인을 말하기 어려우셨을 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</a:t>
            </a:r>
            <a:r>
              <a:rPr lang="en-US" altLang="ko-KR" dirty="0"/>
              <a:t>20</a:t>
            </a:r>
            <a:r>
              <a:rPr lang="ko-KR" altLang="en-US" dirty="0"/>
              <a:t>대 마포구 여성의 집단이 </a:t>
            </a:r>
            <a:r>
              <a:rPr lang="en-US" altLang="ko-KR" dirty="0"/>
              <a:t>20</a:t>
            </a:r>
            <a:r>
              <a:rPr lang="ko-KR" altLang="en-US" dirty="0"/>
              <a:t>대 관악구 남성의 집단과 더 많이 커플이 되었다면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우리는 </a:t>
            </a:r>
            <a:r>
              <a:rPr lang="en-US" altLang="ko-KR" dirty="0"/>
              <a:t>20</a:t>
            </a:r>
            <a:r>
              <a:rPr lang="ko-KR" altLang="en-US" dirty="0"/>
              <a:t>대 마포구 여성의 집단에게 차별적인 서비스를 제공할 수 있게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또한 마음남기기를 </a:t>
            </a:r>
            <a:r>
              <a:rPr lang="en-US" altLang="ko-KR" dirty="0"/>
              <a:t>…….</a:t>
            </a:r>
            <a:r>
              <a:rPr lang="ko-KR" altLang="en-US" dirty="0"/>
              <a:t>아이디어필요</a:t>
            </a:r>
            <a:r>
              <a:rPr lang="en-US" altLang="ko-KR" dirty="0"/>
              <a:t>(</a:t>
            </a:r>
            <a:r>
              <a:rPr lang="ko-KR" altLang="en-US" dirty="0"/>
              <a:t>쉽게 생각하지 </a:t>
            </a:r>
            <a:r>
              <a:rPr lang="ko-KR" altLang="en-US" dirty="0" err="1"/>
              <a:t>못햇던</a:t>
            </a:r>
            <a:endParaRPr lang="en-US" altLang="ko-KR" dirty="0"/>
          </a:p>
          <a:p>
            <a:r>
              <a:rPr lang="ko-KR" altLang="en-US" dirty="0" err="1"/>
              <a:t>커플성사율</a:t>
            </a:r>
            <a:r>
              <a:rPr lang="ko-KR" altLang="en-US" dirty="0"/>
              <a:t> </a:t>
            </a:r>
            <a:r>
              <a:rPr lang="ko-KR" altLang="en-US" dirty="0" err="1"/>
              <a:t>증가요인</a:t>
            </a:r>
            <a:r>
              <a:rPr lang="ko-KR" altLang="en-US" dirty="0"/>
              <a:t> 예시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어떠한 회원 집단에 맞춤형 서비스를 제공할  수도 있다</a:t>
            </a:r>
            <a:r>
              <a:rPr lang="en-US" altLang="ko-KR" dirty="0"/>
              <a:t>.)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7315-AE22-468A-A90E-E04BC55C6B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335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이처럼 우리가 직관적으로 생각하지 못했던 숨겨진 연결고리들을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밝힘으로써 </a:t>
            </a:r>
            <a:r>
              <a:rPr lang="ko-KR" altLang="en-US" dirty="0" err="1"/>
              <a:t>회원수</a:t>
            </a:r>
            <a:r>
              <a:rPr lang="ko-KR" altLang="en-US" dirty="0"/>
              <a:t> 같은 </a:t>
            </a:r>
            <a:r>
              <a:rPr lang="en-US" altLang="ko-KR" dirty="0" err="1"/>
              <a:t>kpi</a:t>
            </a:r>
            <a:r>
              <a:rPr lang="ko-KR" altLang="en-US" dirty="0"/>
              <a:t>의 증가를 도모할 수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연결고리는 우리가 생각지도 못했던 부분들에서 등장 할 수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있습니다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ko-KR" altLang="en-US" dirty="0" err="1"/>
              <a:t>심도있는</a:t>
            </a:r>
            <a:r>
              <a:rPr lang="ko-KR" altLang="en-US" dirty="0"/>
              <a:t> 연구가 필요하다고 생각합니다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짝사랑으로 시작하여 커플이 되기까지의 모든 과정이 담겨진       거대한 </a:t>
            </a:r>
            <a:r>
              <a:rPr lang="en-US" altLang="ko-KR" dirty="0"/>
              <a:t>falling</a:t>
            </a:r>
            <a:r>
              <a:rPr lang="ko-KR" altLang="en-US" dirty="0"/>
              <a:t>의 네트워크안에서 </a:t>
            </a:r>
            <a:endParaRPr lang="en-US" altLang="ko-KR" dirty="0"/>
          </a:p>
          <a:p>
            <a:r>
              <a:rPr lang="ko-KR" altLang="en-US" dirty="0"/>
              <a:t>발견할 수 있는 연결고리들은 무궁무진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연구를 통하여 효율적으로 </a:t>
            </a:r>
            <a:r>
              <a:rPr lang="en-US" altLang="ko-KR" dirty="0" err="1"/>
              <a:t>kpi</a:t>
            </a:r>
            <a:r>
              <a:rPr lang="ko-KR" altLang="en-US" dirty="0" err="1"/>
              <a:t>를</a:t>
            </a:r>
            <a:r>
              <a:rPr lang="ko-KR" altLang="en-US" dirty="0"/>
              <a:t> 증진시킬 수 있는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요인들을 찾는 것이 연구의 목적이 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그렇다면 어떻게 해야 가장 효율적으로 </a:t>
            </a:r>
            <a:r>
              <a:rPr lang="en-US" altLang="ko-KR" dirty="0"/>
              <a:t>falling</a:t>
            </a:r>
            <a:r>
              <a:rPr lang="ko-KR" altLang="en-US" dirty="0"/>
              <a:t>앱에 쌓인 데이터에서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Kpi</a:t>
            </a:r>
            <a:r>
              <a:rPr lang="ko-KR" altLang="en-US" dirty="0"/>
              <a:t>에 영향을 미치는 연결고리들을 찾아 낼 수 있을까요</a:t>
            </a:r>
            <a:r>
              <a:rPr lang="en-US" altLang="ko-KR" dirty="0"/>
              <a:t>??</a:t>
            </a:r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  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7315-AE22-468A-A90E-E04BC55C6B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0713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Falling</a:t>
            </a:r>
            <a:r>
              <a:rPr lang="ko-KR" altLang="en-US" dirty="0"/>
              <a:t>앱 회원들의 관계 네트워크를 분석을 할 </a:t>
            </a:r>
            <a:r>
              <a:rPr lang="ko-KR" altLang="en-US" dirty="0" err="1"/>
              <a:t>핑료가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그게 </a:t>
            </a:r>
            <a:r>
              <a:rPr lang="ko-KR" altLang="en-US" dirty="0" err="1"/>
              <a:t>무슨말인지는</a:t>
            </a:r>
            <a:r>
              <a:rPr lang="ko-KR" altLang="en-US" dirty="0"/>
              <a:t> 안 </a:t>
            </a:r>
            <a:r>
              <a:rPr lang="ko-KR" altLang="en-US" dirty="0" err="1"/>
              <a:t>와다으니</a:t>
            </a:r>
            <a:endParaRPr lang="en-US" altLang="ko-KR" dirty="0"/>
          </a:p>
          <a:p>
            <a:r>
              <a:rPr lang="ko-KR" altLang="en-US" dirty="0"/>
              <a:t>지금부터 회원의 정보를 규정하고</a:t>
            </a:r>
            <a:endParaRPr lang="en-US" altLang="ko-KR" dirty="0"/>
          </a:p>
          <a:p>
            <a:r>
              <a:rPr lang="ko-KR" altLang="en-US" dirty="0" err="1"/>
              <a:t>회원관계</a:t>
            </a:r>
            <a:r>
              <a:rPr lang="en-US" altLang="ko-KR" dirty="0"/>
              <a:t>,</a:t>
            </a:r>
            <a:r>
              <a:rPr lang="ko-KR" altLang="en-US" dirty="0"/>
              <a:t>비슷한 성향을 가지는 집단들을</a:t>
            </a:r>
            <a:endParaRPr lang="en-US" altLang="ko-KR" dirty="0"/>
          </a:p>
          <a:p>
            <a:r>
              <a:rPr lang="ko-KR" altLang="en-US" dirty="0"/>
              <a:t>모델링하고</a:t>
            </a:r>
            <a:endParaRPr lang="en-US" altLang="ko-KR" dirty="0"/>
          </a:p>
          <a:p>
            <a:r>
              <a:rPr lang="ko-KR" altLang="en-US" dirty="0"/>
              <a:t>그 모델들이 어떻게 </a:t>
            </a:r>
            <a:r>
              <a:rPr lang="en-US" altLang="ko-KR" dirty="0" err="1"/>
              <a:t>kpi</a:t>
            </a:r>
            <a:r>
              <a:rPr lang="ko-KR" altLang="en-US" dirty="0" err="1"/>
              <a:t>를</a:t>
            </a:r>
            <a:r>
              <a:rPr lang="ko-KR" altLang="en-US" dirty="0"/>
              <a:t> 증가시키는지 앞으로 자세히 </a:t>
            </a:r>
            <a:r>
              <a:rPr lang="ko-KR" altLang="en-US" dirty="0" err="1"/>
              <a:t>설먕하곘습니다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7315-AE22-468A-A90E-E04BC55C6B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818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97315-AE22-468A-A90E-E04BC55C6BD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03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1D66-98BC-4C9B-AD5F-673FE7F70F9B}" type="datetimeFigureOut">
              <a:rPr lang="ko-KR" altLang="en-US" smtClean="0"/>
              <a:t>2016-07-21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E305-0FBE-42AF-9123-188E495A1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666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1D66-98BC-4C9B-AD5F-673FE7F70F9B}" type="datetimeFigureOut">
              <a:rPr lang="ko-KR" altLang="en-US" smtClean="0"/>
              <a:t>2016-07-21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E305-0FBE-42AF-9123-188E495A1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99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1D66-98BC-4C9B-AD5F-673FE7F70F9B}" type="datetimeFigureOut">
              <a:rPr lang="ko-KR" altLang="en-US" smtClean="0"/>
              <a:t>2016-07-21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E305-0FBE-42AF-9123-188E495A1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589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1D66-98BC-4C9B-AD5F-673FE7F70F9B}" type="datetimeFigureOut">
              <a:rPr lang="ko-KR" altLang="en-US" smtClean="0"/>
              <a:t>2016-07-21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E305-0FBE-42AF-9123-188E495A1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117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1D66-98BC-4C9B-AD5F-673FE7F70F9B}" type="datetimeFigureOut">
              <a:rPr lang="ko-KR" altLang="en-US" smtClean="0"/>
              <a:t>2016-07-21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E305-0FBE-42AF-9123-188E495A1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1D66-98BC-4C9B-AD5F-673FE7F70F9B}" type="datetimeFigureOut">
              <a:rPr lang="ko-KR" altLang="en-US" smtClean="0"/>
              <a:t>2016-07-21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E305-0FBE-42AF-9123-188E495A1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19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1D66-98BC-4C9B-AD5F-673FE7F70F9B}" type="datetimeFigureOut">
              <a:rPr lang="ko-KR" altLang="en-US" smtClean="0"/>
              <a:t>2016-07-21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E305-0FBE-42AF-9123-188E495A1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47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1D66-98BC-4C9B-AD5F-673FE7F70F9B}" type="datetimeFigureOut">
              <a:rPr lang="ko-KR" altLang="en-US" smtClean="0"/>
              <a:t>2016-07-21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E305-0FBE-42AF-9123-188E495A1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2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1D66-98BC-4C9B-AD5F-673FE7F70F9B}" type="datetimeFigureOut">
              <a:rPr lang="ko-KR" altLang="en-US" smtClean="0"/>
              <a:t>2016-07-21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E305-0FBE-42AF-9123-188E495A1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271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1D66-98BC-4C9B-AD5F-673FE7F70F9B}" type="datetimeFigureOut">
              <a:rPr lang="ko-KR" altLang="en-US" smtClean="0"/>
              <a:t>2016-07-21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E305-0FBE-42AF-9123-188E495A1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43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1D66-98BC-4C9B-AD5F-673FE7F70F9B}" type="datetimeFigureOut">
              <a:rPr lang="ko-KR" altLang="en-US" smtClean="0"/>
              <a:t>2016-07-21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8E305-0FBE-42AF-9123-188E495A1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21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B1D66-98BC-4C9B-AD5F-673FE7F70F9B}" type="datetimeFigureOut">
              <a:rPr lang="ko-KR" altLang="en-US" smtClean="0"/>
              <a:t>2016-07-21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8E305-0FBE-42AF-9123-188E495A1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00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4533618"/>
            <a:ext cx="12192000" cy="2324381"/>
          </a:xfrm>
          <a:prstGeom prst="rect">
            <a:avLst/>
          </a:prstGeom>
          <a:solidFill>
            <a:srgbClr val="FFFA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12192000" cy="4533618"/>
          </a:xfrm>
          <a:prstGeom prst="rect">
            <a:avLst/>
          </a:prstGeom>
          <a:solidFill>
            <a:srgbClr val="FFF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 rot="10568642">
            <a:off x="11079003" y="708995"/>
            <a:ext cx="3276944" cy="3276938"/>
          </a:xfrm>
          <a:prstGeom prst="ellipse">
            <a:avLst/>
          </a:prstGeom>
          <a:solidFill>
            <a:srgbClr val="FFFEFB"/>
          </a:solidFill>
          <a:ln w="1238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/>
          <p:cNvSpPr/>
          <p:nvPr/>
        </p:nvSpPr>
        <p:spPr>
          <a:xfrm rot="10568642">
            <a:off x="7562919" y="-2426094"/>
            <a:ext cx="3276944" cy="3276938"/>
          </a:xfrm>
          <a:prstGeom prst="ellipse">
            <a:avLst/>
          </a:prstGeom>
          <a:solidFill>
            <a:srgbClr val="FFFEFB"/>
          </a:solidFill>
          <a:ln w="1238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46704" y="196998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ea typeface="HY강B" panose="02030600000101010101" pitchFamily="18" charset="-127"/>
              </a:rPr>
              <a:t>사용자 네트워크 분석을 통한 </a:t>
            </a:r>
            <a:r>
              <a:rPr lang="ko-KR" altLang="en-US" dirty="0" err="1">
                <a:ea typeface="HY강B" panose="02030600000101010101" pitchFamily="18" charset="-127"/>
              </a:rPr>
              <a:t>폴링</a:t>
            </a:r>
            <a:r>
              <a:rPr lang="ko-KR" altLang="en-US" dirty="0">
                <a:ea typeface="HY강B" panose="02030600000101010101" pitchFamily="18" charset="-127"/>
              </a:rPr>
              <a:t> 앱 발전 방향 모색</a:t>
            </a:r>
            <a:br>
              <a:rPr lang="ko-KR" altLang="en-US" dirty="0">
                <a:latin typeface="HY바다L" panose="02030600000101010101" pitchFamily="18" charset="-127"/>
                <a:ea typeface="HY바다L" panose="02030600000101010101" pitchFamily="18" charset="-127"/>
              </a:rPr>
            </a:br>
            <a:endParaRPr lang="ko-KR" altLang="en-US" dirty="0">
              <a:latin typeface="HY바다L" panose="02030600000101010101" pitchFamily="18" charset="-127"/>
              <a:ea typeface="HY바다L" panose="02030600000101010101" pitchFamily="18" charset="-127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3015345" y="3814518"/>
            <a:ext cx="1899816" cy="1899816"/>
            <a:chOff x="2655003" y="3487948"/>
            <a:chExt cx="1899816" cy="1899816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655003" y="3487948"/>
              <a:ext cx="1899816" cy="1899816"/>
            </a:xfrm>
            <a:prstGeom prst="round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2946891" y="3797801"/>
              <a:ext cx="1316041" cy="1280110"/>
              <a:chOff x="5298795" y="3696014"/>
              <a:chExt cx="1316041" cy="1280110"/>
            </a:xfrm>
          </p:grpSpPr>
          <p:sp>
            <p:nvSpPr>
              <p:cNvPr id="4" name="타원 3"/>
              <p:cNvSpPr/>
              <p:nvPr/>
            </p:nvSpPr>
            <p:spPr>
              <a:xfrm rot="19423123">
                <a:off x="5314631" y="3696014"/>
                <a:ext cx="1280110" cy="1280110"/>
              </a:xfrm>
              <a:prstGeom prst="ellipse">
                <a:avLst/>
              </a:prstGeom>
              <a:solidFill>
                <a:schemeClr val="accent2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/>
              <p:cNvSpPr/>
              <p:nvPr/>
            </p:nvSpPr>
            <p:spPr>
              <a:xfrm rot="19423123">
                <a:off x="5298795" y="4519935"/>
                <a:ext cx="335713" cy="335713"/>
              </a:xfrm>
              <a:prstGeom prst="ellipse">
                <a:avLst/>
              </a:prstGeom>
              <a:solidFill>
                <a:schemeClr val="accent2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 rot="19423123">
                <a:off x="6279123" y="3800305"/>
                <a:ext cx="335713" cy="335713"/>
              </a:xfrm>
              <a:prstGeom prst="ellipse">
                <a:avLst/>
              </a:prstGeom>
              <a:solidFill>
                <a:schemeClr val="accent2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하트 9"/>
              <p:cNvSpPr/>
              <p:nvPr/>
            </p:nvSpPr>
            <p:spPr>
              <a:xfrm>
                <a:off x="5738803" y="4148254"/>
                <a:ext cx="416550" cy="395057"/>
              </a:xfrm>
              <a:prstGeom prst="hear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8" name="그림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309" y="3822457"/>
            <a:ext cx="1934178" cy="1883939"/>
          </a:xfrm>
          <a:prstGeom prst="ellipse">
            <a:avLst/>
          </a:prstGeom>
        </p:spPr>
      </p:pic>
      <p:sp>
        <p:nvSpPr>
          <p:cNvPr id="21" name="타원 20"/>
          <p:cNvSpPr/>
          <p:nvPr/>
        </p:nvSpPr>
        <p:spPr>
          <a:xfrm rot="19423123">
            <a:off x="479324" y="5516437"/>
            <a:ext cx="335713" cy="335713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-1423385" y="5411735"/>
            <a:ext cx="3328384" cy="3276943"/>
            <a:chOff x="495160" y="4692516"/>
            <a:chExt cx="1300205" cy="1280110"/>
          </a:xfrm>
          <a:solidFill>
            <a:srgbClr val="FFFADD"/>
          </a:solidFill>
        </p:grpSpPr>
        <p:sp>
          <p:nvSpPr>
            <p:cNvPr id="20" name="타원 19"/>
            <p:cNvSpPr/>
            <p:nvPr/>
          </p:nvSpPr>
          <p:spPr>
            <a:xfrm rot="19423123">
              <a:off x="495160" y="4692516"/>
              <a:ext cx="1280110" cy="1280110"/>
            </a:xfrm>
            <a:prstGeom prst="ellipse">
              <a:avLst/>
            </a:prstGeom>
            <a:grpFill/>
            <a:ln w="1238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 rot="19423123">
              <a:off x="1459652" y="4796807"/>
              <a:ext cx="335713" cy="335713"/>
            </a:xfrm>
            <a:prstGeom prst="ellipse">
              <a:avLst/>
            </a:prstGeom>
            <a:grpFill/>
            <a:ln w="1238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" name="타원 25"/>
          <p:cNvSpPr/>
          <p:nvPr/>
        </p:nvSpPr>
        <p:spPr>
          <a:xfrm rot="10568642">
            <a:off x="9598548" y="-1076258"/>
            <a:ext cx="3276944" cy="3276938"/>
          </a:xfrm>
          <a:prstGeom prst="ellipse">
            <a:avLst/>
          </a:prstGeom>
          <a:solidFill>
            <a:srgbClr val="FFFEFB"/>
          </a:solidFill>
          <a:ln w="1238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타원 26"/>
          <p:cNvSpPr/>
          <p:nvPr/>
        </p:nvSpPr>
        <p:spPr>
          <a:xfrm rot="10568642">
            <a:off x="9236960" y="370161"/>
            <a:ext cx="859389" cy="859388"/>
          </a:xfrm>
          <a:prstGeom prst="ellipse">
            <a:avLst/>
          </a:prstGeom>
          <a:solidFill>
            <a:srgbClr val="FFFEFB"/>
          </a:solidFill>
          <a:ln w="1238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 rot="10568642">
            <a:off x="10695645" y="1672708"/>
            <a:ext cx="859389" cy="859388"/>
          </a:xfrm>
          <a:prstGeom prst="ellipse">
            <a:avLst/>
          </a:prstGeom>
          <a:solidFill>
            <a:srgbClr val="FFFEFB"/>
          </a:solidFill>
          <a:ln w="1238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8364" y1="29140" x2="48364" y2="29140"/>
                        <a14:foregroundMark x1="60727" y1="23248" x2="60727" y2="23248"/>
                        <a14:foregroundMark x1="31818" y1="47930" x2="31818" y2="479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893" y="3806334"/>
            <a:ext cx="2088215" cy="238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53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546827" y="2042652"/>
            <a:ext cx="2816942" cy="277269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회원</a:t>
            </a:r>
            <a:r>
              <a:rPr lang="en-US" altLang="ko-KR" sz="20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2: </a:t>
            </a:r>
            <a:r>
              <a:rPr lang="ko-KR" altLang="en-US" sz="20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황 희대</a:t>
            </a:r>
            <a:endParaRPr lang="ko-KR" altLang="en-US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778247" y="474785"/>
            <a:ext cx="7675600" cy="5908431"/>
            <a:chOff x="3778247" y="0"/>
            <a:chExt cx="7675600" cy="5908431"/>
          </a:xfrm>
        </p:grpSpPr>
        <p:sp>
          <p:nvSpPr>
            <p:cNvPr id="5" name="한쪽 모서리는 잘리고 다른 쪽 모서리는 둥근 사각형 4"/>
            <p:cNvSpPr/>
            <p:nvPr/>
          </p:nvSpPr>
          <p:spPr>
            <a:xfrm>
              <a:off x="3858427" y="0"/>
              <a:ext cx="7595420" cy="5908431"/>
            </a:xfrm>
            <a:prstGeom prst="snipRound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---------------------------------------------------------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78247" y="326254"/>
              <a:ext cx="3507469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HY강B" panose="02030600000101010101" pitchFamily="18" charset="-127"/>
                  <a:ea typeface="HY강B" panose="02030600000101010101" pitchFamily="18" charset="-127"/>
                </a:rPr>
                <a:t>이름</a:t>
              </a:r>
              <a:r>
                <a:rPr lang="en-US" altLang="ko-KR" dirty="0">
                  <a:latin typeface="HY강B" panose="02030600000101010101" pitchFamily="18" charset="-127"/>
                  <a:ea typeface="HY강B" panose="02030600000101010101" pitchFamily="18" charset="-127"/>
                </a:rPr>
                <a:t>: </a:t>
              </a:r>
            </a:p>
            <a:p>
              <a:pPr algn="r"/>
              <a:r>
                <a:rPr lang="ko-KR" altLang="en-US" dirty="0">
                  <a:latin typeface="HY강B" panose="02030600000101010101" pitchFamily="18" charset="-127"/>
                  <a:ea typeface="HY강B" panose="02030600000101010101" pitchFamily="18" charset="-127"/>
                </a:rPr>
                <a:t>나이</a:t>
              </a:r>
              <a:r>
                <a:rPr lang="en-US" altLang="ko-KR" dirty="0">
                  <a:latin typeface="HY강B" panose="02030600000101010101" pitchFamily="18" charset="-127"/>
                  <a:ea typeface="HY강B" panose="02030600000101010101" pitchFamily="18" charset="-127"/>
                </a:rPr>
                <a:t>: </a:t>
              </a:r>
            </a:p>
            <a:p>
              <a:pPr algn="r"/>
              <a:r>
                <a:rPr lang="ko-KR" altLang="en-US" dirty="0">
                  <a:latin typeface="HY강B" panose="02030600000101010101" pitchFamily="18" charset="-127"/>
                  <a:ea typeface="HY강B" panose="02030600000101010101" pitchFamily="18" charset="-127"/>
                </a:rPr>
                <a:t>사는 곳</a:t>
              </a:r>
              <a:r>
                <a:rPr lang="en-US" altLang="ko-KR" dirty="0">
                  <a:latin typeface="HY강B" panose="02030600000101010101" pitchFamily="18" charset="-127"/>
                  <a:ea typeface="HY강B" panose="02030600000101010101" pitchFamily="18" charset="-127"/>
                </a:rPr>
                <a:t>:</a:t>
              </a:r>
              <a:endParaRPr lang="ko-KR" altLang="en-US" dirty="0">
                <a:latin typeface="HY강B" panose="02030600000101010101" pitchFamily="18" charset="-127"/>
                <a:ea typeface="HY강B" panose="02030600000101010101" pitchFamily="18" charset="-127"/>
              </a:endParaRPr>
            </a:p>
            <a:p>
              <a:pPr algn="r"/>
              <a:r>
                <a:rPr lang="ko-KR" altLang="en-US" dirty="0">
                  <a:latin typeface="HY강B" panose="02030600000101010101" pitchFamily="18" charset="-127"/>
                  <a:ea typeface="HY강B" panose="02030600000101010101" pitchFamily="18" charset="-127"/>
                </a:rPr>
                <a:t>성별</a:t>
              </a:r>
              <a:r>
                <a:rPr lang="en-US" altLang="ko-KR" dirty="0">
                  <a:latin typeface="HY강B" panose="02030600000101010101" pitchFamily="18" charset="-127"/>
                  <a:ea typeface="HY강B" panose="02030600000101010101" pitchFamily="18" charset="-127"/>
                </a:rPr>
                <a:t>: </a:t>
              </a:r>
            </a:p>
            <a:p>
              <a:pPr algn="r"/>
              <a:r>
                <a:rPr lang="ko-KR" altLang="en-US" dirty="0">
                  <a:latin typeface="HY강B" panose="02030600000101010101" pitchFamily="18" charset="-127"/>
                  <a:ea typeface="HY강B" panose="02030600000101010101" pitchFamily="18" charset="-127"/>
                </a:rPr>
                <a:t>가입한 방법</a:t>
              </a:r>
              <a:r>
                <a:rPr lang="en-US" altLang="ko-KR" dirty="0">
                  <a:latin typeface="HY강B" panose="02030600000101010101" pitchFamily="18" charset="-127"/>
                  <a:ea typeface="HY강B" panose="02030600000101010101" pitchFamily="18" charset="-127"/>
                </a:rPr>
                <a:t>: </a:t>
              </a:r>
            </a:p>
            <a:p>
              <a:pPr algn="r"/>
              <a:r>
                <a:rPr lang="ko-KR" altLang="en-US" dirty="0" err="1">
                  <a:latin typeface="HY강B" panose="02030600000101010101" pitchFamily="18" charset="-127"/>
                  <a:ea typeface="HY강B" panose="02030600000101010101" pitchFamily="18" charset="-127"/>
                </a:rPr>
                <a:t>가입날짜</a:t>
              </a:r>
              <a:r>
                <a:rPr lang="en-US" altLang="ko-KR" dirty="0">
                  <a:latin typeface="HY강B" panose="02030600000101010101" pitchFamily="18" charset="-127"/>
                  <a:ea typeface="HY강B" panose="02030600000101010101" pitchFamily="18" charset="-127"/>
                </a:rPr>
                <a:t>:</a:t>
              </a:r>
            </a:p>
            <a:p>
              <a:pPr algn="r"/>
              <a:r>
                <a:rPr lang="ko-KR" altLang="en-US" dirty="0" err="1">
                  <a:latin typeface="HY강B" panose="02030600000101010101" pitchFamily="18" charset="-127"/>
                  <a:ea typeface="HY강B" panose="02030600000101010101" pitchFamily="18" charset="-127"/>
                </a:rPr>
                <a:t>접속횟수</a:t>
              </a:r>
              <a:r>
                <a:rPr lang="en-US" altLang="ko-KR" dirty="0">
                  <a:latin typeface="HY강B" panose="02030600000101010101" pitchFamily="18" charset="-127"/>
                  <a:ea typeface="HY강B" panose="02030600000101010101" pitchFamily="18" charset="-127"/>
                </a:rPr>
                <a:t>:</a:t>
              </a:r>
            </a:p>
            <a:p>
              <a:pPr algn="r"/>
              <a:r>
                <a:rPr lang="ko-KR" altLang="en-US" dirty="0" err="1">
                  <a:latin typeface="HY강B" panose="02030600000101010101" pitchFamily="18" charset="-127"/>
                  <a:ea typeface="HY강B" panose="02030600000101010101" pitchFamily="18" charset="-127"/>
                </a:rPr>
                <a:t>친구초대</a:t>
              </a:r>
              <a:r>
                <a:rPr lang="ko-KR" altLang="en-US" dirty="0">
                  <a:latin typeface="HY강B" panose="02030600000101010101" pitchFamily="18" charset="-127"/>
                  <a:ea typeface="HY강B" panose="02030600000101010101" pitchFamily="18" charset="-127"/>
                </a:rPr>
                <a:t> 횟수</a:t>
              </a:r>
              <a:r>
                <a:rPr lang="en-US" altLang="ko-KR" dirty="0">
                  <a:latin typeface="HY강B" panose="02030600000101010101" pitchFamily="18" charset="-127"/>
                  <a:ea typeface="HY강B" panose="02030600000101010101" pitchFamily="18" charset="-127"/>
                </a:rPr>
                <a:t>:</a:t>
              </a:r>
            </a:p>
            <a:p>
              <a:pPr algn="r"/>
              <a:r>
                <a:rPr lang="ko-KR" altLang="en-US" dirty="0" err="1">
                  <a:latin typeface="HY강B" panose="02030600000101010101" pitchFamily="18" charset="-127"/>
                  <a:ea typeface="HY강B" panose="02030600000101010101" pitchFamily="18" charset="-127"/>
                </a:rPr>
                <a:t>잔여포인트</a:t>
              </a:r>
              <a:r>
                <a:rPr lang="en-US" altLang="ko-KR" dirty="0">
                  <a:latin typeface="HY강B" panose="02030600000101010101" pitchFamily="18" charset="-127"/>
                  <a:ea typeface="HY강B" panose="02030600000101010101" pitchFamily="18" charset="-127"/>
                </a:rPr>
                <a:t>:</a:t>
              </a:r>
            </a:p>
            <a:p>
              <a:pPr algn="r"/>
              <a:r>
                <a:rPr lang="ko-KR" altLang="en-US" dirty="0">
                  <a:latin typeface="HY강B" panose="02030600000101010101" pitchFamily="18" charset="-127"/>
                  <a:ea typeface="HY강B" panose="02030600000101010101" pitchFamily="18" charset="-127"/>
                </a:rPr>
                <a:t>나를 좋아하는 사람의 수</a:t>
              </a:r>
              <a:r>
                <a:rPr lang="en-US" altLang="ko-KR" dirty="0">
                  <a:latin typeface="HY강B" panose="02030600000101010101" pitchFamily="18" charset="-127"/>
                  <a:ea typeface="HY강B" panose="02030600000101010101" pitchFamily="18" charset="-127"/>
                </a:rPr>
                <a:t>:</a:t>
              </a:r>
            </a:p>
            <a:p>
              <a:pPr algn="r"/>
              <a:endParaRPr lang="ko-KR" altLang="en-US" dirty="0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4445316" y="304524"/>
              <a:ext cx="748008" cy="748008"/>
              <a:chOff x="3015345" y="3814518"/>
              <a:chExt cx="1899816" cy="1899816"/>
            </a:xfrm>
          </p:grpSpPr>
          <p:sp>
            <p:nvSpPr>
              <p:cNvPr id="6" name="모서리가 둥근 직사각형 5"/>
              <p:cNvSpPr/>
              <p:nvPr/>
            </p:nvSpPr>
            <p:spPr>
              <a:xfrm>
                <a:off x="3015345" y="3814518"/>
                <a:ext cx="1899816" cy="1899816"/>
              </a:xfrm>
              <a:prstGeom prst="round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" name="그룹 6"/>
              <p:cNvGrpSpPr/>
              <p:nvPr/>
            </p:nvGrpSpPr>
            <p:grpSpPr>
              <a:xfrm>
                <a:off x="3307233" y="4124371"/>
                <a:ext cx="1316041" cy="1280110"/>
                <a:chOff x="3307233" y="4124371"/>
                <a:chExt cx="1316041" cy="1280110"/>
              </a:xfrm>
            </p:grpSpPr>
            <p:sp>
              <p:nvSpPr>
                <p:cNvPr id="9" name="타원 8"/>
                <p:cNvSpPr/>
                <p:nvPr/>
              </p:nvSpPr>
              <p:spPr>
                <a:xfrm rot="19423123">
                  <a:off x="3323069" y="4124371"/>
                  <a:ext cx="1280110" cy="1280110"/>
                </a:xfrm>
                <a:prstGeom prst="ellipse">
                  <a:avLst/>
                </a:prstGeom>
                <a:solidFill>
                  <a:schemeClr val="accent2"/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타원 9"/>
                <p:cNvSpPr/>
                <p:nvPr/>
              </p:nvSpPr>
              <p:spPr>
                <a:xfrm rot="19423123">
                  <a:off x="3307233" y="4948292"/>
                  <a:ext cx="335713" cy="335713"/>
                </a:xfrm>
                <a:prstGeom prst="ellipse">
                  <a:avLst/>
                </a:prstGeom>
                <a:solidFill>
                  <a:schemeClr val="accent2"/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타원 10"/>
                <p:cNvSpPr/>
                <p:nvPr/>
              </p:nvSpPr>
              <p:spPr>
                <a:xfrm rot="19423123">
                  <a:off x="4287561" y="4228662"/>
                  <a:ext cx="335713" cy="335713"/>
                </a:xfrm>
                <a:prstGeom prst="ellipse">
                  <a:avLst/>
                </a:prstGeom>
                <a:solidFill>
                  <a:schemeClr val="accent2"/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하트 11"/>
              <p:cNvSpPr/>
              <p:nvPr/>
            </p:nvSpPr>
            <p:spPr>
              <a:xfrm>
                <a:off x="3747241" y="4576611"/>
                <a:ext cx="416550" cy="395057"/>
              </a:xfrm>
              <a:prstGeom prst="hear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285716" y="326254"/>
              <a:ext cx="363448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HY강B" panose="02030600000101010101" pitchFamily="18" charset="-127"/>
                  <a:ea typeface="HY강B" panose="02030600000101010101" pitchFamily="18" charset="-127"/>
                </a:rPr>
                <a:t>황희대</a:t>
              </a:r>
              <a:endParaRPr lang="ko-KR" altLang="en-US" dirty="0">
                <a:latin typeface="HY강B" panose="02030600000101010101" pitchFamily="18" charset="-127"/>
                <a:ea typeface="HY강B" panose="02030600000101010101" pitchFamily="18" charset="-127"/>
              </a:endParaRPr>
            </a:p>
            <a:p>
              <a:r>
                <a:rPr lang="en-US" altLang="ko-KR" dirty="0">
                  <a:latin typeface="HY강B" panose="02030600000101010101" pitchFamily="18" charset="-127"/>
                  <a:ea typeface="HY강B" panose="02030600000101010101" pitchFamily="18" charset="-127"/>
                </a:rPr>
                <a:t>21</a:t>
              </a:r>
              <a:r>
                <a:rPr lang="ko-KR" altLang="en-US" dirty="0">
                  <a:latin typeface="HY강B" panose="02030600000101010101" pitchFamily="18" charset="-127"/>
                  <a:ea typeface="HY강B" panose="02030600000101010101" pitchFamily="18" charset="-127"/>
                </a:rPr>
                <a:t>살</a:t>
              </a:r>
            </a:p>
            <a:p>
              <a:r>
                <a:rPr lang="ko-KR" altLang="en-US" dirty="0">
                  <a:latin typeface="HY강B" panose="02030600000101010101" pitchFamily="18" charset="-127"/>
                  <a:ea typeface="HY강B" panose="02030600000101010101" pitchFamily="18" charset="-127"/>
                </a:rPr>
                <a:t>경기도 남양주시 </a:t>
              </a:r>
            </a:p>
            <a:p>
              <a:r>
                <a:rPr lang="ko-KR" altLang="en-US" dirty="0">
                  <a:latin typeface="HY강B" panose="02030600000101010101" pitchFamily="18" charset="-127"/>
                  <a:ea typeface="HY강B" panose="02030600000101010101" pitchFamily="18" charset="-127"/>
                </a:rPr>
                <a:t>남성</a:t>
              </a:r>
            </a:p>
            <a:p>
              <a:r>
                <a:rPr lang="ko-KR" altLang="en-US" dirty="0">
                  <a:latin typeface="HY강B" panose="02030600000101010101" pitchFamily="18" charset="-127"/>
                  <a:ea typeface="HY강B" panose="02030600000101010101" pitchFamily="18" charset="-127"/>
                </a:rPr>
                <a:t>페이스북 광고 링크를 통해 가입</a:t>
              </a:r>
            </a:p>
            <a:p>
              <a:r>
                <a:rPr lang="en-US" altLang="ko-KR" dirty="0">
                  <a:latin typeface="HY강B" panose="02030600000101010101" pitchFamily="18" charset="-127"/>
                  <a:ea typeface="HY강B" panose="02030600000101010101" pitchFamily="18" charset="-127"/>
                </a:rPr>
                <a:t>2016.7.10</a:t>
              </a:r>
            </a:p>
            <a:p>
              <a:r>
                <a:rPr lang="ko-KR" altLang="en-US" dirty="0">
                  <a:latin typeface="HY강B" panose="02030600000101010101" pitchFamily="18" charset="-127"/>
                  <a:ea typeface="HY강B" panose="02030600000101010101" pitchFamily="18" charset="-127"/>
                </a:rPr>
                <a:t>평균 </a:t>
              </a:r>
              <a:r>
                <a:rPr lang="en-US" altLang="ko-KR" dirty="0">
                  <a:latin typeface="HY강B" panose="02030600000101010101" pitchFamily="18" charset="-127"/>
                  <a:ea typeface="HY강B" panose="02030600000101010101" pitchFamily="18" charset="-127"/>
                </a:rPr>
                <a:t>1</a:t>
              </a:r>
              <a:r>
                <a:rPr lang="ko-KR" altLang="en-US" dirty="0">
                  <a:latin typeface="HY강B" panose="02030600000101010101" pitchFamily="18" charset="-127"/>
                  <a:ea typeface="HY강B" panose="02030600000101010101" pitchFamily="18" charset="-127"/>
                </a:rPr>
                <a:t>일 </a:t>
              </a:r>
              <a:r>
                <a:rPr lang="en-US" altLang="ko-KR" dirty="0">
                  <a:latin typeface="HY강B" panose="02030600000101010101" pitchFamily="18" charset="-127"/>
                  <a:ea typeface="HY강B" panose="02030600000101010101" pitchFamily="18" charset="-127"/>
                </a:rPr>
                <a:t>10</a:t>
              </a:r>
              <a:r>
                <a:rPr lang="ko-KR" altLang="en-US" dirty="0">
                  <a:latin typeface="HY강B" panose="02030600000101010101" pitchFamily="18" charset="-127"/>
                  <a:ea typeface="HY강B" panose="02030600000101010101" pitchFamily="18" charset="-127"/>
                </a:rPr>
                <a:t>회</a:t>
              </a:r>
            </a:p>
            <a:p>
              <a:r>
                <a:rPr lang="en-US" altLang="ko-KR" dirty="0">
                  <a:latin typeface="HY강B" panose="02030600000101010101" pitchFamily="18" charset="-127"/>
                  <a:ea typeface="HY강B" panose="02030600000101010101" pitchFamily="18" charset="-127"/>
                </a:rPr>
                <a:t>0</a:t>
              </a:r>
              <a:r>
                <a:rPr lang="ko-KR" altLang="en-US" dirty="0">
                  <a:latin typeface="HY강B" panose="02030600000101010101" pitchFamily="18" charset="-127"/>
                  <a:ea typeface="HY강B" panose="02030600000101010101" pitchFamily="18" charset="-127"/>
                </a:rPr>
                <a:t>번</a:t>
              </a:r>
            </a:p>
            <a:p>
              <a:r>
                <a:rPr lang="en-US" altLang="ko-KR" dirty="0">
                  <a:latin typeface="HY강B" panose="02030600000101010101" pitchFamily="18" charset="-127"/>
                  <a:ea typeface="HY강B" panose="02030600000101010101" pitchFamily="18" charset="-127"/>
                </a:rPr>
                <a:t>100</a:t>
              </a:r>
              <a:r>
                <a:rPr lang="ko-KR" altLang="en-US" dirty="0">
                  <a:latin typeface="HY강B" panose="02030600000101010101" pitchFamily="18" charset="-127"/>
                  <a:ea typeface="HY강B" panose="02030600000101010101" pitchFamily="18" charset="-127"/>
                </a:rPr>
                <a:t>포인트</a:t>
              </a:r>
              <a:endParaRPr lang="en-US" altLang="ko-KR" dirty="0">
                <a:latin typeface="HY강B" panose="02030600000101010101" pitchFamily="18" charset="-127"/>
                <a:ea typeface="HY강B" panose="02030600000101010101" pitchFamily="18" charset="-127"/>
              </a:endParaRPr>
            </a:p>
            <a:p>
              <a:r>
                <a:rPr lang="en-US" altLang="ko-KR" dirty="0">
                  <a:latin typeface="HY강B" panose="02030600000101010101" pitchFamily="18" charset="-127"/>
                  <a:ea typeface="HY강B" panose="02030600000101010101" pitchFamily="18" charset="-127"/>
                </a:rPr>
                <a:t>3</a:t>
              </a:r>
              <a:r>
                <a:rPr lang="ko-KR" altLang="en-US" dirty="0">
                  <a:latin typeface="HY강B" panose="02030600000101010101" pitchFamily="18" charset="-127"/>
                  <a:ea typeface="HY강B" panose="02030600000101010101" pitchFamily="18" charset="-127"/>
                </a:rPr>
                <a:t>명</a:t>
              </a:r>
              <a:endParaRPr lang="en-US" altLang="ko-KR" dirty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208" y="3726546"/>
              <a:ext cx="727116" cy="727116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4866603" y="3932287"/>
              <a:ext cx="24191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latin typeface="HY강B" panose="02030600000101010101" pitchFamily="18" charset="-127"/>
                  <a:ea typeface="HY강B" panose="02030600000101010101" pitchFamily="18" charset="-127"/>
                </a:rPr>
                <a:t>Facebook ID:</a:t>
              </a:r>
            </a:p>
            <a:p>
              <a:pPr algn="r"/>
              <a:r>
                <a:rPr lang="en-US" altLang="ko-KR" dirty="0">
                  <a:latin typeface="HY강B" panose="02030600000101010101" pitchFamily="18" charset="-127"/>
                  <a:ea typeface="HY강B" panose="02030600000101010101" pitchFamily="18" charset="-127"/>
                </a:rPr>
                <a:t>Facebook follower: </a:t>
              </a:r>
            </a:p>
            <a:p>
              <a:pPr algn="r"/>
              <a:r>
                <a:rPr lang="ko-KR" altLang="en-US" dirty="0" err="1">
                  <a:latin typeface="HY강B" panose="02030600000101010101" pitchFamily="18" charset="-127"/>
                  <a:ea typeface="HY강B" panose="02030600000101010101" pitchFamily="18" charset="-127"/>
                </a:rPr>
                <a:t>좋아요를</a:t>
              </a:r>
              <a:r>
                <a:rPr lang="ko-KR" altLang="en-US" dirty="0">
                  <a:latin typeface="HY강B" panose="02030600000101010101" pitchFamily="18" charset="-127"/>
                  <a:ea typeface="HY강B" panose="02030600000101010101" pitchFamily="18" charset="-127"/>
                </a:rPr>
                <a:t> 누르는 성향</a:t>
              </a:r>
              <a:r>
                <a:rPr lang="en-US" altLang="ko-KR" dirty="0">
                  <a:latin typeface="HY강B" panose="02030600000101010101" pitchFamily="18" charset="-127"/>
                  <a:ea typeface="HY강B" panose="02030600000101010101" pitchFamily="18" charset="-127"/>
                </a:rPr>
                <a:t>:</a:t>
              </a:r>
            </a:p>
            <a:p>
              <a:pPr algn="r"/>
              <a:r>
                <a:rPr lang="ko-KR" altLang="en-US" dirty="0">
                  <a:latin typeface="HY강B" panose="02030600000101010101" pitchFamily="18" charset="-127"/>
                  <a:ea typeface="HY강B" panose="02030600000101010101" pitchFamily="18" charset="-127"/>
                </a:rPr>
                <a:t>직업</a:t>
              </a:r>
              <a:r>
                <a:rPr lang="en-US" altLang="ko-KR" dirty="0">
                  <a:latin typeface="HY강B" panose="02030600000101010101" pitchFamily="18" charset="-127"/>
                  <a:ea typeface="HY강B" panose="02030600000101010101" pitchFamily="18" charset="-127"/>
                </a:rPr>
                <a:t>:</a:t>
              </a:r>
              <a:endParaRPr lang="ko-KR" altLang="en-US" dirty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85716" y="3932286"/>
              <a:ext cx="41681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HY강B" panose="02030600000101010101" pitchFamily="18" charset="-127"/>
                  <a:ea typeface="HY강B" panose="02030600000101010101" pitchFamily="18" charset="-127"/>
                </a:rPr>
                <a:t>rororo@naver.com</a:t>
              </a:r>
            </a:p>
            <a:p>
              <a:r>
                <a:rPr lang="en-US" altLang="ko-KR" dirty="0">
                  <a:latin typeface="HY강B" panose="02030600000101010101" pitchFamily="18" charset="-127"/>
                  <a:ea typeface="HY강B" panose="02030600000101010101" pitchFamily="18" charset="-127"/>
                </a:rPr>
                <a:t>100</a:t>
              </a:r>
              <a:r>
                <a:rPr lang="ko-KR" altLang="en-US" dirty="0">
                  <a:latin typeface="HY강B" panose="02030600000101010101" pitchFamily="18" charset="-127"/>
                  <a:ea typeface="HY강B" panose="02030600000101010101" pitchFamily="18" charset="-127"/>
                </a:rPr>
                <a:t>명</a:t>
              </a:r>
            </a:p>
            <a:p>
              <a:r>
                <a:rPr lang="ko-KR" altLang="en-US" dirty="0">
                  <a:latin typeface="HY강B" panose="02030600000101010101" pitchFamily="18" charset="-127"/>
                  <a:ea typeface="HY강B" panose="02030600000101010101" pitchFamily="18" charset="-127"/>
                </a:rPr>
                <a:t>특정인물에게 반복적으로 좋아요</a:t>
              </a:r>
              <a:endParaRPr lang="en-US" altLang="ko-KR" dirty="0">
                <a:latin typeface="HY강B" panose="02030600000101010101" pitchFamily="18" charset="-127"/>
                <a:ea typeface="HY강B" panose="02030600000101010101" pitchFamily="18" charset="-127"/>
              </a:endParaRPr>
            </a:p>
            <a:p>
              <a:r>
                <a:rPr lang="ko-KR" altLang="en-US" dirty="0" err="1">
                  <a:latin typeface="HY강B" panose="02030600000101010101" pitchFamily="18" charset="-127"/>
                  <a:ea typeface="HY강B" panose="02030600000101010101" pitchFamily="18" charset="-127"/>
                </a:rPr>
                <a:t>학부연구생</a:t>
              </a:r>
              <a:endParaRPr lang="en-US" altLang="ko-KR" dirty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4305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/>
          <p:cNvSpPr/>
          <p:nvPr/>
        </p:nvSpPr>
        <p:spPr>
          <a:xfrm>
            <a:off x="8294431" y="943897"/>
            <a:ext cx="2816942" cy="277269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회원</a:t>
            </a:r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3: </a:t>
            </a:r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이하나</a:t>
            </a:r>
            <a:endParaRPr lang="en-US" altLang="ko-KR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82446" y="280219"/>
            <a:ext cx="1042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이렇게 하나의 회원이 다양한 속성을 가진 노드로 표현될 수 있습니다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1314759" y="943897"/>
            <a:ext cx="2816942" cy="2772696"/>
            <a:chOff x="1458862" y="943897"/>
            <a:chExt cx="2816942" cy="2772696"/>
          </a:xfrm>
        </p:grpSpPr>
        <p:sp>
          <p:nvSpPr>
            <p:cNvPr id="2" name="타원 1"/>
            <p:cNvSpPr/>
            <p:nvPr/>
          </p:nvSpPr>
          <p:spPr>
            <a:xfrm>
              <a:off x="1458862" y="943897"/>
              <a:ext cx="2816942" cy="277269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회원</a:t>
              </a:r>
              <a:r>
                <a:rPr lang="en-US" altLang="ko-KR" dirty="0">
                  <a:solidFill>
                    <a:schemeClr val="tx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1: </a:t>
              </a:r>
              <a:r>
                <a:rPr lang="ko-KR" altLang="en-US" dirty="0" err="1">
                  <a:solidFill>
                    <a:schemeClr val="tx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임은수</a:t>
              </a:r>
              <a:endPara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45796" y="1731150"/>
              <a:ext cx="1946265" cy="1499859"/>
            </a:xfrm>
            <a:prstGeom prst="rect">
              <a:avLst/>
            </a:prstGeom>
          </p:spPr>
        </p:pic>
      </p:grpSp>
      <p:sp>
        <p:nvSpPr>
          <p:cNvPr id="3" name="타원 2"/>
          <p:cNvSpPr/>
          <p:nvPr/>
        </p:nvSpPr>
        <p:spPr>
          <a:xfrm>
            <a:off x="4765574" y="943897"/>
            <a:ext cx="2816942" cy="277269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회원</a:t>
            </a:r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2: </a:t>
            </a:r>
            <a:r>
              <a:rPr lang="ko-KR" altLang="en-US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황희대</a:t>
            </a:r>
            <a:endParaRPr lang="en-US" altLang="ko-KR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949" y="1731150"/>
            <a:ext cx="1957251" cy="150832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4409" y="1733633"/>
            <a:ext cx="1956986" cy="1505843"/>
          </a:xfrm>
          <a:prstGeom prst="rect">
            <a:avLst/>
          </a:prstGeom>
        </p:spPr>
      </p:pic>
      <p:grpSp>
        <p:nvGrpSpPr>
          <p:cNvPr id="41" name="그룹 40"/>
          <p:cNvGrpSpPr/>
          <p:nvPr/>
        </p:nvGrpSpPr>
        <p:grpSpPr>
          <a:xfrm>
            <a:off x="8294431" y="3864682"/>
            <a:ext cx="2816942" cy="2772696"/>
            <a:chOff x="8294431" y="3839118"/>
            <a:chExt cx="2816942" cy="2772696"/>
          </a:xfrm>
        </p:grpSpPr>
        <p:sp>
          <p:nvSpPr>
            <p:cNvPr id="6" name="타원 5"/>
            <p:cNvSpPr/>
            <p:nvPr/>
          </p:nvSpPr>
          <p:spPr>
            <a:xfrm>
              <a:off x="8294431" y="3839118"/>
              <a:ext cx="2816942" cy="277269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회원</a:t>
              </a:r>
              <a:r>
                <a:rPr lang="en-US" altLang="ko-KR" dirty="0">
                  <a:solidFill>
                    <a:schemeClr val="tx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6: </a:t>
              </a:r>
              <a:r>
                <a:rPr lang="ko-KR" altLang="en-US" dirty="0">
                  <a:solidFill>
                    <a:schemeClr val="tx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윤 영</a:t>
              </a:r>
              <a:endPara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24409" y="4612409"/>
              <a:ext cx="1956986" cy="1505843"/>
            </a:xfrm>
            <a:prstGeom prst="rect">
              <a:avLst/>
            </a:prstGeom>
          </p:spPr>
        </p:pic>
      </p:grpSp>
      <p:grpSp>
        <p:nvGrpSpPr>
          <p:cNvPr id="40" name="그룹 39"/>
          <p:cNvGrpSpPr/>
          <p:nvPr/>
        </p:nvGrpSpPr>
        <p:grpSpPr>
          <a:xfrm>
            <a:off x="4765574" y="3864682"/>
            <a:ext cx="2816942" cy="2772696"/>
            <a:chOff x="4765574" y="3978983"/>
            <a:chExt cx="2816942" cy="2772696"/>
          </a:xfrm>
        </p:grpSpPr>
        <p:sp>
          <p:nvSpPr>
            <p:cNvPr id="5" name="타원 4"/>
            <p:cNvSpPr/>
            <p:nvPr/>
          </p:nvSpPr>
          <p:spPr>
            <a:xfrm>
              <a:off x="4765574" y="3978983"/>
              <a:ext cx="2816942" cy="277269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회원</a:t>
              </a:r>
              <a:r>
                <a:rPr lang="en-US" altLang="ko-KR" dirty="0">
                  <a:solidFill>
                    <a:schemeClr val="tx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5: </a:t>
              </a:r>
              <a:r>
                <a:rPr lang="ko-KR" altLang="en-US" dirty="0" err="1">
                  <a:solidFill>
                    <a:schemeClr val="tx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차용준</a:t>
              </a:r>
              <a:endPara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/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95552" y="4764809"/>
              <a:ext cx="1956986" cy="1505843"/>
            </a:xfrm>
            <a:prstGeom prst="rect">
              <a:avLst/>
            </a:prstGeom>
          </p:spPr>
        </p:pic>
      </p:grpSp>
      <p:grpSp>
        <p:nvGrpSpPr>
          <p:cNvPr id="12" name="그룹 11"/>
          <p:cNvGrpSpPr/>
          <p:nvPr/>
        </p:nvGrpSpPr>
        <p:grpSpPr>
          <a:xfrm>
            <a:off x="1314759" y="3864682"/>
            <a:ext cx="2816942" cy="2772696"/>
            <a:chOff x="1314759" y="3750382"/>
            <a:chExt cx="2816942" cy="2772696"/>
          </a:xfrm>
        </p:grpSpPr>
        <p:sp>
          <p:nvSpPr>
            <p:cNvPr id="4" name="타원 3"/>
            <p:cNvSpPr/>
            <p:nvPr/>
          </p:nvSpPr>
          <p:spPr>
            <a:xfrm>
              <a:off x="1314759" y="3750382"/>
              <a:ext cx="2816942" cy="2772696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회원</a:t>
              </a:r>
              <a:r>
                <a:rPr lang="en-US" altLang="ko-KR" dirty="0">
                  <a:solidFill>
                    <a:schemeClr val="tx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4: </a:t>
              </a:r>
              <a:r>
                <a:rPr lang="ko-KR" altLang="en-US" dirty="0" err="1">
                  <a:solidFill>
                    <a:schemeClr val="tx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감원재</a:t>
              </a:r>
              <a:endPara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/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90972" y="4612408"/>
              <a:ext cx="1956986" cy="1505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1753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대각선 방향의 모서리가 잘린 사각형 5"/>
          <p:cNvSpPr/>
          <p:nvPr/>
        </p:nvSpPr>
        <p:spPr>
          <a:xfrm>
            <a:off x="3997427" y="3616568"/>
            <a:ext cx="4197146" cy="2854569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좋아하는 사람</a:t>
            </a:r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황 희대</a:t>
            </a:r>
            <a:endParaRPr lang="en-US" altLang="ko-KR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상대의 거주지역</a:t>
            </a:r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경기도 남양주시</a:t>
            </a:r>
            <a:endParaRPr lang="en-US" altLang="ko-KR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좋아함을 등록한 날짜</a:t>
            </a:r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: 2016.7.11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상대방의 가입시기</a:t>
            </a:r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: 2016.7.10</a:t>
            </a:r>
          </a:p>
          <a:p>
            <a:pPr algn="ctr"/>
            <a:r>
              <a:rPr lang="ko-KR" altLang="en-US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좋아하게된</a:t>
            </a:r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경로</a:t>
            </a:r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학원</a:t>
            </a:r>
            <a:endParaRPr lang="en-US" altLang="ko-KR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…</a:t>
            </a:r>
          </a:p>
          <a:p>
            <a:pPr algn="ctr"/>
            <a:r>
              <a:rPr lang="ko-KR" altLang="en-US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마음남기기</a:t>
            </a:r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횟수</a:t>
            </a:r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: 10</a:t>
            </a:r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번</a:t>
            </a:r>
            <a:endParaRPr lang="en-US" altLang="ko-KR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9" name="직선 화살표 연결선 8"/>
          <p:cNvCxnSpPr>
            <a:stCxn id="7" idx="6"/>
            <a:endCxn id="8" idx="2"/>
          </p:cNvCxnSpPr>
          <p:nvPr/>
        </p:nvCxnSpPr>
        <p:spPr>
          <a:xfrm>
            <a:off x="3363769" y="3429000"/>
            <a:ext cx="5260258" cy="0"/>
          </a:xfrm>
          <a:prstGeom prst="straightConnector1">
            <a:avLst/>
          </a:prstGeom>
          <a:ln w="857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46827" y="2042652"/>
            <a:ext cx="2816942" cy="277269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회원</a:t>
            </a:r>
            <a:r>
              <a:rPr lang="en-US" altLang="ko-KR" sz="20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1: </a:t>
            </a:r>
            <a:r>
              <a:rPr lang="ko-KR" altLang="en-US" sz="20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임 은수</a:t>
            </a:r>
            <a:endParaRPr lang="ko-KR" altLang="en-US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8624027" y="2042652"/>
            <a:ext cx="2816942" cy="277269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회원</a:t>
            </a:r>
            <a:r>
              <a:rPr lang="en-US" altLang="ko-KR" sz="20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2: </a:t>
            </a:r>
            <a:r>
              <a:rPr lang="ko-KR" altLang="en-US" sz="20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황 희대</a:t>
            </a:r>
            <a:endParaRPr lang="ko-KR" altLang="en-US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446" y="280219"/>
            <a:ext cx="10427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이제 노드 간의 연결고리가 필요합니다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pPr algn="ctr"/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그 연결고리를 저희는 </a:t>
            </a:r>
            <a:r>
              <a:rPr lang="ko-KR" altLang="en-US" dirty="0">
                <a:solidFill>
                  <a:srgbClr val="C0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링크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라고 부르겠습니다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48200" y="3681046"/>
            <a:ext cx="2895600" cy="375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링크의 속성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2446" y="2761349"/>
            <a:ext cx="1042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링크 생성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좋아하는 사람 등록</a:t>
            </a:r>
          </a:p>
        </p:txBody>
      </p:sp>
    </p:spTree>
    <p:extLst>
      <p:ext uri="{BB962C8B-B14F-4D97-AF65-F5344CB8AC3E}">
        <p14:creationId xmlns:p14="http://schemas.microsoft.com/office/powerpoint/2010/main" val="1549437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타원 24"/>
          <p:cNvSpPr/>
          <p:nvPr/>
        </p:nvSpPr>
        <p:spPr>
          <a:xfrm>
            <a:off x="8519297" y="3726364"/>
            <a:ext cx="2816942" cy="277269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회원</a:t>
            </a:r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5: </a:t>
            </a:r>
            <a:r>
              <a:rPr lang="ko-KR" altLang="en-US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차용준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698416" y="3726364"/>
            <a:ext cx="2816942" cy="277269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회원</a:t>
            </a:r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4: </a:t>
            </a:r>
            <a:r>
              <a:rPr lang="ko-KR" altLang="en-US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감원재</a:t>
            </a:r>
            <a:endParaRPr lang="en-US" altLang="ko-KR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877534" y="3682119"/>
            <a:ext cx="2816942" cy="286118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회원</a:t>
            </a:r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3: </a:t>
            </a:r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이하나</a:t>
            </a:r>
            <a:endParaRPr lang="en-US" altLang="ko-KR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519291" y="186141"/>
            <a:ext cx="2816942" cy="277269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회원</a:t>
            </a:r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6: </a:t>
            </a:r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윤 영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6" name="직선 화살표 연결선 5"/>
          <p:cNvCxnSpPr>
            <a:endCxn id="3" idx="2"/>
          </p:cNvCxnSpPr>
          <p:nvPr/>
        </p:nvCxnSpPr>
        <p:spPr>
          <a:xfrm>
            <a:off x="3304170" y="1527015"/>
            <a:ext cx="1426900" cy="454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4" idx="7"/>
            <a:endCxn id="3" idx="3"/>
          </p:cNvCxnSpPr>
          <p:nvPr/>
        </p:nvCxnSpPr>
        <p:spPr>
          <a:xfrm flipV="1">
            <a:off x="3281944" y="2552785"/>
            <a:ext cx="1861658" cy="15483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3" idx="6"/>
          </p:cNvCxnSpPr>
          <p:nvPr/>
        </p:nvCxnSpPr>
        <p:spPr>
          <a:xfrm flipH="1">
            <a:off x="7548012" y="1572489"/>
            <a:ext cx="97127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4" idx="2"/>
            <a:endCxn id="4" idx="6"/>
          </p:cNvCxnSpPr>
          <p:nvPr/>
        </p:nvCxnSpPr>
        <p:spPr>
          <a:xfrm flipH="1">
            <a:off x="3694476" y="5112712"/>
            <a:ext cx="100394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5" idx="0"/>
            <a:endCxn id="5" idx="4"/>
          </p:cNvCxnSpPr>
          <p:nvPr/>
        </p:nvCxnSpPr>
        <p:spPr>
          <a:xfrm flipH="1" flipV="1">
            <a:off x="9927762" y="2958837"/>
            <a:ext cx="6" cy="7675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4" idx="7"/>
            <a:endCxn id="5" idx="3"/>
          </p:cNvCxnSpPr>
          <p:nvPr/>
        </p:nvCxnSpPr>
        <p:spPr>
          <a:xfrm flipV="1">
            <a:off x="7102826" y="2552785"/>
            <a:ext cx="1828997" cy="15796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2" idx="5"/>
            <a:endCxn id="24" idx="1"/>
          </p:cNvCxnSpPr>
          <p:nvPr/>
        </p:nvCxnSpPr>
        <p:spPr>
          <a:xfrm>
            <a:off x="3260172" y="2552785"/>
            <a:ext cx="1850776" cy="15796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6602597" y="1328085"/>
            <a:ext cx="616226" cy="59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731070" y="186141"/>
            <a:ext cx="2816942" cy="277269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회원</a:t>
            </a:r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2: </a:t>
            </a:r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황 희대</a:t>
            </a:r>
            <a:endParaRPr lang="en-US" altLang="ko-KR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42" name="직선 화살표 연결선 41"/>
          <p:cNvCxnSpPr>
            <a:stCxn id="2" idx="7"/>
          </p:cNvCxnSpPr>
          <p:nvPr/>
        </p:nvCxnSpPr>
        <p:spPr>
          <a:xfrm>
            <a:off x="3260172" y="592193"/>
            <a:ext cx="5649880" cy="251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855762" y="186141"/>
            <a:ext cx="2816942" cy="277269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회원</a:t>
            </a:r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1: </a:t>
            </a:r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임 은수</a:t>
            </a:r>
            <a:endParaRPr lang="en-US" altLang="ko-KR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09273" y="3004064"/>
            <a:ext cx="1101437" cy="36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허브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267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화살표 연결선 16"/>
          <p:cNvCxnSpPr/>
          <p:nvPr/>
        </p:nvCxnSpPr>
        <p:spPr>
          <a:xfrm flipH="1">
            <a:off x="3651049" y="1925867"/>
            <a:ext cx="3259661" cy="74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8519297" y="3726364"/>
            <a:ext cx="2816942" cy="277269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회원</a:t>
            </a:r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5: </a:t>
            </a:r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차 용준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698416" y="3726364"/>
            <a:ext cx="2816942" cy="277269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회원</a:t>
            </a:r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4: </a:t>
            </a:r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감 원재</a:t>
            </a:r>
            <a:endParaRPr lang="en-US" altLang="ko-KR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877534" y="3682119"/>
            <a:ext cx="2816942" cy="286118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회원</a:t>
            </a:r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3: </a:t>
            </a:r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이하나</a:t>
            </a:r>
            <a:endParaRPr lang="en-US" altLang="ko-KR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8519291" y="186141"/>
            <a:ext cx="2816942" cy="277269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회원</a:t>
            </a:r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6: </a:t>
            </a:r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윤 영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6" name="직선 화살표 연결선 5"/>
          <p:cNvCxnSpPr>
            <a:endCxn id="3" idx="2"/>
          </p:cNvCxnSpPr>
          <p:nvPr/>
        </p:nvCxnSpPr>
        <p:spPr>
          <a:xfrm>
            <a:off x="3304170" y="1527015"/>
            <a:ext cx="1426900" cy="454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4" idx="7"/>
            <a:endCxn id="3" idx="3"/>
          </p:cNvCxnSpPr>
          <p:nvPr/>
        </p:nvCxnSpPr>
        <p:spPr>
          <a:xfrm flipV="1">
            <a:off x="3281944" y="2552785"/>
            <a:ext cx="1861658" cy="15483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2"/>
            <a:endCxn id="3" idx="6"/>
          </p:cNvCxnSpPr>
          <p:nvPr/>
        </p:nvCxnSpPr>
        <p:spPr>
          <a:xfrm flipH="1">
            <a:off x="7548012" y="1572489"/>
            <a:ext cx="97127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4" idx="2"/>
            <a:endCxn id="4" idx="6"/>
          </p:cNvCxnSpPr>
          <p:nvPr/>
        </p:nvCxnSpPr>
        <p:spPr>
          <a:xfrm flipH="1">
            <a:off x="3694476" y="5112712"/>
            <a:ext cx="100394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5" idx="0"/>
            <a:endCxn id="5" idx="4"/>
          </p:cNvCxnSpPr>
          <p:nvPr/>
        </p:nvCxnSpPr>
        <p:spPr>
          <a:xfrm flipH="1" flipV="1">
            <a:off x="9927762" y="2958837"/>
            <a:ext cx="6" cy="7675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4" idx="7"/>
            <a:endCxn id="5" idx="3"/>
          </p:cNvCxnSpPr>
          <p:nvPr/>
        </p:nvCxnSpPr>
        <p:spPr>
          <a:xfrm flipV="1">
            <a:off x="7102826" y="2552785"/>
            <a:ext cx="1828997" cy="15796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>
            <a:stCxn id="2" idx="5"/>
            <a:endCxn id="24" idx="1"/>
          </p:cNvCxnSpPr>
          <p:nvPr/>
        </p:nvCxnSpPr>
        <p:spPr>
          <a:xfrm>
            <a:off x="3260172" y="2552785"/>
            <a:ext cx="1850776" cy="15796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6602597" y="1328085"/>
            <a:ext cx="616226" cy="5977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731070" y="186141"/>
            <a:ext cx="2816942" cy="277269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회원</a:t>
            </a:r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2: </a:t>
            </a:r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황 희대</a:t>
            </a:r>
            <a:endParaRPr lang="en-US" altLang="ko-KR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42" name="직선 화살표 연결선 41"/>
          <p:cNvCxnSpPr>
            <a:stCxn id="2" idx="7"/>
          </p:cNvCxnSpPr>
          <p:nvPr/>
        </p:nvCxnSpPr>
        <p:spPr>
          <a:xfrm>
            <a:off x="3260172" y="592193"/>
            <a:ext cx="5649880" cy="251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/>
          <p:cNvSpPr/>
          <p:nvPr/>
        </p:nvSpPr>
        <p:spPr>
          <a:xfrm>
            <a:off x="855762" y="186141"/>
            <a:ext cx="2816942" cy="277269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회원</a:t>
            </a:r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1: </a:t>
            </a:r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임 은수</a:t>
            </a:r>
            <a:endParaRPr lang="en-US" altLang="ko-KR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647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직선 화살표 연결선 27"/>
          <p:cNvCxnSpPr>
            <a:stCxn id="2" idx="3"/>
            <a:endCxn id="26" idx="2"/>
          </p:cNvCxnSpPr>
          <p:nvPr/>
        </p:nvCxnSpPr>
        <p:spPr>
          <a:xfrm flipV="1">
            <a:off x="784457" y="799554"/>
            <a:ext cx="2814907" cy="167581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" idx="1"/>
            <a:endCxn id="27" idx="1"/>
          </p:cNvCxnSpPr>
          <p:nvPr/>
        </p:nvCxnSpPr>
        <p:spPr>
          <a:xfrm>
            <a:off x="784457" y="514778"/>
            <a:ext cx="2559003" cy="3104239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" idx="1"/>
            <a:endCxn id="5" idx="1"/>
          </p:cNvCxnSpPr>
          <p:nvPr/>
        </p:nvCxnSpPr>
        <p:spPr>
          <a:xfrm>
            <a:off x="784457" y="514778"/>
            <a:ext cx="4356674" cy="311631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9120443" y="3873909"/>
            <a:ext cx="2816942" cy="277269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회원</a:t>
            </a:r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5: </a:t>
            </a:r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차 용준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9155612" y="108726"/>
            <a:ext cx="2816942" cy="277269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회원</a:t>
            </a:r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4: </a:t>
            </a:r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감 원재</a:t>
            </a:r>
            <a:endParaRPr lang="en-US" altLang="ko-KR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371925" y="108726"/>
            <a:ext cx="2816942" cy="277269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회원</a:t>
            </a:r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1: </a:t>
            </a:r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임 은수</a:t>
            </a:r>
            <a:endParaRPr lang="en-US" altLang="ko-KR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4763769" y="285817"/>
            <a:ext cx="2816942" cy="277269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회원</a:t>
            </a:r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2: </a:t>
            </a:r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황 희대</a:t>
            </a:r>
            <a:endParaRPr lang="en-US" altLang="ko-KR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336756" y="3829664"/>
            <a:ext cx="2816942" cy="2861187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회원</a:t>
            </a:r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3: </a:t>
            </a:r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이 하나</a:t>
            </a:r>
            <a:endParaRPr lang="en-US" altLang="ko-KR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4728599" y="3225045"/>
            <a:ext cx="2816942" cy="277269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회원</a:t>
            </a:r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6: </a:t>
            </a:r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윤 영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6" name="직선 화살표 연결선 5"/>
          <p:cNvCxnSpPr>
            <a:stCxn id="2" idx="6"/>
            <a:endCxn id="3" idx="2"/>
          </p:cNvCxnSpPr>
          <p:nvPr/>
        </p:nvCxnSpPr>
        <p:spPr>
          <a:xfrm>
            <a:off x="3188867" y="1495074"/>
            <a:ext cx="1574902" cy="1770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stCxn id="2" idx="4"/>
            <a:endCxn id="4" idx="0"/>
          </p:cNvCxnSpPr>
          <p:nvPr/>
        </p:nvCxnSpPr>
        <p:spPr>
          <a:xfrm flipH="1">
            <a:off x="1745227" y="2881422"/>
            <a:ext cx="35169" cy="94824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24" idx="2"/>
            <a:endCxn id="3" idx="6"/>
          </p:cNvCxnSpPr>
          <p:nvPr/>
        </p:nvCxnSpPr>
        <p:spPr>
          <a:xfrm flipH="1">
            <a:off x="7580711" y="1495074"/>
            <a:ext cx="1574901" cy="177091"/>
          </a:xfrm>
          <a:prstGeom prst="straightConnector1">
            <a:avLst/>
          </a:prstGeom>
          <a:ln w="5715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25" idx="0"/>
            <a:endCxn id="24" idx="4"/>
          </p:cNvCxnSpPr>
          <p:nvPr/>
        </p:nvCxnSpPr>
        <p:spPr>
          <a:xfrm flipV="1">
            <a:off x="10528914" y="2881422"/>
            <a:ext cx="35169" cy="99248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3599364" y="175846"/>
            <a:ext cx="1271501" cy="1247416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비회원</a:t>
            </a:r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153697" y="3423612"/>
            <a:ext cx="1295780" cy="1334306"/>
          </a:xfrm>
          <a:prstGeom prst="ellipse">
            <a:avLst/>
          </a:prstGeom>
          <a:solidFill>
            <a:schemeClr val="bg2"/>
          </a:solidFill>
          <a:ln w="381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비회원</a:t>
            </a:r>
            <a:r>
              <a:rPr lang="en-US" altLang="ko-KR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2</a:t>
            </a:r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958686" y="6140033"/>
            <a:ext cx="10427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친구 초대도 링크가 될 수 있습니다</a:t>
            </a:r>
          </a:p>
        </p:txBody>
      </p:sp>
    </p:spTree>
    <p:extLst>
      <p:ext uri="{BB962C8B-B14F-4D97-AF65-F5344CB8AC3E}">
        <p14:creationId xmlns:p14="http://schemas.microsoft.com/office/powerpoint/2010/main" val="268205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타원 178"/>
          <p:cNvSpPr/>
          <p:nvPr/>
        </p:nvSpPr>
        <p:spPr>
          <a:xfrm>
            <a:off x="1794280" y="3645209"/>
            <a:ext cx="3736991" cy="2738449"/>
          </a:xfrm>
          <a:prstGeom prst="ellipse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/>
          <p:cNvSpPr/>
          <p:nvPr/>
        </p:nvSpPr>
        <p:spPr>
          <a:xfrm rot="5400000">
            <a:off x="5677255" y="1419397"/>
            <a:ext cx="5330318" cy="3906031"/>
          </a:xfrm>
          <a:prstGeom prst="ellipse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/>
          <p:cNvSpPr/>
          <p:nvPr/>
        </p:nvSpPr>
        <p:spPr>
          <a:xfrm>
            <a:off x="1587394" y="740225"/>
            <a:ext cx="3736991" cy="2738449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/>
          <p:cNvSpPr/>
          <p:nvPr/>
        </p:nvSpPr>
        <p:spPr>
          <a:xfrm>
            <a:off x="3382809" y="831428"/>
            <a:ext cx="254517" cy="2422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/>
          <p:cNvSpPr/>
          <p:nvPr/>
        </p:nvSpPr>
        <p:spPr>
          <a:xfrm>
            <a:off x="4144747" y="1805153"/>
            <a:ext cx="254517" cy="2422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5083616" y="3726141"/>
            <a:ext cx="254517" cy="2422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574864" y="1868453"/>
            <a:ext cx="254517" cy="2422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392633" y="4118202"/>
            <a:ext cx="254517" cy="2422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4321910" y="1214860"/>
            <a:ext cx="254517" cy="2422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929486" y="2471665"/>
            <a:ext cx="254517" cy="2422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775372" y="4055167"/>
            <a:ext cx="254517" cy="2422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902630" y="2986639"/>
            <a:ext cx="254517" cy="2422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075648" y="2625786"/>
            <a:ext cx="254517" cy="2422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4956358" y="1926254"/>
            <a:ext cx="254517" cy="2422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321910" y="2537205"/>
            <a:ext cx="254517" cy="2422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7081714" y="2136076"/>
            <a:ext cx="254517" cy="2422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8913916" y="2779407"/>
            <a:ext cx="254517" cy="2422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5966404" y="2770298"/>
            <a:ext cx="254517" cy="2422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7886508" y="1344773"/>
            <a:ext cx="254517" cy="2422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6582941" y="3322744"/>
            <a:ext cx="254517" cy="2422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7424172" y="3225163"/>
            <a:ext cx="254517" cy="2422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/>
          <p:cNvSpPr/>
          <p:nvPr/>
        </p:nvSpPr>
        <p:spPr>
          <a:xfrm>
            <a:off x="9396343" y="2145794"/>
            <a:ext cx="254517" cy="2422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9517770" y="3115860"/>
            <a:ext cx="254517" cy="2422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9185128" y="4118202"/>
            <a:ext cx="254517" cy="2422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7728893" y="3927725"/>
            <a:ext cx="254517" cy="2422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8913917" y="5107683"/>
            <a:ext cx="254517" cy="2422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8072565" y="5181070"/>
            <a:ext cx="254517" cy="2422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8327082" y="4693521"/>
            <a:ext cx="254517" cy="2422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2392634" y="1090378"/>
            <a:ext cx="254517" cy="2422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1606812" y="2094525"/>
            <a:ext cx="254517" cy="2422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3335316" y="5092749"/>
            <a:ext cx="254517" cy="2422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4956357" y="4742688"/>
            <a:ext cx="254517" cy="2422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2929486" y="4346176"/>
            <a:ext cx="254517" cy="2422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7975529" y="2383147"/>
            <a:ext cx="254517" cy="2422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7308130" y="1254293"/>
            <a:ext cx="254517" cy="2422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7382148" y="4482097"/>
            <a:ext cx="254517" cy="2422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9517770" y="4782242"/>
            <a:ext cx="254517" cy="2422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8797297" y="1590981"/>
            <a:ext cx="254517" cy="2422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06813" y="3224384"/>
            <a:ext cx="3963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20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대 이면서 마음남기기를 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10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회 이상 하는  집단 </a:t>
            </a:r>
          </a:p>
        </p:txBody>
      </p:sp>
      <p:sp>
        <p:nvSpPr>
          <p:cNvPr id="100" name="자유형 99"/>
          <p:cNvSpPr/>
          <p:nvPr/>
        </p:nvSpPr>
        <p:spPr>
          <a:xfrm>
            <a:off x="6116094" y="5617029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1607661" y="5504696"/>
            <a:ext cx="3923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20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대 이면서 마음남기기를 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10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회 이하로 하는  집단 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460723" y="3523228"/>
            <a:ext cx="3987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20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대 이면서 마음남기기를 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30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회 이상 하는  집단 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239490" y="1555946"/>
            <a:ext cx="626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A</a:t>
            </a:r>
            <a:endParaRPr lang="ko-KR" altLang="en-US" sz="54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3339557" y="4342570"/>
            <a:ext cx="5335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C</a:t>
            </a:r>
            <a:endParaRPr lang="ko-KR" altLang="en-US" sz="54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8030178" y="2544035"/>
            <a:ext cx="516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/>
              <a:t>B</a:t>
            </a:r>
            <a:endParaRPr lang="ko-KR" altLang="en-US" sz="5400" b="1" dirty="0"/>
          </a:p>
        </p:txBody>
      </p:sp>
      <p:sp>
        <p:nvSpPr>
          <p:cNvPr id="73" name="타원 72"/>
          <p:cNvSpPr/>
          <p:nvPr/>
        </p:nvSpPr>
        <p:spPr>
          <a:xfrm>
            <a:off x="434880" y="928948"/>
            <a:ext cx="254517" cy="2422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434880" y="366317"/>
            <a:ext cx="254517" cy="24220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0859" y="302752"/>
            <a:ext cx="74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남자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60859" y="865383"/>
            <a:ext cx="74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여자</a:t>
            </a:r>
          </a:p>
        </p:txBody>
      </p:sp>
      <p:cxnSp>
        <p:nvCxnSpPr>
          <p:cNvPr id="30" name="직선 화살표 연결선 29"/>
          <p:cNvCxnSpPr>
            <a:stCxn id="15" idx="6"/>
            <a:endCxn id="17" idx="1"/>
          </p:cNvCxnSpPr>
          <p:nvPr/>
        </p:nvCxnSpPr>
        <p:spPr>
          <a:xfrm>
            <a:off x="5210875" y="2047355"/>
            <a:ext cx="1908112" cy="12419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19" idx="6"/>
            <a:endCxn id="22" idx="2"/>
          </p:cNvCxnSpPr>
          <p:nvPr/>
        </p:nvCxnSpPr>
        <p:spPr>
          <a:xfrm>
            <a:off x="6220921" y="2891399"/>
            <a:ext cx="1203251" cy="4548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46" idx="6"/>
            <a:endCxn id="9" idx="2"/>
          </p:cNvCxnSpPr>
          <p:nvPr/>
        </p:nvCxnSpPr>
        <p:spPr>
          <a:xfrm>
            <a:off x="2647151" y="1211479"/>
            <a:ext cx="1674759" cy="1244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>
            <a:stCxn id="7" idx="6"/>
            <a:endCxn id="9" idx="3"/>
          </p:cNvCxnSpPr>
          <p:nvPr/>
        </p:nvCxnSpPr>
        <p:spPr>
          <a:xfrm flipV="1">
            <a:off x="2829381" y="1421592"/>
            <a:ext cx="1529802" cy="56796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4" idx="6"/>
            <a:endCxn id="20" idx="3"/>
          </p:cNvCxnSpPr>
          <p:nvPr/>
        </p:nvCxnSpPr>
        <p:spPr>
          <a:xfrm flipV="1">
            <a:off x="4399264" y="1551505"/>
            <a:ext cx="3524517" cy="37474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2" idx="6"/>
            <a:endCxn id="52" idx="2"/>
          </p:cNvCxnSpPr>
          <p:nvPr/>
        </p:nvCxnSpPr>
        <p:spPr>
          <a:xfrm>
            <a:off x="3637326" y="952529"/>
            <a:ext cx="3670804" cy="4228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5" idx="1"/>
            <a:endCxn id="16" idx="4"/>
          </p:cNvCxnSpPr>
          <p:nvPr/>
        </p:nvCxnSpPr>
        <p:spPr>
          <a:xfrm flipH="1" flipV="1">
            <a:off x="4449169" y="2779407"/>
            <a:ext cx="671720" cy="9822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10" idx="5"/>
            <a:endCxn id="13" idx="2"/>
          </p:cNvCxnSpPr>
          <p:nvPr/>
        </p:nvCxnSpPr>
        <p:spPr>
          <a:xfrm>
            <a:off x="3146730" y="2678397"/>
            <a:ext cx="755900" cy="4293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47" idx="6"/>
            <a:endCxn id="7" idx="2"/>
          </p:cNvCxnSpPr>
          <p:nvPr/>
        </p:nvCxnSpPr>
        <p:spPr>
          <a:xfrm flipV="1">
            <a:off x="1861329" y="1989554"/>
            <a:ext cx="713535" cy="2260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/>
          <p:cNvCxnSpPr>
            <a:stCxn id="14" idx="1"/>
            <a:endCxn id="47" idx="5"/>
          </p:cNvCxnSpPr>
          <p:nvPr/>
        </p:nvCxnSpPr>
        <p:spPr>
          <a:xfrm flipH="1" flipV="1">
            <a:off x="1824056" y="2301257"/>
            <a:ext cx="288865" cy="3599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8" idx="6"/>
            <a:endCxn id="12" idx="2"/>
          </p:cNvCxnSpPr>
          <p:nvPr/>
        </p:nvCxnSpPr>
        <p:spPr>
          <a:xfrm flipV="1">
            <a:off x="2647150" y="4176268"/>
            <a:ext cx="1128222" cy="630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>
            <a:stCxn id="50" idx="6"/>
            <a:endCxn id="12" idx="3"/>
          </p:cNvCxnSpPr>
          <p:nvPr/>
        </p:nvCxnSpPr>
        <p:spPr>
          <a:xfrm flipV="1">
            <a:off x="3184003" y="4261899"/>
            <a:ext cx="628642" cy="2053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/>
          <p:cNvCxnSpPr>
            <a:stCxn id="49" idx="2"/>
            <a:endCxn id="48" idx="6"/>
          </p:cNvCxnSpPr>
          <p:nvPr/>
        </p:nvCxnSpPr>
        <p:spPr>
          <a:xfrm flipH="1">
            <a:off x="3589833" y="4863789"/>
            <a:ext cx="1366524" cy="3500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/>
          <p:cNvCxnSpPr>
            <a:stCxn id="16" idx="6"/>
            <a:endCxn id="17" idx="2"/>
          </p:cNvCxnSpPr>
          <p:nvPr/>
        </p:nvCxnSpPr>
        <p:spPr>
          <a:xfrm flipV="1">
            <a:off x="4576427" y="2257177"/>
            <a:ext cx="2505287" cy="4011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28" idx="2"/>
            <a:endCxn id="49" idx="6"/>
          </p:cNvCxnSpPr>
          <p:nvPr/>
        </p:nvCxnSpPr>
        <p:spPr>
          <a:xfrm flipH="1" flipV="1">
            <a:off x="5210874" y="4863789"/>
            <a:ext cx="2861691" cy="438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29" idx="2"/>
            <a:endCxn id="53" idx="6"/>
          </p:cNvCxnSpPr>
          <p:nvPr/>
        </p:nvCxnSpPr>
        <p:spPr>
          <a:xfrm flipH="1" flipV="1">
            <a:off x="7636665" y="4603198"/>
            <a:ext cx="690417" cy="21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>
            <a:stCxn id="26" idx="6"/>
            <a:endCxn id="25" idx="1"/>
          </p:cNvCxnSpPr>
          <p:nvPr/>
        </p:nvCxnSpPr>
        <p:spPr>
          <a:xfrm>
            <a:off x="7983410" y="4048826"/>
            <a:ext cx="1238991" cy="10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>
            <a:stCxn id="27" idx="7"/>
            <a:endCxn id="54" idx="2"/>
          </p:cNvCxnSpPr>
          <p:nvPr/>
        </p:nvCxnSpPr>
        <p:spPr>
          <a:xfrm flipV="1">
            <a:off x="9131161" y="4903343"/>
            <a:ext cx="386609" cy="239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/>
          <p:cNvCxnSpPr>
            <a:stCxn id="51" idx="6"/>
            <a:endCxn id="18" idx="1"/>
          </p:cNvCxnSpPr>
          <p:nvPr/>
        </p:nvCxnSpPr>
        <p:spPr>
          <a:xfrm>
            <a:off x="8230046" y="2504248"/>
            <a:ext cx="721143" cy="310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/>
          <p:cNvCxnSpPr>
            <a:stCxn id="55" idx="2"/>
            <a:endCxn id="51" idx="7"/>
          </p:cNvCxnSpPr>
          <p:nvPr/>
        </p:nvCxnSpPr>
        <p:spPr>
          <a:xfrm flipH="1">
            <a:off x="8192773" y="1712082"/>
            <a:ext cx="604524" cy="706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/>
          <p:cNvCxnSpPr>
            <a:stCxn id="52" idx="6"/>
            <a:endCxn id="20" idx="2"/>
          </p:cNvCxnSpPr>
          <p:nvPr/>
        </p:nvCxnSpPr>
        <p:spPr>
          <a:xfrm>
            <a:off x="7562647" y="1375394"/>
            <a:ext cx="323861" cy="9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/>
          <p:cNvCxnSpPr>
            <a:stCxn id="23" idx="4"/>
            <a:endCxn id="24" idx="0"/>
          </p:cNvCxnSpPr>
          <p:nvPr/>
        </p:nvCxnSpPr>
        <p:spPr>
          <a:xfrm>
            <a:off x="9523602" y="2387996"/>
            <a:ext cx="121427" cy="727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/>
          <p:cNvCxnSpPr>
            <a:stCxn id="24" idx="4"/>
            <a:endCxn id="25" idx="7"/>
          </p:cNvCxnSpPr>
          <p:nvPr/>
        </p:nvCxnSpPr>
        <p:spPr>
          <a:xfrm flipH="1">
            <a:off x="9402372" y="3358062"/>
            <a:ext cx="242657" cy="795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/>
          <p:cNvCxnSpPr>
            <a:stCxn id="13" idx="7"/>
            <a:endCxn id="16" idx="3"/>
          </p:cNvCxnSpPr>
          <p:nvPr/>
        </p:nvCxnSpPr>
        <p:spPr>
          <a:xfrm flipV="1">
            <a:off x="4119874" y="2743937"/>
            <a:ext cx="239309" cy="278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>
            <a:stCxn id="52" idx="5"/>
            <a:endCxn id="51" idx="1"/>
          </p:cNvCxnSpPr>
          <p:nvPr/>
        </p:nvCxnSpPr>
        <p:spPr>
          <a:xfrm>
            <a:off x="7525374" y="1461025"/>
            <a:ext cx="487428" cy="957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>
            <a:stCxn id="24" idx="2"/>
            <a:endCxn id="22" idx="6"/>
          </p:cNvCxnSpPr>
          <p:nvPr/>
        </p:nvCxnSpPr>
        <p:spPr>
          <a:xfrm flipH="1">
            <a:off x="7678689" y="3236961"/>
            <a:ext cx="1839081" cy="109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>
            <a:stCxn id="21" idx="2"/>
            <a:endCxn id="16" idx="5"/>
          </p:cNvCxnSpPr>
          <p:nvPr/>
        </p:nvCxnSpPr>
        <p:spPr>
          <a:xfrm flipH="1" flipV="1">
            <a:off x="4539154" y="2743937"/>
            <a:ext cx="2043787" cy="69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>
            <a:stCxn id="12" idx="6"/>
            <a:endCxn id="28" idx="1"/>
          </p:cNvCxnSpPr>
          <p:nvPr/>
        </p:nvCxnSpPr>
        <p:spPr>
          <a:xfrm>
            <a:off x="4029889" y="4176268"/>
            <a:ext cx="4079949" cy="10402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/>
          <p:cNvCxnSpPr>
            <a:stCxn id="27" idx="1"/>
            <a:endCxn id="29" idx="5"/>
          </p:cNvCxnSpPr>
          <p:nvPr/>
        </p:nvCxnSpPr>
        <p:spPr>
          <a:xfrm flipH="1" flipV="1">
            <a:off x="8544326" y="4900253"/>
            <a:ext cx="406864" cy="2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276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/>
          <p:cNvGrpSpPr/>
          <p:nvPr/>
        </p:nvGrpSpPr>
        <p:grpSpPr>
          <a:xfrm>
            <a:off x="831683" y="1099586"/>
            <a:ext cx="3821272" cy="4245237"/>
            <a:chOff x="393940" y="1128772"/>
            <a:chExt cx="3821272" cy="4245237"/>
          </a:xfrm>
        </p:grpSpPr>
        <p:sp>
          <p:nvSpPr>
            <p:cNvPr id="9" name="타원 8"/>
            <p:cNvSpPr/>
            <p:nvPr/>
          </p:nvSpPr>
          <p:spPr>
            <a:xfrm>
              <a:off x="798278" y="3798554"/>
              <a:ext cx="683777" cy="694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/>
            <p:cNvCxnSpPr>
              <a:stCxn id="9" idx="6"/>
              <a:endCxn id="11" idx="2"/>
            </p:cNvCxnSpPr>
            <p:nvPr/>
          </p:nvCxnSpPr>
          <p:spPr>
            <a:xfrm>
              <a:off x="1482055" y="4145957"/>
              <a:ext cx="1115015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2597070" y="3798554"/>
              <a:ext cx="683777" cy="694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798278" y="4679203"/>
              <a:ext cx="683777" cy="694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/>
            <p:cNvCxnSpPr>
              <a:stCxn id="12" idx="6"/>
              <a:endCxn id="14" idx="2"/>
            </p:cNvCxnSpPr>
            <p:nvPr/>
          </p:nvCxnSpPr>
          <p:spPr>
            <a:xfrm>
              <a:off x="1482055" y="5026606"/>
              <a:ext cx="1115015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597070" y="4679203"/>
              <a:ext cx="683777" cy="694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798278" y="2917905"/>
              <a:ext cx="683777" cy="694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화살표 연결선 34"/>
            <p:cNvCxnSpPr>
              <a:stCxn id="34" idx="6"/>
              <a:endCxn id="36" idx="2"/>
            </p:cNvCxnSpPr>
            <p:nvPr/>
          </p:nvCxnSpPr>
          <p:spPr>
            <a:xfrm flipV="1">
              <a:off x="1482055" y="3252360"/>
              <a:ext cx="1115015" cy="12948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2597070" y="2904957"/>
              <a:ext cx="683777" cy="694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40636" y="1128772"/>
              <a:ext cx="745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/>
                <a:t>A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93940" y="2023915"/>
              <a:ext cx="3821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마음남기기의 장소들이 구체적인 경우</a:t>
              </a:r>
              <a:r>
                <a:rPr lang="en-US" altLang="ko-KR" dirty="0"/>
                <a:t>(</a:t>
              </a:r>
              <a:r>
                <a:rPr lang="ko-KR" altLang="en-US" dirty="0"/>
                <a:t>공원</a:t>
              </a:r>
              <a:r>
                <a:rPr lang="en-US" altLang="ko-KR" dirty="0"/>
                <a:t>,</a:t>
              </a:r>
              <a:r>
                <a:rPr lang="ko-KR" altLang="en-US" dirty="0"/>
                <a:t>음식점</a:t>
              </a:r>
              <a:r>
                <a:rPr lang="en-US" altLang="ko-KR" dirty="0"/>
                <a:t>,</a:t>
              </a:r>
              <a:r>
                <a:rPr lang="ko-KR" altLang="en-US" dirty="0"/>
                <a:t>쇼핑몰</a:t>
              </a:r>
              <a:r>
                <a:rPr lang="en-US" altLang="ko-KR" dirty="0"/>
                <a:t>)</a:t>
              </a: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240069" y="326999"/>
            <a:ext cx="3821272" cy="6093507"/>
            <a:chOff x="4377584" y="326999"/>
            <a:chExt cx="3821272" cy="6093507"/>
          </a:xfrm>
        </p:grpSpPr>
        <p:sp>
          <p:nvSpPr>
            <p:cNvPr id="18" name="타원 17"/>
            <p:cNvSpPr/>
            <p:nvPr/>
          </p:nvSpPr>
          <p:spPr>
            <a:xfrm>
              <a:off x="4762342" y="1912916"/>
              <a:ext cx="683777" cy="694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화살표 연결선 18"/>
            <p:cNvCxnSpPr>
              <a:endCxn id="20" idx="2"/>
            </p:cNvCxnSpPr>
            <p:nvPr/>
          </p:nvCxnSpPr>
          <p:spPr>
            <a:xfrm>
              <a:off x="5478979" y="2260319"/>
              <a:ext cx="1119198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6598177" y="1912916"/>
              <a:ext cx="683777" cy="694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4762342" y="2866112"/>
              <a:ext cx="683777" cy="694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/>
            <p:cNvCxnSpPr>
              <a:stCxn id="21" idx="6"/>
              <a:endCxn id="23" idx="2"/>
            </p:cNvCxnSpPr>
            <p:nvPr/>
          </p:nvCxnSpPr>
          <p:spPr>
            <a:xfrm>
              <a:off x="5446119" y="3213515"/>
              <a:ext cx="1152058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/>
            <p:cNvSpPr/>
            <p:nvPr/>
          </p:nvSpPr>
          <p:spPr>
            <a:xfrm>
              <a:off x="6598177" y="2866112"/>
              <a:ext cx="683777" cy="694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4762342" y="3819308"/>
              <a:ext cx="683777" cy="694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화살표 연결선 24"/>
            <p:cNvCxnSpPr>
              <a:stCxn id="24" idx="6"/>
              <a:endCxn id="26" idx="2"/>
            </p:cNvCxnSpPr>
            <p:nvPr/>
          </p:nvCxnSpPr>
          <p:spPr>
            <a:xfrm>
              <a:off x="5446119" y="4166711"/>
              <a:ext cx="1152058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/>
            <p:cNvSpPr/>
            <p:nvPr/>
          </p:nvSpPr>
          <p:spPr>
            <a:xfrm>
              <a:off x="6598177" y="3819308"/>
              <a:ext cx="683777" cy="694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4762342" y="4772504"/>
              <a:ext cx="683777" cy="694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화살표 연결선 27"/>
            <p:cNvCxnSpPr>
              <a:stCxn id="27" idx="6"/>
              <a:endCxn id="29" idx="2"/>
            </p:cNvCxnSpPr>
            <p:nvPr/>
          </p:nvCxnSpPr>
          <p:spPr>
            <a:xfrm>
              <a:off x="5446119" y="5119907"/>
              <a:ext cx="1152058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/>
            <p:cNvSpPr/>
            <p:nvPr/>
          </p:nvSpPr>
          <p:spPr>
            <a:xfrm>
              <a:off x="6598177" y="4772504"/>
              <a:ext cx="683777" cy="694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4762342" y="5725700"/>
              <a:ext cx="683777" cy="694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화살표 연결선 37"/>
            <p:cNvCxnSpPr>
              <a:stCxn id="37" idx="6"/>
              <a:endCxn id="39" idx="2"/>
            </p:cNvCxnSpPr>
            <p:nvPr/>
          </p:nvCxnSpPr>
          <p:spPr>
            <a:xfrm>
              <a:off x="5446119" y="6073103"/>
              <a:ext cx="1152058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타원 38"/>
            <p:cNvSpPr/>
            <p:nvPr/>
          </p:nvSpPr>
          <p:spPr>
            <a:xfrm>
              <a:off x="6598177" y="5725700"/>
              <a:ext cx="683777" cy="694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09221" y="326999"/>
              <a:ext cx="5789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/>
                <a:t>B</a:t>
              </a:r>
              <a:endParaRPr lang="ko-KR" altLang="en-US" sz="6000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377584" y="1277886"/>
              <a:ext cx="3821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마음남기기의 장소들이 회사</a:t>
              </a:r>
              <a:r>
                <a:rPr lang="en-US" altLang="ko-KR" dirty="0"/>
                <a:t>,</a:t>
              </a:r>
              <a:r>
                <a:rPr lang="ko-KR" altLang="en-US" dirty="0"/>
                <a:t>학교같은 어떤 단체인 경우</a:t>
              </a:r>
              <a:endParaRPr lang="en-US" altLang="ko-KR" dirty="0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8128547" y="1451177"/>
            <a:ext cx="3821272" cy="2977550"/>
            <a:chOff x="8984586" y="1344172"/>
            <a:chExt cx="3821272" cy="2977550"/>
          </a:xfrm>
        </p:grpSpPr>
        <p:sp>
          <p:nvSpPr>
            <p:cNvPr id="2" name="타원 1"/>
            <p:cNvSpPr/>
            <p:nvPr/>
          </p:nvSpPr>
          <p:spPr>
            <a:xfrm>
              <a:off x="9165575" y="2794460"/>
              <a:ext cx="683777" cy="694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" name="직선 화살표 연결선 2"/>
            <p:cNvCxnSpPr>
              <a:stCxn id="2" idx="6"/>
              <a:endCxn id="4" idx="2"/>
            </p:cNvCxnSpPr>
            <p:nvPr/>
          </p:nvCxnSpPr>
          <p:spPr>
            <a:xfrm>
              <a:off x="9849352" y="3141863"/>
              <a:ext cx="1144935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타원 3"/>
            <p:cNvSpPr/>
            <p:nvPr/>
          </p:nvSpPr>
          <p:spPr>
            <a:xfrm>
              <a:off x="10994287" y="2794460"/>
              <a:ext cx="683777" cy="694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9165575" y="3626916"/>
              <a:ext cx="683777" cy="694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6" name="직선 화살표 연결선 15"/>
            <p:cNvCxnSpPr>
              <a:stCxn id="15" idx="6"/>
              <a:endCxn id="17" idx="2"/>
            </p:cNvCxnSpPr>
            <p:nvPr/>
          </p:nvCxnSpPr>
          <p:spPr>
            <a:xfrm>
              <a:off x="9849352" y="3974319"/>
              <a:ext cx="1144935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10994287" y="3626916"/>
              <a:ext cx="683777" cy="694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074550" y="1344172"/>
              <a:ext cx="6161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/>
                <a:t>C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984586" y="2122345"/>
              <a:ext cx="3821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마음남기기의 장소들이 내용과 전혀 연관성이 없는 경우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0820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/>
          <p:cNvGrpSpPr/>
          <p:nvPr/>
        </p:nvGrpSpPr>
        <p:grpSpPr>
          <a:xfrm>
            <a:off x="831683" y="1099586"/>
            <a:ext cx="3821272" cy="4245237"/>
            <a:chOff x="393940" y="1128772"/>
            <a:chExt cx="3821272" cy="4245237"/>
          </a:xfrm>
        </p:grpSpPr>
        <p:sp>
          <p:nvSpPr>
            <p:cNvPr id="9" name="타원 8"/>
            <p:cNvSpPr/>
            <p:nvPr/>
          </p:nvSpPr>
          <p:spPr>
            <a:xfrm>
              <a:off x="798278" y="3798554"/>
              <a:ext cx="683777" cy="694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/>
            <p:cNvCxnSpPr>
              <a:stCxn id="9" idx="6"/>
              <a:endCxn id="11" idx="2"/>
            </p:cNvCxnSpPr>
            <p:nvPr/>
          </p:nvCxnSpPr>
          <p:spPr>
            <a:xfrm>
              <a:off x="1482055" y="4145957"/>
              <a:ext cx="1115015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/>
            <p:cNvSpPr/>
            <p:nvPr/>
          </p:nvSpPr>
          <p:spPr>
            <a:xfrm>
              <a:off x="2597070" y="3798554"/>
              <a:ext cx="683777" cy="694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/>
            <p:cNvSpPr/>
            <p:nvPr/>
          </p:nvSpPr>
          <p:spPr>
            <a:xfrm>
              <a:off x="798278" y="4679203"/>
              <a:ext cx="683777" cy="694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" name="직선 화살표 연결선 12"/>
            <p:cNvCxnSpPr>
              <a:stCxn id="12" idx="6"/>
              <a:endCxn id="14" idx="2"/>
            </p:cNvCxnSpPr>
            <p:nvPr/>
          </p:nvCxnSpPr>
          <p:spPr>
            <a:xfrm>
              <a:off x="1482055" y="5026606"/>
              <a:ext cx="1115015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/>
            <p:cNvSpPr/>
            <p:nvPr/>
          </p:nvSpPr>
          <p:spPr>
            <a:xfrm>
              <a:off x="2597070" y="4679203"/>
              <a:ext cx="683777" cy="694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798278" y="2917905"/>
              <a:ext cx="683777" cy="694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" name="직선 화살표 연결선 34"/>
            <p:cNvCxnSpPr>
              <a:stCxn id="34" idx="6"/>
              <a:endCxn id="36" idx="2"/>
            </p:cNvCxnSpPr>
            <p:nvPr/>
          </p:nvCxnSpPr>
          <p:spPr>
            <a:xfrm flipV="1">
              <a:off x="1482055" y="3252360"/>
              <a:ext cx="1115015" cy="12948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/>
            <p:cNvSpPr/>
            <p:nvPr/>
          </p:nvSpPr>
          <p:spPr>
            <a:xfrm>
              <a:off x="2597070" y="2904957"/>
              <a:ext cx="683777" cy="694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640636" y="1128772"/>
              <a:ext cx="74548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/>
                <a:t>A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93940" y="2023915"/>
              <a:ext cx="3821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커플이</a:t>
              </a:r>
              <a:r>
                <a:rPr lang="en-US" altLang="ko-KR" dirty="0"/>
                <a:t> </a:t>
              </a:r>
              <a:r>
                <a:rPr lang="ko-KR" altLang="en-US" dirty="0"/>
                <a:t>되기까지 </a:t>
              </a:r>
              <a:r>
                <a:rPr lang="en-US" altLang="ko-KR" dirty="0"/>
                <a:t>1</a:t>
              </a:r>
              <a:r>
                <a:rPr lang="ko-KR" altLang="en-US" dirty="0"/>
                <a:t>달 이상이 걸린 </a:t>
              </a:r>
              <a:r>
                <a:rPr lang="ko-KR" altLang="en-US" dirty="0" err="1"/>
                <a:t>커플집단</a:t>
              </a:r>
              <a:endParaRPr lang="ko-KR" altLang="en-US" dirty="0"/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4240069" y="326999"/>
            <a:ext cx="3821272" cy="6093507"/>
            <a:chOff x="4377584" y="326999"/>
            <a:chExt cx="3821272" cy="6093507"/>
          </a:xfrm>
        </p:grpSpPr>
        <p:sp>
          <p:nvSpPr>
            <p:cNvPr id="18" name="타원 17"/>
            <p:cNvSpPr/>
            <p:nvPr/>
          </p:nvSpPr>
          <p:spPr>
            <a:xfrm>
              <a:off x="4762342" y="1912916"/>
              <a:ext cx="683777" cy="694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화살표 연결선 18"/>
            <p:cNvCxnSpPr>
              <a:endCxn id="20" idx="2"/>
            </p:cNvCxnSpPr>
            <p:nvPr/>
          </p:nvCxnSpPr>
          <p:spPr>
            <a:xfrm>
              <a:off x="5478979" y="2260319"/>
              <a:ext cx="1119198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/>
            <p:cNvSpPr/>
            <p:nvPr/>
          </p:nvSpPr>
          <p:spPr>
            <a:xfrm>
              <a:off x="6598177" y="1912916"/>
              <a:ext cx="683777" cy="694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4762342" y="2866112"/>
              <a:ext cx="683777" cy="694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/>
            <p:cNvCxnSpPr>
              <a:stCxn id="21" idx="6"/>
              <a:endCxn id="23" idx="2"/>
            </p:cNvCxnSpPr>
            <p:nvPr/>
          </p:nvCxnSpPr>
          <p:spPr>
            <a:xfrm>
              <a:off x="5446119" y="3213515"/>
              <a:ext cx="1152058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타원 22"/>
            <p:cNvSpPr/>
            <p:nvPr/>
          </p:nvSpPr>
          <p:spPr>
            <a:xfrm>
              <a:off x="6598177" y="2866112"/>
              <a:ext cx="683777" cy="694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4762342" y="3819308"/>
              <a:ext cx="683777" cy="694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화살표 연결선 24"/>
            <p:cNvCxnSpPr>
              <a:stCxn id="24" idx="6"/>
              <a:endCxn id="26" idx="2"/>
            </p:cNvCxnSpPr>
            <p:nvPr/>
          </p:nvCxnSpPr>
          <p:spPr>
            <a:xfrm>
              <a:off x="5446119" y="4166711"/>
              <a:ext cx="1152058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/>
            <p:cNvSpPr/>
            <p:nvPr/>
          </p:nvSpPr>
          <p:spPr>
            <a:xfrm>
              <a:off x="6598177" y="3819308"/>
              <a:ext cx="683777" cy="694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4762342" y="4772504"/>
              <a:ext cx="683777" cy="694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화살표 연결선 27"/>
            <p:cNvCxnSpPr>
              <a:stCxn id="27" idx="6"/>
              <a:endCxn id="29" idx="2"/>
            </p:cNvCxnSpPr>
            <p:nvPr/>
          </p:nvCxnSpPr>
          <p:spPr>
            <a:xfrm>
              <a:off x="5446119" y="5119907"/>
              <a:ext cx="1152058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/>
            <p:cNvSpPr/>
            <p:nvPr/>
          </p:nvSpPr>
          <p:spPr>
            <a:xfrm>
              <a:off x="6598177" y="4772504"/>
              <a:ext cx="683777" cy="694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/>
            <p:cNvSpPr/>
            <p:nvPr/>
          </p:nvSpPr>
          <p:spPr>
            <a:xfrm>
              <a:off x="4762342" y="5725700"/>
              <a:ext cx="683777" cy="694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화살표 연결선 37"/>
            <p:cNvCxnSpPr>
              <a:stCxn id="37" idx="6"/>
              <a:endCxn id="39" idx="2"/>
            </p:cNvCxnSpPr>
            <p:nvPr/>
          </p:nvCxnSpPr>
          <p:spPr>
            <a:xfrm>
              <a:off x="5446119" y="6073103"/>
              <a:ext cx="1152058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타원 38"/>
            <p:cNvSpPr/>
            <p:nvPr/>
          </p:nvSpPr>
          <p:spPr>
            <a:xfrm>
              <a:off x="6598177" y="5725700"/>
              <a:ext cx="683777" cy="694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709221" y="326999"/>
              <a:ext cx="57899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/>
                <a:t>B</a:t>
              </a:r>
              <a:endParaRPr lang="ko-KR" altLang="en-US" sz="6000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377584" y="1277886"/>
              <a:ext cx="3821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커플이</a:t>
              </a:r>
              <a:r>
                <a:rPr lang="en-US" altLang="ko-KR" dirty="0"/>
                <a:t> </a:t>
              </a:r>
              <a:r>
                <a:rPr lang="ko-KR" altLang="en-US" dirty="0"/>
                <a:t>되기까지 </a:t>
              </a:r>
              <a:r>
                <a:rPr lang="en-US" altLang="ko-KR" dirty="0"/>
                <a:t>1</a:t>
              </a:r>
              <a:r>
                <a:rPr lang="ko-KR" altLang="en-US" dirty="0"/>
                <a:t>달 이하가 걸린 </a:t>
              </a:r>
              <a:r>
                <a:rPr lang="ko-KR" altLang="en-US" dirty="0" err="1"/>
                <a:t>커플집단</a:t>
              </a:r>
              <a:endParaRPr lang="ko-KR" altLang="en-US" dirty="0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8086192" y="1451177"/>
            <a:ext cx="3821272" cy="2977550"/>
            <a:chOff x="8942231" y="1344172"/>
            <a:chExt cx="3821272" cy="2977550"/>
          </a:xfrm>
        </p:grpSpPr>
        <p:sp>
          <p:nvSpPr>
            <p:cNvPr id="2" name="타원 1"/>
            <p:cNvSpPr/>
            <p:nvPr/>
          </p:nvSpPr>
          <p:spPr>
            <a:xfrm>
              <a:off x="9165575" y="2794460"/>
              <a:ext cx="683777" cy="694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" name="직선 화살표 연결선 2"/>
            <p:cNvCxnSpPr>
              <a:stCxn id="2" idx="6"/>
              <a:endCxn id="4" idx="2"/>
            </p:cNvCxnSpPr>
            <p:nvPr/>
          </p:nvCxnSpPr>
          <p:spPr>
            <a:xfrm>
              <a:off x="9849352" y="3141863"/>
              <a:ext cx="1144935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타원 3"/>
            <p:cNvSpPr/>
            <p:nvPr/>
          </p:nvSpPr>
          <p:spPr>
            <a:xfrm>
              <a:off x="10994287" y="2794460"/>
              <a:ext cx="683777" cy="694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9165575" y="3626916"/>
              <a:ext cx="683777" cy="694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6" name="직선 화살표 연결선 15"/>
            <p:cNvCxnSpPr>
              <a:stCxn id="15" idx="6"/>
              <a:endCxn id="17" idx="2"/>
            </p:cNvCxnSpPr>
            <p:nvPr/>
          </p:nvCxnSpPr>
          <p:spPr>
            <a:xfrm>
              <a:off x="9849352" y="3974319"/>
              <a:ext cx="1144935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타원 16"/>
            <p:cNvSpPr/>
            <p:nvPr/>
          </p:nvSpPr>
          <p:spPr>
            <a:xfrm>
              <a:off x="10994287" y="3626916"/>
              <a:ext cx="683777" cy="6948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074550" y="1344172"/>
              <a:ext cx="6161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0" b="1" dirty="0"/>
                <a:t>C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942231" y="2287478"/>
              <a:ext cx="382127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커플이</a:t>
              </a:r>
              <a:r>
                <a:rPr lang="en-US" altLang="ko-KR" dirty="0"/>
                <a:t> </a:t>
              </a:r>
              <a:r>
                <a:rPr lang="ko-KR" altLang="en-US" dirty="0"/>
                <a:t>되기까지 </a:t>
              </a:r>
              <a:r>
                <a:rPr lang="en-US" altLang="ko-KR" dirty="0"/>
                <a:t>5</a:t>
              </a:r>
              <a:r>
                <a:rPr lang="ko-KR" altLang="en-US" dirty="0" err="1"/>
                <a:t>달이상</a:t>
              </a:r>
              <a:r>
                <a:rPr lang="ko-KR" altLang="en-US" dirty="0"/>
                <a:t> 걸린</a:t>
              </a:r>
              <a:endParaRPr lang="en-US" altLang="ko-KR" dirty="0"/>
            </a:p>
            <a:p>
              <a:r>
                <a:rPr lang="ko-KR" altLang="en-US" dirty="0"/>
                <a:t> </a:t>
              </a:r>
              <a:r>
                <a:rPr lang="ko-KR" altLang="en-US" dirty="0" err="1"/>
                <a:t>커플집단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8973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모서리가 둥근 직사각형 80"/>
          <p:cNvSpPr/>
          <p:nvPr/>
        </p:nvSpPr>
        <p:spPr>
          <a:xfrm>
            <a:off x="2975707" y="904201"/>
            <a:ext cx="1872429" cy="558078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모서리가 둥근 직사각형 71"/>
          <p:cNvSpPr/>
          <p:nvPr/>
        </p:nvSpPr>
        <p:spPr>
          <a:xfrm rot="5400000">
            <a:off x="-1066053" y="2679177"/>
            <a:ext cx="5495320" cy="211630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1494444" y="1084470"/>
            <a:ext cx="827372" cy="8407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>
            <a:stCxn id="39" idx="6"/>
            <a:endCxn id="41" idx="2"/>
          </p:cNvCxnSpPr>
          <p:nvPr/>
        </p:nvCxnSpPr>
        <p:spPr>
          <a:xfrm>
            <a:off x="2321816" y="1504828"/>
            <a:ext cx="100134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3323156" y="1084470"/>
            <a:ext cx="827372" cy="84071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1494444" y="5465930"/>
            <a:ext cx="827372" cy="84071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/>
          <p:cNvCxnSpPr>
            <a:stCxn id="42" idx="6"/>
            <a:endCxn id="44" idx="2"/>
          </p:cNvCxnSpPr>
          <p:nvPr/>
        </p:nvCxnSpPr>
        <p:spPr>
          <a:xfrm>
            <a:off x="2321816" y="5886288"/>
            <a:ext cx="100134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타원 43"/>
          <p:cNvSpPr/>
          <p:nvPr/>
        </p:nvSpPr>
        <p:spPr>
          <a:xfrm>
            <a:off x="3323156" y="5465930"/>
            <a:ext cx="827372" cy="84071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1494444" y="2179835"/>
            <a:ext cx="827372" cy="8407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화살표 연결선 45"/>
          <p:cNvCxnSpPr>
            <a:stCxn id="45" idx="6"/>
            <a:endCxn id="47" idx="2"/>
          </p:cNvCxnSpPr>
          <p:nvPr/>
        </p:nvCxnSpPr>
        <p:spPr>
          <a:xfrm>
            <a:off x="2321816" y="2600193"/>
            <a:ext cx="100134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3323156" y="2179835"/>
            <a:ext cx="827372" cy="84071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1494444" y="3275200"/>
            <a:ext cx="827372" cy="8407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/>
          <p:cNvCxnSpPr>
            <a:stCxn id="54" idx="6"/>
            <a:endCxn id="56" idx="2"/>
          </p:cNvCxnSpPr>
          <p:nvPr/>
        </p:nvCxnSpPr>
        <p:spPr>
          <a:xfrm>
            <a:off x="2321816" y="3695558"/>
            <a:ext cx="100134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3323156" y="3275200"/>
            <a:ext cx="827372" cy="84071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1494444" y="4370565"/>
            <a:ext cx="827372" cy="84071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화살표 연결선 63"/>
          <p:cNvCxnSpPr>
            <a:stCxn id="63" idx="6"/>
            <a:endCxn id="65" idx="2"/>
          </p:cNvCxnSpPr>
          <p:nvPr/>
        </p:nvCxnSpPr>
        <p:spPr>
          <a:xfrm>
            <a:off x="2321816" y="4790923"/>
            <a:ext cx="100134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타원 64"/>
          <p:cNvSpPr/>
          <p:nvPr/>
        </p:nvSpPr>
        <p:spPr>
          <a:xfrm>
            <a:off x="3323156" y="4370565"/>
            <a:ext cx="827372" cy="84071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/>
          <p:cNvSpPr txBox="1"/>
          <p:nvPr/>
        </p:nvSpPr>
        <p:spPr>
          <a:xfrm>
            <a:off x="773259" y="2826414"/>
            <a:ext cx="636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06593" y="2864933"/>
            <a:ext cx="6279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B</a:t>
            </a:r>
            <a:endParaRPr lang="ko-KR" altLang="en-US" sz="60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-1" y="280219"/>
            <a:ext cx="11824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HY강B" panose="02030600000101010101" pitchFamily="18" charset="-127"/>
                <a:ea typeface="HY강B" panose="02030600000101010101" pitchFamily="18" charset="-127"/>
              </a:rPr>
              <a:t>특정한 집단간에 커플 </a:t>
            </a:r>
            <a:r>
              <a:rPr lang="ko-KR" altLang="en-US" sz="2400" dirty="0" err="1">
                <a:latin typeface="HY강B" panose="02030600000101010101" pitchFamily="18" charset="-127"/>
                <a:ea typeface="HY강B" panose="02030600000101010101" pitchFamily="18" charset="-127"/>
              </a:rPr>
              <a:t>성사율이</a:t>
            </a:r>
            <a:r>
              <a:rPr lang="ko-KR" altLang="en-US" sz="2400" dirty="0">
                <a:latin typeface="HY강B" panose="02030600000101010101" pitchFamily="18" charset="-127"/>
                <a:ea typeface="HY강B" panose="02030600000101010101" pitchFamily="18" charset="-127"/>
              </a:rPr>
              <a:t> 높다면</a:t>
            </a:r>
            <a:r>
              <a:rPr lang="en-US" altLang="ko-KR" sz="2400" dirty="0">
                <a:latin typeface="HY강B" panose="02030600000101010101" pitchFamily="18" charset="-127"/>
                <a:ea typeface="HY강B" panose="02030600000101010101" pitchFamily="18" charset="-127"/>
              </a:rPr>
              <a:t>,</a:t>
            </a:r>
            <a:r>
              <a:rPr lang="ko-KR" altLang="en-US" sz="2400" dirty="0">
                <a:latin typeface="HY강B" panose="02030600000101010101" pitchFamily="18" charset="-127"/>
                <a:ea typeface="HY강B" panose="02030600000101010101" pitchFamily="18" charset="-127"/>
              </a:rPr>
              <a:t> 회원 노드와 매칭되는</a:t>
            </a:r>
            <a:endParaRPr lang="en-US" altLang="ko-KR" sz="24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2400" dirty="0">
                <a:latin typeface="HY강B" panose="02030600000101010101" pitchFamily="18" charset="-127"/>
                <a:ea typeface="HY강B" panose="02030600000101010101" pitchFamily="18" charset="-127"/>
              </a:rPr>
              <a:t> 파트너 집단을 추천해 줄 수 있다</a:t>
            </a:r>
            <a:r>
              <a:rPr lang="en-US" altLang="ko-KR" sz="2400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  <a:endParaRPr lang="ko-KR" altLang="en-US" sz="24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7582173" y="2397822"/>
            <a:ext cx="683777" cy="6948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화살표 연결선 67"/>
          <p:cNvCxnSpPr>
            <a:stCxn id="67" idx="6"/>
            <a:endCxn id="69" idx="2"/>
          </p:cNvCxnSpPr>
          <p:nvPr/>
        </p:nvCxnSpPr>
        <p:spPr>
          <a:xfrm>
            <a:off x="8265950" y="2745225"/>
            <a:ext cx="114493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9410885" y="2397822"/>
            <a:ext cx="683777" cy="6948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7582173" y="3230278"/>
            <a:ext cx="683777" cy="6948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5" name="직선 화살표 연결선 74"/>
          <p:cNvCxnSpPr>
            <a:stCxn id="70" idx="6"/>
            <a:endCxn id="76" idx="2"/>
          </p:cNvCxnSpPr>
          <p:nvPr/>
        </p:nvCxnSpPr>
        <p:spPr>
          <a:xfrm>
            <a:off x="8265950" y="3577681"/>
            <a:ext cx="1144935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타원 75"/>
          <p:cNvSpPr/>
          <p:nvPr/>
        </p:nvSpPr>
        <p:spPr>
          <a:xfrm>
            <a:off x="9410885" y="3230278"/>
            <a:ext cx="683777" cy="6948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8491148" y="947534"/>
            <a:ext cx="616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/>
              <a:t>C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358829" y="1890840"/>
            <a:ext cx="3821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커플이</a:t>
            </a:r>
            <a:r>
              <a:rPr lang="en-US" altLang="ko-KR" dirty="0"/>
              <a:t> </a:t>
            </a:r>
            <a:r>
              <a:rPr lang="ko-KR" altLang="en-US" dirty="0"/>
              <a:t>되기까지 </a:t>
            </a:r>
            <a:r>
              <a:rPr lang="en-US" altLang="ko-KR" dirty="0"/>
              <a:t>5</a:t>
            </a:r>
            <a:r>
              <a:rPr lang="ko-KR" altLang="en-US" dirty="0" err="1"/>
              <a:t>달이상</a:t>
            </a:r>
            <a:r>
              <a:rPr lang="ko-KR" altLang="en-US" dirty="0"/>
              <a:t> 걸린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ko-KR" altLang="en-US" dirty="0" err="1"/>
              <a:t>커플집단</a:t>
            </a:r>
            <a:endParaRPr lang="ko-KR" altLang="en-US" dirty="0"/>
          </a:p>
        </p:txBody>
      </p:sp>
      <p:sp>
        <p:nvSpPr>
          <p:cNvPr id="79" name="타원 78"/>
          <p:cNvSpPr/>
          <p:nvPr/>
        </p:nvSpPr>
        <p:spPr>
          <a:xfrm>
            <a:off x="7582173" y="4863878"/>
            <a:ext cx="683777" cy="6948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0" name="직선 화살표 연결선 79"/>
          <p:cNvCxnSpPr>
            <a:stCxn id="79" idx="6"/>
            <a:endCxn id="84" idx="2"/>
          </p:cNvCxnSpPr>
          <p:nvPr/>
        </p:nvCxnSpPr>
        <p:spPr>
          <a:xfrm>
            <a:off x="8265950" y="5211281"/>
            <a:ext cx="1144935" cy="0"/>
          </a:xfrm>
          <a:prstGeom prst="straightConnector1">
            <a:avLst/>
          </a:prstGeom>
          <a:ln w="571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9410885" y="4863878"/>
            <a:ext cx="683777" cy="6948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760191" y="5721421"/>
            <a:ext cx="5985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좋아하는 사람을 등록한지 </a:t>
            </a:r>
            <a:r>
              <a:rPr lang="en-US" altLang="ko-KR" dirty="0"/>
              <a:t>5</a:t>
            </a:r>
            <a:r>
              <a:rPr lang="ko-KR" altLang="en-US" dirty="0"/>
              <a:t>달이 넘은 회원</a:t>
            </a:r>
          </a:p>
        </p:txBody>
      </p:sp>
    </p:spTree>
    <p:extLst>
      <p:ext uri="{BB962C8B-B14F-4D97-AF65-F5344CB8AC3E}">
        <p14:creationId xmlns:p14="http://schemas.microsoft.com/office/powerpoint/2010/main" val="43844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4533618"/>
            <a:ext cx="12192000" cy="2324381"/>
          </a:xfrm>
          <a:prstGeom prst="rect">
            <a:avLst/>
          </a:prstGeom>
          <a:solidFill>
            <a:srgbClr val="FFFA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12192000" cy="4573156"/>
          </a:xfrm>
          <a:prstGeom prst="rect">
            <a:avLst/>
          </a:prstGeom>
          <a:solidFill>
            <a:srgbClr val="FFF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015345" y="3814518"/>
            <a:ext cx="1899816" cy="1899816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3307233" y="4124371"/>
            <a:ext cx="1316041" cy="1280110"/>
            <a:chOff x="3307233" y="4124371"/>
            <a:chExt cx="1316041" cy="1280110"/>
          </a:xfrm>
        </p:grpSpPr>
        <p:sp>
          <p:nvSpPr>
            <p:cNvPr id="4" name="타원 3"/>
            <p:cNvSpPr/>
            <p:nvPr/>
          </p:nvSpPr>
          <p:spPr>
            <a:xfrm rot="19423123">
              <a:off x="3323069" y="4124371"/>
              <a:ext cx="1280110" cy="1280110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 rot="19423123">
              <a:off x="3307233" y="4948292"/>
              <a:ext cx="335713" cy="335713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 rot="19423123">
              <a:off x="4287561" y="4228662"/>
              <a:ext cx="335713" cy="335713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하트 9"/>
          <p:cNvSpPr/>
          <p:nvPr/>
        </p:nvSpPr>
        <p:spPr>
          <a:xfrm>
            <a:off x="3747241" y="4576611"/>
            <a:ext cx="416550" cy="395057"/>
          </a:xfrm>
          <a:prstGeom prst="hear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 rot="19423123">
            <a:off x="479324" y="5516437"/>
            <a:ext cx="335713" cy="335713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-1423385" y="5411735"/>
            <a:ext cx="3328384" cy="3276943"/>
            <a:chOff x="495160" y="4692516"/>
            <a:chExt cx="1300205" cy="1280110"/>
          </a:xfrm>
          <a:solidFill>
            <a:srgbClr val="FFFADD"/>
          </a:solidFill>
        </p:grpSpPr>
        <p:sp>
          <p:nvSpPr>
            <p:cNvPr id="20" name="타원 19"/>
            <p:cNvSpPr/>
            <p:nvPr/>
          </p:nvSpPr>
          <p:spPr>
            <a:xfrm rot="19423123">
              <a:off x="495160" y="4692516"/>
              <a:ext cx="1280110" cy="1280110"/>
            </a:xfrm>
            <a:prstGeom prst="ellipse">
              <a:avLst/>
            </a:prstGeom>
            <a:grpFill/>
            <a:ln w="1238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 rot="19423123">
              <a:off x="1459652" y="4796807"/>
              <a:ext cx="335713" cy="335713"/>
            </a:xfrm>
            <a:prstGeom prst="ellipse">
              <a:avLst/>
            </a:prstGeom>
            <a:grpFill/>
            <a:ln w="1238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842426" y="2293265"/>
            <a:ext cx="44960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ea typeface="HY강B" panose="02030600000101010101" pitchFamily="18" charset="-127"/>
              </a:rPr>
              <a:t>폴링의</a:t>
            </a:r>
            <a:r>
              <a:rPr lang="ko-KR" altLang="en-US" sz="2800" dirty="0">
                <a:ea typeface="HY강B" panose="02030600000101010101" pitchFamily="18" charset="-127"/>
              </a:rPr>
              <a:t> 목표</a:t>
            </a:r>
            <a:endParaRPr lang="en-US" altLang="ko-KR" sz="2800" dirty="0">
              <a:ea typeface="HY강B" panose="02030600000101010101" pitchFamily="18" charset="-127"/>
            </a:endParaRPr>
          </a:p>
          <a:p>
            <a:endParaRPr lang="en-US" altLang="ko-KR" sz="2800" dirty="0">
              <a:ea typeface="HY강B" panose="02030600000101010101" pitchFamily="18" charset="-127"/>
            </a:endParaRPr>
          </a:p>
          <a:p>
            <a:r>
              <a:rPr lang="ko-KR" altLang="en-US" sz="2800" dirty="0">
                <a:ea typeface="HY강B" panose="02030600000101010101" pitchFamily="18" charset="-127"/>
              </a:rPr>
              <a:t>짝사랑을 이루어 드립니다</a:t>
            </a:r>
            <a:endParaRPr lang="en-US" altLang="ko-KR" sz="2800" dirty="0"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23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408" y="311426"/>
            <a:ext cx="3922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Bayesian Rule</a:t>
            </a:r>
            <a:endParaRPr lang="ko-KR" altLang="en-US" sz="3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0413"/>
            <a:ext cx="5048002" cy="37899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3145" y="2576385"/>
            <a:ext cx="60579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73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3078" y="2189057"/>
            <a:ext cx="32918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P(</a:t>
            </a:r>
            <a:r>
              <a:rPr lang="ko-KR" altLang="en-US" sz="4000" dirty="0"/>
              <a:t>결과</a:t>
            </a:r>
            <a:r>
              <a:rPr lang="en-US" altLang="ko-KR" sz="4000" dirty="0"/>
              <a:t>|</a:t>
            </a:r>
            <a:r>
              <a:rPr lang="ko-KR" altLang="en-US" sz="4000" dirty="0"/>
              <a:t>원인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4850295" y="410855"/>
            <a:ext cx="2478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/>
              <a:t>P(</a:t>
            </a:r>
            <a:r>
              <a:rPr lang="ko-KR" altLang="en-US" sz="2400" u="sng" dirty="0"/>
              <a:t>원인</a:t>
            </a:r>
            <a:r>
              <a:rPr lang="en-US" altLang="ko-KR" sz="2400" u="sng" dirty="0"/>
              <a:t>1|</a:t>
            </a:r>
            <a:r>
              <a:rPr lang="ko-KR" altLang="en-US" sz="2400" u="sng" dirty="0"/>
              <a:t>결과</a:t>
            </a:r>
            <a:r>
              <a:rPr lang="en-US" altLang="ko-KR" sz="2400" u="sng" dirty="0"/>
              <a:t>)  </a:t>
            </a:r>
          </a:p>
          <a:p>
            <a:r>
              <a:rPr lang="en-US" altLang="ko-KR" sz="2400" dirty="0"/>
              <a:t>     P(</a:t>
            </a:r>
            <a:r>
              <a:rPr lang="ko-KR" altLang="en-US" sz="2400" dirty="0"/>
              <a:t>원인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685967" y="1717669"/>
            <a:ext cx="2483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u="sng" dirty="0"/>
              <a:t>P(</a:t>
            </a:r>
            <a:r>
              <a:rPr lang="ko-KR" altLang="en-US" sz="2400" u="sng" dirty="0"/>
              <a:t>원인</a:t>
            </a:r>
            <a:r>
              <a:rPr lang="en-US" altLang="ko-KR" sz="2400" u="sng" dirty="0"/>
              <a:t>2|</a:t>
            </a:r>
            <a:r>
              <a:rPr lang="ko-KR" altLang="en-US" sz="2400" u="sng" dirty="0"/>
              <a:t>결과</a:t>
            </a:r>
            <a:r>
              <a:rPr lang="en-US" altLang="ko-KR" sz="2400" u="sng" dirty="0"/>
              <a:t>)</a:t>
            </a:r>
          </a:p>
          <a:p>
            <a:pPr algn="ctr"/>
            <a:r>
              <a:rPr lang="en-US" altLang="ko-KR" sz="2400" dirty="0"/>
              <a:t> P(</a:t>
            </a:r>
            <a:r>
              <a:rPr lang="ko-KR" altLang="en-US" sz="2400" dirty="0"/>
              <a:t>원인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797287" y="2917998"/>
            <a:ext cx="2372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u="sng" dirty="0"/>
              <a:t>P(</a:t>
            </a:r>
            <a:r>
              <a:rPr lang="ko-KR" altLang="en-US" sz="2400" u="sng" dirty="0"/>
              <a:t>원인</a:t>
            </a:r>
            <a:r>
              <a:rPr lang="en-US" altLang="ko-KR" sz="2400" u="sng" dirty="0"/>
              <a:t>3|</a:t>
            </a:r>
            <a:r>
              <a:rPr lang="ko-KR" altLang="en-US" sz="2400" u="sng" dirty="0"/>
              <a:t>결과</a:t>
            </a:r>
            <a:r>
              <a:rPr lang="en-US" altLang="ko-KR" sz="2400" u="sng" dirty="0"/>
              <a:t>)</a:t>
            </a:r>
          </a:p>
          <a:p>
            <a:pPr algn="ctr"/>
            <a:r>
              <a:rPr lang="en-US" altLang="ko-KR" sz="2400" dirty="0"/>
              <a:t> P(</a:t>
            </a:r>
            <a:r>
              <a:rPr lang="ko-KR" altLang="en-US" sz="2400" dirty="0"/>
              <a:t>원인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797287" y="4087288"/>
            <a:ext cx="2372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u="sng" dirty="0"/>
              <a:t>P(</a:t>
            </a:r>
            <a:r>
              <a:rPr lang="ko-KR" altLang="en-US" sz="2400" u="sng" dirty="0"/>
              <a:t>원인</a:t>
            </a:r>
            <a:r>
              <a:rPr lang="en-US" altLang="ko-KR" sz="2400" u="sng" dirty="0"/>
              <a:t>4|</a:t>
            </a:r>
            <a:r>
              <a:rPr lang="ko-KR" altLang="en-US" sz="2400" u="sng" dirty="0"/>
              <a:t>결과</a:t>
            </a:r>
            <a:r>
              <a:rPr lang="en-US" altLang="ko-KR" sz="2400" u="sng" dirty="0"/>
              <a:t>)</a:t>
            </a:r>
          </a:p>
          <a:p>
            <a:pPr algn="ctr"/>
            <a:r>
              <a:rPr lang="en-US" altLang="ko-KR" sz="2400" dirty="0"/>
              <a:t> P(</a:t>
            </a:r>
            <a:r>
              <a:rPr lang="ko-KR" altLang="en-US" sz="2400" dirty="0"/>
              <a:t>원인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endParaRPr lang="ko-KR" alt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113183" y="5287617"/>
            <a:ext cx="8110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베이지안룰</a:t>
            </a:r>
            <a:r>
              <a:rPr lang="ko-KR" altLang="en-US" b="1" dirty="0"/>
              <a:t> </a:t>
            </a:r>
            <a:r>
              <a:rPr lang="ko-KR" altLang="en-US" dirty="0"/>
              <a:t>이란 어떤 결과가 주어졌을 때 그 결과의 원인을 알기 위하여</a:t>
            </a:r>
            <a:endParaRPr lang="en-US" altLang="ko-KR" dirty="0"/>
          </a:p>
          <a:p>
            <a:r>
              <a:rPr lang="ko-KR" altLang="en-US" dirty="0"/>
              <a:t>상대적으로 구하기 쉬운 주어진 확률 값들을 이용하여</a:t>
            </a:r>
            <a:endParaRPr lang="en-US" altLang="ko-KR" dirty="0"/>
          </a:p>
          <a:p>
            <a:r>
              <a:rPr lang="ko-KR" altLang="en-US" dirty="0"/>
              <a:t>그 결과의 원인을 추론하는 방법</a:t>
            </a:r>
            <a:endParaRPr lang="en-US" altLang="ko-KR" dirty="0"/>
          </a:p>
          <a:p>
            <a:r>
              <a:rPr lang="ko-KR" altLang="en-US" dirty="0"/>
              <a:t>즉 여러가지 원인들의 확률 값 중 가장 큰 값을 가지는 원인을 선택</a:t>
            </a:r>
            <a:r>
              <a:rPr lang="en-US" altLang="ko-KR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2813342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751" y="2977955"/>
            <a:ext cx="6304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P(</a:t>
            </a:r>
            <a:r>
              <a:rPr lang="ko-KR" altLang="en-US" sz="4000" dirty="0"/>
              <a:t>커플성사율의 증가</a:t>
            </a:r>
            <a:r>
              <a:rPr lang="en-US" altLang="ko-KR" sz="4000" dirty="0"/>
              <a:t>|??)</a:t>
            </a:r>
            <a:endParaRPr lang="ko-KR" alt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6272310" y="405960"/>
            <a:ext cx="5824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u="sng" dirty="0"/>
              <a:t>P(</a:t>
            </a:r>
            <a:r>
              <a:rPr lang="ko-KR" altLang="en-US" sz="2400" u="sng" dirty="0"/>
              <a:t>마음남기기의 지역이 회사 근처</a:t>
            </a:r>
            <a:r>
              <a:rPr lang="en-US" altLang="ko-KR" sz="2400" u="sng" dirty="0"/>
              <a:t>|</a:t>
            </a:r>
            <a:r>
              <a:rPr lang="ko-KR" altLang="en-US" sz="2400" u="sng" dirty="0"/>
              <a:t>결과</a:t>
            </a:r>
            <a:r>
              <a:rPr lang="en-US" altLang="ko-KR" sz="2400" u="sng" dirty="0"/>
              <a:t>)  </a:t>
            </a:r>
          </a:p>
          <a:p>
            <a:r>
              <a:rPr lang="en-US" altLang="ko-KR" sz="2400" dirty="0"/>
              <a:t>     P(</a:t>
            </a:r>
            <a:r>
              <a:rPr lang="ko-KR" altLang="en-US" sz="2400" u="sng" dirty="0"/>
              <a:t>마음남기기의 지역이 회사 근처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r>
              <a:rPr lang="en-US" altLang="ko-KR" sz="2400" dirty="0"/>
              <a:t>=58%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078350" y="1861319"/>
            <a:ext cx="6009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u="sng" dirty="0"/>
              <a:t>P(</a:t>
            </a:r>
            <a:r>
              <a:rPr lang="ko-KR" altLang="en-US" sz="2400" u="sng" dirty="0"/>
              <a:t>마음남기기의 지역이 학교 근처</a:t>
            </a:r>
            <a:r>
              <a:rPr lang="en-US" altLang="ko-KR" sz="2400" u="sng" dirty="0"/>
              <a:t>|</a:t>
            </a:r>
            <a:r>
              <a:rPr lang="ko-KR" altLang="en-US" sz="2400" u="sng" dirty="0"/>
              <a:t>결과</a:t>
            </a:r>
            <a:r>
              <a:rPr lang="en-US" altLang="ko-KR" sz="2400" u="sng" dirty="0"/>
              <a:t>)</a:t>
            </a:r>
          </a:p>
          <a:p>
            <a:pPr algn="ctr"/>
            <a:r>
              <a:rPr lang="en-US" altLang="ko-KR" sz="2400" dirty="0"/>
              <a:t> P(</a:t>
            </a:r>
            <a:r>
              <a:rPr lang="ko-KR" altLang="en-US" sz="2400" u="sng" dirty="0"/>
              <a:t>마음남기기의 지역이 학교 근처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r>
              <a:rPr lang="en-US" altLang="ko-KR" sz="2400" dirty="0"/>
              <a:t>  =79%</a:t>
            </a:r>
            <a:endParaRPr lang="ko-KR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258458" y="3085676"/>
            <a:ext cx="5829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u="sng" dirty="0"/>
              <a:t>P(</a:t>
            </a:r>
            <a:r>
              <a:rPr lang="ko-KR" altLang="en-US" sz="2400" u="sng" dirty="0"/>
              <a:t>마음남기기의 내용이 </a:t>
            </a:r>
            <a:r>
              <a:rPr lang="en-US" altLang="ko-KR" sz="2400" u="sng" dirty="0"/>
              <a:t>100</a:t>
            </a:r>
            <a:r>
              <a:rPr lang="ko-KR" altLang="en-US" sz="2400" u="sng" dirty="0"/>
              <a:t>자 이상</a:t>
            </a:r>
            <a:r>
              <a:rPr lang="en-US" altLang="ko-KR" sz="2400" u="sng" dirty="0"/>
              <a:t>|</a:t>
            </a:r>
            <a:r>
              <a:rPr lang="ko-KR" altLang="en-US" sz="2400" u="sng" dirty="0"/>
              <a:t>결과</a:t>
            </a:r>
            <a:r>
              <a:rPr lang="en-US" altLang="ko-KR" sz="2400" u="sng" dirty="0"/>
              <a:t>)</a:t>
            </a:r>
          </a:p>
          <a:p>
            <a:pPr algn="ctr"/>
            <a:r>
              <a:rPr lang="en-US" altLang="ko-KR" sz="2400" dirty="0"/>
              <a:t> P(</a:t>
            </a:r>
            <a:r>
              <a:rPr lang="ko-KR" altLang="en-US" sz="2400" u="sng" dirty="0"/>
              <a:t>마음남기기의 내용이 </a:t>
            </a:r>
            <a:r>
              <a:rPr lang="en-US" altLang="ko-KR" sz="2400" u="sng" dirty="0"/>
              <a:t>100</a:t>
            </a:r>
            <a:r>
              <a:rPr lang="ko-KR" altLang="en-US" sz="2400" u="sng" dirty="0"/>
              <a:t>자 이상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r>
              <a:rPr lang="en-US" altLang="ko-KR" sz="2400" dirty="0"/>
              <a:t>=61%</a:t>
            </a:r>
            <a:endParaRPr lang="ko-KR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078349" y="4371673"/>
            <a:ext cx="6009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u="sng" dirty="0"/>
              <a:t>P(</a:t>
            </a:r>
            <a:r>
              <a:rPr lang="ko-KR" altLang="en-US" sz="2400" u="sng" dirty="0"/>
              <a:t>마음남기기의 횟수가 </a:t>
            </a:r>
            <a:r>
              <a:rPr lang="en-US" altLang="ko-KR" sz="2400" u="sng" dirty="0"/>
              <a:t>30</a:t>
            </a:r>
            <a:r>
              <a:rPr lang="ko-KR" altLang="en-US" sz="2400" u="sng" dirty="0"/>
              <a:t>번 이상</a:t>
            </a:r>
            <a:r>
              <a:rPr lang="en-US" altLang="ko-KR" sz="2400" u="sng" dirty="0"/>
              <a:t>|</a:t>
            </a:r>
            <a:r>
              <a:rPr lang="ko-KR" altLang="en-US" sz="2400" u="sng" dirty="0"/>
              <a:t>결과</a:t>
            </a:r>
            <a:r>
              <a:rPr lang="en-US" altLang="ko-KR" sz="2400" u="sng" dirty="0"/>
              <a:t>)</a:t>
            </a:r>
          </a:p>
          <a:p>
            <a:pPr algn="ctr"/>
            <a:r>
              <a:rPr lang="en-US" altLang="ko-KR" sz="2400" dirty="0"/>
              <a:t> P(</a:t>
            </a:r>
            <a:r>
              <a:rPr lang="ko-KR" altLang="en-US" sz="2400" u="sng" dirty="0"/>
              <a:t>마음남기기의 횟수가 </a:t>
            </a:r>
            <a:r>
              <a:rPr lang="en-US" altLang="ko-KR" sz="2400" u="sng" dirty="0"/>
              <a:t>30</a:t>
            </a:r>
            <a:r>
              <a:rPr lang="ko-KR" altLang="en-US" sz="2400" u="sng" dirty="0"/>
              <a:t>번 이상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r>
              <a:rPr lang="en-US" altLang="ko-KR" sz="2400" dirty="0"/>
              <a:t>  =29%</a:t>
            </a:r>
            <a:endParaRPr lang="ko-KR" alt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25946" y="5657671"/>
            <a:ext cx="60097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u="sng" dirty="0"/>
              <a:t>P(</a:t>
            </a:r>
            <a:r>
              <a:rPr lang="ko-KR" altLang="en-US" sz="2400" u="sng" dirty="0"/>
              <a:t>마음남기기의 열람이 </a:t>
            </a:r>
            <a:r>
              <a:rPr lang="en-US" altLang="ko-KR" sz="2400" u="sng" dirty="0"/>
              <a:t>5</a:t>
            </a:r>
            <a:r>
              <a:rPr lang="ko-KR" altLang="en-US" sz="2400" u="sng" dirty="0" err="1"/>
              <a:t>회이상</a:t>
            </a:r>
            <a:r>
              <a:rPr lang="en-US" altLang="ko-KR" sz="2400" u="sng" dirty="0"/>
              <a:t>|</a:t>
            </a:r>
            <a:r>
              <a:rPr lang="ko-KR" altLang="en-US" sz="2400" u="sng" dirty="0"/>
              <a:t>결과</a:t>
            </a:r>
            <a:r>
              <a:rPr lang="en-US" altLang="ko-KR" sz="2400" u="sng" dirty="0"/>
              <a:t>)</a:t>
            </a:r>
          </a:p>
          <a:p>
            <a:pPr algn="ctr"/>
            <a:r>
              <a:rPr lang="en-US" altLang="ko-KR" sz="2400" dirty="0"/>
              <a:t> P(</a:t>
            </a:r>
            <a:r>
              <a:rPr lang="ko-KR" altLang="en-US" sz="2400" u="sng" dirty="0"/>
              <a:t>마음남기기의 열람이 </a:t>
            </a:r>
            <a:r>
              <a:rPr lang="en-US" altLang="ko-KR" sz="2400" u="sng" dirty="0"/>
              <a:t>5</a:t>
            </a:r>
            <a:r>
              <a:rPr lang="ko-KR" altLang="en-US" sz="2400" u="sng" dirty="0" err="1"/>
              <a:t>회이상</a:t>
            </a:r>
            <a:r>
              <a:rPr lang="en-US" altLang="ko-KR" sz="2400" dirty="0"/>
              <a:t>)</a:t>
            </a:r>
            <a:endParaRPr lang="ko-KR" altLang="en-US" sz="2400" dirty="0"/>
          </a:p>
          <a:p>
            <a:r>
              <a:rPr lang="en-US" altLang="ko-KR" sz="2400" dirty="0"/>
              <a:t>   =33%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47623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0" y="4533618"/>
            <a:ext cx="12192000" cy="2324381"/>
          </a:xfrm>
          <a:prstGeom prst="rect">
            <a:avLst/>
          </a:prstGeom>
          <a:solidFill>
            <a:srgbClr val="FFFA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0" y="0"/>
            <a:ext cx="12192000" cy="4573156"/>
          </a:xfrm>
          <a:prstGeom prst="rect">
            <a:avLst/>
          </a:prstGeom>
          <a:solidFill>
            <a:srgbClr val="FFF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015345" y="3814518"/>
            <a:ext cx="1899816" cy="1899816"/>
          </a:xfrm>
          <a:prstGeom prst="round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3307233" y="4124371"/>
            <a:ext cx="1316041" cy="1280110"/>
            <a:chOff x="3307233" y="4124371"/>
            <a:chExt cx="1316041" cy="1280110"/>
          </a:xfrm>
        </p:grpSpPr>
        <p:sp>
          <p:nvSpPr>
            <p:cNvPr id="4" name="타원 3"/>
            <p:cNvSpPr/>
            <p:nvPr/>
          </p:nvSpPr>
          <p:spPr>
            <a:xfrm rot="19423123">
              <a:off x="3323069" y="4124371"/>
              <a:ext cx="1280110" cy="1280110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 rot="19423123">
              <a:off x="3307233" y="4948292"/>
              <a:ext cx="335713" cy="335713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/>
            <p:cNvSpPr/>
            <p:nvPr/>
          </p:nvSpPr>
          <p:spPr>
            <a:xfrm rot="19423123">
              <a:off x="4287561" y="4228662"/>
              <a:ext cx="335713" cy="335713"/>
            </a:xfrm>
            <a:prstGeom prst="ellipse">
              <a:avLst/>
            </a:prstGeom>
            <a:solidFill>
              <a:schemeClr val="accent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하트 9"/>
          <p:cNvSpPr/>
          <p:nvPr/>
        </p:nvSpPr>
        <p:spPr>
          <a:xfrm>
            <a:off x="3747241" y="4576611"/>
            <a:ext cx="416550" cy="395057"/>
          </a:xfrm>
          <a:prstGeom prst="hear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 rot="19423123">
            <a:off x="479324" y="5516437"/>
            <a:ext cx="335713" cy="335713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-1423385" y="5411735"/>
            <a:ext cx="3328384" cy="3276943"/>
            <a:chOff x="495160" y="4692516"/>
            <a:chExt cx="1300205" cy="1280110"/>
          </a:xfrm>
          <a:solidFill>
            <a:srgbClr val="FFFADD"/>
          </a:solidFill>
        </p:grpSpPr>
        <p:sp>
          <p:nvSpPr>
            <p:cNvPr id="20" name="타원 19"/>
            <p:cNvSpPr/>
            <p:nvPr/>
          </p:nvSpPr>
          <p:spPr>
            <a:xfrm rot="19423123">
              <a:off x="495160" y="4692516"/>
              <a:ext cx="1280110" cy="1280110"/>
            </a:xfrm>
            <a:prstGeom prst="ellipse">
              <a:avLst/>
            </a:prstGeom>
            <a:grpFill/>
            <a:ln w="1238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 rot="19423123">
              <a:off x="1459652" y="4796807"/>
              <a:ext cx="335713" cy="335713"/>
            </a:xfrm>
            <a:prstGeom prst="ellipse">
              <a:avLst/>
            </a:prstGeom>
            <a:grpFill/>
            <a:ln w="1238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842426" y="2293265"/>
            <a:ext cx="4496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ea typeface="HY강B" panose="02030600000101010101" pitchFamily="18" charset="-127"/>
              </a:rPr>
              <a:t>감사합니다</a:t>
            </a:r>
            <a:endParaRPr lang="en-US" altLang="ko-KR" sz="2800" dirty="0"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469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6574551" y="1074889"/>
            <a:ext cx="4270223" cy="3858532"/>
            <a:chOff x="7336546" y="570800"/>
            <a:chExt cx="4270223" cy="3858532"/>
          </a:xfrm>
        </p:grpSpPr>
        <p:sp>
          <p:nvSpPr>
            <p:cNvPr id="5" name="타원 4"/>
            <p:cNvSpPr/>
            <p:nvPr/>
          </p:nvSpPr>
          <p:spPr>
            <a:xfrm>
              <a:off x="8257394" y="570800"/>
              <a:ext cx="2300749" cy="2197509"/>
            </a:xfrm>
            <a:prstGeom prst="ellipse">
              <a:avLst/>
            </a:prstGeom>
            <a:solidFill>
              <a:srgbClr val="FFFEFB"/>
            </a:solidFill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 err="1">
                  <a:solidFill>
                    <a:schemeClr val="tx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회원수</a:t>
              </a:r>
              <a:endParaRPr lang="ko-KR" altLang="en-US" sz="28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9306020" y="2175236"/>
              <a:ext cx="2300749" cy="2197509"/>
            </a:xfrm>
            <a:prstGeom prst="ellipse">
              <a:avLst/>
            </a:prstGeom>
            <a:solidFill>
              <a:srgbClr val="FFFEFB"/>
            </a:solidFill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>
                  <a:solidFill>
                    <a:schemeClr val="tx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구글 </a:t>
              </a:r>
              <a:endParaRPr lang="en-US" altLang="ko-KR" sz="28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  <a:p>
              <a:pPr algn="ctr"/>
              <a:r>
                <a:rPr lang="ko-KR" altLang="en-US" sz="2800" dirty="0">
                  <a:solidFill>
                    <a:schemeClr val="tx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스토어</a:t>
              </a:r>
              <a:endParaRPr lang="en-US" altLang="ko-KR" sz="28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  <a:p>
              <a:pPr algn="ctr"/>
              <a:r>
                <a:rPr lang="ko-KR" altLang="en-US" sz="2800" dirty="0" err="1">
                  <a:solidFill>
                    <a:schemeClr val="tx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별점</a:t>
              </a:r>
              <a:endParaRPr lang="ko-KR" altLang="en-US" sz="28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7336546" y="2231823"/>
              <a:ext cx="2300749" cy="2197509"/>
            </a:xfrm>
            <a:prstGeom prst="ellipse">
              <a:avLst/>
            </a:prstGeom>
            <a:solidFill>
              <a:srgbClr val="FFFEFB"/>
            </a:solidFill>
            <a:ln w="1143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800" dirty="0">
                  <a:solidFill>
                    <a:schemeClr val="tx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커플 </a:t>
              </a:r>
              <a:endParaRPr lang="en-US" altLang="ko-KR" sz="28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  <a:p>
              <a:pPr algn="ctr"/>
              <a:r>
                <a:rPr lang="ko-KR" altLang="en-US" sz="2800" dirty="0" err="1">
                  <a:solidFill>
                    <a:schemeClr val="tx1"/>
                  </a:solidFill>
                  <a:latin typeface="HY강B" panose="02030600000101010101" pitchFamily="18" charset="-127"/>
                  <a:ea typeface="HY강B" panose="02030600000101010101" pitchFamily="18" charset="-127"/>
                </a:rPr>
                <a:t>성사율</a:t>
              </a:r>
              <a:endParaRPr lang="ko-KR" altLang="en-US" sz="28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</p:grpSp>
      <p:grpSp>
        <p:nvGrpSpPr>
          <p:cNvPr id="8" name="그룹 22"/>
          <p:cNvGrpSpPr>
            <a:grpSpLocks/>
          </p:cNvGrpSpPr>
          <p:nvPr/>
        </p:nvGrpSpPr>
        <p:grpSpPr bwMode="auto">
          <a:xfrm>
            <a:off x="484921" y="842636"/>
            <a:ext cx="5072062" cy="3016250"/>
            <a:chOff x="0" y="251951"/>
            <a:chExt cx="5071543" cy="3016250"/>
          </a:xfrm>
        </p:grpSpPr>
        <p:pic>
          <p:nvPicPr>
            <p:cNvPr id="9" name="그림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418" y="251951"/>
              <a:ext cx="4937125" cy="3016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0" y="3088813"/>
              <a:ext cx="685730" cy="179388"/>
            </a:xfrm>
            <a:prstGeom prst="rect">
              <a:avLst/>
            </a:prstGeom>
            <a:solidFill>
              <a:sysClr val="window" lastClr="FFFFFF"/>
            </a:solidFill>
            <a:ln w="19050" cap="rnd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HY그래픽M" panose="02030600000101010101" pitchFamily="18" charset="-127"/>
                <a:cs typeface="+mn-cs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126814" y="4091355"/>
            <a:ext cx="262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HY강B" panose="02030600000101010101" pitchFamily="18" charset="-127"/>
                <a:ea typeface="HY강B" panose="02030600000101010101" pitchFamily="18" charset="-127"/>
              </a:rPr>
              <a:t>핵심 성과 지표</a:t>
            </a:r>
          </a:p>
        </p:txBody>
      </p:sp>
    </p:spTree>
    <p:extLst>
      <p:ext uri="{BB962C8B-B14F-4D97-AF65-F5344CB8AC3E}">
        <p14:creationId xmlns:p14="http://schemas.microsoft.com/office/powerpoint/2010/main" val="237379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086665" y="2360366"/>
            <a:ext cx="2300749" cy="2197509"/>
          </a:xfrm>
          <a:prstGeom prst="ellipse">
            <a:avLst/>
          </a:prstGeom>
          <a:solidFill>
            <a:srgbClr val="FFFEFB"/>
          </a:solidFill>
          <a:ln w="1143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회원수</a:t>
            </a:r>
            <a:endParaRPr lang="ko-KR" altLang="en-US" sz="28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84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/>
          <p:cNvSpPr/>
          <p:nvPr/>
        </p:nvSpPr>
        <p:spPr>
          <a:xfrm>
            <a:off x="5054872" y="2240869"/>
            <a:ext cx="2300749" cy="2197509"/>
          </a:xfrm>
          <a:prstGeom prst="ellipse">
            <a:avLst/>
          </a:prstGeom>
          <a:solidFill>
            <a:srgbClr val="FFFEFB"/>
          </a:solidFill>
          <a:ln w="1143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구글</a:t>
            </a:r>
            <a:endParaRPr lang="en-US" altLang="ko-KR" sz="28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스토어</a:t>
            </a:r>
            <a:endParaRPr lang="en-US" altLang="ko-KR" sz="28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별점</a:t>
            </a:r>
            <a:endParaRPr lang="ko-KR" altLang="en-US" sz="28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10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3640016" y="973016"/>
            <a:ext cx="4911969" cy="4911969"/>
          </a:xfrm>
          <a:prstGeom prst="ellipse">
            <a:avLst/>
          </a:prstGeom>
          <a:gradFill flip="none" rotWithShape="1">
            <a:gsLst>
              <a:gs pos="73000">
                <a:schemeClr val="bg1"/>
              </a:gs>
              <a:gs pos="42000">
                <a:schemeClr val="accent4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4945626" y="2330246"/>
            <a:ext cx="2300749" cy="2197509"/>
          </a:xfrm>
          <a:prstGeom prst="ellipse">
            <a:avLst/>
          </a:prstGeom>
          <a:solidFill>
            <a:srgbClr val="FFFEFB"/>
          </a:solidFill>
          <a:ln w="1143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커플</a:t>
            </a:r>
            <a:endParaRPr lang="en-US" altLang="ko-KR" sz="28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2800" dirty="0" err="1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성사율</a:t>
            </a:r>
            <a:endParaRPr lang="ko-KR" altLang="en-US" sz="2800" dirty="0">
              <a:solidFill>
                <a:schemeClr val="tx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912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4154644" y="502417"/>
            <a:ext cx="4096292" cy="2914579"/>
            <a:chOff x="4154644" y="502417"/>
            <a:chExt cx="4096292" cy="2914579"/>
          </a:xfrm>
        </p:grpSpPr>
        <p:sp>
          <p:nvSpPr>
            <p:cNvPr id="7" name="타원 6"/>
            <p:cNvSpPr/>
            <p:nvPr/>
          </p:nvSpPr>
          <p:spPr>
            <a:xfrm>
              <a:off x="4531248" y="502417"/>
              <a:ext cx="2801816" cy="2801816"/>
            </a:xfrm>
            <a:prstGeom prst="ellipse">
              <a:avLst/>
            </a:prstGeom>
            <a:gradFill flip="none" rotWithShape="1">
              <a:gsLst>
                <a:gs pos="32000">
                  <a:schemeClr val="bg1"/>
                </a:gs>
                <a:gs pos="73000">
                  <a:schemeClr val="bg1"/>
                </a:gs>
                <a:gs pos="42000">
                  <a:schemeClr val="accent4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25547" y1="44022" x2="25547" y2="44022"/>
                          <a14:foregroundMark x1="34307" y1="42391" x2="34307" y2="42391"/>
                          <a14:foregroundMark x1="45255" y1="41304" x2="45255" y2="41304"/>
                          <a14:foregroundMark x1="52920" y1="41304" x2="52920" y2="4130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54644" y="749121"/>
              <a:ext cx="4096292" cy="2667875"/>
            </a:xfrm>
            <a:prstGeom prst="rect">
              <a:avLst/>
            </a:prstGeom>
          </p:spPr>
        </p:pic>
      </p:grpSp>
      <p:sp>
        <p:nvSpPr>
          <p:cNvPr id="10" name="직사각형 9"/>
          <p:cNvSpPr/>
          <p:nvPr/>
        </p:nvSpPr>
        <p:spPr>
          <a:xfrm>
            <a:off x="2227384" y="4307949"/>
            <a:ext cx="1535723" cy="1535723"/>
          </a:xfrm>
          <a:prstGeom prst="rect">
            <a:avLst/>
          </a:prstGeom>
          <a:solidFill>
            <a:schemeClr val="bg1"/>
          </a:solidFill>
          <a:ln w="1143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  <a:endParaRPr lang="ko-KR" altLang="en-US" sz="96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79149" y="4307948"/>
            <a:ext cx="1535723" cy="1535723"/>
          </a:xfrm>
          <a:prstGeom prst="rect">
            <a:avLst/>
          </a:prstGeom>
          <a:solidFill>
            <a:schemeClr val="bg1"/>
          </a:solidFill>
          <a:ln w="1143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  <a:endParaRPr lang="ko-KR" altLang="en-US" sz="96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130913" y="4307948"/>
            <a:ext cx="1535723" cy="1535723"/>
          </a:xfrm>
          <a:prstGeom prst="rect">
            <a:avLst/>
          </a:prstGeom>
          <a:solidFill>
            <a:schemeClr val="bg1"/>
          </a:solidFill>
          <a:ln w="1143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?</a:t>
            </a:r>
            <a:endParaRPr lang="ko-KR" altLang="en-US" sz="96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14" name="직선 화살표 연결선 13"/>
          <p:cNvCxnSpPr>
            <a:stCxn id="10" idx="0"/>
          </p:cNvCxnSpPr>
          <p:nvPr/>
        </p:nvCxnSpPr>
        <p:spPr>
          <a:xfrm flipV="1">
            <a:off x="2995246" y="2461846"/>
            <a:ext cx="2303585" cy="184610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12" idx="0"/>
          </p:cNvCxnSpPr>
          <p:nvPr/>
        </p:nvCxnSpPr>
        <p:spPr>
          <a:xfrm flipH="1" flipV="1">
            <a:off x="6541477" y="2437563"/>
            <a:ext cx="2357298" cy="187038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0"/>
          </p:cNvCxnSpPr>
          <p:nvPr/>
        </p:nvCxnSpPr>
        <p:spPr>
          <a:xfrm flipH="1" flipV="1">
            <a:off x="5947010" y="2696308"/>
            <a:ext cx="1" cy="161164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279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0326" y="2015836"/>
            <a:ext cx="11326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대 여성이면서 힙합을 좋아하는 집단이 </a:t>
            </a:r>
            <a:r>
              <a:rPr lang="en-US" altLang="ko-KR" dirty="0"/>
              <a:t>30</a:t>
            </a:r>
            <a:r>
              <a:rPr lang="ko-KR" altLang="en-US" dirty="0"/>
              <a:t>대 남성이면서 발라드를 좋아하는 남자를 좋아할 확률이 높다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0326" y="1330036"/>
            <a:ext cx="1109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홍대놀이터에 마음남기기를 남긴 사람들이 커플성공률이 높다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0326" y="617804"/>
            <a:ext cx="1057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자신을 좋아하는 사람이 </a:t>
            </a:r>
            <a:r>
              <a:rPr lang="en-US" altLang="ko-KR" dirty="0"/>
              <a:t>1</a:t>
            </a:r>
            <a:r>
              <a:rPr lang="ko-KR" altLang="en-US" dirty="0"/>
              <a:t>명 이상인 사람이 </a:t>
            </a:r>
            <a:r>
              <a:rPr lang="en-US" altLang="ko-KR" dirty="0"/>
              <a:t>falling</a:t>
            </a:r>
            <a:r>
              <a:rPr lang="ko-KR" altLang="en-US" dirty="0"/>
              <a:t>접속률이 높다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0326" y="2701636"/>
            <a:ext cx="1109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</a:t>
            </a:r>
            <a:r>
              <a:rPr lang="ko-KR" altLang="en-US" dirty="0"/>
              <a:t>대 여성 집단은 </a:t>
            </a:r>
            <a:r>
              <a:rPr lang="en-US" altLang="ko-KR" dirty="0"/>
              <a:t>30</a:t>
            </a:r>
            <a:r>
              <a:rPr lang="ko-KR" altLang="en-US" dirty="0"/>
              <a:t>대 남성 집단을 좋아할 확률이 높다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40326" y="3387436"/>
            <a:ext cx="1109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좋아하는 사람을 등록하고 </a:t>
            </a:r>
            <a:r>
              <a:rPr lang="en-US" altLang="ko-KR" dirty="0"/>
              <a:t>1</a:t>
            </a:r>
            <a:r>
              <a:rPr lang="ko-KR" altLang="en-US" dirty="0"/>
              <a:t>달 이상 동안 커플이 되지 않으면 커플성사율이 현저하게 낮아진다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71799" y="4738255"/>
            <a:ext cx="10328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How to model the falling data?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74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546827" y="2042652"/>
            <a:ext cx="2816942" cy="277269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회원</a:t>
            </a:r>
            <a:r>
              <a:rPr lang="en-US" altLang="ko-KR" sz="20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1: </a:t>
            </a:r>
            <a:r>
              <a:rPr lang="ko-KR" altLang="en-US" sz="2000" dirty="0">
                <a:solidFill>
                  <a:schemeClr val="tx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임 은수</a:t>
            </a:r>
            <a:endParaRPr lang="ko-KR" altLang="en-US" sz="2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778247" y="474785"/>
            <a:ext cx="7675600" cy="5908431"/>
            <a:chOff x="3778247" y="0"/>
            <a:chExt cx="7675600" cy="5908431"/>
          </a:xfrm>
        </p:grpSpPr>
        <p:sp>
          <p:nvSpPr>
            <p:cNvPr id="5" name="한쪽 모서리는 잘리고 다른 쪽 모서리는 둥근 사각형 4"/>
            <p:cNvSpPr/>
            <p:nvPr/>
          </p:nvSpPr>
          <p:spPr>
            <a:xfrm>
              <a:off x="3858427" y="0"/>
              <a:ext cx="7595420" cy="5908431"/>
            </a:xfrm>
            <a:prstGeom prst="snipRound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---------------------------------------------------------</a:t>
              </a: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78247" y="326254"/>
              <a:ext cx="3507469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HY강B" panose="02030600000101010101" pitchFamily="18" charset="-127"/>
                  <a:ea typeface="HY강B" panose="02030600000101010101" pitchFamily="18" charset="-127"/>
                </a:rPr>
                <a:t>이름</a:t>
              </a:r>
              <a:r>
                <a:rPr lang="en-US" altLang="ko-KR" dirty="0">
                  <a:latin typeface="HY강B" panose="02030600000101010101" pitchFamily="18" charset="-127"/>
                  <a:ea typeface="HY강B" panose="02030600000101010101" pitchFamily="18" charset="-127"/>
                </a:rPr>
                <a:t>: </a:t>
              </a:r>
            </a:p>
            <a:p>
              <a:pPr algn="r"/>
              <a:r>
                <a:rPr lang="ko-KR" altLang="en-US" dirty="0">
                  <a:latin typeface="HY강B" panose="02030600000101010101" pitchFamily="18" charset="-127"/>
                  <a:ea typeface="HY강B" panose="02030600000101010101" pitchFamily="18" charset="-127"/>
                </a:rPr>
                <a:t>나이</a:t>
              </a:r>
              <a:r>
                <a:rPr lang="en-US" altLang="ko-KR" dirty="0">
                  <a:latin typeface="HY강B" panose="02030600000101010101" pitchFamily="18" charset="-127"/>
                  <a:ea typeface="HY강B" panose="02030600000101010101" pitchFamily="18" charset="-127"/>
                </a:rPr>
                <a:t>: </a:t>
              </a:r>
            </a:p>
            <a:p>
              <a:pPr algn="r"/>
              <a:r>
                <a:rPr lang="ko-KR" altLang="en-US" dirty="0">
                  <a:latin typeface="HY강B" panose="02030600000101010101" pitchFamily="18" charset="-127"/>
                  <a:ea typeface="HY강B" panose="02030600000101010101" pitchFamily="18" charset="-127"/>
                </a:rPr>
                <a:t>사는 곳</a:t>
              </a:r>
              <a:r>
                <a:rPr lang="en-US" altLang="ko-KR" dirty="0">
                  <a:latin typeface="HY강B" panose="02030600000101010101" pitchFamily="18" charset="-127"/>
                  <a:ea typeface="HY강B" panose="02030600000101010101" pitchFamily="18" charset="-127"/>
                </a:rPr>
                <a:t>:</a:t>
              </a:r>
              <a:endParaRPr lang="ko-KR" altLang="en-US" dirty="0">
                <a:latin typeface="HY강B" panose="02030600000101010101" pitchFamily="18" charset="-127"/>
                <a:ea typeface="HY강B" panose="02030600000101010101" pitchFamily="18" charset="-127"/>
              </a:endParaRPr>
            </a:p>
            <a:p>
              <a:pPr algn="r"/>
              <a:r>
                <a:rPr lang="ko-KR" altLang="en-US" dirty="0">
                  <a:latin typeface="HY강B" panose="02030600000101010101" pitchFamily="18" charset="-127"/>
                  <a:ea typeface="HY강B" panose="02030600000101010101" pitchFamily="18" charset="-127"/>
                </a:rPr>
                <a:t>성별</a:t>
              </a:r>
              <a:r>
                <a:rPr lang="en-US" altLang="ko-KR" dirty="0">
                  <a:latin typeface="HY강B" panose="02030600000101010101" pitchFamily="18" charset="-127"/>
                  <a:ea typeface="HY강B" panose="02030600000101010101" pitchFamily="18" charset="-127"/>
                </a:rPr>
                <a:t>: </a:t>
              </a:r>
            </a:p>
            <a:p>
              <a:pPr algn="r"/>
              <a:r>
                <a:rPr lang="ko-KR" altLang="en-US" dirty="0">
                  <a:latin typeface="HY강B" panose="02030600000101010101" pitchFamily="18" charset="-127"/>
                  <a:ea typeface="HY강B" panose="02030600000101010101" pitchFamily="18" charset="-127"/>
                </a:rPr>
                <a:t>가입한 방법</a:t>
              </a:r>
              <a:r>
                <a:rPr lang="en-US" altLang="ko-KR" dirty="0">
                  <a:latin typeface="HY강B" panose="02030600000101010101" pitchFamily="18" charset="-127"/>
                  <a:ea typeface="HY강B" panose="02030600000101010101" pitchFamily="18" charset="-127"/>
                </a:rPr>
                <a:t>: </a:t>
              </a:r>
            </a:p>
            <a:p>
              <a:pPr algn="r"/>
              <a:r>
                <a:rPr lang="ko-KR" altLang="en-US" dirty="0" err="1">
                  <a:latin typeface="HY강B" panose="02030600000101010101" pitchFamily="18" charset="-127"/>
                  <a:ea typeface="HY강B" panose="02030600000101010101" pitchFamily="18" charset="-127"/>
                </a:rPr>
                <a:t>가입날짜</a:t>
              </a:r>
              <a:r>
                <a:rPr lang="en-US" altLang="ko-KR" dirty="0">
                  <a:latin typeface="HY강B" panose="02030600000101010101" pitchFamily="18" charset="-127"/>
                  <a:ea typeface="HY강B" panose="02030600000101010101" pitchFamily="18" charset="-127"/>
                </a:rPr>
                <a:t>:</a:t>
              </a:r>
            </a:p>
            <a:p>
              <a:pPr algn="r"/>
              <a:r>
                <a:rPr lang="ko-KR" altLang="en-US" dirty="0" err="1">
                  <a:latin typeface="HY강B" panose="02030600000101010101" pitchFamily="18" charset="-127"/>
                  <a:ea typeface="HY강B" panose="02030600000101010101" pitchFamily="18" charset="-127"/>
                </a:rPr>
                <a:t>접속횟수</a:t>
              </a:r>
              <a:r>
                <a:rPr lang="en-US" altLang="ko-KR" dirty="0">
                  <a:latin typeface="HY강B" panose="02030600000101010101" pitchFamily="18" charset="-127"/>
                  <a:ea typeface="HY강B" panose="02030600000101010101" pitchFamily="18" charset="-127"/>
                </a:rPr>
                <a:t>:</a:t>
              </a:r>
            </a:p>
            <a:p>
              <a:pPr algn="r"/>
              <a:r>
                <a:rPr lang="ko-KR" altLang="en-US" dirty="0" err="1">
                  <a:latin typeface="HY강B" panose="02030600000101010101" pitchFamily="18" charset="-127"/>
                  <a:ea typeface="HY강B" panose="02030600000101010101" pitchFamily="18" charset="-127"/>
                </a:rPr>
                <a:t>친구초대</a:t>
              </a:r>
              <a:r>
                <a:rPr lang="ko-KR" altLang="en-US" dirty="0">
                  <a:latin typeface="HY강B" panose="02030600000101010101" pitchFamily="18" charset="-127"/>
                  <a:ea typeface="HY강B" panose="02030600000101010101" pitchFamily="18" charset="-127"/>
                </a:rPr>
                <a:t> 횟수</a:t>
              </a:r>
              <a:r>
                <a:rPr lang="en-US" altLang="ko-KR" dirty="0">
                  <a:latin typeface="HY강B" panose="02030600000101010101" pitchFamily="18" charset="-127"/>
                  <a:ea typeface="HY강B" panose="02030600000101010101" pitchFamily="18" charset="-127"/>
                </a:rPr>
                <a:t>:</a:t>
              </a:r>
            </a:p>
            <a:p>
              <a:pPr algn="r"/>
              <a:r>
                <a:rPr lang="ko-KR" altLang="en-US" dirty="0" err="1">
                  <a:latin typeface="HY강B" panose="02030600000101010101" pitchFamily="18" charset="-127"/>
                  <a:ea typeface="HY강B" panose="02030600000101010101" pitchFamily="18" charset="-127"/>
                </a:rPr>
                <a:t>잔여포인트</a:t>
              </a:r>
              <a:r>
                <a:rPr lang="en-US" altLang="ko-KR" dirty="0">
                  <a:latin typeface="HY강B" panose="02030600000101010101" pitchFamily="18" charset="-127"/>
                  <a:ea typeface="HY강B" panose="02030600000101010101" pitchFamily="18" charset="-127"/>
                </a:rPr>
                <a:t>:</a:t>
              </a:r>
            </a:p>
            <a:p>
              <a:pPr algn="r"/>
              <a:r>
                <a:rPr lang="ko-KR" altLang="en-US" dirty="0">
                  <a:latin typeface="HY강B" panose="02030600000101010101" pitchFamily="18" charset="-127"/>
                  <a:ea typeface="HY강B" panose="02030600000101010101" pitchFamily="18" charset="-127"/>
                </a:rPr>
                <a:t>나를 좋아하는 사람의 수</a:t>
              </a:r>
              <a:r>
                <a:rPr lang="en-US" altLang="ko-KR" dirty="0">
                  <a:latin typeface="HY강B" panose="02030600000101010101" pitchFamily="18" charset="-127"/>
                  <a:ea typeface="HY강B" panose="02030600000101010101" pitchFamily="18" charset="-127"/>
                </a:rPr>
                <a:t>:</a:t>
              </a:r>
            </a:p>
            <a:p>
              <a:pPr algn="r"/>
              <a:endParaRPr lang="ko-KR" altLang="en-US" dirty="0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4445316" y="304524"/>
              <a:ext cx="748008" cy="748008"/>
              <a:chOff x="3015345" y="3814518"/>
              <a:chExt cx="1899816" cy="1899816"/>
            </a:xfrm>
          </p:grpSpPr>
          <p:sp>
            <p:nvSpPr>
              <p:cNvPr id="6" name="모서리가 둥근 직사각형 5"/>
              <p:cNvSpPr/>
              <p:nvPr/>
            </p:nvSpPr>
            <p:spPr>
              <a:xfrm>
                <a:off x="3015345" y="3814518"/>
                <a:ext cx="1899816" cy="1899816"/>
              </a:xfrm>
              <a:prstGeom prst="round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7" name="그룹 6"/>
              <p:cNvGrpSpPr/>
              <p:nvPr/>
            </p:nvGrpSpPr>
            <p:grpSpPr>
              <a:xfrm>
                <a:off x="3307233" y="4124371"/>
                <a:ext cx="1316041" cy="1280110"/>
                <a:chOff x="3307233" y="4124371"/>
                <a:chExt cx="1316041" cy="1280110"/>
              </a:xfrm>
            </p:grpSpPr>
            <p:sp>
              <p:nvSpPr>
                <p:cNvPr id="9" name="타원 8"/>
                <p:cNvSpPr/>
                <p:nvPr/>
              </p:nvSpPr>
              <p:spPr>
                <a:xfrm rot="19423123">
                  <a:off x="3323069" y="4124371"/>
                  <a:ext cx="1280110" cy="1280110"/>
                </a:xfrm>
                <a:prstGeom prst="ellipse">
                  <a:avLst/>
                </a:prstGeom>
                <a:solidFill>
                  <a:schemeClr val="accent2"/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타원 9"/>
                <p:cNvSpPr/>
                <p:nvPr/>
              </p:nvSpPr>
              <p:spPr>
                <a:xfrm rot="19423123">
                  <a:off x="3307233" y="4948292"/>
                  <a:ext cx="335713" cy="335713"/>
                </a:xfrm>
                <a:prstGeom prst="ellipse">
                  <a:avLst/>
                </a:prstGeom>
                <a:solidFill>
                  <a:schemeClr val="accent2"/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타원 10"/>
                <p:cNvSpPr/>
                <p:nvPr/>
              </p:nvSpPr>
              <p:spPr>
                <a:xfrm rot="19423123">
                  <a:off x="4287561" y="4228662"/>
                  <a:ext cx="335713" cy="335713"/>
                </a:xfrm>
                <a:prstGeom prst="ellipse">
                  <a:avLst/>
                </a:prstGeom>
                <a:solidFill>
                  <a:schemeClr val="accent2"/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2" name="하트 11"/>
              <p:cNvSpPr/>
              <p:nvPr/>
            </p:nvSpPr>
            <p:spPr>
              <a:xfrm>
                <a:off x="3747241" y="4576611"/>
                <a:ext cx="416550" cy="395057"/>
              </a:xfrm>
              <a:prstGeom prst="hear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7285716" y="326254"/>
              <a:ext cx="3634487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HY강B" panose="02030600000101010101" pitchFamily="18" charset="-127"/>
                  <a:ea typeface="HY강B" panose="02030600000101010101" pitchFamily="18" charset="-127"/>
                </a:rPr>
                <a:t>임 은수</a:t>
              </a:r>
              <a:endParaRPr lang="en-US" altLang="ko-KR" dirty="0">
                <a:latin typeface="HY강B" panose="02030600000101010101" pitchFamily="18" charset="-127"/>
                <a:ea typeface="HY강B" panose="02030600000101010101" pitchFamily="18" charset="-127"/>
              </a:endParaRPr>
            </a:p>
            <a:p>
              <a:r>
                <a:rPr lang="en-US" altLang="ko-KR" dirty="0">
                  <a:latin typeface="HY강B" panose="02030600000101010101" pitchFamily="18" charset="-127"/>
                  <a:ea typeface="HY강B" panose="02030600000101010101" pitchFamily="18" charset="-127"/>
                </a:rPr>
                <a:t>24</a:t>
              </a:r>
              <a:r>
                <a:rPr lang="ko-KR" altLang="en-US" dirty="0">
                  <a:latin typeface="HY강B" panose="02030600000101010101" pitchFamily="18" charset="-127"/>
                  <a:ea typeface="HY강B" panose="02030600000101010101" pitchFamily="18" charset="-127"/>
                </a:rPr>
                <a:t>살</a:t>
              </a:r>
              <a:endParaRPr lang="en-US" altLang="ko-KR" dirty="0">
                <a:latin typeface="HY강B" panose="02030600000101010101" pitchFamily="18" charset="-127"/>
                <a:ea typeface="HY강B" panose="02030600000101010101" pitchFamily="18" charset="-127"/>
              </a:endParaRPr>
            </a:p>
            <a:p>
              <a:r>
                <a:rPr lang="ko-KR" altLang="en-US" dirty="0">
                  <a:latin typeface="HY강B" panose="02030600000101010101" pitchFamily="18" charset="-127"/>
                  <a:ea typeface="HY강B" panose="02030600000101010101" pitchFamily="18" charset="-127"/>
                </a:rPr>
                <a:t>관악구 신림동</a:t>
              </a:r>
              <a:endParaRPr lang="en-US" altLang="ko-KR" dirty="0">
                <a:latin typeface="HY강B" panose="02030600000101010101" pitchFamily="18" charset="-127"/>
                <a:ea typeface="HY강B" panose="02030600000101010101" pitchFamily="18" charset="-127"/>
              </a:endParaRPr>
            </a:p>
            <a:p>
              <a:r>
                <a:rPr lang="ko-KR" altLang="en-US" dirty="0">
                  <a:latin typeface="HY강B" panose="02030600000101010101" pitchFamily="18" charset="-127"/>
                  <a:ea typeface="HY강B" panose="02030600000101010101" pitchFamily="18" charset="-127"/>
                </a:rPr>
                <a:t>여성</a:t>
              </a:r>
              <a:endParaRPr lang="en-US" altLang="ko-KR" dirty="0">
                <a:latin typeface="HY강B" panose="02030600000101010101" pitchFamily="18" charset="-127"/>
                <a:ea typeface="HY강B" panose="02030600000101010101" pitchFamily="18" charset="-127"/>
              </a:endParaRPr>
            </a:p>
            <a:p>
              <a:r>
                <a:rPr lang="ko-KR" altLang="en-US" dirty="0">
                  <a:latin typeface="HY강B" panose="02030600000101010101" pitchFamily="18" charset="-127"/>
                  <a:ea typeface="HY강B" panose="02030600000101010101" pitchFamily="18" charset="-127"/>
                </a:rPr>
                <a:t>황 희대의 초대메시지로 가입</a:t>
              </a:r>
              <a:endParaRPr lang="en-US" altLang="ko-KR" dirty="0">
                <a:latin typeface="HY강B" panose="02030600000101010101" pitchFamily="18" charset="-127"/>
                <a:ea typeface="HY강B" panose="02030600000101010101" pitchFamily="18" charset="-127"/>
              </a:endParaRPr>
            </a:p>
            <a:p>
              <a:r>
                <a:rPr lang="en-US" altLang="ko-KR" dirty="0">
                  <a:latin typeface="HY강B" panose="02030600000101010101" pitchFamily="18" charset="-127"/>
                  <a:ea typeface="HY강B" panose="02030600000101010101" pitchFamily="18" charset="-127"/>
                </a:rPr>
                <a:t>2016.6.10</a:t>
              </a:r>
            </a:p>
            <a:p>
              <a:r>
                <a:rPr lang="ko-KR" altLang="en-US" dirty="0">
                  <a:latin typeface="HY강B" panose="02030600000101010101" pitchFamily="18" charset="-127"/>
                  <a:ea typeface="HY강B" panose="02030600000101010101" pitchFamily="18" charset="-127"/>
                </a:rPr>
                <a:t>평균 </a:t>
              </a:r>
              <a:r>
                <a:rPr lang="en-US" altLang="ko-KR" dirty="0">
                  <a:latin typeface="HY강B" panose="02030600000101010101" pitchFamily="18" charset="-127"/>
                  <a:ea typeface="HY강B" panose="02030600000101010101" pitchFamily="18" charset="-127"/>
                </a:rPr>
                <a:t>1</a:t>
              </a:r>
              <a:r>
                <a:rPr lang="ko-KR" altLang="en-US" dirty="0">
                  <a:latin typeface="HY강B" panose="02030600000101010101" pitchFamily="18" charset="-127"/>
                  <a:ea typeface="HY강B" panose="02030600000101010101" pitchFamily="18" charset="-127"/>
                </a:rPr>
                <a:t>일 </a:t>
              </a:r>
              <a:r>
                <a:rPr lang="en-US" altLang="ko-KR" dirty="0">
                  <a:latin typeface="HY강B" panose="02030600000101010101" pitchFamily="18" charset="-127"/>
                  <a:ea typeface="HY강B" panose="02030600000101010101" pitchFamily="18" charset="-127"/>
                </a:rPr>
                <a:t>3</a:t>
              </a:r>
              <a:r>
                <a:rPr lang="ko-KR" altLang="en-US" dirty="0">
                  <a:latin typeface="HY강B" panose="02030600000101010101" pitchFamily="18" charset="-127"/>
                  <a:ea typeface="HY강B" panose="02030600000101010101" pitchFamily="18" charset="-127"/>
                </a:rPr>
                <a:t>회</a:t>
              </a:r>
              <a:endParaRPr lang="en-US" altLang="ko-KR" dirty="0">
                <a:latin typeface="HY강B" panose="02030600000101010101" pitchFamily="18" charset="-127"/>
                <a:ea typeface="HY강B" panose="02030600000101010101" pitchFamily="18" charset="-127"/>
              </a:endParaRPr>
            </a:p>
            <a:p>
              <a:r>
                <a:rPr lang="en-US" altLang="ko-KR" dirty="0">
                  <a:latin typeface="HY강B" panose="02030600000101010101" pitchFamily="18" charset="-127"/>
                  <a:ea typeface="HY강B" panose="02030600000101010101" pitchFamily="18" charset="-127"/>
                </a:rPr>
                <a:t>5</a:t>
              </a:r>
              <a:r>
                <a:rPr lang="ko-KR" altLang="en-US" dirty="0">
                  <a:latin typeface="HY강B" panose="02030600000101010101" pitchFamily="18" charset="-127"/>
                  <a:ea typeface="HY강B" panose="02030600000101010101" pitchFamily="18" charset="-127"/>
                </a:rPr>
                <a:t>번</a:t>
              </a:r>
              <a:endParaRPr lang="en-US" altLang="ko-KR" dirty="0">
                <a:latin typeface="HY강B" panose="02030600000101010101" pitchFamily="18" charset="-127"/>
                <a:ea typeface="HY강B" panose="02030600000101010101" pitchFamily="18" charset="-127"/>
              </a:endParaRPr>
            </a:p>
            <a:p>
              <a:r>
                <a:rPr lang="en-US" altLang="ko-KR" dirty="0">
                  <a:latin typeface="HY강B" panose="02030600000101010101" pitchFamily="18" charset="-127"/>
                  <a:ea typeface="HY강B" panose="02030600000101010101" pitchFamily="18" charset="-127"/>
                </a:rPr>
                <a:t>400</a:t>
              </a:r>
              <a:r>
                <a:rPr lang="ko-KR" altLang="en-US" dirty="0">
                  <a:latin typeface="HY강B" panose="02030600000101010101" pitchFamily="18" charset="-127"/>
                  <a:ea typeface="HY강B" panose="02030600000101010101" pitchFamily="18" charset="-127"/>
                </a:rPr>
                <a:t>포인트</a:t>
              </a:r>
              <a:endParaRPr lang="en-US" altLang="ko-KR" dirty="0">
                <a:latin typeface="HY강B" panose="02030600000101010101" pitchFamily="18" charset="-127"/>
                <a:ea typeface="HY강B" panose="02030600000101010101" pitchFamily="18" charset="-127"/>
              </a:endParaRPr>
            </a:p>
            <a:p>
              <a:r>
                <a:rPr lang="en-US" altLang="ko-KR" dirty="0">
                  <a:latin typeface="HY강B" panose="02030600000101010101" pitchFamily="18" charset="-127"/>
                  <a:ea typeface="HY강B" panose="02030600000101010101" pitchFamily="18" charset="-127"/>
                </a:rPr>
                <a:t>0</a:t>
              </a:r>
              <a:r>
                <a:rPr lang="ko-KR" altLang="en-US" dirty="0">
                  <a:latin typeface="HY강B" panose="02030600000101010101" pitchFamily="18" charset="-127"/>
                  <a:ea typeface="HY강B" panose="02030600000101010101" pitchFamily="18" charset="-127"/>
                </a:rPr>
                <a:t>명</a:t>
              </a:r>
              <a:endParaRPr lang="en-US" altLang="ko-KR" dirty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208" y="3726546"/>
              <a:ext cx="727116" cy="727116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4866603" y="3932287"/>
              <a:ext cx="241911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>
                  <a:latin typeface="HY강B" panose="02030600000101010101" pitchFamily="18" charset="-127"/>
                  <a:ea typeface="HY강B" panose="02030600000101010101" pitchFamily="18" charset="-127"/>
                </a:rPr>
                <a:t>Facebook ID:</a:t>
              </a:r>
            </a:p>
            <a:p>
              <a:pPr algn="r"/>
              <a:r>
                <a:rPr lang="en-US" altLang="ko-KR" dirty="0">
                  <a:latin typeface="HY강B" panose="02030600000101010101" pitchFamily="18" charset="-127"/>
                  <a:ea typeface="HY강B" panose="02030600000101010101" pitchFamily="18" charset="-127"/>
                </a:rPr>
                <a:t>Facebook follower: </a:t>
              </a:r>
            </a:p>
            <a:p>
              <a:pPr algn="r"/>
              <a:r>
                <a:rPr lang="ko-KR" altLang="en-US" dirty="0" err="1">
                  <a:latin typeface="HY강B" panose="02030600000101010101" pitchFamily="18" charset="-127"/>
                  <a:ea typeface="HY강B" panose="02030600000101010101" pitchFamily="18" charset="-127"/>
                </a:rPr>
                <a:t>좋아요를</a:t>
              </a:r>
              <a:r>
                <a:rPr lang="ko-KR" altLang="en-US" dirty="0">
                  <a:latin typeface="HY강B" panose="02030600000101010101" pitchFamily="18" charset="-127"/>
                  <a:ea typeface="HY강B" panose="02030600000101010101" pitchFamily="18" charset="-127"/>
                </a:rPr>
                <a:t> 누르는 성향</a:t>
              </a:r>
              <a:r>
                <a:rPr lang="en-US" altLang="ko-KR" dirty="0">
                  <a:latin typeface="HY강B" panose="02030600000101010101" pitchFamily="18" charset="-127"/>
                  <a:ea typeface="HY강B" panose="02030600000101010101" pitchFamily="18" charset="-127"/>
                </a:rPr>
                <a:t>:</a:t>
              </a:r>
            </a:p>
            <a:p>
              <a:pPr algn="r"/>
              <a:r>
                <a:rPr lang="ko-KR" altLang="en-US" dirty="0">
                  <a:latin typeface="HY강B" panose="02030600000101010101" pitchFamily="18" charset="-127"/>
                  <a:ea typeface="HY강B" panose="02030600000101010101" pitchFamily="18" charset="-127"/>
                </a:rPr>
                <a:t>직업</a:t>
              </a:r>
              <a:r>
                <a:rPr lang="en-US" altLang="ko-KR" dirty="0">
                  <a:latin typeface="HY강B" panose="02030600000101010101" pitchFamily="18" charset="-127"/>
                  <a:ea typeface="HY강B" panose="02030600000101010101" pitchFamily="18" charset="-127"/>
                </a:rPr>
                <a:t>:</a:t>
              </a:r>
              <a:endParaRPr lang="ko-KR" altLang="en-US" dirty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285716" y="3932286"/>
              <a:ext cx="41681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latin typeface="HY강B" panose="02030600000101010101" pitchFamily="18" charset="-127"/>
                  <a:ea typeface="HY강B" panose="02030600000101010101" pitchFamily="18" charset="-127"/>
                </a:rPr>
                <a:t>ahnyousun@hanmail.net</a:t>
              </a:r>
            </a:p>
            <a:p>
              <a:r>
                <a:rPr lang="en-US" altLang="ko-KR" dirty="0">
                  <a:latin typeface="HY강B" panose="02030600000101010101" pitchFamily="18" charset="-127"/>
                  <a:ea typeface="HY강B" panose="02030600000101010101" pitchFamily="18" charset="-127"/>
                </a:rPr>
                <a:t>40</a:t>
              </a:r>
              <a:r>
                <a:rPr lang="ko-KR" altLang="en-US" dirty="0">
                  <a:latin typeface="HY강B" panose="02030600000101010101" pitchFamily="18" charset="-127"/>
                  <a:ea typeface="HY강B" panose="02030600000101010101" pitchFamily="18" charset="-127"/>
                </a:rPr>
                <a:t>명 </a:t>
              </a:r>
              <a:endParaRPr lang="en-US" altLang="ko-KR" dirty="0">
                <a:latin typeface="HY강B" panose="02030600000101010101" pitchFamily="18" charset="-127"/>
                <a:ea typeface="HY강B" panose="02030600000101010101" pitchFamily="18" charset="-127"/>
              </a:endParaRPr>
            </a:p>
            <a:p>
              <a:r>
                <a:rPr lang="ko-KR" altLang="en-US" dirty="0">
                  <a:latin typeface="HY강B" panose="02030600000101010101" pitchFamily="18" charset="-127"/>
                  <a:ea typeface="HY강B" panose="02030600000101010101" pitchFamily="18" charset="-127"/>
                </a:rPr>
                <a:t>힙합 음악에 대해 유난히 관심</a:t>
              </a:r>
              <a:endParaRPr lang="en-US" altLang="ko-KR" dirty="0">
                <a:latin typeface="HY강B" panose="02030600000101010101" pitchFamily="18" charset="-127"/>
                <a:ea typeface="HY강B" panose="02030600000101010101" pitchFamily="18" charset="-127"/>
              </a:endParaRPr>
            </a:p>
            <a:p>
              <a:r>
                <a:rPr lang="ko-KR" altLang="en-US" dirty="0">
                  <a:latin typeface="HY강B" panose="02030600000101010101" pitchFamily="18" charset="-127"/>
                  <a:ea typeface="HY강B" panose="02030600000101010101" pitchFamily="18" charset="-127"/>
                </a:rPr>
                <a:t>대학생</a:t>
              </a:r>
              <a:endParaRPr lang="en-US" altLang="ko-KR" dirty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3603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2290</Words>
  <Application>Microsoft Office PowerPoint</Application>
  <PresentationFormat>와이드스크린</PresentationFormat>
  <Paragraphs>479</Paragraphs>
  <Slides>23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Trebuchet MS</vt:lpstr>
      <vt:lpstr>HY강B</vt:lpstr>
      <vt:lpstr>맑은 고딕</vt:lpstr>
      <vt:lpstr>HY바다L</vt:lpstr>
      <vt:lpstr>Arial</vt:lpstr>
      <vt:lpstr>HY그래픽M</vt:lpstr>
      <vt:lpstr>Office 테마</vt:lpstr>
      <vt:lpstr>사용자 네트워크 분석을 통한 폴링 앱 발전 방향 모색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</dc:title>
  <dc:creator>eunsoo</dc:creator>
  <cp:lastModifiedBy>eunsoo</cp:lastModifiedBy>
  <cp:revision>85</cp:revision>
  <dcterms:created xsi:type="dcterms:W3CDTF">2016-07-16T06:30:17Z</dcterms:created>
  <dcterms:modified xsi:type="dcterms:W3CDTF">2016-07-21T00:02:39Z</dcterms:modified>
</cp:coreProperties>
</file>