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42" r:id="rId2"/>
    <p:sldId id="344" r:id="rId3"/>
    <p:sldId id="345" r:id="rId4"/>
    <p:sldId id="346" r:id="rId5"/>
    <p:sldId id="347" r:id="rId6"/>
    <p:sldId id="348" r:id="rId7"/>
    <p:sldId id="349" r:id="rId8"/>
    <p:sldId id="359" r:id="rId9"/>
    <p:sldId id="362" r:id="rId10"/>
    <p:sldId id="361" r:id="rId11"/>
    <p:sldId id="360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D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C4D4-875B-49FE-AF70-4ED376C7FCB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79751-D307-4EC0-B7FF-7D51A3F6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07491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9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57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9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580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23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17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85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  <a:prstGeom prst="rect">
            <a:avLst/>
          </a:prstGeo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417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2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608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6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10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3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2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9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15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01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067" y="0"/>
            <a:ext cx="3591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316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CRUD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08" y="1254547"/>
            <a:ext cx="8520600" cy="341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"/>
              </a:rPr>
              <a:t>Create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"/>
              </a:rPr>
              <a:t>Read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"/>
              </a:rPr>
              <a:t>Update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"/>
              </a:rPr>
              <a:t>Delete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BBCD347-88BD-5196-6B8E-8D370EC1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5" r="3" b="7696"/>
          <a:stretch/>
        </p:blipFill>
        <p:spPr>
          <a:xfrm>
            <a:off x="4288045" y="1152475"/>
            <a:ext cx="4458763" cy="261695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26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Content Placeholder 41">
            <a:extLst>
              <a:ext uri="{FF2B5EF4-FFF2-40B4-BE49-F238E27FC236}">
                <a16:creationId xmlns:a16="http://schemas.microsoft.com/office/drawing/2014/main" id="{25324F12-E861-AA89-233E-3EB978533F6B}"/>
              </a:ext>
            </a:extLst>
          </p:cNvPr>
          <p:cNvSpPr txBox="1">
            <a:spLocks/>
          </p:cNvSpPr>
          <p:nvPr/>
        </p:nvSpPr>
        <p:spPr>
          <a:xfrm>
            <a:off x="378352" y="445025"/>
            <a:ext cx="8094106" cy="4943884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60000"/>
              </a:lnSpc>
              <a:buNone/>
            </a:pPr>
            <a:r>
              <a:rPr lang="en-US" sz="2200" dirty="0">
                <a:cs typeface="Calibri"/>
              </a:rPr>
              <a:t>     we can use the 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$lookup </a:t>
            </a:r>
            <a:r>
              <a:rPr lang="en-US" sz="2200" dirty="0">
                <a:cs typeface="Calibri"/>
              </a:rPr>
              <a:t>operator in the pipeline of an 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aggregate</a:t>
            </a:r>
            <a:r>
              <a:rPr lang="en-US" sz="2200" dirty="0">
                <a:cs typeface="Calibri"/>
              </a:rPr>
              <a:t> function to perform a left outer join on multiple collections. Then use 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$unwind </a:t>
            </a:r>
            <a:r>
              <a:rPr lang="en-US" sz="2200" dirty="0">
                <a:cs typeface="Calibri"/>
              </a:rPr>
              <a:t>operator flatten outs any array, 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$</a:t>
            </a:r>
            <a:r>
              <a:rPr lang="en-US" sz="2200" dirty="0" err="1">
                <a:solidFill>
                  <a:srgbClr val="FF0000"/>
                </a:solidFill>
                <a:cs typeface="Calibri"/>
              </a:rPr>
              <a:t>addFields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200" dirty="0">
                <a:cs typeface="Calibri"/>
              </a:rPr>
              <a:t>assign any data from inside of an array to the root level, 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$project </a:t>
            </a:r>
            <a:r>
              <a:rPr lang="en-US" sz="2200" dirty="0">
                <a:cs typeface="Calibri"/>
              </a:rPr>
              <a:t>tells which are the fields to be kept in the final output document.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6867E9-D76B-4D72-2B31-1E6573EF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Content Placeholder 41">
            <a:extLst>
              <a:ext uri="{FF2B5EF4-FFF2-40B4-BE49-F238E27FC236}">
                <a16:creationId xmlns:a16="http://schemas.microsoft.com/office/drawing/2014/main" id="{25324F12-E861-AA89-233E-3EB978533F6B}"/>
              </a:ext>
            </a:extLst>
          </p:cNvPr>
          <p:cNvSpPr txBox="1">
            <a:spLocks/>
          </p:cNvSpPr>
          <p:nvPr/>
        </p:nvSpPr>
        <p:spPr>
          <a:xfrm>
            <a:off x="378352" y="445025"/>
            <a:ext cx="8094106" cy="371655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384499-6383-7366-14CA-3562CE00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69" y="1588570"/>
            <a:ext cx="4086255" cy="2157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97E72E-9AEC-BA93-CF96-654CE9EF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02" y="3995904"/>
            <a:ext cx="5440070" cy="6418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ACA385-8D5F-D08A-8CD7-249481BE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08" y="681571"/>
            <a:ext cx="2466002" cy="4235423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D34D46A-3515-84CF-6211-15DC57B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1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Create And Use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1" y="1093866"/>
            <a:ext cx="7198944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cs typeface="Calibri"/>
              </a:rPr>
              <a:t>If a database does not exist, MongoDB creates the database when you first store data for that database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cs typeface="Calibri"/>
              </a:rPr>
              <a:t>List database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57422"/>
              </p:ext>
            </p:extLst>
          </p:nvPr>
        </p:nvGraphicFramePr>
        <p:xfrm>
          <a:off x="200990" y="1731077"/>
          <a:ext cx="7792652" cy="125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28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6666724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568517">
                <a:tc>
                  <a:txBody>
                    <a:bodyPr/>
                    <a:lstStyle/>
                    <a:p>
                      <a:r>
                        <a:rPr lang="en-US" sz="1200" dirty="0"/>
                        <a:t>MongoDB</a:t>
                      </a:r>
                    </a:p>
                  </a:txBody>
                  <a:tcPr marL="81044" marR="81044" marT="40522" marB="40522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044" marR="81044" marT="40522" marB="40522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684152">
                <a:tc>
                  <a:txBody>
                    <a:bodyPr/>
                    <a:lstStyle/>
                    <a:p>
                      <a:r>
                        <a:rPr lang="en-US" sz="1200" dirty="0"/>
                        <a:t>SQL</a:t>
                      </a:r>
                    </a:p>
                  </a:txBody>
                  <a:tcPr marL="81044" marR="81044" marT="40522" marB="40522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044" marR="81044" marT="40522" marB="40522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ADCCC2B-4663-AC6E-83E4-F8DE094F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38" y="2365826"/>
            <a:ext cx="4256851" cy="496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A1A4F-A130-14D0-56C0-D17DEC235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22"/>
          <a:stretch/>
        </p:blipFill>
        <p:spPr>
          <a:xfrm>
            <a:off x="1523238" y="1783821"/>
            <a:ext cx="3444403" cy="41508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73DE4D-229F-EC72-01BD-B67DB2053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6194"/>
              </p:ext>
            </p:extLst>
          </p:nvPr>
        </p:nvGraphicFramePr>
        <p:xfrm>
          <a:off x="195299" y="3625353"/>
          <a:ext cx="7755095" cy="107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1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6634594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602972">
                <a:tc>
                  <a:txBody>
                    <a:bodyPr/>
                    <a:lstStyle/>
                    <a:p>
                      <a:r>
                        <a:rPr lang="en-US" sz="1200" dirty="0"/>
                        <a:t>MongoDB</a:t>
                      </a:r>
                    </a:p>
                  </a:txBody>
                  <a:tcPr marL="80141" marR="80141" marT="40070" marB="4007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0141" marR="80141" marT="40070" marB="40070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475300">
                <a:tc>
                  <a:txBody>
                    <a:bodyPr/>
                    <a:lstStyle/>
                    <a:p>
                      <a:r>
                        <a:rPr lang="en-US" sz="1200" dirty="0"/>
                        <a:t>SQL</a:t>
                      </a:r>
                    </a:p>
                  </a:txBody>
                  <a:tcPr marL="80141" marR="80141" marT="40070" marB="4007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0141" marR="80141" marT="40070" marB="40070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6F57636-1A5F-01A9-B2A3-FC7DE04C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279" y="3681553"/>
            <a:ext cx="5888065" cy="421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74834-A2D9-A8CC-8858-826338D8E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279" y="4298945"/>
            <a:ext cx="3258967" cy="2743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3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Create a Collection (Table)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387408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cs typeface="Calibri"/>
              </a:rPr>
              <a:t>If the collection does not currently exist, insert operations will create the collection.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cs typeface="Calibri"/>
              </a:rPr>
              <a:t>List collections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44069"/>
              </p:ext>
            </p:extLst>
          </p:nvPr>
        </p:nvGraphicFramePr>
        <p:xfrm>
          <a:off x="311700" y="1789420"/>
          <a:ext cx="7133716" cy="65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21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6102995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326303">
                <a:tc>
                  <a:txBody>
                    <a:bodyPr/>
                    <a:lstStyle/>
                    <a:p>
                      <a:r>
                        <a:rPr lang="en-US" sz="1200" dirty="0"/>
                        <a:t>MongoDB</a:t>
                      </a:r>
                    </a:p>
                  </a:txBody>
                  <a:tcPr marL="80459" marR="80459" marT="40229" marB="402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Don not need.</a:t>
                      </a:r>
                    </a:p>
                  </a:txBody>
                  <a:tcPr marL="80459" marR="80459" marT="40229" marB="40229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326303">
                <a:tc>
                  <a:txBody>
                    <a:bodyPr/>
                    <a:lstStyle/>
                    <a:p>
                      <a:r>
                        <a:rPr lang="en-US" sz="1200" dirty="0"/>
                        <a:t>SQL</a:t>
                      </a:r>
                    </a:p>
                  </a:txBody>
                  <a:tcPr marL="80459" marR="80459" marT="40229" marB="4022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0459" marR="80459" marT="40229" marB="40229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88A862-9F1B-A798-7268-F346AA08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97" y="2150274"/>
            <a:ext cx="5212487" cy="26020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73DE4D-229F-EC72-01BD-B67DB2053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2953"/>
              </p:ext>
            </p:extLst>
          </p:nvPr>
        </p:nvGraphicFramePr>
        <p:xfrm>
          <a:off x="311700" y="3223794"/>
          <a:ext cx="7010480" cy="83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15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5997565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r>
                        <a:rPr lang="en-US" sz="1000" dirty="0"/>
                        <a:t>MongoDB</a:t>
                      </a:r>
                    </a:p>
                  </a:txBody>
                  <a:tcPr marL="71034" marR="71034" marT="35516" marB="35516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1034" marR="71034" marT="35516" marB="35516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366601">
                <a:tc>
                  <a:txBody>
                    <a:bodyPr/>
                    <a:lstStyle/>
                    <a:p>
                      <a:r>
                        <a:rPr lang="en-US" sz="1000" dirty="0"/>
                        <a:t>SQL</a:t>
                      </a:r>
                    </a:p>
                  </a:txBody>
                  <a:tcPr marL="71034" marR="71034" marT="35516" marB="35516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1034" marR="71034" marT="35516" marB="35516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483A2C8-2B22-58E0-3599-D5A21507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74" y="3731577"/>
            <a:ext cx="2616030" cy="269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09076-3395-BEC5-E713-26BE94000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97" t="-15776" b="-1"/>
          <a:stretch/>
        </p:blipFill>
        <p:spPr>
          <a:xfrm>
            <a:off x="1404697" y="3275570"/>
            <a:ext cx="5309308" cy="26541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21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Insert Documents(Rows)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0370"/>
              </p:ext>
            </p:extLst>
          </p:nvPr>
        </p:nvGraphicFramePr>
        <p:xfrm>
          <a:off x="311700" y="1877661"/>
          <a:ext cx="7546425" cy="311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52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6456073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1430679">
                <a:tc>
                  <a:txBody>
                    <a:bodyPr/>
                    <a:lstStyle/>
                    <a:p>
                      <a:r>
                        <a:rPr lang="en-US" sz="1100" dirty="0"/>
                        <a:t>MongoDB</a:t>
                      </a:r>
                    </a:p>
                  </a:txBody>
                  <a:tcPr marL="68959" marR="68959" marT="34480" marB="3448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959" marR="68959" marT="34480" marB="34480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1687243">
                <a:tc>
                  <a:txBody>
                    <a:bodyPr/>
                    <a:lstStyle/>
                    <a:p>
                      <a:r>
                        <a:rPr lang="en-US" sz="1100" dirty="0"/>
                        <a:t>SQL</a:t>
                      </a:r>
                    </a:p>
                  </a:txBody>
                  <a:tcPr marL="68959" marR="68959" marT="34480" marB="3448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959" marR="68959" marT="34480" marB="34480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86AFB8D-2F40-0695-6F49-57A8A409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58"/>
          <a:stretch/>
        </p:blipFill>
        <p:spPr>
          <a:xfrm>
            <a:off x="1469020" y="2257427"/>
            <a:ext cx="6205889" cy="723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25748-EE18-90C4-2B78-EBE8D14A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75" y="3668038"/>
            <a:ext cx="2912838" cy="113137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CA92C5-E0BD-176C-225D-1FF2292A2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Query Documents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41397"/>
              </p:ext>
            </p:extLst>
          </p:nvPr>
        </p:nvGraphicFramePr>
        <p:xfrm>
          <a:off x="311700" y="2084225"/>
          <a:ext cx="8122688" cy="288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13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6949075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1445345">
                <a:tc>
                  <a:txBody>
                    <a:bodyPr/>
                    <a:lstStyle/>
                    <a:p>
                      <a:r>
                        <a:rPr lang="en-US" sz="900" dirty="0"/>
                        <a:t>MongoDB</a:t>
                      </a:r>
                    </a:p>
                  </a:txBody>
                  <a:tcPr marL="66030" marR="66030" marT="33014" marB="33014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6030" marR="66030" marT="33014" marB="33014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1442480">
                <a:tc>
                  <a:txBody>
                    <a:bodyPr/>
                    <a:lstStyle/>
                    <a:p>
                      <a:r>
                        <a:rPr lang="en-US" sz="900" dirty="0"/>
                        <a:t>SQL</a:t>
                      </a:r>
                    </a:p>
                  </a:txBody>
                  <a:tcPr marL="66030" marR="66030" marT="33014" marB="33014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6030" marR="66030" marT="33014" marB="33014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2045C69-531D-0627-3E0E-CE8E1BF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41" y="2165131"/>
            <a:ext cx="3264322" cy="127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1126B-CA3F-AD6F-EB1C-CC1088E5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41" y="3607508"/>
            <a:ext cx="2415141" cy="96136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Update Documents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54193"/>
              </p:ext>
            </p:extLst>
          </p:nvPr>
        </p:nvGraphicFramePr>
        <p:xfrm>
          <a:off x="311699" y="1529123"/>
          <a:ext cx="8259181" cy="171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34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7065847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947813">
                <a:tc>
                  <a:txBody>
                    <a:bodyPr/>
                    <a:lstStyle/>
                    <a:p>
                      <a:r>
                        <a:rPr lang="en-US" sz="1100" dirty="0"/>
                        <a:t>MongoDB</a:t>
                      </a:r>
                    </a:p>
                  </a:txBody>
                  <a:tcPr marL="78471" marR="78471" marT="39236" marB="3923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8471" marR="78471" marT="39236" marB="39236"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768835">
                <a:tc>
                  <a:txBody>
                    <a:bodyPr/>
                    <a:lstStyle/>
                    <a:p>
                      <a:r>
                        <a:rPr lang="en-US" sz="1100" dirty="0"/>
                        <a:t>SQL</a:t>
                      </a:r>
                    </a:p>
                  </a:txBody>
                  <a:tcPr marL="78471" marR="78471" marT="39236" marB="3923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need to modify the table structure.</a:t>
                      </a:r>
                    </a:p>
                  </a:txBody>
                  <a:tcPr marL="78471" marR="78471" marT="39236" marB="39236"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F0384A-8D01-846E-3447-E7506AF4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62" y="1746214"/>
            <a:ext cx="6523321" cy="4991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54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Delete Documents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74704"/>
              </p:ext>
            </p:extLst>
          </p:nvPr>
        </p:nvGraphicFramePr>
        <p:xfrm>
          <a:off x="244305" y="1591476"/>
          <a:ext cx="7701184" cy="200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13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6588471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837760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1165544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F7BE2AE-64BE-91CC-6D62-C1F09B1D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50" y="1698116"/>
            <a:ext cx="3019808" cy="715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672B2-802F-5780-3EB2-407FD34C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76" y="2573077"/>
            <a:ext cx="3082724" cy="86275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73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Summary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40786"/>
              </p:ext>
            </p:extLst>
          </p:nvPr>
        </p:nvGraphicFramePr>
        <p:xfrm>
          <a:off x="1133475" y="1591476"/>
          <a:ext cx="6812014" cy="307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280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3632734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r>
                        <a:rPr lang="en-US" dirty="0"/>
                        <a:t>Insert +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BSON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CREATE TABLE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INSERT INTO +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r>
                        <a:rPr lang="en-US" dirty="0"/>
                        <a:t>Find +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filter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+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9105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r>
                        <a:rPr lang="en-US" dirty="0"/>
                        <a:t>Update +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filter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ALTER TABLE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UPDATE + SET +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9525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r>
                        <a:rPr lang="en-US" dirty="0"/>
                        <a:t>Delete +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filter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+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1183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85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cs typeface="Calibri Light"/>
              </a:rPr>
              <a:t>Question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Content Placeholder 41">
            <a:extLst>
              <a:ext uri="{FF2B5EF4-FFF2-40B4-BE49-F238E27FC236}">
                <a16:creationId xmlns:a16="http://schemas.microsoft.com/office/drawing/2014/main" id="{25324F12-E861-AA89-233E-3EB978533F6B}"/>
              </a:ext>
            </a:extLst>
          </p:cNvPr>
          <p:cNvSpPr txBox="1">
            <a:spLocks/>
          </p:cNvSpPr>
          <p:nvPr/>
        </p:nvSpPr>
        <p:spPr>
          <a:xfrm>
            <a:off x="378352" y="445025"/>
            <a:ext cx="8094106" cy="371655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60000"/>
              </a:lnSpc>
              <a:buNone/>
            </a:pPr>
            <a:r>
              <a:rPr lang="en-US" sz="2200" dirty="0">
                <a:cs typeface="Calibri"/>
              </a:rPr>
              <a:t>how query multiple collections at once in </a:t>
            </a:r>
            <a:r>
              <a:rPr lang="en-US" sz="2200" dirty="0" err="1">
                <a:cs typeface="Calibri"/>
              </a:rPr>
              <a:t>Mongodb</a:t>
            </a: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  <a:p>
            <a:pPr marL="114300" indent="0">
              <a:lnSpc>
                <a:spcPct val="160000"/>
              </a:lnSpc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384499-6383-7366-14CA-3562CE00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69" y="1588570"/>
            <a:ext cx="4086255" cy="2157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97E72E-9AEC-BA93-CF96-654CE9EF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02" y="3995904"/>
            <a:ext cx="5440070" cy="6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0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1115</TotalTime>
  <Words>225</Words>
  <Application>Microsoft Office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Wingdings 3</vt:lpstr>
      <vt:lpstr>Wingdings</vt:lpstr>
      <vt:lpstr>Facet</vt:lpstr>
      <vt:lpstr>MongoDB CRUD </vt:lpstr>
      <vt:lpstr>Create And Use database</vt:lpstr>
      <vt:lpstr>Create a Collection (Table)</vt:lpstr>
      <vt:lpstr>Insert Documents(Rows)</vt:lpstr>
      <vt:lpstr>Query Documents</vt:lpstr>
      <vt:lpstr>Update Documents</vt:lpstr>
      <vt:lpstr>Delete Documents</vt:lpstr>
      <vt:lpstr>Summary</vt:lpstr>
      <vt:lpstr>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Project</dc:title>
  <dc:creator>Mueataz Al-Quaiti</dc:creator>
  <cp:lastModifiedBy>dongguo WU</cp:lastModifiedBy>
  <cp:revision>44</cp:revision>
  <dcterms:modified xsi:type="dcterms:W3CDTF">2023-01-13T19:47:20Z</dcterms:modified>
</cp:coreProperties>
</file>