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  <p:sldMasterId id="2147483659" r:id="rId3"/>
    <p:sldMasterId id="2147483662" r:id="rId4"/>
  </p:sldMasterIdLst>
  <p:notesMasterIdLst>
    <p:notesMasterId r:id="rId34"/>
  </p:notesMasterIdLst>
  <p:handoutMasterIdLst>
    <p:handoutMasterId r:id="rId35"/>
  </p:handoutMasterIdLst>
  <p:sldIdLst>
    <p:sldId id="258" r:id="rId5"/>
    <p:sldId id="259" r:id="rId6"/>
    <p:sldId id="257" r:id="rId7"/>
    <p:sldId id="400" r:id="rId8"/>
    <p:sldId id="411" r:id="rId9"/>
    <p:sldId id="40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12" r:id="rId19"/>
    <p:sldId id="421" r:id="rId20"/>
    <p:sldId id="422" r:id="rId21"/>
    <p:sldId id="433" r:id="rId22"/>
    <p:sldId id="428" r:id="rId23"/>
    <p:sldId id="429" r:id="rId24"/>
    <p:sldId id="410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371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여선" initials="윤" lastIdx="1" clrIdx="0">
    <p:extLst>
      <p:ext uri="{19B8F6BF-5375-455C-9EA6-DF929625EA0E}">
        <p15:presenceInfo xmlns:p15="http://schemas.microsoft.com/office/powerpoint/2012/main" userId="8e7015584f9d39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C535"/>
    <a:srgbClr val="343434"/>
    <a:srgbClr val="333333"/>
    <a:srgbClr val="FFFFCC"/>
    <a:srgbClr val="FFCC66"/>
    <a:srgbClr val="A7C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337" autoAdjust="0"/>
    <p:restoredTop sz="90602" autoAdjust="0"/>
  </p:normalViewPr>
  <p:slideViewPr>
    <p:cSldViewPr>
      <p:cViewPr varScale="1">
        <p:scale>
          <a:sx n="87" d="100"/>
          <a:sy n="87" d="100"/>
        </p:scale>
        <p:origin x="129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6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5719-E0C8-497A-835A-DC7AF60E9786}" type="datetimeFigureOut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2017-09-10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8AAB-A6E2-4809-921B-690A759FE7B4}" type="slidenum">
              <a:rPr lang="ko-KR" altLang="en-US" smtClean="0">
                <a:latin typeface="Rix고딕 EB" pitchFamily="18" charset="-127"/>
                <a:ea typeface="Rix고딕 EB" pitchFamily="18" charset="-127"/>
              </a:rPr>
              <a:pPr/>
              <a:t>‹#›</a:t>
            </a:fld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Rix고딕 EB" pitchFamily="18" charset="-127"/>
              <a:ea typeface="Rix고딕 EB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BC005E11-9FC4-4559-BF01-B81AA1525F34}" type="datetimeFigureOut">
              <a:rPr lang="ko-KR" altLang="en-US" smtClean="0"/>
              <a:pPr/>
              <a:t>2017-09-10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ix고딕 EB" pitchFamily="18" charset="-127"/>
                <a:ea typeface="Rix고딕 EB" pitchFamily="18" charset="-127"/>
              </a:defRPr>
            </a:lvl1pPr>
          </a:lstStyle>
          <a:p>
            <a:fld id="{E298BA0C-7778-40CB-9F43-9459B3FAC40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Rix고딕 EB" pitchFamily="18" charset="-127"/>
        <a:ea typeface="Rix고딕 EB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Rix고딕 EB" pitchFamily="18" charset="-127"/>
                <a:ea typeface="Rix고딕 EB" pitchFamily="18" charset="-127"/>
                <a:cs typeface="+mn-cs"/>
              </a:rPr>
              <a:t>ES6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Rix고딕 EB" pitchFamily="18" charset="-127"/>
                <a:ea typeface="Rix고딕 EB" pitchFamily="18" charset="-127"/>
                <a:cs typeface="+mn-cs"/>
              </a:rPr>
              <a:t>와 다르게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Rix고딕 EB" pitchFamily="18" charset="-127"/>
                <a:ea typeface="Rix고딕 EB" pitchFamily="18" charset="-127"/>
                <a:cs typeface="+mn-cs"/>
              </a:rPr>
              <a:t>Typescript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Rix고딕 EB" pitchFamily="18" charset="-127"/>
                <a:ea typeface="Rix고딕 EB" pitchFamily="18" charset="-127"/>
                <a:cs typeface="+mn-cs"/>
              </a:rPr>
              <a:t>에서는 사용할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Rix고딕 EB" pitchFamily="18" charset="-127"/>
                <a:ea typeface="Rix고딕 EB" pitchFamily="18" charset="-127"/>
                <a:cs typeface="+mn-cs"/>
              </a:rPr>
              <a:t> property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Rix고딕 EB" pitchFamily="18" charset="-127"/>
                <a:ea typeface="Rix고딕 EB" pitchFamily="18" charset="-127"/>
                <a:cs typeface="+mn-cs"/>
              </a:rPr>
              <a:t>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Rix고딕 EB" pitchFamily="18" charset="-127"/>
                <a:ea typeface="Rix고딕 EB" pitchFamily="18" charset="-127"/>
                <a:cs typeface="+mn-cs"/>
              </a:rPr>
              <a:t>선언해줘야한다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Rix고딕 EB" pitchFamily="18" charset="-127"/>
                <a:ea typeface="Rix고딕 EB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Rix고딕 EB" pitchFamily="18" charset="-127"/>
                <a:ea typeface="Rix고딕 EB" pitchFamily="18" charset="-127"/>
                <a:cs typeface="+mn-cs"/>
              </a:rPr>
              <a:t>TypeScript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Rix고딕 EB" pitchFamily="18" charset="-127"/>
                <a:ea typeface="Rix고딕 EB" pitchFamily="18" charset="-127"/>
                <a:cs typeface="+mn-cs"/>
              </a:rPr>
              <a:t>에서는 프로퍼티에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Rix고딕 EB" pitchFamily="18" charset="-127"/>
                <a:ea typeface="Rix고딕 EB" pitchFamily="18" charset="-127"/>
                <a:cs typeface="+mn-cs"/>
              </a:rPr>
              <a:t>static keyword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Rix고딕 EB" pitchFamily="18" charset="-127"/>
                <a:ea typeface="Rix고딕 EB" pitchFamily="18" charset="-127"/>
                <a:cs typeface="+mn-cs"/>
              </a:rPr>
              <a:t>를 사용 가능하다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Rix고딕 EB" pitchFamily="18" charset="-127"/>
                <a:ea typeface="Rix고딕 EB" pitchFamily="18" charset="-127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Rix고딕 EB" pitchFamily="18" charset="-127"/>
              <a:ea typeface="Rix고딕 EB" pitchFamily="18" charset="-127"/>
              <a:cs typeface="+mn-cs"/>
            </a:endParaRPr>
          </a:p>
          <a:p>
            <a:pPr latinLnBrk="1"/>
            <a:endParaRPr lang="en-US" altLang="ko-KR" sz="1200" kern="1200" dirty="0">
              <a:solidFill>
                <a:schemeClr val="tx1"/>
              </a:solidFill>
              <a:effectLst/>
              <a:latin typeface="Rix고딕 EB" pitchFamily="18" charset="-127"/>
              <a:ea typeface="Rix고딕 EB" pitchFamily="18" charset="-127"/>
              <a:cs typeface="+mn-cs"/>
            </a:endParaRP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Rix고딕 EB" pitchFamily="18" charset="-127"/>
              <a:ea typeface="Rix고딕 EB" pitchFamily="18" charset="-127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79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Rix고딕 EB" pitchFamily="18" charset="-127"/>
                <a:ea typeface="Rix고딕 EB" pitchFamily="18" charset="-127"/>
                <a:cs typeface="+mn-cs"/>
              </a:rPr>
              <a:t>private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Rix고딕 EB" pitchFamily="18" charset="-127"/>
                <a:ea typeface="Rix고딕 EB" pitchFamily="18" charset="-127"/>
                <a:cs typeface="+mn-cs"/>
              </a:rPr>
              <a:t>접근제한자 지정 가능하다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Rix고딕 EB" pitchFamily="18" charset="-127"/>
                <a:ea typeface="Rix고딕 EB" pitchFamily="18" charset="-127"/>
                <a:cs typeface="+mn-cs"/>
              </a:rPr>
              <a:t>. (protected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Rix고딕 EB" pitchFamily="18" charset="-127"/>
                <a:ea typeface="Rix고딕 EB" pitchFamily="18" charset="-127"/>
                <a:cs typeface="+mn-cs"/>
              </a:rPr>
              <a:t>역시 가능하다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Rix고딕 EB" pitchFamily="18" charset="-127"/>
                <a:ea typeface="Rix고딕 EB" pitchFamily="18" charset="-127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Rix고딕 EB" pitchFamily="18" charset="-127"/>
              <a:ea typeface="Rix고딕 EB" pitchFamily="18" charset="-127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Rix고딕 EB" pitchFamily="18" charset="-127"/>
                <a:ea typeface="Rix고딕 EB" pitchFamily="18" charset="-127"/>
                <a:cs typeface="+mn-cs"/>
              </a:rPr>
              <a:t>또한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Rix고딕 EB" pitchFamily="18" charset="-127"/>
                <a:ea typeface="Rix고딕 EB" pitchFamily="18" charset="-127"/>
                <a:cs typeface="+mn-cs"/>
              </a:rPr>
              <a:t>readonly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Rix고딕 EB" pitchFamily="18" charset="-127"/>
                <a:ea typeface="Rix고딕 EB" pitchFamily="18" charset="-127"/>
                <a:cs typeface="+mn-cs"/>
              </a:rPr>
              <a:t> keyword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Rix고딕 EB" pitchFamily="18" charset="-127"/>
                <a:ea typeface="Rix고딕 EB" pitchFamily="18" charset="-127"/>
                <a:cs typeface="+mn-cs"/>
              </a:rPr>
              <a:t>를 통해 읽기만 가능한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Rix고딕 EB" pitchFamily="18" charset="-127"/>
                <a:ea typeface="Rix고딕 EB" pitchFamily="18" charset="-127"/>
                <a:cs typeface="+mn-cs"/>
              </a:rPr>
              <a:t>property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Rix고딕 EB" pitchFamily="18" charset="-127"/>
                <a:ea typeface="Rix고딕 EB" pitchFamily="18" charset="-127"/>
                <a:cs typeface="+mn-cs"/>
              </a:rPr>
              <a:t>를 생성할 수도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Rix고딕 EB" pitchFamily="18" charset="-127"/>
                <a:ea typeface="Rix고딕 EB" pitchFamily="18" charset="-127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Rix고딕 EB" pitchFamily="18" charset="-127"/>
              <a:ea typeface="Rix고딕 EB" pitchFamily="18" charset="-127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795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Rix고딕 EB" pitchFamily="18" charset="-127"/>
                <a:ea typeface="Rix고딕 EB" pitchFamily="18" charset="-127"/>
                <a:cs typeface="+mn-cs"/>
              </a:rPr>
              <a:t>또한 인터페이스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Rix고딕 EB" pitchFamily="18" charset="-127"/>
                <a:ea typeface="Rix고딕 EB" pitchFamily="18" charset="-127"/>
                <a:cs typeface="+mn-cs"/>
              </a:rPr>
              <a:t>-&gt;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Rix고딕 EB" pitchFamily="18" charset="-127"/>
                <a:ea typeface="Rix고딕 EB" pitchFamily="18" charset="-127"/>
                <a:cs typeface="+mn-cs"/>
              </a:rPr>
              <a:t>인터페이스 상속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Rix고딕 EB" pitchFamily="18" charset="-127"/>
                <a:ea typeface="Rix고딕 EB" pitchFamily="18" charset="-127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Rix고딕 EB" pitchFamily="18" charset="-127"/>
                <a:ea typeface="Rix고딕 EB" pitchFamily="18" charset="-127"/>
                <a:cs typeface="+mn-cs"/>
              </a:rPr>
              <a:t>다중상속</a:t>
            </a: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Rix고딕 EB" pitchFamily="18" charset="-127"/>
                <a:ea typeface="Rix고딕 EB" pitchFamily="18" charset="-127"/>
                <a:cs typeface="+mn-cs"/>
              </a:rPr>
              <a:t>클래스 상속받는 인터페이스 등등 모두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541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81013"/>
            <a:ext cx="8229600" cy="47307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5795963" y="6453188"/>
            <a:ext cx="28956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4067175" y="6453188"/>
            <a:ext cx="94615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E74EBB0B-277A-4736-8F7F-98BC3F0AAD63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51497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 txBox="1">
            <a:spLocks/>
          </p:cNvSpPr>
          <p:nvPr userDrawn="1"/>
        </p:nvSpPr>
        <p:spPr>
          <a:xfrm>
            <a:off x="6962792" y="6466459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 txBox="1">
            <a:spLocks/>
          </p:cNvSpPr>
          <p:nvPr userDrawn="1"/>
        </p:nvSpPr>
        <p:spPr>
          <a:xfrm>
            <a:off x="6962792" y="6466459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nhncorp\바탕 화면\nhn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1"/>
            <a:ext cx="9144000" cy="6861179"/>
          </a:xfrm>
          <a:prstGeom prst="rect">
            <a:avLst/>
          </a:prstGeom>
          <a:noFill/>
        </p:spPr>
      </p:pic>
      <p:pic>
        <p:nvPicPr>
          <p:cNvPr id="4" name="Picture 4" descr="C:\Documents and Settings\nhn\바탕 화면\최종완료zip\소스파일\NBP.png"/>
          <p:cNvPicPr>
            <a:picLocks noChangeAspect="1" noChangeArrowheads="1"/>
          </p:cNvPicPr>
          <p:nvPr userDrawn="1"/>
        </p:nvPicPr>
        <p:blipFill>
          <a:blip r:embed="rId5" cstate="print"/>
          <a:stretch>
            <a:fillRect/>
          </a:stretch>
        </p:blipFill>
        <p:spPr bwMode="auto">
          <a:xfrm>
            <a:off x="357188" y="6346624"/>
            <a:ext cx="1785950" cy="171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87374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6958029" y="6352159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ES5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부터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TypeScript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까지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dirty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대외비</a:t>
            </a:r>
            <a:endParaRPr lang="en-US" altLang="ko-KR" sz="730" dirty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Picture 4" descr="C:\Documents and Settings\nhn\바탕 화면\최종완료zip\소스파일\NBP.png"/>
          <p:cNvPicPr>
            <a:picLocks noChangeAspect="1" noChangeArrowheads="1"/>
          </p:cNvPicPr>
          <p:nvPr userDrawn="1"/>
        </p:nvPicPr>
        <p:blipFill>
          <a:blip r:embed="rId5" cstate="print"/>
          <a:stretch>
            <a:fillRect/>
          </a:stretch>
        </p:blipFill>
        <p:spPr bwMode="auto">
          <a:xfrm>
            <a:off x="357188" y="6346624"/>
            <a:ext cx="1785950" cy="171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5" r:id="rId3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87374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dirty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기밀</a:t>
            </a:r>
            <a:endParaRPr lang="en-US" altLang="ko-KR" sz="730" dirty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6958029" y="635795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9" name="Picture 4" descr="C:\Documents and Settings\nhn\바탕 화면\최종완료zip\소스파일\NBP.png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357188" y="6346624"/>
            <a:ext cx="1785950" cy="171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332385" y="160950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32385" y="873742"/>
            <a:ext cx="8460000" cy="1588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965446" y="169465"/>
            <a:ext cx="928694" cy="244428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algn="r">
              <a:lnSpc>
                <a:spcPct val="140000"/>
              </a:lnSpc>
            </a:pPr>
            <a:r>
              <a:rPr lang="ko-KR" altLang="en-US" sz="730" dirty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일반</a:t>
            </a:r>
            <a:endParaRPr lang="en-US" altLang="ko-KR" sz="730" dirty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6958029" y="635795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8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파워포인트 문서 사용 안내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9" name="Picture 4" descr="C:\Documents and Settings\nhn\바탕 화면\최종완료zip\소스파일\NBP.png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357188" y="6346624"/>
            <a:ext cx="1785950" cy="1715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2885" y="819847"/>
            <a:ext cx="7072362" cy="68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800" b="1" spc="-100" dirty="0">
                <a:solidFill>
                  <a:prstClr val="black"/>
                </a:solidFill>
              </a:rPr>
              <a:t>ES5 </a:t>
            </a:r>
            <a:r>
              <a:rPr lang="ko-KR" altLang="en-US" sz="3600" b="1" spc="-100" dirty="0">
                <a:solidFill>
                  <a:prstClr val="black"/>
                </a:solidFill>
              </a:rPr>
              <a:t>부터</a:t>
            </a:r>
            <a:r>
              <a:rPr lang="ko-KR" altLang="en-US" sz="4800" b="1" spc="-100" dirty="0">
                <a:solidFill>
                  <a:prstClr val="black"/>
                </a:solidFill>
              </a:rPr>
              <a:t> </a:t>
            </a:r>
            <a:r>
              <a:rPr lang="en-US" altLang="ko-KR" sz="4800" b="1" spc="-100" dirty="0" err="1">
                <a:solidFill>
                  <a:prstClr val="black"/>
                </a:solidFill>
              </a:rPr>
              <a:t>TypeScript</a:t>
            </a:r>
            <a:r>
              <a:rPr lang="en-US" altLang="ko-KR" sz="4800" b="1" spc="-100" dirty="0">
                <a:solidFill>
                  <a:prstClr val="black"/>
                </a:solidFill>
              </a:rPr>
              <a:t> </a:t>
            </a:r>
            <a:r>
              <a:rPr lang="ko-KR" altLang="en-US" sz="3600" b="1" spc="-100" dirty="0">
                <a:solidFill>
                  <a:prstClr val="black"/>
                </a:solidFill>
              </a:rPr>
              <a:t>까지</a:t>
            </a:r>
            <a:endParaRPr lang="en-US" altLang="ko-KR" sz="3600" b="1" spc="-1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617" y="2291708"/>
            <a:ext cx="2786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spc="-20" dirty="0">
                <a:latin typeface="나눔고딕" pitchFamily="50" charset="-127"/>
                <a:ea typeface="나눔고딕" pitchFamily="50" charset="-127"/>
              </a:rPr>
              <a:t>작성자</a:t>
            </a: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b="1" spc="-20" dirty="0">
                <a:latin typeface="나눔고딕" pitchFamily="50" charset="-127"/>
                <a:ea typeface="나눔고딕" pitchFamily="50" charset="-127"/>
              </a:rPr>
              <a:t>김태연</a:t>
            </a: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00" b="1" spc="-20" dirty="0">
                <a:latin typeface="나눔고딕" pitchFamily="50" charset="-127"/>
                <a:ea typeface="나눔고딕" pitchFamily="50" charset="-127"/>
              </a:rPr>
              <a:t>이동규</a:t>
            </a: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00" b="1" spc="-20" dirty="0" err="1">
                <a:latin typeface="나눔고딕" pitchFamily="50" charset="-127"/>
                <a:ea typeface="나눔고딕" pitchFamily="50" charset="-127"/>
              </a:rPr>
              <a:t>윤여선</a:t>
            </a: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00" b="1" spc="-20" dirty="0">
                <a:latin typeface="나눔고딕" pitchFamily="50" charset="-127"/>
                <a:ea typeface="나눔고딕" pitchFamily="50" charset="-127"/>
              </a:rPr>
              <a:t>정재혁</a:t>
            </a:r>
            <a:endParaRPr lang="en-US" altLang="ko-KR" sz="1000" b="1" spc="-2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spc="-20" dirty="0">
                <a:latin typeface="나눔고딕" pitchFamily="50" charset="-127"/>
                <a:ea typeface="나눔고딕" pitchFamily="50" charset="-127"/>
              </a:rPr>
              <a:t>소속팀 </a:t>
            </a: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/ </a:t>
            </a:r>
            <a:r>
              <a:rPr lang="ko-KR" altLang="en-US" sz="1000" b="1" spc="-20" dirty="0" err="1">
                <a:latin typeface="나눔고딕" pitchFamily="50" charset="-127"/>
                <a:ea typeface="나눔고딕" pitchFamily="50" charset="-127"/>
              </a:rPr>
              <a:t>상위부서</a:t>
            </a: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000" b="1" spc="-20" dirty="0">
                <a:latin typeface="나눔고딕" pitchFamily="50" charset="-127"/>
                <a:ea typeface="나눔고딕" pitchFamily="50" charset="-127"/>
              </a:rPr>
              <a:t>플랫폼개발실</a:t>
            </a:r>
            <a:endParaRPr lang="en-US" altLang="ko-KR" sz="1000" b="1" spc="-2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ts val="600"/>
              </a:lnSpc>
            </a:pP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ko-KR" altLang="en-US" sz="1000" b="1" spc="-20" dirty="0" err="1">
                <a:latin typeface="나눔고딕" pitchFamily="50" charset="-127"/>
                <a:ea typeface="나눔고딕" pitchFamily="50" charset="-127"/>
              </a:rPr>
              <a:t>작성년월일</a:t>
            </a:r>
            <a:r>
              <a:rPr lang="en-US" altLang="ko-KR" sz="1000" b="1" spc="-20" dirty="0">
                <a:latin typeface="나눔고딕" pitchFamily="50" charset="-127"/>
                <a:ea typeface="나눔고딕" pitchFamily="50" charset="-127"/>
              </a:rPr>
              <a:t>:2017/09/08</a:t>
            </a:r>
          </a:p>
          <a:p>
            <a:pPr>
              <a:lnSpc>
                <a:spcPct val="150000"/>
              </a:lnSpc>
            </a:pPr>
            <a:r>
              <a:rPr lang="ko-KR" altLang="en-US" sz="1000" b="1" spc="-20" dirty="0">
                <a:latin typeface="나눔고딕" pitchFamily="50" charset="-127"/>
                <a:ea typeface="나눔고딕" pitchFamily="50" charset="-127"/>
              </a:rPr>
              <a:t>대외비</a:t>
            </a:r>
            <a:r>
              <a:rPr lang="en-US" altLang="en-US" sz="1000" b="1" spc="-20" dirty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1000" b="1" spc="-2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34298" y="2214554"/>
            <a:ext cx="342000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92970" y="6364288"/>
            <a:ext cx="2622834" cy="20774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r">
              <a:defRPr/>
            </a:pPr>
            <a:r>
              <a:rPr lang="ko-KR" altLang="en-US" sz="750">
                <a:latin typeface="+mn-lt"/>
              </a:rPr>
              <a:t>ⓒ</a:t>
            </a:r>
            <a:r>
              <a:rPr lang="ko-KR" altLang="en-US" sz="750" b="1">
                <a:latin typeface="나눔고딕" pitchFamily="50" charset="-127"/>
              </a:rPr>
              <a:t> </a:t>
            </a:r>
            <a:r>
              <a:rPr lang="en-US" altLang="ko-KR" sz="750">
                <a:latin typeface="나눔고딕" pitchFamily="50" charset="-127"/>
              </a:rPr>
              <a:t>2011 NHN TECHNOLOGY SERVICES </a:t>
            </a:r>
            <a:r>
              <a:rPr lang="en-US" altLang="ko-KR" sz="750" dirty="0">
                <a:latin typeface="나눔고딕" pitchFamily="50" charset="-127"/>
              </a:rPr>
              <a:t>CORPORATION</a:t>
            </a:r>
            <a:endParaRPr lang="ko-KR" altLang="en-US" sz="750" dirty="0">
              <a:latin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2.ES5-&gt;ES6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35DC90-E462-4F41-9589-39FFDCFF6330}"/>
              </a:ext>
            </a:extLst>
          </p:cNvPr>
          <p:cNvSpPr txBox="1"/>
          <p:nvPr/>
        </p:nvSpPr>
        <p:spPr>
          <a:xfrm>
            <a:off x="539552" y="1268760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5. Classes</a:t>
            </a:r>
            <a:endParaRPr lang="ko-KR" altLang="en-US" sz="1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11CE35-0263-41B3-8D31-355A9A6EA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1607314"/>
            <a:ext cx="4072311" cy="43689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2DAA7C-301E-4A59-9E79-9F56C4A15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701810"/>
            <a:ext cx="4196555" cy="418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8098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2.ES5-&gt;ES6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35DC90-E462-4F41-9589-39FFDCFF6330}"/>
              </a:ext>
            </a:extLst>
          </p:cNvPr>
          <p:cNvSpPr txBox="1"/>
          <p:nvPr/>
        </p:nvSpPr>
        <p:spPr>
          <a:xfrm>
            <a:off x="539552" y="1268760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6. For – of &amp; Generator</a:t>
            </a:r>
            <a:endParaRPr lang="ko-KR" altLang="en-US" sz="1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BB30FE-B4A3-4AFF-B7EB-C8FA8E90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2590800" cy="4048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A9E1C1-1A3E-48A5-B701-7404E895F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244873"/>
            <a:ext cx="3705225" cy="3248025"/>
          </a:xfrm>
          <a:prstGeom prst="rect">
            <a:avLst/>
          </a:prstGeom>
        </p:spPr>
      </p:pic>
      <p:sp>
        <p:nvSpPr>
          <p:cNvPr id="8" name="오른쪽 화살표 2">
            <a:extLst>
              <a:ext uri="{FF2B5EF4-FFF2-40B4-BE49-F238E27FC236}">
                <a16:creationId xmlns:a16="http://schemas.microsoft.com/office/drawing/2014/main" id="{B94A514F-82AF-4C55-AE87-B589A871AA63}"/>
              </a:ext>
            </a:extLst>
          </p:cNvPr>
          <p:cNvSpPr/>
          <p:nvPr/>
        </p:nvSpPr>
        <p:spPr>
          <a:xfrm flipV="1">
            <a:off x="3689158" y="3748789"/>
            <a:ext cx="396044" cy="240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0605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2.ES5-&gt;ES6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35DC90-E462-4F41-9589-39FFDCFF6330}"/>
              </a:ext>
            </a:extLst>
          </p:cNvPr>
          <p:cNvSpPr txBox="1"/>
          <p:nvPr/>
        </p:nvSpPr>
        <p:spPr>
          <a:xfrm>
            <a:off x="539552" y="1268760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Generator</a:t>
            </a:r>
            <a:endParaRPr lang="ko-KR" altLang="en-US" sz="16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344EA6-A9F9-4414-987F-FC3D7E1F8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319264"/>
            <a:ext cx="3476625" cy="27241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77F7054-3389-4651-B390-7206D1A76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810" y="2595489"/>
            <a:ext cx="3190875" cy="2171700"/>
          </a:xfrm>
          <a:prstGeom prst="rect">
            <a:avLst/>
          </a:prstGeom>
        </p:spPr>
      </p:pic>
      <p:sp>
        <p:nvSpPr>
          <p:cNvPr id="6" name="오른쪽 화살표 2">
            <a:extLst>
              <a:ext uri="{FF2B5EF4-FFF2-40B4-BE49-F238E27FC236}">
                <a16:creationId xmlns:a16="http://schemas.microsoft.com/office/drawing/2014/main" id="{584F3739-3FD1-422F-9C81-54F8153768DC}"/>
              </a:ext>
            </a:extLst>
          </p:cNvPr>
          <p:cNvSpPr/>
          <p:nvPr/>
        </p:nvSpPr>
        <p:spPr>
          <a:xfrm flipV="1">
            <a:off x="4414471" y="3561243"/>
            <a:ext cx="396044" cy="240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7821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2.ES5-&gt;ES6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35DC90-E462-4F41-9589-39FFDCFF6330}"/>
              </a:ext>
            </a:extLst>
          </p:cNvPr>
          <p:cNvSpPr txBox="1"/>
          <p:nvPr/>
        </p:nvSpPr>
        <p:spPr>
          <a:xfrm>
            <a:off x="539552" y="1268760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7. Set</a:t>
            </a:r>
            <a:endParaRPr lang="ko-KR" altLang="en-US" sz="16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B5BC1D-4D4C-47FD-82C1-4B0638EA4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11" y="2319264"/>
            <a:ext cx="3457575" cy="23241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A8E5FC0-4CEE-4B91-93F3-CAE0B8D0D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986" y="2780928"/>
            <a:ext cx="4238625" cy="1609725"/>
          </a:xfrm>
          <a:prstGeom prst="rect">
            <a:avLst/>
          </a:prstGeom>
        </p:spPr>
      </p:pic>
      <p:sp>
        <p:nvSpPr>
          <p:cNvPr id="6" name="오른쪽 화살표 2">
            <a:extLst>
              <a:ext uri="{FF2B5EF4-FFF2-40B4-BE49-F238E27FC236}">
                <a16:creationId xmlns:a16="http://schemas.microsoft.com/office/drawing/2014/main" id="{9D5D24F5-CB68-4C13-8C4C-00ABEBC541FF}"/>
              </a:ext>
            </a:extLst>
          </p:cNvPr>
          <p:cNvSpPr/>
          <p:nvPr/>
        </p:nvSpPr>
        <p:spPr>
          <a:xfrm flipV="1">
            <a:off x="4081194" y="3485704"/>
            <a:ext cx="310983" cy="17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96260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2.ES5-&gt;ES6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35DC90-E462-4F41-9589-39FFDCFF6330}"/>
              </a:ext>
            </a:extLst>
          </p:cNvPr>
          <p:cNvSpPr txBox="1"/>
          <p:nvPr/>
        </p:nvSpPr>
        <p:spPr>
          <a:xfrm>
            <a:off x="539552" y="1268760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8. Promise</a:t>
            </a:r>
            <a:endParaRPr lang="ko-KR" altLang="en-US" sz="16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5CE1B8-661C-4649-A0E8-5892B017E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56926"/>
            <a:ext cx="4619625" cy="21145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0B25C7B-212B-42EC-AAFA-8297980C7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4221088"/>
            <a:ext cx="57816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2259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037" y="2344094"/>
            <a:ext cx="9299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20" dirty="0">
                <a:latin typeface="나눔고딕" pitchFamily="50" charset="-127"/>
                <a:ea typeface="나눔고딕" pitchFamily="50" charset="-127"/>
              </a:rPr>
              <a:t>3. TypeScript </a:t>
            </a:r>
            <a:r>
              <a:rPr lang="ko-KR" altLang="en-US" sz="3600" b="1" spc="-20" dirty="0">
                <a:latin typeface="나눔고딕" pitchFamily="50" charset="-127"/>
                <a:ea typeface="나눔고딕" pitchFamily="50" charset="-127"/>
              </a:rPr>
              <a:t>와 기존 </a:t>
            </a:r>
            <a:r>
              <a:rPr lang="en-US" altLang="ko-KR" sz="4000" b="1" spc="-20" dirty="0">
                <a:latin typeface="나눔고딕" pitchFamily="50" charset="-127"/>
                <a:ea typeface="나눔고딕" pitchFamily="50" charset="-127"/>
              </a:rPr>
              <a:t>JavaScript </a:t>
            </a:r>
            <a:r>
              <a:rPr lang="ko-KR" altLang="en-US" sz="3600" b="1" spc="-20" dirty="0" err="1">
                <a:latin typeface="나눔고딕" pitchFamily="50" charset="-127"/>
                <a:ea typeface="나눔고딕" pitchFamily="50" charset="-127"/>
              </a:rPr>
              <a:t>다른점</a:t>
            </a:r>
            <a:r>
              <a:rPr lang="ko-KR" altLang="en-US" sz="4000" b="1" spc="-2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4000" b="1" spc="-20" dirty="0"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58208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3. TypeScript VS ES6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35DC90-E462-4F41-9589-39FFDCFF6330}"/>
              </a:ext>
            </a:extLst>
          </p:cNvPr>
          <p:cNvSpPr txBox="1"/>
          <p:nvPr/>
        </p:nvSpPr>
        <p:spPr>
          <a:xfrm>
            <a:off x="539552" y="1268760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BC474-5FE1-45F7-AF00-9160C4751E7C}"/>
              </a:ext>
            </a:extLst>
          </p:cNvPr>
          <p:cNvSpPr txBox="1"/>
          <p:nvPr/>
        </p:nvSpPr>
        <p:spPr>
          <a:xfrm>
            <a:off x="539552" y="1268761"/>
            <a:ext cx="860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(colon)</a:t>
            </a:r>
            <a:r>
              <a:rPr lang="ko-KR" altLang="ko-KR" dirty="0"/>
              <a:t>을 통해 </a:t>
            </a:r>
            <a:r>
              <a:rPr lang="en-US" altLang="ko-KR" dirty="0"/>
              <a:t>type</a:t>
            </a:r>
            <a:r>
              <a:rPr lang="ko-KR" altLang="ko-KR" dirty="0"/>
              <a:t>을 지정하는 </a:t>
            </a:r>
            <a:r>
              <a:rPr lang="en-US" altLang="ko-KR" dirty="0"/>
              <a:t>type annotation syntax</a:t>
            </a:r>
            <a:r>
              <a:rPr lang="ko-KR" altLang="ko-KR" dirty="0"/>
              <a:t>가 존재</a:t>
            </a:r>
            <a:endParaRPr lang="ko-KR" altLang="en-US" sz="16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909225-1C91-4B4C-9F06-1371F511D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26" y="2132856"/>
            <a:ext cx="3648075" cy="3286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9687D0-60B2-46A2-A5C1-90A493501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776" y="2642443"/>
            <a:ext cx="35433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4795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3. TypeScript VS ES6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35DC90-E462-4F41-9589-39FFDCFF6330}"/>
              </a:ext>
            </a:extLst>
          </p:cNvPr>
          <p:cNvSpPr txBox="1"/>
          <p:nvPr/>
        </p:nvSpPr>
        <p:spPr>
          <a:xfrm>
            <a:off x="539552" y="1268760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BC474-5FE1-45F7-AF00-9160C4751E7C}"/>
              </a:ext>
            </a:extLst>
          </p:cNvPr>
          <p:cNvSpPr txBox="1"/>
          <p:nvPr/>
        </p:nvSpPr>
        <p:spPr>
          <a:xfrm>
            <a:off x="539552" y="1268760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Class Property</a:t>
            </a:r>
            <a:endParaRPr lang="ko-KR" altLang="en-US" sz="16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2DC393-DD2E-4402-BA9C-A3191BEF0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92896"/>
            <a:ext cx="2581275" cy="2190750"/>
          </a:xfrm>
          <a:prstGeom prst="rect">
            <a:avLst/>
          </a:prstGeom>
        </p:spPr>
      </p:pic>
      <p:sp>
        <p:nvSpPr>
          <p:cNvPr id="7" name="오른쪽 화살표 2">
            <a:extLst>
              <a:ext uri="{FF2B5EF4-FFF2-40B4-BE49-F238E27FC236}">
                <a16:creationId xmlns:a16="http://schemas.microsoft.com/office/drawing/2014/main" id="{1273E988-690A-44C2-B00F-1AB94A4C16B5}"/>
              </a:ext>
            </a:extLst>
          </p:cNvPr>
          <p:cNvSpPr/>
          <p:nvPr/>
        </p:nvSpPr>
        <p:spPr>
          <a:xfrm flipV="1">
            <a:off x="3671900" y="3348080"/>
            <a:ext cx="396044" cy="240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09282C-0B1A-4548-B44B-55A5ECC67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017" y="1654696"/>
            <a:ext cx="41148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911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3. TypeScript VS ES6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35DC90-E462-4F41-9589-39FFDCFF6330}"/>
              </a:ext>
            </a:extLst>
          </p:cNvPr>
          <p:cNvSpPr txBox="1"/>
          <p:nvPr/>
        </p:nvSpPr>
        <p:spPr>
          <a:xfrm>
            <a:off x="539552" y="1268760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BC474-5FE1-45F7-AF00-9160C4751E7C}"/>
              </a:ext>
            </a:extLst>
          </p:cNvPr>
          <p:cNvSpPr txBox="1"/>
          <p:nvPr/>
        </p:nvSpPr>
        <p:spPr>
          <a:xfrm>
            <a:off x="539552" y="1268760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Class Property</a:t>
            </a:r>
            <a:endParaRPr lang="ko-KR" altLang="en-US" sz="1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679AFE-2F4E-4366-997D-99AD1A5E0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97" y="2192858"/>
            <a:ext cx="33623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7282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3. TypeScript VS ES6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35DC90-E462-4F41-9589-39FFDCFF6330}"/>
              </a:ext>
            </a:extLst>
          </p:cNvPr>
          <p:cNvSpPr txBox="1"/>
          <p:nvPr/>
        </p:nvSpPr>
        <p:spPr>
          <a:xfrm>
            <a:off x="539552" y="1268760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BC474-5FE1-45F7-AF00-9160C4751E7C}"/>
              </a:ext>
            </a:extLst>
          </p:cNvPr>
          <p:cNvSpPr txBox="1"/>
          <p:nvPr/>
        </p:nvSpPr>
        <p:spPr>
          <a:xfrm>
            <a:off x="539552" y="1268760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Interface</a:t>
            </a:r>
            <a:endParaRPr lang="ko-KR" altLang="ko-KR" sz="16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35F2E8-3853-4444-8D40-31BFFE08A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132856"/>
            <a:ext cx="3276600" cy="16668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A568E2C-435F-401A-9994-F066546B3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347923"/>
            <a:ext cx="3733800" cy="1781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530620-6B55-4AD9-8A33-4D23D2AC0E55}"/>
              </a:ext>
            </a:extLst>
          </p:cNvPr>
          <p:cNvSpPr txBox="1"/>
          <p:nvPr/>
        </p:nvSpPr>
        <p:spPr>
          <a:xfrm>
            <a:off x="5041535" y="3381565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optional property</a:t>
            </a:r>
            <a:r>
              <a:rPr lang="ko-KR" altLang="ko-KR" sz="1600" dirty="0"/>
              <a:t>가 존재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C37D1-A1B1-456C-91E4-2B85D888B5AC}"/>
              </a:ext>
            </a:extLst>
          </p:cNvPr>
          <p:cNvSpPr txBox="1"/>
          <p:nvPr/>
        </p:nvSpPr>
        <p:spPr>
          <a:xfrm>
            <a:off x="5041534" y="5298101"/>
            <a:ext cx="3490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600" dirty="0"/>
              <a:t>함수 </a:t>
            </a:r>
            <a:r>
              <a:rPr lang="ko-KR" altLang="en-US" sz="1600" dirty="0"/>
              <a:t>또한 </a:t>
            </a:r>
            <a:r>
              <a:rPr lang="ko-KR" altLang="ko-KR" sz="1600" dirty="0"/>
              <a:t>인터페이스를 구현할 수 있으며</a:t>
            </a:r>
            <a:r>
              <a:rPr lang="en-US" altLang="ko-KR" sz="1600" dirty="0"/>
              <a:t> return type </a:t>
            </a:r>
            <a:r>
              <a:rPr lang="ko-KR" altLang="ko-KR" sz="1600" dirty="0"/>
              <a:t>지정 가능</a:t>
            </a:r>
          </a:p>
        </p:txBody>
      </p:sp>
    </p:spTree>
    <p:extLst>
      <p:ext uri="{BB962C8B-B14F-4D97-AF65-F5344CB8AC3E}">
        <p14:creationId xmlns:p14="http://schemas.microsoft.com/office/powerpoint/2010/main" val="22041553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36837" y="287066"/>
            <a:ext cx="620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>
                <a:latin typeface="나눔고딕" pitchFamily="50" charset="-127"/>
                <a:ea typeface="나눔고딕" pitchFamily="50" charset="-127"/>
              </a:rPr>
              <a:t>목차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334298" y="653396"/>
            <a:ext cx="342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0954" y="972486"/>
            <a:ext cx="278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20" dirty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en-US" altLang="ko-KR" sz="1400" b="1" dirty="0" err="1">
                <a:latin typeface="+mn-ea"/>
              </a:rPr>
              <a:t>TypeScript</a:t>
            </a:r>
            <a:r>
              <a:rPr lang="en-US" altLang="ko-KR" sz="1400" b="1" dirty="0"/>
              <a:t> </a:t>
            </a:r>
            <a:r>
              <a:rPr lang="ko-KR" altLang="ko-KR" sz="1400" b="1" dirty="0"/>
              <a:t>란</a:t>
            </a:r>
            <a:endParaRPr lang="en-US" altLang="ko-KR" sz="14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6837" y="1745803"/>
            <a:ext cx="278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20" dirty="0">
                <a:latin typeface="나눔고딕" pitchFamily="50" charset="-127"/>
                <a:ea typeface="나눔고딕" pitchFamily="50" charset="-127"/>
              </a:rPr>
              <a:t>2. ES5 -&gt; ES6 </a:t>
            </a:r>
            <a:r>
              <a:rPr lang="ko-KR" altLang="en-US" sz="1400" b="1" spc="-20" dirty="0">
                <a:latin typeface="나눔고딕" pitchFamily="50" charset="-127"/>
                <a:ea typeface="나눔고딕" pitchFamily="50" charset="-127"/>
              </a:rPr>
              <a:t>변천 과정</a:t>
            </a:r>
            <a:endParaRPr lang="en-US" altLang="ko-KR" sz="14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6837" y="2519120"/>
            <a:ext cx="3538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20" dirty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en-US" altLang="ko-KR" sz="1400" b="1" spc="-20" dirty="0" err="1">
                <a:latin typeface="나눔고딕" pitchFamily="50" charset="-127"/>
                <a:ea typeface="나눔고딕" pitchFamily="50" charset="-127"/>
              </a:rPr>
              <a:t>TypeScript</a:t>
            </a:r>
            <a:r>
              <a:rPr lang="en-US" altLang="ko-KR" sz="1400" b="1" spc="-2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spc="-20" dirty="0">
                <a:latin typeface="나눔고딕" pitchFamily="50" charset="-127"/>
                <a:ea typeface="나눔고딕" pitchFamily="50" charset="-127"/>
              </a:rPr>
              <a:t>와 기존 </a:t>
            </a:r>
            <a:r>
              <a:rPr lang="en-US" altLang="ko-KR" sz="1400" b="1" spc="-20" dirty="0">
                <a:latin typeface="나눔고딕" pitchFamily="50" charset="-127"/>
                <a:ea typeface="나눔고딕" pitchFamily="50" charset="-127"/>
              </a:rPr>
              <a:t>JavaScript </a:t>
            </a:r>
            <a:r>
              <a:rPr lang="ko-KR" altLang="en-US" sz="1400" b="1" spc="-20" dirty="0" err="1">
                <a:latin typeface="나눔고딕" pitchFamily="50" charset="-127"/>
                <a:ea typeface="나눔고딕" pitchFamily="50" charset="-127"/>
              </a:rPr>
              <a:t>다른점</a:t>
            </a:r>
            <a:r>
              <a:rPr lang="ko-KR" altLang="en-US" sz="1400" b="1" spc="-2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1" spc="-20" dirty="0"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848" y="3292437"/>
            <a:ext cx="3538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20" dirty="0">
                <a:latin typeface="나눔고딕" pitchFamily="50" charset="-127"/>
                <a:ea typeface="나눔고딕" pitchFamily="50" charset="-127"/>
              </a:rPr>
              <a:t>4. SCSS </a:t>
            </a:r>
            <a:r>
              <a:rPr lang="ko-KR" altLang="en-US" sz="1400" b="1" spc="-20" dirty="0">
                <a:latin typeface="나눔고딕" pitchFamily="50" charset="-127"/>
                <a:ea typeface="나눔고딕" pitchFamily="50" charset="-127"/>
              </a:rPr>
              <a:t>란</a:t>
            </a:r>
            <a:endParaRPr lang="en-US" altLang="ko-KR" sz="14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298" y="4065754"/>
            <a:ext cx="3538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20" dirty="0">
                <a:latin typeface="나눔고딕" pitchFamily="50" charset="-127"/>
                <a:ea typeface="나눔고딕" pitchFamily="50" charset="-127"/>
              </a:rPr>
              <a:t>5. </a:t>
            </a:r>
            <a:r>
              <a:rPr lang="ko-KR" altLang="en-US" sz="1400" b="1" spc="-20" dirty="0">
                <a:latin typeface="나눔고딕" pitchFamily="50" charset="-127"/>
                <a:ea typeface="나눔고딕" pitchFamily="50" charset="-127"/>
              </a:rPr>
              <a:t>시연</a:t>
            </a:r>
            <a:endParaRPr lang="en-US" altLang="ko-KR" sz="1400" b="1" spc="-2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3. TypeScript VS ES6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35DC90-E462-4F41-9589-39FFDCFF6330}"/>
              </a:ext>
            </a:extLst>
          </p:cNvPr>
          <p:cNvSpPr txBox="1"/>
          <p:nvPr/>
        </p:nvSpPr>
        <p:spPr>
          <a:xfrm>
            <a:off x="539552" y="1268760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BC474-5FE1-45F7-AF00-9160C4751E7C}"/>
              </a:ext>
            </a:extLst>
          </p:cNvPr>
          <p:cNvSpPr txBox="1"/>
          <p:nvPr/>
        </p:nvSpPr>
        <p:spPr>
          <a:xfrm>
            <a:off x="539552" y="1268760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Optional type – </a:t>
            </a:r>
            <a:r>
              <a:rPr lang="en-US" altLang="ko-KR" sz="1600" b="1" dirty="0" err="1"/>
              <a:t>enum</a:t>
            </a:r>
            <a:endParaRPr lang="ko-KR" altLang="ko-KR" sz="1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BF0B83-95C1-4385-A741-74B601558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21" y="2331840"/>
            <a:ext cx="42957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7686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037" y="2344094"/>
            <a:ext cx="707236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>
                <a:latin typeface="나눔고딕" pitchFamily="50" charset="-127"/>
                <a:ea typeface="나눔고딕" pitchFamily="50" charset="-127"/>
              </a:rPr>
              <a:t>4. SCSS</a:t>
            </a:r>
            <a:r>
              <a:rPr lang="ko-KR" altLang="en-US" sz="4000" b="1" spc="-100" dirty="0">
                <a:latin typeface="나눔고딕" pitchFamily="50" charset="-127"/>
                <a:ea typeface="나눔고딕" pitchFamily="50" charset="-127"/>
              </a:rPr>
              <a:t>란</a:t>
            </a:r>
            <a:endParaRPr lang="en-US" altLang="ko-KR" sz="4000" b="1" spc="-1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49870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68086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1" dirty="0"/>
              <a:t>SASS </a:t>
            </a:r>
            <a:r>
              <a:rPr lang="ko-KR" altLang="en-US" sz="1600" b="1" dirty="0"/>
              <a:t>란</a:t>
            </a:r>
            <a:r>
              <a:rPr lang="en-US" altLang="ko-KR" sz="1600" b="1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CSS</a:t>
            </a:r>
            <a:r>
              <a:rPr lang="ko-KR" altLang="en-US" sz="1400" dirty="0"/>
              <a:t>는 </a:t>
            </a:r>
            <a:r>
              <a:rPr lang="en-US" altLang="ko-KR" sz="1400" dirty="0"/>
              <a:t>Element</a:t>
            </a:r>
            <a:r>
              <a:rPr lang="ko-KR" altLang="en-US" sz="1400" dirty="0"/>
              <a:t>를 선택하고</a:t>
            </a:r>
            <a:r>
              <a:rPr lang="en-US" altLang="ko-KR" sz="1400" dirty="0"/>
              <a:t>, </a:t>
            </a:r>
            <a:r>
              <a:rPr lang="ko-KR" altLang="en-US" sz="1400" dirty="0"/>
              <a:t>선택 된 태그를 꾸며주는 단순한 원리를 가지고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이런 단순성을 </a:t>
            </a:r>
            <a:r>
              <a:rPr lang="en-US" altLang="ko-KR" sz="1400" dirty="0"/>
              <a:t>CSS</a:t>
            </a:r>
            <a:r>
              <a:rPr lang="ko-KR" altLang="en-US" sz="1400" dirty="0"/>
              <a:t>의 미덕이지만</a:t>
            </a:r>
            <a:r>
              <a:rPr lang="en-US" altLang="ko-KR" sz="1400" dirty="0"/>
              <a:t>, </a:t>
            </a:r>
            <a:r>
              <a:rPr lang="ko-KR" altLang="en-US" sz="1400" dirty="0"/>
              <a:t>규모가 조금만 커져도 </a:t>
            </a:r>
            <a:r>
              <a:rPr lang="en-US" altLang="ko-KR" sz="1400" dirty="0"/>
              <a:t>CSS</a:t>
            </a:r>
            <a:r>
              <a:rPr lang="ko-KR" altLang="en-US" sz="1400" dirty="0"/>
              <a:t>코드를 유지보수하는 것이 어렵거나 불가능한 일이 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문제점</a:t>
            </a:r>
            <a:r>
              <a:rPr lang="en-US" altLang="ko-KR" sz="1400" dirty="0"/>
              <a:t>(</a:t>
            </a:r>
            <a:r>
              <a:rPr lang="ko-KR" altLang="en-US" sz="1400" dirty="0"/>
              <a:t>유지보수</a:t>
            </a:r>
            <a:r>
              <a:rPr lang="en-US" altLang="ko-KR" sz="1400" dirty="0"/>
              <a:t>)</a:t>
            </a:r>
            <a:r>
              <a:rPr lang="ko-KR" altLang="en-US" sz="1400" dirty="0"/>
              <a:t>을 해결하기 위해서 </a:t>
            </a:r>
            <a:r>
              <a:rPr lang="en-US" altLang="ko-KR" sz="1400" dirty="0"/>
              <a:t>SASS</a:t>
            </a:r>
            <a:r>
              <a:rPr lang="ko-KR" altLang="en-US" sz="1400" dirty="0"/>
              <a:t>라는 것이 나오게 됩니다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48574" y="169524"/>
            <a:ext cx="4223412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SASS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80" y="3284984"/>
            <a:ext cx="4543425" cy="172402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875BC8-7E03-422B-BB66-3E55D0C709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E74EBB0B-277A-4736-8F7F-98BC3F0AAD63}" type="slidenum">
              <a:rPr lang="en-US" altLang="ko-KR" smtClean="0"/>
              <a:pPr/>
              <a:t>22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647207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68086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1. Variable(</a:t>
            </a:r>
            <a:r>
              <a:rPr lang="ko-KR" altLang="en-US" sz="1600" b="1" dirty="0"/>
              <a:t>변수</a:t>
            </a:r>
            <a:r>
              <a:rPr lang="en-US" altLang="ko-KR" sz="1600" b="1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48574" y="169524"/>
            <a:ext cx="4223412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SASS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가 제공하는 기능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32856"/>
            <a:ext cx="2064013" cy="3413560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4103948" y="3863619"/>
            <a:ext cx="93610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132856"/>
            <a:ext cx="1876095" cy="346152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84552C-D7B2-4D02-B923-FA4FCEB60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E74EBB0B-277A-4736-8F7F-98BC3F0AAD63}" type="slidenum">
              <a:rPr lang="en-US" altLang="ko-KR" smtClean="0"/>
              <a:pPr/>
              <a:t>23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43931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68086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2. Math Operators(</a:t>
            </a:r>
            <a:r>
              <a:rPr lang="ko-KR" altLang="en-US" sz="1600" b="1" dirty="0"/>
              <a:t>수학 연산자</a:t>
            </a:r>
            <a:r>
              <a:rPr lang="en-US" altLang="ko-KR" sz="1600" b="1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48574" y="169524"/>
            <a:ext cx="4223412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SASS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가 제공하는 기능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103948" y="3863619"/>
            <a:ext cx="93610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67" y="1882419"/>
            <a:ext cx="2638425" cy="3962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2060848"/>
            <a:ext cx="2326057" cy="320009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E1DB7AF-A6E3-4912-9237-65407F3E85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E74EBB0B-277A-4736-8F7F-98BC3F0AAD63}" type="slidenum">
              <a:rPr lang="en-US" altLang="ko-KR" smtClean="0"/>
              <a:pPr/>
              <a:t>24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853383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68086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3. Nesting(</a:t>
            </a:r>
            <a:r>
              <a:rPr lang="ko-KR" altLang="en-US" sz="1600" b="1" dirty="0"/>
              <a:t>중첩</a:t>
            </a:r>
            <a:r>
              <a:rPr lang="en-US" altLang="ko-KR" sz="1600" b="1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48574" y="169524"/>
            <a:ext cx="4223412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SASS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가 제공하는 기능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103948" y="3863619"/>
            <a:ext cx="93610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46" y="1700808"/>
            <a:ext cx="1989868" cy="43924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853920"/>
            <a:ext cx="2152650" cy="408622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875475-6FEB-461F-9FF4-6E390F1D5B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E74EBB0B-277A-4736-8F7F-98BC3F0AAD63}" type="slidenum">
              <a:rPr lang="en-US" altLang="ko-KR" smtClean="0"/>
              <a:pPr/>
              <a:t>25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479963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68086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4. Import(</a:t>
            </a:r>
            <a:r>
              <a:rPr lang="ko-KR" altLang="en-US" sz="1600" b="1" dirty="0"/>
              <a:t>불러오기</a:t>
            </a:r>
            <a:r>
              <a:rPr lang="en-US" altLang="ko-KR" sz="1600" b="1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48574" y="169524"/>
            <a:ext cx="4223412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SASS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가 제공하는 기능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103948" y="3863619"/>
            <a:ext cx="93610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668" y="2699410"/>
            <a:ext cx="2529234" cy="26164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2927515"/>
            <a:ext cx="2626680" cy="18722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668" y="1820342"/>
            <a:ext cx="2529234" cy="778226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1405B-11C6-4C2A-9F5A-9522083B93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E74EBB0B-277A-4736-8F7F-98BC3F0AAD63}" type="slidenum">
              <a:rPr lang="en-US" altLang="ko-KR" smtClean="0"/>
              <a:pPr/>
              <a:t>26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476585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5. Extend(</a:t>
            </a:r>
            <a:r>
              <a:rPr lang="ko-KR" altLang="en-US" sz="1600" b="1" dirty="0"/>
              <a:t>상속</a:t>
            </a:r>
            <a:r>
              <a:rPr lang="en-US" altLang="ko-KR" sz="1600" b="1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48574" y="169524"/>
            <a:ext cx="4223412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SASS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가 제공하는 기능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103948" y="3863619"/>
            <a:ext cx="93610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98483"/>
            <a:ext cx="2590800" cy="4486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650" y="1556792"/>
            <a:ext cx="2531724" cy="417681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CBAC89-2114-46F3-AE92-7A74E8E65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E74EBB0B-277A-4736-8F7F-98BC3F0AAD63}" type="slidenum">
              <a:rPr lang="en-US" altLang="ko-KR" smtClean="0"/>
              <a:pPr/>
              <a:t>27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504276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525658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6. </a:t>
            </a:r>
            <a:r>
              <a:rPr lang="en-US" altLang="ko-KR" sz="1600" b="1" dirty="0" err="1"/>
              <a:t>Mixin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믹스인</a:t>
            </a:r>
            <a:r>
              <a:rPr lang="en-US" altLang="ko-KR" sz="1600" b="1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48574" y="169524"/>
            <a:ext cx="4223412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SASS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가 제공하는 기능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103948" y="3863619"/>
            <a:ext cx="93610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98483"/>
            <a:ext cx="2590800" cy="4486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650" y="1556792"/>
            <a:ext cx="2531724" cy="417681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02E318-448D-4EF2-AB7F-AE10AC3A99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E74EBB0B-277A-4736-8F7F-98BC3F0AAD63}" type="slidenum">
              <a:rPr lang="en-US" altLang="ko-KR" smtClean="0"/>
              <a:pPr/>
              <a:t>28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192230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770" y="2181216"/>
            <a:ext cx="521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/>
            <a:r>
              <a:rPr lang="en-US" altLang="ko-KR" sz="5400" b="1" dirty="0">
                <a:latin typeface="나눔고딕" pitchFamily="50" charset="-127"/>
                <a:ea typeface="나눔고딕" pitchFamily="50" charset="-127"/>
              </a:rPr>
              <a:t>Thank you.</a:t>
            </a:r>
            <a:endParaRPr lang="ko-KR" altLang="en-US" sz="5400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037" y="2344094"/>
            <a:ext cx="707236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en-US" altLang="ko-KR" sz="4000" b="1" spc="-100" dirty="0" err="1">
                <a:latin typeface="나눔고딕" pitchFamily="50" charset="-127"/>
                <a:ea typeface="나눔고딕" pitchFamily="50" charset="-127"/>
              </a:rPr>
              <a:t>TypeScript</a:t>
            </a:r>
            <a:r>
              <a:rPr lang="en-US" altLang="ko-KR" sz="4000" b="1" spc="-1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4000" b="1" spc="-100" dirty="0">
                <a:latin typeface="나눔고딕" pitchFamily="50" charset="-127"/>
                <a:ea typeface="나눔고딕" pitchFamily="50" charset="-127"/>
              </a:rPr>
              <a:t>란</a:t>
            </a:r>
            <a:endParaRPr lang="en-US" altLang="ko-KR" sz="4000" b="1" spc="-1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4223412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1 </a:t>
            </a:r>
            <a:r>
              <a:rPr lang="en-US" altLang="ko-KR" sz="1600" b="1" spc="-20" dirty="0" err="1">
                <a:latin typeface="나눔고딕" pitchFamily="50" charset="-127"/>
                <a:ea typeface="나눔고딕" pitchFamily="50" charset="-127"/>
              </a:rPr>
              <a:t>TypeScript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란 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200" y="1162844"/>
            <a:ext cx="69619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“Typed superset of JavaScript that compiles to plain JavaScript ”</a:t>
            </a:r>
            <a:endParaRPr lang="ko-KR" altLang="ko-KR" dirty="0"/>
          </a:p>
          <a:p>
            <a:endParaRPr lang="en-US" altLang="ko-KR" dirty="0"/>
          </a:p>
          <a:p>
            <a:r>
              <a:rPr lang="en-US" altLang="ko-KR" dirty="0"/>
              <a:t>“Strongly typed , object </a:t>
            </a:r>
            <a:r>
              <a:rPr lang="en-US" altLang="ko-KR" dirty="0" err="1"/>
              <a:t>oriednted</a:t>
            </a:r>
            <a:r>
              <a:rPr lang="en-US" altLang="ko-KR" dirty="0"/>
              <a:t> , compiled language” </a:t>
            </a:r>
            <a:endParaRPr lang="ko-KR" altLang="ko-KR" dirty="0"/>
          </a:p>
          <a:p>
            <a:endParaRPr lang="en-US" altLang="ko-KR" dirty="0"/>
          </a:p>
          <a:p>
            <a:r>
              <a:rPr lang="en-US" altLang="ko-KR" dirty="0"/>
              <a:t>ES6</a:t>
            </a:r>
            <a:r>
              <a:rPr lang="ko-KR" altLang="ko-KR" dirty="0"/>
              <a:t>에서 제안된 여러가지 기능들과 클래스 </a:t>
            </a:r>
            <a:r>
              <a:rPr lang="en-US" altLang="ko-KR" dirty="0"/>
              <a:t>, </a:t>
            </a:r>
            <a:r>
              <a:rPr lang="ko-KR" altLang="ko-KR" dirty="0"/>
              <a:t>모듈 등의 문법도 포</a:t>
            </a:r>
            <a:r>
              <a:rPr lang="ko-KR" altLang="en-US" dirty="0"/>
              <a:t>함한다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컴파일 시점에 </a:t>
            </a:r>
            <a:r>
              <a:rPr lang="ko-KR" altLang="ko-KR" dirty="0"/>
              <a:t>명확한 타입 체크를 </a:t>
            </a:r>
            <a:r>
              <a:rPr lang="ko-KR" altLang="en-US" dirty="0"/>
              <a:t>하여 </a:t>
            </a:r>
            <a:r>
              <a:rPr lang="ko-KR" altLang="ko-KR" dirty="0" err="1"/>
              <a:t>런타임시</a:t>
            </a:r>
            <a:r>
              <a:rPr lang="ko-KR" altLang="ko-KR" dirty="0"/>
              <a:t> 발생하는 예상치 못한 오류를</a:t>
            </a:r>
            <a:r>
              <a:rPr lang="en-US" altLang="ko-KR" dirty="0"/>
              <a:t> JS </a:t>
            </a:r>
            <a:r>
              <a:rPr lang="ko-KR" altLang="ko-KR" dirty="0"/>
              <a:t>로 트랜스파일링 전에 확인 할 수 있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ko-KR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037" y="2344094"/>
            <a:ext cx="7072362" cy="1297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en-US" altLang="ko-KR" sz="4000" b="1" spc="-100" dirty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en-US" altLang="ko-KR" sz="4000" b="1" spc="-20" dirty="0">
                <a:latin typeface="나눔고딕" pitchFamily="50" charset="-127"/>
                <a:ea typeface="나눔고딕" pitchFamily="50" charset="-127"/>
              </a:rPr>
              <a:t>ES5 -&gt; ES6 </a:t>
            </a:r>
            <a:r>
              <a:rPr lang="ko-KR" altLang="en-US" sz="4000" b="1" spc="-20" dirty="0">
                <a:latin typeface="나눔고딕" pitchFamily="50" charset="-127"/>
                <a:ea typeface="나눔고딕" pitchFamily="50" charset="-127"/>
              </a:rPr>
              <a:t>변천 과정</a:t>
            </a:r>
            <a:endParaRPr lang="en-US" altLang="ko-KR" sz="4000" b="1" spc="-2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ts val="4600"/>
              </a:lnSpc>
            </a:pPr>
            <a:endParaRPr lang="en-US" altLang="ko-KR" sz="4000" b="1" spc="-1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28596" y="2214554"/>
            <a:ext cx="828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90023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2.ES5-&gt;ES6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35DC90-E462-4F41-9589-39FFDCFF6330}"/>
              </a:ext>
            </a:extLst>
          </p:cNvPr>
          <p:cNvSpPr txBox="1"/>
          <p:nvPr/>
        </p:nvSpPr>
        <p:spPr>
          <a:xfrm>
            <a:off x="539552" y="1268760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1. Default Parameters</a:t>
            </a:r>
            <a:endParaRPr lang="ko-KR" altLang="en-US" sz="1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05BF0C-AFA6-4645-ADFE-BC49F6185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88840"/>
            <a:ext cx="3905250" cy="3286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1B1153-1BFD-4E19-8BCF-D2B4D8B87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867" y="3331160"/>
            <a:ext cx="3905250" cy="723900"/>
          </a:xfrm>
          <a:prstGeom prst="rect">
            <a:avLst/>
          </a:prstGeom>
        </p:spPr>
      </p:pic>
      <p:sp>
        <p:nvSpPr>
          <p:cNvPr id="8" name="오른쪽 화살표 2">
            <a:extLst>
              <a:ext uri="{FF2B5EF4-FFF2-40B4-BE49-F238E27FC236}">
                <a16:creationId xmlns:a16="http://schemas.microsoft.com/office/drawing/2014/main" id="{0B82EED0-5F4E-4D28-AB67-4F8ACB357446}"/>
              </a:ext>
            </a:extLst>
          </p:cNvPr>
          <p:cNvSpPr/>
          <p:nvPr/>
        </p:nvSpPr>
        <p:spPr>
          <a:xfrm flipV="1">
            <a:off x="4535996" y="3573015"/>
            <a:ext cx="396044" cy="240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81375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2.ES5-&gt;ES6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35DC90-E462-4F41-9589-39FFDCFF6330}"/>
              </a:ext>
            </a:extLst>
          </p:cNvPr>
          <p:cNvSpPr txBox="1"/>
          <p:nvPr/>
        </p:nvSpPr>
        <p:spPr>
          <a:xfrm>
            <a:off x="539552" y="1268760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2. Block-Scoped Constructs Let and </a:t>
            </a:r>
            <a:r>
              <a:rPr lang="en-US" altLang="ko-KR" sz="1600" b="1" dirty="0" err="1"/>
              <a:t>Const</a:t>
            </a:r>
            <a:endParaRPr lang="ko-KR" altLang="en-US" sz="16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A64BA7-C127-4929-9216-3E2D641C3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564904"/>
            <a:ext cx="4313706" cy="23762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1C4BBB-4CE1-4D8D-8770-E4EC9DC77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2767198"/>
            <a:ext cx="3619500" cy="1971675"/>
          </a:xfrm>
          <a:prstGeom prst="rect">
            <a:avLst/>
          </a:prstGeom>
        </p:spPr>
      </p:pic>
      <p:sp>
        <p:nvSpPr>
          <p:cNvPr id="6" name="오른쪽 화살표 2">
            <a:extLst>
              <a:ext uri="{FF2B5EF4-FFF2-40B4-BE49-F238E27FC236}">
                <a16:creationId xmlns:a16="http://schemas.microsoft.com/office/drawing/2014/main" id="{4DBBF5E4-F833-4173-AC3B-8C81984964DD}"/>
              </a:ext>
            </a:extLst>
          </p:cNvPr>
          <p:cNvSpPr/>
          <p:nvPr/>
        </p:nvSpPr>
        <p:spPr>
          <a:xfrm flipV="1">
            <a:off x="4925266" y="3638980"/>
            <a:ext cx="222798" cy="228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2915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2.ES5-&gt;ES6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35DC90-E462-4F41-9589-39FFDCFF6330}"/>
              </a:ext>
            </a:extLst>
          </p:cNvPr>
          <p:cNvSpPr txBox="1"/>
          <p:nvPr/>
        </p:nvSpPr>
        <p:spPr>
          <a:xfrm>
            <a:off x="539552" y="1268760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en-US" altLang="ko-KR" sz="1600" b="1" dirty="0" err="1"/>
              <a:t>Destructuring</a:t>
            </a:r>
            <a:r>
              <a:rPr lang="en-US" altLang="ko-KR" sz="1600" b="1" dirty="0"/>
              <a:t> Assignment</a:t>
            </a:r>
            <a:endParaRPr lang="ko-KR" altLang="en-US" sz="16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2E5CEC-1D1B-4791-B5F3-72DF34DCD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40751"/>
            <a:ext cx="2352675" cy="1381125"/>
          </a:xfrm>
          <a:prstGeom prst="rect">
            <a:avLst/>
          </a:prstGeom>
        </p:spPr>
      </p:pic>
      <p:sp>
        <p:nvSpPr>
          <p:cNvPr id="5" name="오른쪽 화살표 2">
            <a:extLst>
              <a:ext uri="{FF2B5EF4-FFF2-40B4-BE49-F238E27FC236}">
                <a16:creationId xmlns:a16="http://schemas.microsoft.com/office/drawing/2014/main" id="{6CF6180B-7A99-459F-8E7B-D540DB74F8D7}"/>
              </a:ext>
            </a:extLst>
          </p:cNvPr>
          <p:cNvSpPr/>
          <p:nvPr/>
        </p:nvSpPr>
        <p:spPr>
          <a:xfrm flipV="1">
            <a:off x="4050857" y="2511217"/>
            <a:ext cx="396044" cy="240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D53AF3-223D-406A-9B9E-3CF1C4A7C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531" y="2126487"/>
            <a:ext cx="2609850" cy="1009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D78428-CA45-4FBF-8A83-F5AF8EE38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861048"/>
            <a:ext cx="2714625" cy="2352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8C31C8-C4CF-4709-B702-118F1E6DC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531" y="4365104"/>
            <a:ext cx="3105150" cy="1619250"/>
          </a:xfrm>
          <a:prstGeom prst="rect">
            <a:avLst/>
          </a:prstGeom>
        </p:spPr>
      </p:pic>
      <p:sp>
        <p:nvSpPr>
          <p:cNvPr id="10" name="오른쪽 화살표 2">
            <a:extLst>
              <a:ext uri="{FF2B5EF4-FFF2-40B4-BE49-F238E27FC236}">
                <a16:creationId xmlns:a16="http://schemas.microsoft.com/office/drawing/2014/main" id="{613F234D-ECA9-43C3-9B71-32C4D072ED37}"/>
              </a:ext>
            </a:extLst>
          </p:cNvPr>
          <p:cNvSpPr/>
          <p:nvPr/>
        </p:nvSpPr>
        <p:spPr>
          <a:xfrm flipV="1">
            <a:off x="4231832" y="4934538"/>
            <a:ext cx="396044" cy="240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4591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574" y="169524"/>
            <a:ext cx="422341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2.ES5-&gt;ES6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35DC90-E462-4F41-9589-39FFDCFF6330}"/>
              </a:ext>
            </a:extLst>
          </p:cNvPr>
          <p:cNvSpPr txBox="1"/>
          <p:nvPr/>
        </p:nvSpPr>
        <p:spPr>
          <a:xfrm>
            <a:off x="539552" y="1268760"/>
            <a:ext cx="6264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4. </a:t>
            </a:r>
            <a:r>
              <a:rPr lang="en-US" altLang="ko-KR" sz="1600" b="1" dirty="0" err="1"/>
              <a:t>Moduels</a:t>
            </a:r>
            <a:endParaRPr lang="ko-KR" altLang="en-US" sz="16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216835-2356-477F-9F6D-33A9A5030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10" y="2319263"/>
            <a:ext cx="4074176" cy="25145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D04A8C2-EC99-48BD-A1D1-1587C9FA1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555168"/>
            <a:ext cx="3890625" cy="2042790"/>
          </a:xfrm>
          <a:prstGeom prst="rect">
            <a:avLst/>
          </a:prstGeom>
        </p:spPr>
      </p:pic>
      <p:sp>
        <p:nvSpPr>
          <p:cNvPr id="6" name="오른쪽 화살표 2">
            <a:extLst>
              <a:ext uri="{FF2B5EF4-FFF2-40B4-BE49-F238E27FC236}">
                <a16:creationId xmlns:a16="http://schemas.microsoft.com/office/drawing/2014/main" id="{6E2E605B-78E6-41C8-A0E9-AB4FF9F8A95D}"/>
              </a:ext>
            </a:extLst>
          </p:cNvPr>
          <p:cNvSpPr/>
          <p:nvPr/>
        </p:nvSpPr>
        <p:spPr>
          <a:xfrm flipV="1">
            <a:off x="4612003" y="3456466"/>
            <a:ext cx="396044" cy="240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9102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표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대외비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기밀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일반">
  <a:themeElements>
    <a:clrScheme name="NHN">
      <a:dk1>
        <a:sysClr val="windowText" lastClr="000000"/>
      </a:dk1>
      <a:lt1>
        <a:sysClr val="window" lastClr="FFFFFF"/>
      </a:lt1>
      <a:dk2>
        <a:srgbClr val="FF7C19"/>
      </a:dk2>
      <a:lt2>
        <a:srgbClr val="71C31F"/>
      </a:lt2>
      <a:accent1>
        <a:srgbClr val="5DC1E3"/>
      </a:accent1>
      <a:accent2>
        <a:srgbClr val="61BDA1"/>
      </a:accent2>
      <a:accent3>
        <a:srgbClr val="4F79A1"/>
      </a:accent3>
      <a:accent4>
        <a:srgbClr val="758559"/>
      </a:accent4>
      <a:accent5>
        <a:srgbClr val="857155"/>
      </a:accent5>
      <a:accent6>
        <a:srgbClr val="88565B"/>
      </a:accent6>
      <a:hlink>
        <a:srgbClr val="4B5661"/>
      </a:hlink>
      <a:folHlink>
        <a:srgbClr val="523F4B"/>
      </a:folHlink>
    </a:clrScheme>
    <a:fontScheme name="나눔고딕">
      <a:majorFont>
        <a:latin typeface="나눔고딕 Bold"/>
        <a:ea typeface="나눔고딕 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474</Words>
  <Application>Microsoft Office PowerPoint</Application>
  <PresentationFormat>화면 슬라이드 쇼(4:3)</PresentationFormat>
  <Paragraphs>89</Paragraphs>
  <Slides>29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Rix고딕 EB</vt:lpstr>
      <vt:lpstr>굴림</vt:lpstr>
      <vt:lpstr>나눔고딕</vt:lpstr>
      <vt:lpstr>나눔고딕 Bold</vt:lpstr>
      <vt:lpstr>Arial</vt:lpstr>
      <vt:lpstr>Wingdings</vt:lpstr>
      <vt:lpstr>표지</vt:lpstr>
      <vt:lpstr>대외비</vt:lpstr>
      <vt:lpstr>기밀</vt:lpstr>
      <vt:lpstr>일반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Stevia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NHN</dc:creator>
  <cp:lastModifiedBy>윤여선</cp:lastModifiedBy>
  <cp:revision>301</cp:revision>
  <dcterms:created xsi:type="dcterms:W3CDTF">2007-04-27T09:07:31Z</dcterms:created>
  <dcterms:modified xsi:type="dcterms:W3CDTF">2017-09-10T10:55:16Z</dcterms:modified>
</cp:coreProperties>
</file>