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016" y="3056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02471"/>
              </p:ext>
            </p:extLst>
          </p:nvPr>
        </p:nvGraphicFramePr>
        <p:xfrm>
          <a:off x="21640800" y="12496800"/>
          <a:ext cx="10972800" cy="952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86400"/>
                <a:gridCol w="5486400"/>
              </a:tblGrid>
              <a:tr h="4762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2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8651875" y="788824"/>
            <a:ext cx="185515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FPGA Power Modeling 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3" name="AutoShape 1366"/>
          <p:cNvSpPr>
            <a:spLocks noChangeArrowheads="1"/>
          </p:cNvSpPr>
          <p:nvPr/>
        </p:nvSpPr>
        <p:spPr bwMode="auto">
          <a:xfrm>
            <a:off x="22423438" y="5105400"/>
            <a:ext cx="9580562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LMS Algorithm with Cost Function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AutoShape 1375"/>
          <p:cNvSpPr>
            <a:spLocks noChangeArrowheads="1"/>
          </p:cNvSpPr>
          <p:nvPr/>
        </p:nvSpPr>
        <p:spPr bwMode="auto">
          <a:xfrm>
            <a:off x="12857162" y="5105400"/>
            <a:ext cx="7793038" cy="11784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Linear Power Modeling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AutoShape 1380"/>
          <p:cNvSpPr>
            <a:spLocks noChangeArrowheads="1"/>
          </p:cNvSpPr>
          <p:nvPr/>
        </p:nvSpPr>
        <p:spPr bwMode="auto">
          <a:xfrm>
            <a:off x="7086600" y="14173200"/>
            <a:ext cx="7793037" cy="1138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Tool Flow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AutoShape 1382"/>
          <p:cNvSpPr>
            <a:spLocks noChangeArrowheads="1"/>
          </p:cNvSpPr>
          <p:nvPr/>
        </p:nvSpPr>
        <p:spPr bwMode="auto">
          <a:xfrm>
            <a:off x="1676401" y="5146104"/>
            <a:ext cx="7793037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Motivation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 Box 1383"/>
          <p:cNvSpPr txBox="1">
            <a:spLocks noChangeArrowheads="1"/>
          </p:cNvSpPr>
          <p:nvPr/>
        </p:nvSpPr>
        <p:spPr bwMode="auto">
          <a:xfrm>
            <a:off x="434975" y="6503416"/>
            <a:ext cx="10233025" cy="666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Power dissipation is a major concern in computer system</a:t>
            </a: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Existing power analysis method</a:t>
            </a:r>
          </a:p>
          <a:p>
            <a:pPr lvl="1"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RTL / gate-level simulation: extremely slow</a:t>
            </a:r>
          </a:p>
          <a:p>
            <a:pPr lvl="1"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Cycle accurate software simulation: still slow</a:t>
            </a:r>
          </a:p>
          <a:p>
            <a:pPr lvl="1"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Analytic modeling: not accurate</a:t>
            </a: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Goal: fast and accurate power analysis</a:t>
            </a: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Solution: FPGA-accelerated power analysis</a:t>
            </a:r>
          </a:p>
          <a:p>
            <a:pPr lvl="1"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 the power model of selected signals</a:t>
            </a:r>
          </a:p>
          <a:p>
            <a:pPr lvl="1"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Add counters for the selected signals</a:t>
            </a:r>
          </a:p>
          <a:p>
            <a:pPr lvl="1"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Analyze the system’s power using signal activities from FPGA simulation</a:t>
            </a: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693150" y="2647951"/>
            <a:ext cx="1698625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971" tIns="45072" rIns="89971" bIns="45072">
            <a:sp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Donggyu</a:t>
            </a:r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 Kim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159114"/>
            <a:ext cx="32918400" cy="11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utoShape 1366"/>
          <p:cNvSpPr>
            <a:spLocks noChangeArrowheads="1"/>
          </p:cNvSpPr>
          <p:nvPr/>
        </p:nvSpPr>
        <p:spPr bwMode="auto">
          <a:xfrm>
            <a:off x="23317200" y="10972800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Modeling Results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72" name="AutoShape 1366"/>
          <p:cNvSpPr>
            <a:spLocks noChangeArrowheads="1"/>
          </p:cNvSpPr>
          <p:nvPr/>
        </p:nvSpPr>
        <p:spPr bwMode="auto">
          <a:xfrm>
            <a:off x="23336431" y="22479000"/>
            <a:ext cx="7793038" cy="1138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Future Work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73" name="Text Box 1383"/>
          <p:cNvSpPr txBox="1">
            <a:spLocks noChangeArrowheads="1"/>
          </p:cNvSpPr>
          <p:nvPr/>
        </p:nvSpPr>
        <p:spPr bwMode="auto">
          <a:xfrm>
            <a:off x="22055319" y="24079200"/>
            <a:ext cx="10882313" cy="27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Evaluate the power model </a:t>
            </a:r>
            <a:r>
              <a:rPr lang="en-US" sz="3200" dirty="0" smtClean="0">
                <a:latin typeface="Helvetica" charset="0"/>
              </a:rPr>
              <a:t>for various benchmark</a:t>
            </a:r>
            <a:endParaRPr lang="en-US" sz="3200" dirty="0" smtClean="0">
              <a:latin typeface="Helvetica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Develop the DRAM power model with counters </a:t>
            </a:r>
            <a:br>
              <a:rPr lang="en-US" sz="3200" dirty="0" smtClean="0">
                <a:latin typeface="Helvetica" charset="0"/>
              </a:rPr>
            </a:br>
            <a:r>
              <a:rPr lang="en-US" sz="3200" dirty="0" smtClean="0">
                <a:latin typeface="Helvetica" charset="0"/>
              </a:rPr>
              <a:t>in DRAM controller</a:t>
            </a:r>
            <a:endParaRPr lang="en-US" sz="3200" dirty="0" smtClean="0">
              <a:latin typeface="Helvetica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 </a:t>
            </a:r>
            <a:r>
              <a:rPr lang="en-US" sz="3200" dirty="0" smtClean="0">
                <a:latin typeface="Helvetica" charset="0"/>
              </a:rPr>
              <a:t>the counter structure </a:t>
            </a: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Evaluate FPGA simulation’s speed and accuracy</a:t>
            </a:r>
            <a:endParaRPr lang="en-US" sz="3200" dirty="0">
              <a:latin typeface="Helvetica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85800" y="15925800"/>
            <a:ext cx="19202400" cy="10972800"/>
            <a:chOff x="368149" y="126806"/>
            <a:chExt cx="8489550" cy="6636209"/>
          </a:xfrm>
        </p:grpSpPr>
        <p:cxnSp>
          <p:nvCxnSpPr>
            <p:cNvPr id="44" name="Elbow Connector 43"/>
            <p:cNvCxnSpPr>
              <a:stCxn id="46" idx="1"/>
              <a:endCxn id="60" idx="0"/>
            </p:cNvCxnSpPr>
            <p:nvPr/>
          </p:nvCxnSpPr>
          <p:spPr>
            <a:xfrm rot="10800000" flipV="1">
              <a:off x="1272580" y="420208"/>
              <a:ext cx="2991207" cy="922840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6" idx="3"/>
              <a:endCxn id="49" idx="0"/>
            </p:cNvCxnSpPr>
            <p:nvPr/>
          </p:nvCxnSpPr>
          <p:spPr>
            <a:xfrm>
              <a:off x="5583558" y="420208"/>
              <a:ext cx="2066720" cy="1249184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Document 45"/>
            <p:cNvSpPr/>
            <p:nvPr/>
          </p:nvSpPr>
          <p:spPr>
            <a:xfrm>
              <a:off x="4263786" y="126806"/>
              <a:ext cx="1319772" cy="586804"/>
            </a:xfrm>
            <a:prstGeom prst="flowChartDocument">
              <a:avLst/>
            </a:prstGeom>
            <a:solidFill>
              <a:srgbClr val="CCFFCC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Chisel </a:t>
              </a:r>
            </a:p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Design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47" name="Elbow Connector 46"/>
            <p:cNvCxnSpPr>
              <a:stCxn id="94" idx="3"/>
              <a:endCxn id="49" idx="1"/>
            </p:cNvCxnSpPr>
            <p:nvPr/>
          </p:nvCxnSpPr>
          <p:spPr>
            <a:xfrm flipV="1">
              <a:off x="5354097" y="1931555"/>
              <a:ext cx="1454321" cy="4333672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5905133" y="962065"/>
              <a:ext cx="2952566" cy="5800950"/>
            </a:xfrm>
            <a:prstGeom prst="roundRect">
              <a:avLst>
                <a:gd name="adj" fmla="val 10494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Bangla Sangam MN"/>
                <a:cs typeface="Bangla Sangam MN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08418" y="1669392"/>
              <a:ext cx="1683719" cy="524326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err="1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Backannotation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50" name="Straight Arrow Connector 49"/>
            <p:cNvCxnSpPr>
              <a:stCxn id="49" idx="2"/>
              <a:endCxn id="93" idx="0"/>
            </p:cNvCxnSpPr>
            <p:nvPr/>
          </p:nvCxnSpPr>
          <p:spPr>
            <a:xfrm>
              <a:off x="7650278" y="2193718"/>
              <a:ext cx="7860" cy="380804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93" idx="2"/>
              <a:endCxn id="53" idx="0"/>
            </p:cNvCxnSpPr>
            <p:nvPr/>
          </p:nvCxnSpPr>
          <p:spPr>
            <a:xfrm>
              <a:off x="7658138" y="3224531"/>
              <a:ext cx="5145" cy="72581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819270" y="5077875"/>
              <a:ext cx="1683722" cy="565101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FPGA simulation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53" name="Document 52"/>
            <p:cNvSpPr/>
            <p:nvPr/>
          </p:nvSpPr>
          <p:spPr>
            <a:xfrm>
              <a:off x="6886178" y="3950346"/>
              <a:ext cx="1554210" cy="799054"/>
            </a:xfrm>
            <a:prstGeom prst="flowChartDocument">
              <a:avLst/>
            </a:prstGeom>
            <a:solidFill>
              <a:srgbClr val="CCFFCC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Design with Activity Counters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98135" y="975115"/>
              <a:ext cx="1376086" cy="26962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venir Black Oblique"/>
                  <a:cs typeface="Avenir Black Oblique"/>
                </a:rPr>
                <a:t>FPGA simulation</a:t>
              </a:r>
              <a:endParaRPr lang="en-US" sz="2800" b="1" dirty="0">
                <a:latin typeface="Avenir Black Oblique"/>
                <a:cs typeface="Avenir Black Oblique"/>
              </a:endParaRPr>
            </a:p>
          </p:txBody>
        </p: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 flipH="1">
              <a:off x="7661131" y="4696574"/>
              <a:ext cx="2152" cy="381301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94" idx="3"/>
              <a:endCxn id="52" idx="1"/>
            </p:cNvCxnSpPr>
            <p:nvPr/>
          </p:nvCxnSpPr>
          <p:spPr>
            <a:xfrm flipV="1">
              <a:off x="5354097" y="5360426"/>
              <a:ext cx="1465173" cy="904801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79" idx="3"/>
              <a:endCxn id="94" idx="1"/>
            </p:cNvCxnSpPr>
            <p:nvPr/>
          </p:nvCxnSpPr>
          <p:spPr>
            <a:xfrm flipV="1">
              <a:off x="3774382" y="6265227"/>
              <a:ext cx="337668" cy="2097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368149" y="962065"/>
              <a:ext cx="5417579" cy="5787900"/>
            </a:xfrm>
            <a:prstGeom prst="roundRect">
              <a:avLst>
                <a:gd name="adj" fmla="val 7324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Bangla Sangam MN"/>
                <a:cs typeface="Bangla Sangam MN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393678" y="3621911"/>
              <a:ext cx="1207828" cy="652712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</a:t>
              </a:r>
            </a:p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simulation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59609" y="1343048"/>
              <a:ext cx="1425940" cy="563629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Chisel Verilog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Backend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54909" y="2874021"/>
              <a:ext cx="1430640" cy="456442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DC </a:t>
              </a:r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&amp; ICC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62" name="Straight Arrow Connector 61"/>
            <p:cNvCxnSpPr>
              <a:stCxn id="60" idx="2"/>
              <a:endCxn id="65" idx="0"/>
            </p:cNvCxnSpPr>
            <p:nvPr/>
          </p:nvCxnSpPr>
          <p:spPr>
            <a:xfrm>
              <a:off x="1272579" y="1906677"/>
              <a:ext cx="4534" cy="264463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5" idx="2"/>
              <a:endCxn id="61" idx="0"/>
            </p:cNvCxnSpPr>
            <p:nvPr/>
          </p:nvCxnSpPr>
          <p:spPr>
            <a:xfrm flipH="1">
              <a:off x="1270229" y="2635652"/>
              <a:ext cx="6884" cy="238369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Document 63"/>
            <p:cNvSpPr/>
            <p:nvPr/>
          </p:nvSpPr>
          <p:spPr>
            <a:xfrm>
              <a:off x="673551" y="3636924"/>
              <a:ext cx="1188988" cy="626843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 design</a:t>
              </a:r>
            </a:p>
          </p:txBody>
        </p:sp>
        <p:sp>
          <p:nvSpPr>
            <p:cNvPr id="65" name="Document 64"/>
            <p:cNvSpPr/>
            <p:nvPr/>
          </p:nvSpPr>
          <p:spPr>
            <a:xfrm>
              <a:off x="682619" y="2171140"/>
              <a:ext cx="1188988" cy="497395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RTL</a:t>
              </a:r>
            </a:p>
          </p:txBody>
        </p:sp>
        <p:sp>
          <p:nvSpPr>
            <p:cNvPr id="66" name="Document 65"/>
            <p:cNvSpPr/>
            <p:nvPr/>
          </p:nvSpPr>
          <p:spPr>
            <a:xfrm>
              <a:off x="2289424" y="2874021"/>
              <a:ext cx="1422074" cy="497395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Test-harness</a:t>
              </a:r>
            </a:p>
          </p:txBody>
        </p:sp>
        <p:cxnSp>
          <p:nvCxnSpPr>
            <p:cNvPr id="67" name="Elbow Connector 66"/>
            <p:cNvCxnSpPr>
              <a:stCxn id="60" idx="3"/>
              <a:endCxn id="66" idx="0"/>
            </p:cNvCxnSpPr>
            <p:nvPr/>
          </p:nvCxnSpPr>
          <p:spPr>
            <a:xfrm>
              <a:off x="1985549" y="1624863"/>
              <a:ext cx="1014912" cy="1249158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1" idx="2"/>
              <a:endCxn id="64" idx="0"/>
            </p:cNvCxnSpPr>
            <p:nvPr/>
          </p:nvCxnSpPr>
          <p:spPr>
            <a:xfrm flipH="1">
              <a:off x="1268045" y="3330463"/>
              <a:ext cx="2184" cy="306461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Document 68"/>
            <p:cNvSpPr/>
            <p:nvPr/>
          </p:nvSpPr>
          <p:spPr>
            <a:xfrm>
              <a:off x="6898624" y="5976657"/>
              <a:ext cx="1503164" cy="626843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Power Analysis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13197" y="962065"/>
              <a:ext cx="1701499" cy="49167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latin typeface="Avenir Black Oblique"/>
                  <a:cs typeface="Avenir Black Oblique"/>
                </a:rPr>
                <a:t>Power Model Generation</a:t>
              </a:r>
              <a:endParaRPr lang="en-US" sz="2800" b="1" dirty="0">
                <a:latin typeface="Avenir Black Oblique"/>
                <a:cs typeface="Avenir Black Oblique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68677" y="5010112"/>
              <a:ext cx="1416872" cy="563629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err="1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PrimeTime</a:t>
              </a:r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 PX</a:t>
              </a:r>
            </a:p>
          </p:txBody>
        </p:sp>
        <p:cxnSp>
          <p:nvCxnSpPr>
            <p:cNvPr id="77" name="Straight Arrow Connector 76"/>
            <p:cNvCxnSpPr>
              <a:stCxn id="64" idx="2"/>
              <a:endCxn id="76" idx="0"/>
            </p:cNvCxnSpPr>
            <p:nvPr/>
          </p:nvCxnSpPr>
          <p:spPr>
            <a:xfrm>
              <a:off x="1268045" y="4222326"/>
              <a:ext cx="9068" cy="787786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6" idx="2"/>
              <a:endCxn id="59" idx="0"/>
            </p:cNvCxnSpPr>
            <p:nvPr/>
          </p:nvCxnSpPr>
          <p:spPr>
            <a:xfrm flipH="1">
              <a:off x="2997592" y="3338533"/>
              <a:ext cx="2869" cy="283378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2393678" y="5916318"/>
              <a:ext cx="1380704" cy="702012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Power Model Generator</a:t>
              </a:r>
            </a:p>
          </p:txBody>
        </p:sp>
        <p:cxnSp>
          <p:nvCxnSpPr>
            <p:cNvPr id="80" name="Straight Arrow Connector 79"/>
            <p:cNvCxnSpPr>
              <a:stCxn id="59" idx="2"/>
              <a:endCxn id="83" idx="0"/>
            </p:cNvCxnSpPr>
            <p:nvPr/>
          </p:nvCxnSpPr>
          <p:spPr>
            <a:xfrm>
              <a:off x="2997592" y="4274623"/>
              <a:ext cx="0" cy="65286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Document 80"/>
            <p:cNvSpPr/>
            <p:nvPr/>
          </p:nvSpPr>
          <p:spPr>
            <a:xfrm>
              <a:off x="673551" y="5870706"/>
              <a:ext cx="1188988" cy="803270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 Power Estimation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82" name="Straight Arrow Connector 81"/>
            <p:cNvCxnSpPr>
              <a:stCxn id="76" idx="2"/>
              <a:endCxn id="81" idx="0"/>
            </p:cNvCxnSpPr>
            <p:nvPr/>
          </p:nvCxnSpPr>
          <p:spPr>
            <a:xfrm flipH="1">
              <a:off x="1268045" y="5573741"/>
              <a:ext cx="9068" cy="29696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Document 82"/>
            <p:cNvSpPr/>
            <p:nvPr/>
          </p:nvSpPr>
          <p:spPr>
            <a:xfrm>
              <a:off x="2283686" y="4927488"/>
              <a:ext cx="1427812" cy="715488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Gate-level Switching Activities</a:t>
              </a:r>
            </a:p>
          </p:txBody>
        </p:sp>
        <p:cxnSp>
          <p:nvCxnSpPr>
            <p:cNvPr id="84" name="Straight Arrow Connector 83"/>
            <p:cNvCxnSpPr>
              <a:stCxn id="64" idx="3"/>
              <a:endCxn id="59" idx="1"/>
            </p:cNvCxnSpPr>
            <p:nvPr/>
          </p:nvCxnSpPr>
          <p:spPr>
            <a:xfrm flipV="1">
              <a:off x="1862539" y="3948267"/>
              <a:ext cx="531139" cy="2079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3" idx="1"/>
              <a:endCxn id="76" idx="3"/>
            </p:cNvCxnSpPr>
            <p:nvPr/>
          </p:nvCxnSpPr>
          <p:spPr>
            <a:xfrm flipH="1">
              <a:off x="1985549" y="5285232"/>
              <a:ext cx="298137" cy="6695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ounded Rectangle 85"/>
            <p:cNvSpPr/>
            <p:nvPr/>
          </p:nvSpPr>
          <p:spPr>
            <a:xfrm>
              <a:off x="4112050" y="3613665"/>
              <a:ext cx="1207828" cy="652712"/>
            </a:xfrm>
            <a:prstGeom prst="roundRect">
              <a:avLst/>
            </a:prstGeom>
            <a:solidFill>
              <a:srgbClr val="3366FF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RTL</a:t>
              </a:r>
            </a:p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simulation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cxnSp>
          <p:nvCxnSpPr>
            <p:cNvPr id="87" name="Elbow Connector 86"/>
            <p:cNvCxnSpPr>
              <a:stCxn id="65" idx="3"/>
              <a:endCxn id="86" idx="0"/>
            </p:cNvCxnSpPr>
            <p:nvPr/>
          </p:nvCxnSpPr>
          <p:spPr>
            <a:xfrm>
              <a:off x="1871607" y="2419838"/>
              <a:ext cx="2844357" cy="1193827"/>
            </a:xfrm>
            <a:prstGeom prst="bentConnector2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66" idx="3"/>
              <a:endCxn id="86" idx="1"/>
            </p:cNvCxnSpPr>
            <p:nvPr/>
          </p:nvCxnSpPr>
          <p:spPr>
            <a:xfrm>
              <a:off x="3711498" y="3122719"/>
              <a:ext cx="400552" cy="817302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Document 88"/>
            <p:cNvSpPr/>
            <p:nvPr/>
          </p:nvSpPr>
          <p:spPr>
            <a:xfrm>
              <a:off x="3988104" y="4941681"/>
              <a:ext cx="1460198" cy="594473"/>
            </a:xfrm>
            <a:prstGeom prst="flowChartDocument">
              <a:avLst/>
            </a:prstGeom>
            <a:solidFill>
              <a:schemeClr val="bg1"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RTL Switching Activities</a:t>
              </a:r>
            </a:p>
          </p:txBody>
        </p:sp>
        <p:cxnSp>
          <p:nvCxnSpPr>
            <p:cNvPr id="90" name="Elbow Connector 89"/>
            <p:cNvCxnSpPr>
              <a:stCxn id="86" idx="2"/>
              <a:endCxn id="89" idx="0"/>
            </p:cNvCxnSpPr>
            <p:nvPr/>
          </p:nvCxnSpPr>
          <p:spPr>
            <a:xfrm rot="16200000" flipH="1">
              <a:off x="4379431" y="4602909"/>
              <a:ext cx="675304" cy="2239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89" idx="2"/>
              <a:endCxn id="79" idx="0"/>
            </p:cNvCxnSpPr>
            <p:nvPr/>
          </p:nvCxnSpPr>
          <p:spPr>
            <a:xfrm rot="5400000">
              <a:off x="3691385" y="4889499"/>
              <a:ext cx="419465" cy="1634173"/>
            </a:xfrm>
            <a:prstGeom prst="bentConnector3">
              <a:avLst>
                <a:gd name="adj1" fmla="val 50000"/>
              </a:avLst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1" idx="3"/>
              <a:endCxn id="79" idx="1"/>
            </p:cNvCxnSpPr>
            <p:nvPr/>
          </p:nvCxnSpPr>
          <p:spPr>
            <a:xfrm flipV="1">
              <a:off x="1862539" y="6267324"/>
              <a:ext cx="531139" cy="5017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6816277" y="2574522"/>
              <a:ext cx="1683722" cy="650009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 smtClean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Counter Structure Generator</a:t>
              </a:r>
              <a:endParaRPr lang="en-US" sz="2400" dirty="0">
                <a:ln w="3175" cmpd="sng">
                  <a:solidFill>
                    <a:schemeClr val="tx1"/>
                  </a:solidFill>
                </a:ln>
                <a:latin typeface="Bangla Sangam MN"/>
                <a:cs typeface="Bangla Sangam MN"/>
              </a:endParaRPr>
            </a:p>
          </p:txBody>
        </p:sp>
        <p:sp>
          <p:nvSpPr>
            <p:cNvPr id="94" name="Document 93"/>
            <p:cNvSpPr/>
            <p:nvPr/>
          </p:nvSpPr>
          <p:spPr>
            <a:xfrm>
              <a:off x="4112050" y="5976657"/>
              <a:ext cx="1242047" cy="577140"/>
            </a:xfrm>
            <a:prstGeom prst="flowChartDocument">
              <a:avLst/>
            </a:prstGeom>
            <a:solidFill>
              <a:schemeClr val="accent6">
                <a:lumMod val="75000"/>
                <a:alpha val="20000"/>
              </a:schemeClr>
            </a:solidFill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>
                  <a:ln w="3175" cmpd="sng">
                    <a:solidFill>
                      <a:schemeClr val="tx1"/>
                    </a:solidFill>
                  </a:ln>
                  <a:latin typeface="Bangla Sangam MN"/>
                  <a:cs typeface="Bangla Sangam MN"/>
                </a:rPr>
                <a:t>Power Model</a:t>
              </a:r>
            </a:p>
          </p:txBody>
        </p:sp>
        <p:cxnSp>
          <p:nvCxnSpPr>
            <p:cNvPr id="95" name="Straight Arrow Connector 94"/>
            <p:cNvCxnSpPr>
              <a:stCxn id="52" idx="2"/>
              <a:endCxn id="69" idx="0"/>
            </p:cNvCxnSpPr>
            <p:nvPr/>
          </p:nvCxnSpPr>
          <p:spPr>
            <a:xfrm flipH="1">
              <a:off x="7650206" y="5642976"/>
              <a:ext cx="10925" cy="333681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Text Box 1383"/>
          <p:cNvSpPr txBox="1">
            <a:spLocks noChangeArrowheads="1"/>
          </p:cNvSpPr>
          <p:nvPr/>
        </p:nvSpPr>
        <p:spPr bwMode="auto">
          <a:xfrm>
            <a:off x="11658600" y="6477000"/>
            <a:ext cx="10233025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Given a sample (A, y), solve y = Ac</a:t>
            </a:r>
            <a:r>
              <a:rPr lang="en-US" sz="3200" dirty="0" smtClean="0">
                <a:latin typeface="Helvetica" charset="0"/>
              </a:rPr>
              <a:t> where</a:t>
            </a:r>
            <a:r>
              <a:rPr lang="en-US" sz="3200" dirty="0">
                <a:latin typeface="Helvetica" charset="0"/>
              </a:rPr>
              <a:t/>
            </a:r>
            <a:br>
              <a:rPr lang="en-US" sz="3200" dirty="0">
                <a:latin typeface="Helvetica" charset="0"/>
              </a:rPr>
            </a:br>
            <a:r>
              <a:rPr lang="en-US" sz="3200" b="1" dirty="0" smtClean="0">
                <a:latin typeface="Helvetica" charset="0"/>
              </a:rPr>
              <a:t>A = [x</a:t>
            </a:r>
            <a:r>
              <a:rPr lang="en-US" sz="3200" b="1" baseline="-25000" dirty="0" smtClean="0">
                <a:latin typeface="Helvetica" charset="0"/>
              </a:rPr>
              <a:t>1</a:t>
            </a:r>
            <a:r>
              <a:rPr lang="en-US" sz="3200" b="1" dirty="0" smtClean="0">
                <a:latin typeface="Helvetica" charset="0"/>
              </a:rPr>
              <a:t> x</a:t>
            </a:r>
            <a:r>
              <a:rPr lang="en-US" sz="3200" b="1" baseline="-25000" dirty="0" smtClean="0">
                <a:latin typeface="Helvetica" charset="0"/>
              </a:rPr>
              <a:t>2</a:t>
            </a:r>
            <a:r>
              <a:rPr lang="en-US" sz="3200" b="1" dirty="0" smtClean="0">
                <a:latin typeface="Helvetica" charset="0"/>
              </a:rPr>
              <a:t> … </a:t>
            </a:r>
            <a:r>
              <a:rPr lang="en-US" sz="3200" b="1" dirty="0" err="1" smtClean="0">
                <a:latin typeface="Helvetica" charset="0"/>
              </a:rPr>
              <a:t>x</a:t>
            </a:r>
            <a:r>
              <a:rPr lang="en-US" sz="3200" b="1" baseline="-25000" dirty="0" err="1" smtClean="0">
                <a:latin typeface="Helvetica" charset="0"/>
              </a:rPr>
              <a:t>n</a:t>
            </a:r>
            <a:r>
              <a:rPr lang="en-US" sz="3200" b="1" dirty="0" smtClean="0">
                <a:latin typeface="Helvetica" charset="0"/>
              </a:rPr>
              <a:t>]</a:t>
            </a:r>
            <a:r>
              <a:rPr lang="en-US" sz="3200" b="1" baseline="30000" dirty="0" smtClean="0">
                <a:latin typeface="Helvetica" charset="0"/>
              </a:rPr>
              <a:t>T</a:t>
            </a:r>
            <a:r>
              <a:rPr lang="en-US" sz="3200" dirty="0" smtClean="0">
                <a:latin typeface="Helvetica" charset="0"/>
              </a:rPr>
              <a:t>: transition matrix</a:t>
            </a:r>
            <a:br>
              <a:rPr lang="en-US" sz="3200" dirty="0" smtClean="0">
                <a:latin typeface="Helvetica" charset="0"/>
              </a:rPr>
            </a:br>
            <a:r>
              <a:rPr lang="en-US" sz="3200" b="1" dirty="0" err="1" smtClean="0">
                <a:latin typeface="Helvetica" charset="0"/>
              </a:rPr>
              <a:t>x</a:t>
            </a:r>
            <a:r>
              <a:rPr lang="en-US" sz="3200" baseline="-25000" dirty="0" err="1" smtClean="0">
                <a:latin typeface="Helvetica" charset="0"/>
              </a:rPr>
              <a:t>t</a:t>
            </a:r>
            <a:r>
              <a:rPr lang="en-US" sz="3200" dirty="0" smtClean="0">
                <a:latin typeface="Helvetica" charset="0"/>
              </a:rPr>
              <a:t> : switching activity vector at time t</a:t>
            </a:r>
            <a:br>
              <a:rPr lang="en-US" sz="3200" dirty="0" smtClean="0">
                <a:latin typeface="Helvetica" charset="0"/>
              </a:rPr>
            </a:br>
            <a:r>
              <a:rPr lang="en-US" sz="3200" b="1" dirty="0" smtClean="0">
                <a:latin typeface="Helvetica" charset="0"/>
              </a:rPr>
              <a:t>y = [e</a:t>
            </a:r>
            <a:r>
              <a:rPr lang="en-US" sz="3200" b="1" baseline="-25000" dirty="0" smtClean="0">
                <a:latin typeface="Helvetica" charset="0"/>
              </a:rPr>
              <a:t>1</a:t>
            </a:r>
            <a:r>
              <a:rPr lang="en-US" sz="3200" b="1" dirty="0" smtClean="0">
                <a:latin typeface="Helvetica" charset="0"/>
              </a:rPr>
              <a:t> e</a:t>
            </a:r>
            <a:r>
              <a:rPr lang="en-US" sz="3200" b="1" baseline="-25000" dirty="0" smtClean="0">
                <a:latin typeface="Helvetica" charset="0"/>
              </a:rPr>
              <a:t>2</a:t>
            </a:r>
            <a:r>
              <a:rPr lang="en-US" sz="3200" b="1" dirty="0" smtClean="0">
                <a:latin typeface="Helvetica" charset="0"/>
              </a:rPr>
              <a:t> … e</a:t>
            </a:r>
            <a:r>
              <a:rPr lang="en-US" sz="3200" b="1" baseline="-25000" dirty="0" smtClean="0">
                <a:latin typeface="Helvetica" charset="0"/>
              </a:rPr>
              <a:t>n</a:t>
            </a:r>
            <a:r>
              <a:rPr lang="en-US" sz="3200" b="1" dirty="0" smtClean="0">
                <a:latin typeface="Helvetica" charset="0"/>
              </a:rPr>
              <a:t>]</a:t>
            </a:r>
            <a:r>
              <a:rPr lang="en-US" sz="3200" dirty="0" smtClean="0">
                <a:latin typeface="Helvetica" charset="0"/>
              </a:rPr>
              <a:t>: energy vector</a:t>
            </a:r>
            <a:br>
              <a:rPr lang="en-US" sz="3200" dirty="0" smtClean="0">
                <a:latin typeface="Helvetica" charset="0"/>
              </a:rPr>
            </a:br>
            <a:r>
              <a:rPr lang="en-US" sz="3200" b="1" dirty="0" err="1" smtClean="0">
                <a:latin typeface="Helvetica" charset="0"/>
              </a:rPr>
              <a:t>y</a:t>
            </a:r>
            <a:r>
              <a:rPr lang="en-US" sz="3200" b="1" baseline="-25000" dirty="0" err="1" smtClean="0">
                <a:latin typeface="Helvetica" charset="0"/>
              </a:rPr>
              <a:t>t</a:t>
            </a:r>
            <a:r>
              <a:rPr lang="en-US" sz="3200" dirty="0" smtClean="0">
                <a:latin typeface="Helvetica" charset="0"/>
              </a:rPr>
              <a:t> : power consumption at time t</a:t>
            </a: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Linear regression with the LMS algorithm</a:t>
            </a: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Problem</a:t>
            </a:r>
          </a:p>
          <a:p>
            <a:pPr lvl="1"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Switching vectors are not independent</a:t>
            </a:r>
          </a:p>
          <a:p>
            <a:pPr lvl="1"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Need to reduce the model’s dimension</a:t>
            </a:r>
            <a:br>
              <a:rPr lang="en-US" sz="3200" dirty="0" smtClean="0">
                <a:latin typeface="Helvetica" charset="0"/>
              </a:rPr>
            </a:br>
            <a:r>
              <a:rPr lang="en-US" sz="3200" dirty="0" smtClean="0">
                <a:latin typeface="Helvetica" charset="0"/>
              </a:rPr>
              <a:t>(signal numbers to be watched)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83200" y="12039600"/>
            <a:ext cx="3352800" cy="4876800"/>
            <a:chOff x="17983200" y="12039600"/>
            <a:chExt cx="3352800" cy="4876800"/>
          </a:xfrm>
        </p:grpSpPr>
        <p:sp>
          <p:nvSpPr>
            <p:cNvPr id="2" name="Rectangle 1"/>
            <p:cNvSpPr/>
            <p:nvPr/>
          </p:nvSpPr>
          <p:spPr>
            <a:xfrm>
              <a:off x="17983200" y="12039600"/>
              <a:ext cx="3352800" cy="48768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Bangla Sangam MN"/>
                <a:cs typeface="Bangla Sangam MN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8897600" y="12268200"/>
              <a:ext cx="1371600" cy="1219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 smtClean="0"/>
                <a:t>X</a:t>
              </a:r>
              <a:r>
                <a:rPr lang="en-US" sz="4800" baseline="-25000" dirty="0" err="1" smtClean="0"/>
                <a:t>t</a:t>
              </a:r>
              <a:endParaRPr lang="en-US" sz="4800" baseline="-250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8897600" y="15087600"/>
              <a:ext cx="1371600" cy="1219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/>
                <a:t>Y</a:t>
              </a:r>
              <a:r>
                <a:rPr lang="en-US" sz="4800" baseline="-25000" dirty="0" err="1"/>
                <a:t>t</a:t>
              </a:r>
              <a:endParaRPr lang="en-US" sz="4800" baseline="-25000" dirty="0"/>
            </a:p>
          </p:txBody>
        </p:sp>
        <p:cxnSp>
          <p:nvCxnSpPr>
            <p:cNvPr id="6" name="Straight Arrow Connector 5"/>
            <p:cNvCxnSpPr>
              <a:stCxn id="4" idx="4"/>
              <a:endCxn id="70" idx="0"/>
            </p:cNvCxnSpPr>
            <p:nvPr/>
          </p:nvCxnSpPr>
          <p:spPr>
            <a:xfrm>
              <a:off x="19583400" y="13487400"/>
              <a:ext cx="0" cy="1600200"/>
            </a:xfrm>
            <a:prstGeom prst="straightConnector1">
              <a:avLst/>
            </a:prstGeom>
            <a:ln w="50800" cmpd="sng">
              <a:solidFill>
                <a:srgbClr val="000090"/>
              </a:solidFill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650200" y="16002000"/>
              <a:ext cx="60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T</a:t>
              </a:r>
              <a:endParaRPr lang="en-US" sz="48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554200" y="11963400"/>
            <a:ext cx="3112551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Avenir Black Oblique"/>
                <a:cs typeface="Avenir Black Oblique"/>
              </a:rPr>
              <a:t>Graphical Representation for Linear Power Modeling</a:t>
            </a:r>
            <a:endParaRPr lang="en-US" sz="2800" b="1" dirty="0">
              <a:latin typeface="Avenir Black Oblique"/>
              <a:cs typeface="Avenir Black Oblique"/>
            </a:endParaRPr>
          </a:p>
        </p:txBody>
      </p:sp>
      <p:sp>
        <p:nvSpPr>
          <p:cNvPr id="71" name="Text Box 1383"/>
          <p:cNvSpPr txBox="1">
            <a:spLocks noChangeArrowheads="1"/>
          </p:cNvSpPr>
          <p:nvPr/>
        </p:nvSpPr>
        <p:spPr bwMode="auto">
          <a:xfrm>
            <a:off x="22098000" y="6477000"/>
            <a:ext cx="10233025" cy="398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Assign the cost functions for the signals</a:t>
            </a: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Select signals with the highest cost</a:t>
            </a:r>
            <a:endParaRPr lang="en-US" sz="3200" dirty="0" smtClean="0">
              <a:effectLst/>
              <a:latin typeface="Helvetica" charset="0"/>
            </a:endParaRPr>
          </a:p>
          <a:p>
            <a:pPr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Algorithm</a:t>
            </a:r>
          </a:p>
          <a:p>
            <a:pPr marL="698500" lvl="1" indent="0"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dirty="0" smtClean="0">
                <a:latin typeface="Helvetica" charset="0"/>
              </a:rPr>
              <a:t>Let f(</a:t>
            </a:r>
            <a:r>
              <a:rPr lang="en-US" sz="3200" dirty="0" err="1" smtClean="0">
                <a:latin typeface="Helvetica" charset="0"/>
              </a:rPr>
              <a:t>i</a:t>
            </a:r>
            <a:r>
              <a:rPr lang="en-US" sz="3200" dirty="0" smtClean="0">
                <a:latin typeface="Helvetica" charset="0"/>
              </a:rPr>
              <a:t>) be the cost function of </a:t>
            </a:r>
            <a:r>
              <a:rPr lang="en-US" sz="3200" dirty="0" err="1" smtClean="0">
                <a:latin typeface="Helvetica" charset="0"/>
              </a:rPr>
              <a:t>i’th</a:t>
            </a:r>
            <a:r>
              <a:rPr lang="en-US" sz="3200" dirty="0" smtClean="0">
                <a:latin typeface="Helvetica" charset="0"/>
              </a:rPr>
              <a:t> signal</a:t>
            </a:r>
          </a:p>
          <a:p>
            <a:pPr marL="1212850" lvl="1" indent="-514350">
              <a:spcBef>
                <a:spcPct val="15000"/>
              </a:spcBef>
              <a:buClr>
                <a:schemeClr val="accent1"/>
              </a:buClr>
              <a:buSzPct val="75000"/>
              <a:buAutoNum type="arabicPeriod"/>
            </a:pPr>
            <a:r>
              <a:rPr lang="en-US" sz="3200" dirty="0" smtClean="0">
                <a:latin typeface="Helvetica" charset="0"/>
              </a:rPr>
              <a:t>Initialize </a:t>
            </a:r>
            <a:r>
              <a:rPr lang="en-US" sz="3200" b="1" dirty="0" smtClean="0">
                <a:latin typeface="Helvetica" charset="0"/>
              </a:rPr>
              <a:t>f(</a:t>
            </a:r>
            <a:r>
              <a:rPr lang="en-US" sz="3200" b="1" dirty="0" err="1" smtClean="0">
                <a:latin typeface="Helvetica" charset="0"/>
              </a:rPr>
              <a:t>i</a:t>
            </a:r>
            <a:r>
              <a:rPr lang="en-US" sz="3200" b="1" dirty="0" smtClean="0">
                <a:latin typeface="Helvetica" charset="0"/>
              </a:rPr>
              <a:t>) = 0</a:t>
            </a:r>
            <a:r>
              <a:rPr lang="en-US" sz="3200" dirty="0" smtClean="0">
                <a:latin typeface="Helvetica" charset="0"/>
              </a:rPr>
              <a:t> and </a:t>
            </a:r>
            <a:r>
              <a:rPr lang="en-US" sz="3200" b="1" dirty="0" smtClean="0">
                <a:latin typeface="Helvetica" charset="0"/>
              </a:rPr>
              <a:t>c</a:t>
            </a:r>
            <a:r>
              <a:rPr lang="en-US" sz="3200" b="1" baseline="30000" dirty="0" smtClean="0">
                <a:latin typeface="Helvetica" charset="0"/>
              </a:rPr>
              <a:t>(l)</a:t>
            </a:r>
            <a:r>
              <a:rPr lang="en-US" sz="3200" b="1" dirty="0" smtClean="0">
                <a:latin typeface="Helvetica" charset="0"/>
              </a:rPr>
              <a:t> = 0</a:t>
            </a:r>
          </a:p>
          <a:p>
            <a:pPr marL="1212850" lvl="1" indent="-514350">
              <a:spcBef>
                <a:spcPct val="15000"/>
              </a:spcBef>
              <a:buClr>
                <a:schemeClr val="accent1"/>
              </a:buClr>
              <a:buSzPct val="75000"/>
              <a:buAutoNum type="arabicPeriod"/>
            </a:pPr>
            <a:r>
              <a:rPr lang="en-US" sz="3200" dirty="0" smtClean="0">
                <a:latin typeface="Helvetica" charset="0"/>
              </a:rPr>
              <a:t>Update </a:t>
            </a:r>
            <a:r>
              <a:rPr lang="en-US" sz="3200" b="1" dirty="0" smtClean="0">
                <a:latin typeface="Helvetica" charset="0"/>
              </a:rPr>
              <a:t>f(</a:t>
            </a:r>
            <a:r>
              <a:rPr lang="en-US" sz="3200" b="1" dirty="0" err="1" smtClean="0">
                <a:latin typeface="Helvetica" charset="0"/>
              </a:rPr>
              <a:t>i</a:t>
            </a:r>
            <a:r>
              <a:rPr lang="en-US" sz="3200" b="1" dirty="0" smtClean="0">
                <a:latin typeface="Helvetica" charset="0"/>
              </a:rPr>
              <a:t>) = f(</a:t>
            </a:r>
            <a:r>
              <a:rPr lang="en-US" sz="3200" b="1" dirty="0" err="1" smtClean="0">
                <a:latin typeface="Helvetica" charset="0"/>
              </a:rPr>
              <a:t>i</a:t>
            </a:r>
            <a:r>
              <a:rPr lang="en-US" sz="3200" b="1" dirty="0" smtClean="0">
                <a:latin typeface="Helvetica" charset="0"/>
              </a:rPr>
              <a:t>) + [(</a:t>
            </a:r>
            <a:r>
              <a:rPr lang="en-US" sz="3200" b="1" dirty="0" err="1" smtClean="0">
                <a:latin typeface="Helvetica" charset="0"/>
              </a:rPr>
              <a:t>Θ</a:t>
            </a:r>
            <a:r>
              <a:rPr lang="en-US" sz="3200" b="1" baseline="30000" dirty="0">
                <a:latin typeface="Helvetica" charset="0"/>
              </a:rPr>
              <a:t>(l</a:t>
            </a:r>
            <a:r>
              <a:rPr lang="en-US" sz="3200" b="1" baseline="30000" dirty="0" smtClean="0">
                <a:latin typeface="Helvetica" charset="0"/>
              </a:rPr>
              <a:t>)</a:t>
            </a:r>
            <a:r>
              <a:rPr lang="en-US" sz="3200" b="1" dirty="0" smtClean="0">
                <a:latin typeface="Helvetica" charset="0"/>
              </a:rPr>
              <a:t>)</a:t>
            </a:r>
            <a:r>
              <a:rPr lang="en-US" sz="3200" b="1" baseline="-25000" dirty="0" err="1" smtClean="0">
                <a:latin typeface="Helvetica" charset="0"/>
              </a:rPr>
              <a:t>i</a:t>
            </a:r>
            <a:r>
              <a:rPr lang="en-US" sz="3200" b="1" baseline="-25000" dirty="0" smtClean="0">
                <a:latin typeface="Helvetica" charset="0"/>
              </a:rPr>
              <a:t> </a:t>
            </a:r>
            <a:r>
              <a:rPr lang="en-US" sz="3200" b="1" dirty="0" smtClean="0">
                <a:latin typeface="Helvetica" charset="0"/>
              </a:rPr>
              <a:t>* (</a:t>
            </a:r>
            <a:r>
              <a:rPr lang="en-US" sz="3200" b="1" dirty="0" err="1" smtClean="0">
                <a:latin typeface="Helvetica" charset="0"/>
              </a:rPr>
              <a:t>x</a:t>
            </a:r>
            <a:r>
              <a:rPr lang="en-US" sz="3200" b="1" baseline="-25000" dirty="0" err="1" smtClean="0">
                <a:latin typeface="Helvetica" charset="0"/>
              </a:rPr>
              <a:t>t</a:t>
            </a:r>
            <a:r>
              <a:rPr lang="en-US" sz="3200" b="1" dirty="0" smtClean="0">
                <a:latin typeface="Helvetica" charset="0"/>
              </a:rPr>
              <a:t>)</a:t>
            </a:r>
            <a:r>
              <a:rPr lang="en-US" sz="3200" b="1" baseline="-25000" dirty="0" err="1" smtClean="0">
                <a:latin typeface="Helvetica" charset="0"/>
              </a:rPr>
              <a:t>i</a:t>
            </a:r>
            <a:r>
              <a:rPr lang="en-US" sz="3200" b="1" dirty="0">
                <a:latin typeface="Helvetica" charset="0"/>
              </a:rPr>
              <a:t>]</a:t>
            </a:r>
            <a:endParaRPr lang="en-US" sz="3200" b="1" dirty="0" smtClean="0">
              <a:latin typeface="Helvetica" charset="0"/>
            </a:endParaRPr>
          </a:p>
          <a:p>
            <a:pPr marL="1212850" lvl="1" indent="-514350">
              <a:spcBef>
                <a:spcPct val="15000"/>
              </a:spcBef>
              <a:buClr>
                <a:schemeClr val="accent1"/>
              </a:buClr>
              <a:buSzPct val="75000"/>
              <a:buAutoNum type="arabicPeriod"/>
            </a:pPr>
            <a:r>
              <a:rPr lang="en-US" sz="3200" dirty="0" smtClean="0">
                <a:latin typeface="Helvetica" charset="0"/>
              </a:rPr>
              <a:t>Update </a:t>
            </a:r>
            <a:r>
              <a:rPr lang="en-US" sz="3200" b="1" dirty="0" smtClean="0">
                <a:latin typeface="Helvetica" charset="0"/>
              </a:rPr>
              <a:t>c</a:t>
            </a:r>
            <a:r>
              <a:rPr lang="en-US" sz="3200" b="1" baseline="30000" dirty="0" smtClean="0">
                <a:latin typeface="Helvetica" charset="0"/>
              </a:rPr>
              <a:t>(l+1)</a:t>
            </a:r>
            <a:r>
              <a:rPr lang="en-US" sz="3200" b="1" dirty="0" smtClean="0">
                <a:latin typeface="Helvetica" charset="0"/>
              </a:rPr>
              <a:t> = c</a:t>
            </a:r>
            <a:r>
              <a:rPr lang="en-US" sz="3200" b="1" baseline="30000" dirty="0" smtClean="0">
                <a:latin typeface="Helvetica" charset="0"/>
              </a:rPr>
              <a:t>(l)</a:t>
            </a:r>
            <a:r>
              <a:rPr lang="en-US" sz="3200" b="1" dirty="0" smtClean="0">
                <a:latin typeface="Helvetica" charset="0"/>
              </a:rPr>
              <a:t> + </a:t>
            </a:r>
            <a:r>
              <a:rPr lang="en-US" sz="3200" b="1" dirty="0" err="1" smtClean="0">
                <a:latin typeface="Helvetica" charset="0"/>
              </a:rPr>
              <a:t>ρ</a:t>
            </a:r>
            <a:r>
              <a:rPr lang="en-US" sz="3200" b="1" dirty="0" smtClean="0">
                <a:latin typeface="Helvetica" charset="0"/>
              </a:rPr>
              <a:t>(</a:t>
            </a:r>
            <a:r>
              <a:rPr lang="en-US" sz="3200" b="1" dirty="0" err="1" smtClean="0">
                <a:latin typeface="Helvetica" charset="0"/>
              </a:rPr>
              <a:t>y</a:t>
            </a:r>
            <a:r>
              <a:rPr lang="en-US" sz="3200" b="1" baseline="-25000" dirty="0" err="1" smtClean="0">
                <a:latin typeface="Helvetica" charset="0"/>
              </a:rPr>
              <a:t>t</a:t>
            </a:r>
            <a:r>
              <a:rPr lang="en-US" sz="3200" b="1" dirty="0" smtClean="0">
                <a:latin typeface="Helvetica" charset="0"/>
              </a:rPr>
              <a:t> – </a:t>
            </a:r>
            <a:r>
              <a:rPr lang="en-US" sz="3200" b="1" dirty="0" err="1" smtClean="0">
                <a:latin typeface="Helvetica" charset="0"/>
              </a:rPr>
              <a:t>Θ</a:t>
            </a:r>
            <a:r>
              <a:rPr lang="en-US" sz="3200" b="1" baseline="30000" dirty="0" smtClean="0">
                <a:latin typeface="Helvetica" charset="0"/>
              </a:rPr>
              <a:t>(l)T</a:t>
            </a:r>
            <a:r>
              <a:rPr lang="en-US" sz="3200" b="1" dirty="0" smtClean="0">
                <a:latin typeface="Helvetica" charset="0"/>
              </a:rPr>
              <a:t>x</a:t>
            </a:r>
            <a:r>
              <a:rPr lang="en-US" sz="3200" b="1" baseline="-25000" dirty="0" smtClean="0">
                <a:latin typeface="Helvetica" charset="0"/>
              </a:rPr>
              <a:t>t</a:t>
            </a:r>
            <a:r>
              <a:rPr lang="en-US" sz="3200" b="1" dirty="0" smtClean="0">
                <a:latin typeface="Helvetica" charset="0"/>
              </a:rPr>
              <a:t>)</a:t>
            </a:r>
            <a:endParaRPr lang="en-US" sz="3200" b="1" dirty="0">
              <a:latin typeface="Helvetica" charset="0"/>
            </a:endParaRPr>
          </a:p>
        </p:txBody>
      </p:sp>
      <p:pic>
        <p:nvPicPr>
          <p:cNvPr id="97" name="Picture 96" descr="rocketTestHarness.dut.Tile.core.ct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0" y="12496800"/>
            <a:ext cx="5638800" cy="4800600"/>
          </a:xfrm>
          <a:prstGeom prst="rect">
            <a:avLst/>
          </a:prstGeom>
        </p:spPr>
      </p:pic>
      <p:pic>
        <p:nvPicPr>
          <p:cNvPr id="98" name="Picture 97" descr="rocketTestHarness.dut.Tile.core.dpa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0" y="12496800"/>
            <a:ext cx="5486400" cy="48006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1564600" y="12496800"/>
            <a:ext cx="311255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venir Black Oblique"/>
                <a:cs typeface="Avenir Black Oblique"/>
              </a:rPr>
              <a:t>Control Unit</a:t>
            </a:r>
            <a:endParaRPr lang="en-US" sz="2800" b="1" dirty="0">
              <a:latin typeface="Avenir Black Oblique"/>
              <a:cs typeface="Avenir Black Oblique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203400" y="12496800"/>
            <a:ext cx="311255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venir Black Oblique"/>
                <a:cs typeface="Avenir Black Oblique"/>
              </a:rPr>
              <a:t>Data Unit</a:t>
            </a:r>
            <a:endParaRPr lang="en-US" sz="2800" b="1" dirty="0">
              <a:latin typeface="Avenir Black Oblique"/>
              <a:cs typeface="Avenir Black Oblique"/>
            </a:endParaRPr>
          </a:p>
        </p:txBody>
      </p:sp>
      <p:pic>
        <p:nvPicPr>
          <p:cNvPr id="101" name="Picture 100" descr="rocketTestHarness.dut.Tile.cor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0" y="17297400"/>
            <a:ext cx="5562600" cy="47244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21564600" y="17297400"/>
            <a:ext cx="311255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venir Black Oblique"/>
                <a:cs typeface="Avenir Black Oblique"/>
              </a:rPr>
              <a:t>I-Cache</a:t>
            </a:r>
            <a:endParaRPr lang="en-US" sz="2800" b="1" dirty="0">
              <a:latin typeface="Avenir Black Oblique"/>
              <a:cs typeface="Avenir Black Oblique"/>
            </a:endParaRPr>
          </a:p>
        </p:txBody>
      </p:sp>
      <p:pic>
        <p:nvPicPr>
          <p:cNvPr id="103" name="Picture 102" descr="rocketTestHarness.dut.Tile.dcach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0" y="17297400"/>
            <a:ext cx="5410200" cy="4648200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7203400" y="17297400"/>
            <a:ext cx="311255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venir Black Oblique"/>
                <a:cs typeface="Avenir Black Oblique"/>
              </a:rPr>
              <a:t>D-Cache</a:t>
            </a:r>
            <a:endParaRPr lang="en-US" sz="2800" b="1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305</Words>
  <Application>Microsoft Macintosh PowerPoint</Application>
  <PresentationFormat>Custom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Microsoft Office User</cp:lastModifiedBy>
  <cp:revision>39</cp:revision>
  <cp:lastPrinted>2014-01-07T00:08:36Z</cp:lastPrinted>
  <dcterms:created xsi:type="dcterms:W3CDTF">2013-05-24T17:28:49Z</dcterms:created>
  <dcterms:modified xsi:type="dcterms:W3CDTF">2014-05-14T11:28:40Z</dcterms:modified>
</cp:coreProperties>
</file>