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2" r:id="rId3"/>
    <p:sldId id="274" r:id="rId4"/>
    <p:sldId id="276" r:id="rId5"/>
    <p:sldId id="275" r:id="rId6"/>
    <p:sldId id="277" r:id="rId7"/>
    <p:sldId id="278" r:id="rId8"/>
    <p:sldId id="27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D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6"/>
    <p:restoredTop sz="79982"/>
  </p:normalViewPr>
  <p:slideViewPr>
    <p:cSldViewPr snapToGrid="0" snapToObjects="1">
      <p:cViewPr varScale="1">
        <p:scale>
          <a:sx n="91" d="100"/>
          <a:sy n="91" d="100"/>
        </p:scale>
        <p:origin x="15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59E6C25-D68E-4A35-91F6-7C62EDF909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Times New Roman 일반체" charset="0"/>
              <a:ea typeface="Times New Roman 일반체" charset="0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361FB7-B22E-4909-BD7F-FC41808A5C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080F9-7D92-4A4E-91BA-CFE3F681B018}" type="datetimeFigureOut">
              <a:rPr lang="ko-KR" altLang="en-US" smtClean="0">
                <a:latin typeface="Times New Roman 일반체" charset="0"/>
                <a:ea typeface="Times New Roman 일반체" charset="0"/>
              </a:rPr>
              <a:t>2020-11-22</a:t>
            </a:fld>
            <a:endParaRPr lang="ko-KR" altLang="en-US">
              <a:latin typeface="Times New Roman 일반체" charset="0"/>
              <a:ea typeface="Times New Roman 일반체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E5A3B3-CB31-4B0A-A547-DBA699DCE5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Times New Roman 일반체" charset="0"/>
              <a:ea typeface="Times New Roman 일반체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84CA30-8B3A-4FD3-8B84-FE23A3AE05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2E5F0-E3CE-4BDE-AFDD-FDAA13CEADCB}" type="slidenum">
              <a:rPr lang="ko-KR" altLang="en-US" smtClean="0">
                <a:latin typeface="Times New Roman 일반체" charset="0"/>
                <a:ea typeface="Times New Roman 일반체" charset="0"/>
              </a:rPr>
              <a:t>‹#›</a:t>
            </a:fld>
            <a:endParaRPr lang="ko-KR" altLang="en-US">
              <a:latin typeface="Times New Roman 일반체" charset="0"/>
              <a:ea typeface="Times New Roman 일반체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43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imes New Roman 일반체" charset="0"/>
                <a:ea typeface="Times New Roman 일반체" charset="0"/>
              </a:defRPr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imes New Roman 일반체" charset="0"/>
                <a:ea typeface="Times New Roman 일반체" charset="0"/>
              </a:defRPr>
            </a:lvl1pPr>
          </a:lstStyle>
          <a:p>
            <a:fld id="{EF705CE5-3B3A-5D4D-9C82-8343817A291A}" type="datetimeFigureOut">
              <a:rPr kumimoji="1" lang="ko-KR" altLang="en-US" smtClean="0"/>
              <a:pPr/>
              <a:t>2020-11-22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imes New Roman 일반체" charset="0"/>
                <a:ea typeface="Times New Roman 일반체" charset="0"/>
              </a:defRPr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imes New Roman 일반체" charset="0"/>
                <a:ea typeface="Times New Roman 일반체" charset="0"/>
              </a:defRPr>
            </a:lvl1pPr>
          </a:lstStyle>
          <a:p>
            <a:fld id="{03265E94-CD27-3F4F-9A04-309C5AC97DC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214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b="0" i="0" kern="1200">
        <a:solidFill>
          <a:schemeClr val="tx1"/>
        </a:solidFill>
        <a:latin typeface="Times New Roman 일반체" charset="0"/>
        <a:ea typeface="Times New Roman 일반체" charset="0"/>
        <a:cs typeface="+mn-cs"/>
      </a:defRPr>
    </a:lvl1pPr>
    <a:lvl2pPr marL="457200" algn="l" defTabSz="914400" rtl="0" eaLnBrk="1" latinLnBrk="1" hangingPunct="1">
      <a:defRPr sz="1200" b="0" i="0" kern="1200">
        <a:solidFill>
          <a:schemeClr val="tx1"/>
        </a:solidFill>
        <a:latin typeface="Times New Roman 일반체" charset="0"/>
        <a:ea typeface="Times New Roman 일반체" charset="0"/>
        <a:cs typeface="+mn-cs"/>
      </a:defRPr>
    </a:lvl2pPr>
    <a:lvl3pPr marL="914400" algn="l" defTabSz="914400" rtl="0" eaLnBrk="1" latinLnBrk="1" hangingPunct="1">
      <a:defRPr sz="1200" b="0" i="0" kern="1200">
        <a:solidFill>
          <a:schemeClr val="tx1"/>
        </a:solidFill>
        <a:latin typeface="Times New Roman 일반체" charset="0"/>
        <a:ea typeface="Times New Roman 일반체" charset="0"/>
        <a:cs typeface="+mn-cs"/>
      </a:defRPr>
    </a:lvl3pPr>
    <a:lvl4pPr marL="1371600" algn="l" defTabSz="914400" rtl="0" eaLnBrk="1" latinLnBrk="1" hangingPunct="1">
      <a:defRPr sz="1200" b="0" i="0" kern="1200">
        <a:solidFill>
          <a:schemeClr val="tx1"/>
        </a:solidFill>
        <a:latin typeface="Times New Roman 일반체" charset="0"/>
        <a:ea typeface="Times New Roman 일반체" charset="0"/>
        <a:cs typeface="+mn-cs"/>
      </a:defRPr>
    </a:lvl4pPr>
    <a:lvl5pPr marL="1828800" algn="l" defTabSz="914400" rtl="0" eaLnBrk="1" latinLnBrk="1" hangingPunct="1">
      <a:defRPr sz="1200" b="0" i="0" kern="1200">
        <a:solidFill>
          <a:schemeClr val="tx1"/>
        </a:solidFill>
        <a:latin typeface="Times New Roman 일반체" charset="0"/>
        <a:ea typeface="Times New Roman 일반체" charset="0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안녕하세요</a:t>
            </a:r>
            <a:r>
              <a:rPr kumimoji="1" lang="en-US" altLang="ko-KR" dirty="0"/>
              <a:t>!</a:t>
            </a:r>
            <a:r>
              <a:rPr kumimoji="1" lang="ko-KR" altLang="en-US" dirty="0"/>
              <a:t> 이번 여름학기 인턴십을 진행한 </a:t>
            </a:r>
            <a:r>
              <a:rPr kumimoji="1" lang="ko-KR" altLang="en-US" dirty="0" err="1"/>
              <a:t>김준하입니다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오늘 발표는 제가 </a:t>
            </a:r>
            <a:r>
              <a:rPr kumimoji="1" lang="en-US" altLang="ko-KR" dirty="0"/>
              <a:t>6</a:t>
            </a:r>
            <a:r>
              <a:rPr kumimoji="1" lang="ko-KR" altLang="en-US" dirty="0"/>
              <a:t>주 동안 연구실에서 공부하고 배운 내용을 알려드리려고 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5E94-CD27-3F4F-9A04-309C5AC97DCE}" type="slidenum">
              <a:rPr kumimoji="1" lang="ko-KR" altLang="en-US" smtClean="0"/>
              <a:pPr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4384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5E94-CD27-3F4F-9A04-309C5AC97DCE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731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5E94-CD27-3F4F-9A04-309C5AC97DCE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4608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5E94-CD27-3F4F-9A04-309C5AC97DCE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3329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5E94-CD27-3F4F-9A04-309C5AC97DCE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100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안녕하세요</a:t>
            </a:r>
            <a:r>
              <a:rPr kumimoji="1" lang="en-US" altLang="ko-KR"/>
              <a:t>!</a:t>
            </a:r>
            <a:r>
              <a:rPr kumimoji="1" lang="ko-KR" altLang="en-US"/>
              <a:t> 이번 여름학기 인턴십을 진행한 김준하입니다</a:t>
            </a:r>
            <a:r>
              <a:rPr kumimoji="1" lang="en-US" altLang="ko-KR"/>
              <a:t>.</a:t>
            </a:r>
            <a:r>
              <a:rPr kumimoji="1" lang="ko-KR" altLang="en-US"/>
              <a:t> 오늘 발표는 제가 </a:t>
            </a:r>
            <a:r>
              <a:rPr kumimoji="1" lang="en-US" altLang="ko-KR"/>
              <a:t>6</a:t>
            </a:r>
            <a:r>
              <a:rPr kumimoji="1" lang="ko-KR" altLang="en-US"/>
              <a:t>주 동안 연구실에서 공부하고 배운 내용을 알려드리려고 합니다</a:t>
            </a:r>
            <a:r>
              <a:rPr kumimoji="1" lang="en-US" altLang="ko-KR"/>
              <a:t>.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5E94-CD27-3F4F-9A04-309C5AC97DCE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02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C1E-DFFA-441F-BE50-2565298411CE}" type="datetime1">
              <a:rPr kumimoji="1" lang="ko-KR" altLang="en-US" smtClean="0"/>
              <a:t>2020-11-22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F20-6457-484C-9BDA-B4628BF85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02FC35-98C1-4243-A1CE-D351FF8119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181" y="5786390"/>
            <a:ext cx="2969819" cy="107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34AC-DEB7-4EBB-A5A1-3B16BDD8E7D0}" type="datetime1">
              <a:rPr kumimoji="1" lang="ko-KR" altLang="en-US" smtClean="0"/>
              <a:t>2020-11-22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F20-6457-484C-9BDA-B4628BF85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49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2431-CEBA-424E-AF4F-21D5C6D2D791}" type="datetime1">
              <a:rPr kumimoji="1" lang="ko-KR" altLang="en-US" smtClean="0"/>
              <a:t>2020-11-22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F20-6457-484C-9BDA-B4628BF85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093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B281-FE18-4C93-9D63-E1DBD3E8E2D0}" type="datetime1">
              <a:rPr kumimoji="1" lang="ko-KR" altLang="en-US" smtClean="0"/>
              <a:t>2020-11-22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F20-6457-484C-9BDA-B4628BF85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A957A4B-E808-417C-8280-EC546B1F7285}"/>
              </a:ext>
            </a:extLst>
          </p:cNvPr>
          <p:cNvCxnSpPr>
            <a:cxnSpLocks/>
          </p:cNvCxnSpPr>
          <p:nvPr userDrawn="1"/>
        </p:nvCxnSpPr>
        <p:spPr>
          <a:xfrm>
            <a:off x="92361" y="799814"/>
            <a:ext cx="12000322" cy="0"/>
          </a:xfrm>
          <a:prstGeom prst="line">
            <a:avLst/>
          </a:prstGeom>
          <a:ln w="12700">
            <a:solidFill>
              <a:srgbClr val="132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FC5AFB1-3812-4E1B-82BC-5711F4F109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55" y="86905"/>
            <a:ext cx="1846217" cy="66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5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F90D-0C76-4307-B6A9-B8D9F809CAF7}" type="datetime1">
              <a:rPr kumimoji="1" lang="ko-KR" altLang="en-US" smtClean="0"/>
              <a:t>2020-11-22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F20-6457-484C-9BDA-B4628BF85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60E342-1234-4E77-9288-2A328EA599E0}"/>
              </a:ext>
            </a:extLst>
          </p:cNvPr>
          <p:cNvCxnSpPr>
            <a:cxnSpLocks/>
          </p:cNvCxnSpPr>
          <p:nvPr userDrawn="1"/>
        </p:nvCxnSpPr>
        <p:spPr>
          <a:xfrm>
            <a:off x="92361" y="809050"/>
            <a:ext cx="12000322" cy="0"/>
          </a:xfrm>
          <a:prstGeom prst="line">
            <a:avLst/>
          </a:prstGeom>
          <a:ln w="12700">
            <a:solidFill>
              <a:srgbClr val="132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7665E8A-FD61-4A6A-A984-E1B39F62B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55" y="86905"/>
            <a:ext cx="1846217" cy="66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7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BDC1-151D-4B77-A054-26E090DC07C0}" type="datetime1">
              <a:rPr kumimoji="1" lang="ko-KR" altLang="en-US" smtClean="0"/>
              <a:t>2020-11-22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F20-6457-484C-9BDA-B4628BF85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B5B53CC-4918-41A6-89FD-182DE34F1B62}"/>
              </a:ext>
            </a:extLst>
          </p:cNvPr>
          <p:cNvCxnSpPr>
            <a:cxnSpLocks/>
          </p:cNvCxnSpPr>
          <p:nvPr userDrawn="1"/>
        </p:nvCxnSpPr>
        <p:spPr>
          <a:xfrm>
            <a:off x="92361" y="799814"/>
            <a:ext cx="12000322" cy="0"/>
          </a:xfrm>
          <a:prstGeom prst="line">
            <a:avLst/>
          </a:prstGeom>
          <a:ln w="12700">
            <a:solidFill>
              <a:srgbClr val="132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603BD3D-D404-458A-BD15-EC01BFC9CB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55" y="86905"/>
            <a:ext cx="1846217" cy="66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C007-0CF4-429A-B8B0-321E57A51DE6}" type="datetime1">
              <a:rPr kumimoji="1" lang="ko-KR" altLang="en-US" smtClean="0"/>
              <a:t>2020-11-22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F20-6457-484C-9BDA-B4628BF85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5B8DB4B-724A-480F-85E9-03DDC5D77E04}"/>
              </a:ext>
            </a:extLst>
          </p:cNvPr>
          <p:cNvCxnSpPr>
            <a:cxnSpLocks/>
          </p:cNvCxnSpPr>
          <p:nvPr userDrawn="1"/>
        </p:nvCxnSpPr>
        <p:spPr>
          <a:xfrm>
            <a:off x="92361" y="799814"/>
            <a:ext cx="12000322" cy="0"/>
          </a:xfrm>
          <a:prstGeom prst="line">
            <a:avLst/>
          </a:prstGeom>
          <a:ln w="12700">
            <a:solidFill>
              <a:srgbClr val="132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79C7F6D-BB12-444F-B164-E36F4A4126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55" y="86905"/>
            <a:ext cx="1846217" cy="66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7617-5ECC-43E9-89C0-D11212098B22}" type="datetime1">
              <a:rPr kumimoji="1" lang="ko-KR" altLang="en-US" smtClean="0"/>
              <a:t>2020-11-22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F20-6457-484C-9BDA-B4628BF85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139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8373-0C6E-438A-B496-A21F2B3CD02D}" type="datetime1">
              <a:rPr kumimoji="1" lang="ko-KR" altLang="en-US" smtClean="0"/>
              <a:t>2020-11-22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F20-6457-484C-9BDA-B4628BF85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2872E7E-9BEB-4045-B643-694CE4809001}"/>
              </a:ext>
            </a:extLst>
          </p:cNvPr>
          <p:cNvCxnSpPr>
            <a:cxnSpLocks/>
          </p:cNvCxnSpPr>
          <p:nvPr userDrawn="1"/>
        </p:nvCxnSpPr>
        <p:spPr>
          <a:xfrm>
            <a:off x="92361" y="799814"/>
            <a:ext cx="12000322" cy="0"/>
          </a:xfrm>
          <a:prstGeom prst="line">
            <a:avLst/>
          </a:prstGeom>
          <a:ln w="12700">
            <a:solidFill>
              <a:srgbClr val="132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C05D84D-14D9-455F-94C1-FA5E2BD670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655" y="86905"/>
            <a:ext cx="1846217" cy="66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3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00B1-E5EB-43E9-B5E1-02C412B5CB42}" type="datetime1">
              <a:rPr kumimoji="1" lang="ko-KR" altLang="en-US" smtClean="0"/>
              <a:t>2020-11-22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F20-6457-484C-9BDA-B4628BF85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133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5D7C-DFF0-42E1-B7A9-A0ADDD550A60}" type="datetime1">
              <a:rPr kumimoji="1" lang="ko-KR" altLang="en-US" smtClean="0"/>
              <a:t>2020-11-22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F20-6457-484C-9BDA-B4628BF855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94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Times New Roman 일반체" charset="0"/>
                <a:ea typeface="Times New Roman 일반체" charset="0"/>
              </a:defRPr>
            </a:lvl1pPr>
          </a:lstStyle>
          <a:p>
            <a:fld id="{B859E111-8569-46B4-9EA1-A7351A924CBA}" type="datetime1">
              <a:rPr kumimoji="1" lang="ko-KR" altLang="en-US" smtClean="0"/>
              <a:pPr/>
              <a:t>2020-11-22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Times New Roman 일반체" charset="0"/>
                <a:ea typeface="Times New Roman 일반체" charset="0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Times New Roman 일반체" charset="0"/>
                <a:ea typeface="Times New Roman 일반체" charset="0"/>
              </a:defRPr>
            </a:lvl1pPr>
          </a:lstStyle>
          <a:p>
            <a:fld id="{61E73F20-6457-484C-9BDA-B4628BF855B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950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Times New Roman 일반체" charset="0"/>
          <a:ea typeface="Times New Roman 일반체" charset="0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Times New Roman 일반체" charset="0"/>
          <a:ea typeface="Times New Roman 일반체" charset="0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Times New Roman 일반체" charset="0"/>
          <a:ea typeface="Times New Roman 일반체" charset="0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Times New Roman 일반체" charset="0"/>
          <a:ea typeface="Times New Roman 일반체" charset="0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imes New Roman 일반체" charset="0"/>
          <a:ea typeface="Times New Roman 일반체" charset="0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imes New Roman 일반체" charset="0"/>
          <a:ea typeface="Times New Roman 일반체" charset="0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39411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>
                <a:cs typeface="Times New Roman 일반체" charset="0"/>
              </a:rPr>
              <a:t> </a:t>
            </a:r>
            <a:br>
              <a:rPr kumimoji="1" lang="en-US" altLang="ko-KR" dirty="0">
                <a:cs typeface="Times New Roman 일반체" charset="0"/>
              </a:rPr>
            </a:br>
            <a:r>
              <a:rPr kumimoji="1" lang="en-US" altLang="ko-KR" dirty="0">
                <a:cs typeface="Times New Roman 일반체" charset="0"/>
              </a:rPr>
              <a:t> </a:t>
            </a:r>
            <a:r>
              <a:rPr lang="en-US" altLang="ko-KR" sz="4900" dirty="0" err="1"/>
              <a:t>Trajactory</a:t>
            </a:r>
            <a:r>
              <a:rPr lang="en-US" altLang="ko-KR" sz="4900" dirty="0"/>
              <a:t> Simulation of Billiard Ball</a:t>
            </a:r>
            <a:endParaRPr kumimoji="1" lang="ko-KR" altLang="en-US" sz="4900" dirty="0">
              <a:cs typeface="Times New Roman 일반체" charset="0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50122"/>
          </a:xfrm>
        </p:spPr>
        <p:txBody>
          <a:bodyPr>
            <a:normAutofit/>
          </a:bodyPr>
          <a:lstStyle/>
          <a:p>
            <a:r>
              <a:rPr kumimoji="1" lang="en-US" altLang="ko-KR" sz="2000" dirty="0" err="1">
                <a:cs typeface="Times New Roman 일반체" charset="0"/>
              </a:rPr>
              <a:t>Interm</a:t>
            </a:r>
            <a:r>
              <a:rPr kumimoji="1" lang="en-US" altLang="ko-KR" sz="2000" dirty="0">
                <a:cs typeface="Times New Roman 일반체" charset="0"/>
              </a:rPr>
              <a:t> report presentation</a:t>
            </a:r>
          </a:p>
          <a:p>
            <a:endParaRPr kumimoji="1" lang="en-US" altLang="ko-KR" sz="2000" dirty="0">
              <a:cs typeface="Times New Roman 일반체" charset="0"/>
            </a:endParaRPr>
          </a:p>
          <a:p>
            <a:r>
              <a:rPr kumimoji="1" lang="en-US" altLang="ko-KR" sz="2000" b="1" dirty="0">
                <a:cs typeface="Times New Roman 일반체" charset="0"/>
              </a:rPr>
              <a:t>-</a:t>
            </a:r>
            <a:r>
              <a:rPr kumimoji="1" lang="en-US" altLang="ko-KR" sz="2000" b="1" dirty="0" err="1">
                <a:cs typeface="Times New Roman 일반체" charset="0"/>
              </a:rPr>
              <a:t>JunHa</a:t>
            </a:r>
            <a:r>
              <a:rPr kumimoji="1" lang="en-US" altLang="ko-KR" sz="2000" b="1" dirty="0">
                <a:cs typeface="Times New Roman 일반체" charset="0"/>
              </a:rPr>
              <a:t> Kim, </a:t>
            </a:r>
            <a:r>
              <a:rPr kumimoji="1" lang="en-US" altLang="ko-KR" sz="2000" b="1" dirty="0" err="1">
                <a:cs typeface="Times New Roman 일반체" charset="0"/>
              </a:rPr>
              <a:t>DongHa</a:t>
            </a:r>
            <a:r>
              <a:rPr kumimoji="1" lang="en-US" altLang="ko-KR" sz="2000" b="1" dirty="0">
                <a:cs typeface="Times New Roman 일반체" charset="0"/>
              </a:rPr>
              <a:t> Yoon-</a:t>
            </a:r>
          </a:p>
          <a:p>
            <a:endParaRPr kumimoji="1" lang="en-US" altLang="ko-KR" sz="2000" b="1" dirty="0">
              <a:cs typeface="Times New Roman 일반체" charset="0"/>
            </a:endParaRPr>
          </a:p>
          <a:p>
            <a:r>
              <a:rPr kumimoji="1" lang="en-US" altLang="ko-KR" sz="2000" dirty="0">
                <a:cs typeface="Times New Roman 일반체" charset="0"/>
              </a:rPr>
              <a:t>2020.11.26</a:t>
            </a:r>
            <a:endParaRPr kumimoji="1" lang="ko-KR" altLang="en-US" sz="2000" dirty="0">
              <a:cs typeface="Times New Roman 일반체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436865-5DCC-4FDC-82D7-4A3F6487AD8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180304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F20-6457-484C-9BDA-B4628BF855B2}" type="slidenum">
              <a:rPr kumimoji="1" lang="ko-KR" altLang="en-US" smtClean="0"/>
              <a:t>2</a:t>
            </a:fld>
            <a:endParaRPr kumimoji="1"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4461" y="244954"/>
            <a:ext cx="10725443" cy="422666"/>
          </a:xfrm>
        </p:spPr>
        <p:txBody>
          <a:bodyPr>
            <a:normAutofit fontScale="90000"/>
          </a:bodyPr>
          <a:lstStyle/>
          <a:p>
            <a:r>
              <a:rPr kumimoji="1" lang="en-US" altLang="ko-KR" b="1">
                <a:latin typeface="+mj-lt"/>
              </a:rPr>
              <a:t>Contents</a:t>
            </a:r>
            <a:endParaRPr kumimoji="1" lang="ko-KR" altLang="en-US" b="1">
              <a:latin typeface="+mj-lt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26051" y="1275444"/>
            <a:ext cx="5769949" cy="4645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400" b="1" dirty="0">
                <a:solidFill>
                  <a:srgbClr val="0070C0"/>
                </a:solidFill>
              </a:rPr>
              <a:t>주제 선정이유</a:t>
            </a:r>
            <a:endParaRPr kumimoji="1" lang="en-US" altLang="ko-KR" sz="2400" b="1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Ø"/>
            </a:pPr>
            <a:endParaRPr kumimoji="1" lang="en-US" altLang="ko-KR" sz="900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Ø"/>
            </a:pPr>
            <a:r>
              <a:rPr kumimoji="1" lang="ko-KR" altLang="en-US" sz="2000" dirty="0">
                <a:solidFill>
                  <a:srgbClr val="0070C0"/>
                </a:solidFill>
              </a:rPr>
              <a:t>선정이유</a:t>
            </a:r>
            <a:endParaRPr kumimoji="1" lang="en-US" altLang="ko-KR" sz="2000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Ø"/>
            </a:pPr>
            <a:r>
              <a:rPr kumimoji="1" lang="ko-KR" altLang="en-US" sz="2000" dirty="0">
                <a:solidFill>
                  <a:srgbClr val="0070C0"/>
                </a:solidFill>
              </a:rPr>
              <a:t>스핀 추가한 이유</a:t>
            </a:r>
            <a:endParaRPr kumimoji="1" lang="en-US" altLang="ko-KR" sz="2000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Ø"/>
            </a:pPr>
            <a:endParaRPr kumimoji="1" lang="en-US" altLang="ko-KR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400" b="1" dirty="0">
                <a:solidFill>
                  <a:srgbClr val="0070C0"/>
                </a:solidFill>
              </a:rPr>
              <a:t>이론적 배경</a:t>
            </a:r>
            <a:endParaRPr kumimoji="1" lang="en-US" altLang="ko-KR" sz="2400" b="1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Ø"/>
            </a:pPr>
            <a:endParaRPr kumimoji="1" lang="en-US" altLang="ko-KR" sz="900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Ø"/>
            </a:pPr>
            <a:r>
              <a:rPr kumimoji="1" lang="ko-KR" altLang="en-US" sz="2000" dirty="0">
                <a:solidFill>
                  <a:srgbClr val="0070C0"/>
                </a:solidFill>
              </a:rPr>
              <a:t>운동량보존</a:t>
            </a:r>
            <a:r>
              <a:rPr kumimoji="1" lang="en-US" altLang="ko-KR" sz="2000" dirty="0">
                <a:solidFill>
                  <a:srgbClr val="0070C0"/>
                </a:solidFill>
              </a:rPr>
              <a:t>,</a:t>
            </a:r>
            <a:r>
              <a:rPr kumimoji="1" lang="ko-KR" altLang="en-US" sz="2000" dirty="0">
                <a:solidFill>
                  <a:srgbClr val="0070C0"/>
                </a:solidFill>
              </a:rPr>
              <a:t>각운동량 보존</a:t>
            </a:r>
            <a:endParaRPr kumimoji="1" lang="en-US" altLang="ko-KR" sz="2000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Ø"/>
            </a:pPr>
            <a:r>
              <a:rPr kumimoji="1" lang="ko-KR" altLang="en-US" sz="2000" dirty="0">
                <a:solidFill>
                  <a:srgbClr val="0070C0"/>
                </a:solidFill>
              </a:rPr>
              <a:t>당구공에서의 마찰의 종류</a:t>
            </a:r>
            <a:endParaRPr kumimoji="1" lang="en-US" altLang="ko-KR" sz="2000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Ø"/>
            </a:pPr>
            <a:endParaRPr kumimoji="1" lang="en-US" altLang="ko-KR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/>
              <a:t> underlying idea of your research</a:t>
            </a:r>
          </a:p>
          <a:p>
            <a:pPr lvl="1">
              <a:lnSpc>
                <a:spcPct val="100000"/>
              </a:lnSpc>
            </a:pPr>
            <a:r>
              <a:rPr kumimoji="1" lang="ko-KR" altLang="en-US" sz="2000" dirty="0">
                <a:solidFill>
                  <a:srgbClr val="FF0000"/>
                </a:solidFill>
              </a:rPr>
              <a:t>상수들</a:t>
            </a:r>
            <a:r>
              <a:rPr kumimoji="1" lang="en-US" altLang="ko-KR" sz="2000" dirty="0">
                <a:solidFill>
                  <a:srgbClr val="FF0000"/>
                </a:solidFill>
              </a:rPr>
              <a:t>,</a:t>
            </a:r>
          </a:p>
          <a:p>
            <a:pPr lvl="1">
              <a:lnSpc>
                <a:spcPct val="100000"/>
              </a:lnSpc>
            </a:pPr>
            <a:r>
              <a:rPr kumimoji="1" lang="ko-KR" altLang="en-US" sz="2000" dirty="0"/>
              <a:t>충돌상황은 항상 공의 중심 높이에서 이루어진다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가정</a:t>
            </a:r>
            <a:r>
              <a:rPr kumimoji="1" lang="en-US" altLang="ko-KR" sz="2000" dirty="0"/>
              <a:t>)</a:t>
            </a:r>
          </a:p>
          <a:p>
            <a:pPr lvl="1">
              <a:lnSpc>
                <a:spcPct val="100000"/>
              </a:lnSpc>
            </a:pPr>
            <a:r>
              <a:rPr kumimoji="1" lang="ko-KR" altLang="en-US" sz="2000" dirty="0"/>
              <a:t>공의 운동의 시작은 큐대로 친다는 상황으로 가정하고 시뮬레이션 진행함</a:t>
            </a:r>
            <a:endParaRPr kumimoji="1" lang="en-US" altLang="ko-KR" sz="2000" dirty="0"/>
          </a:p>
          <a:p>
            <a:pPr lvl="1">
              <a:lnSpc>
                <a:spcPct val="100000"/>
              </a:lnSpc>
            </a:pPr>
            <a:endParaRPr kumimoji="1" lang="en-US" altLang="ko-KR" sz="2000" b="1" dirty="0"/>
          </a:p>
          <a:p>
            <a:pPr lvl="1">
              <a:lnSpc>
                <a:spcPct val="100000"/>
              </a:lnSpc>
            </a:pPr>
            <a:endParaRPr kumimoji="1" lang="en-US" altLang="ko-KR" sz="2000" b="1" dirty="0"/>
          </a:p>
          <a:p>
            <a:pPr lvl="2">
              <a:buFont typeface="Wingdings" charset="2"/>
              <a:buChar char="Ø"/>
            </a:pPr>
            <a:endParaRPr kumimoji="1" lang="en-US" altLang="ko-KR" sz="500" dirty="0"/>
          </a:p>
          <a:p>
            <a:pPr lvl="2">
              <a:buFont typeface="Wingdings" charset="2"/>
              <a:buChar char="Ø"/>
            </a:pPr>
            <a:endParaRPr kumimoji="1" lang="en-US" altLang="ko-KR" sz="1600" dirty="0"/>
          </a:p>
          <a:p>
            <a:pPr lvl="2">
              <a:buFont typeface="Wingdings" charset="2"/>
              <a:buChar char="Ø"/>
            </a:pPr>
            <a:endParaRPr kumimoji="1" lang="en-US" altLang="ko-KR" sz="16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385966C-BEF1-47DD-A84F-81ED111E5FB6}"/>
              </a:ext>
            </a:extLst>
          </p:cNvPr>
          <p:cNvSpPr txBox="1">
            <a:spLocks/>
          </p:cNvSpPr>
          <p:nvPr/>
        </p:nvSpPr>
        <p:spPr>
          <a:xfrm>
            <a:off x="6230463" y="1275443"/>
            <a:ext cx="5769949" cy="4454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400" b="1" dirty="0">
                <a:solidFill>
                  <a:srgbClr val="FF0000"/>
                </a:solidFill>
              </a:rPr>
              <a:t>Intermediate code </a:t>
            </a:r>
          </a:p>
          <a:p>
            <a:pPr lvl="1"/>
            <a:r>
              <a:rPr kumimoji="1" lang="en-US" altLang="ko-KR" sz="2000" b="1" dirty="0">
                <a:solidFill>
                  <a:srgbClr val="FF0000"/>
                </a:solidFill>
              </a:rPr>
              <a:t>Etc.</a:t>
            </a:r>
          </a:p>
          <a:p>
            <a:endParaRPr kumimoji="1" lang="en-US" altLang="ko-KR" sz="2400" b="1" dirty="0">
              <a:solidFill>
                <a:srgbClr val="FF0000"/>
              </a:solidFill>
            </a:endParaRPr>
          </a:p>
          <a:p>
            <a:endParaRPr kumimoji="1" lang="en-US" altLang="ko-KR" sz="2400" b="1" dirty="0">
              <a:solidFill>
                <a:srgbClr val="FF0000"/>
              </a:solidFill>
            </a:endParaRPr>
          </a:p>
          <a:p>
            <a:r>
              <a:rPr kumimoji="1" lang="en-US" altLang="ko-KR" sz="2400" b="1" dirty="0">
                <a:solidFill>
                  <a:srgbClr val="FF0000"/>
                </a:solidFill>
              </a:rPr>
              <a:t>Intermediate result</a:t>
            </a:r>
          </a:p>
          <a:p>
            <a:pPr lvl="1">
              <a:buFont typeface="Wingdings" charset="2"/>
              <a:buChar char="Ø"/>
            </a:pPr>
            <a:endParaRPr kumimoji="1" lang="en-US" altLang="ko-KR" sz="800" dirty="0">
              <a:solidFill>
                <a:srgbClr val="FF0000"/>
              </a:solidFill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ko-KR" sz="2000" dirty="0">
                <a:solidFill>
                  <a:srgbClr val="FF0000"/>
                </a:solidFill>
              </a:rPr>
              <a:t> figure </a:t>
            </a:r>
            <a:r>
              <a:rPr kumimoji="1" lang="mr-IN" altLang="ko-KR" sz="2000" dirty="0">
                <a:solidFill>
                  <a:srgbClr val="FF0000"/>
                </a:solidFill>
              </a:rPr>
              <a:t>…</a:t>
            </a:r>
            <a:endParaRPr kumimoji="1" lang="en-US" altLang="ko-KR" sz="2000" dirty="0">
              <a:solidFill>
                <a:srgbClr val="FF0000"/>
              </a:solidFill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ko-KR" sz="2000" dirty="0">
                <a:solidFill>
                  <a:srgbClr val="FF0000"/>
                </a:solidFill>
              </a:rPr>
              <a:t>Figure2..</a:t>
            </a:r>
          </a:p>
          <a:p>
            <a:pPr lvl="1">
              <a:buFont typeface="Wingdings" charset="2"/>
              <a:buChar char="Ø"/>
            </a:pPr>
            <a:r>
              <a:rPr kumimoji="1" lang="en-US" altLang="ko-KR" sz="2000" dirty="0">
                <a:solidFill>
                  <a:srgbClr val="FF0000"/>
                </a:solidFill>
              </a:rPr>
              <a:t>Figure 3</a:t>
            </a:r>
          </a:p>
          <a:p>
            <a:pPr lvl="1">
              <a:buFont typeface="Wingdings" charset="2"/>
              <a:buChar char="Ø"/>
            </a:pPr>
            <a:endParaRPr kumimoji="1" lang="en-US" altLang="ko-KR" sz="2000" dirty="0">
              <a:solidFill>
                <a:srgbClr val="FF0000"/>
              </a:solidFill>
            </a:endParaRPr>
          </a:p>
          <a:p>
            <a:pPr>
              <a:buFont typeface="Wingdings" charset="2"/>
              <a:buChar char="Ø"/>
            </a:pPr>
            <a:r>
              <a:rPr kumimoji="1" lang="en-US" altLang="ko-KR" dirty="0"/>
              <a:t>Plan final project</a:t>
            </a:r>
          </a:p>
          <a:p>
            <a:pPr>
              <a:buFont typeface="Wingdings" charset="2"/>
              <a:buChar char="Ø"/>
            </a:pPr>
            <a:endParaRPr kumimoji="1" lang="en-US" altLang="ko-KR" dirty="0"/>
          </a:p>
          <a:p>
            <a:pPr>
              <a:buFont typeface="Wingdings" charset="2"/>
              <a:buChar char="Ø"/>
            </a:pPr>
            <a:endParaRPr kumimoji="1"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35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F20-6457-484C-9BDA-B4628BF855B2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4461" y="244954"/>
            <a:ext cx="10725443" cy="422666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+mj-lt"/>
              </a:rPr>
              <a:t>--</a:t>
            </a:r>
            <a:endParaRPr kumimoji="1" lang="ko-KR" altLang="en-US" b="1" dirty="0">
              <a:latin typeface="+mj-lt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385966C-BEF1-47DD-A84F-81ED111E5FB6}"/>
              </a:ext>
            </a:extLst>
          </p:cNvPr>
          <p:cNvSpPr txBox="1">
            <a:spLocks/>
          </p:cNvSpPr>
          <p:nvPr/>
        </p:nvSpPr>
        <p:spPr>
          <a:xfrm>
            <a:off x="326051" y="1275442"/>
            <a:ext cx="7245823" cy="5337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400" b="1" dirty="0"/>
              <a:t>Constants</a:t>
            </a:r>
          </a:p>
          <a:p>
            <a:pPr lvl="1"/>
            <a:r>
              <a:rPr kumimoji="1" lang="en-US" altLang="ko-KR" sz="2000" b="1" dirty="0"/>
              <a:t>Physical Constants</a:t>
            </a:r>
          </a:p>
          <a:p>
            <a:pPr marL="914400" lvl="2" indent="0">
              <a:buNone/>
            </a:pPr>
            <a:r>
              <a:rPr kumimoji="1" lang="en-US" altLang="ko-KR" sz="1600" b="1" dirty="0"/>
              <a:t>: Coefficient of frictions and gravitational acceleration</a:t>
            </a:r>
          </a:p>
          <a:p>
            <a:pPr lvl="1"/>
            <a:r>
              <a:rPr kumimoji="1" lang="en-US" altLang="ko-KR" sz="2000" b="1" dirty="0"/>
              <a:t>Billiard Properties</a:t>
            </a:r>
          </a:p>
          <a:p>
            <a:pPr marL="914400" lvl="2" indent="0">
              <a:buNone/>
            </a:pPr>
            <a:r>
              <a:rPr kumimoji="1" lang="en-US" altLang="ko-KR" sz="1600" b="1" dirty="0"/>
              <a:t>: Table size, the mass of cue, the mass and radius of the ball</a:t>
            </a:r>
          </a:p>
          <a:p>
            <a:pPr lvl="1"/>
            <a:r>
              <a:rPr kumimoji="1" lang="en-US" altLang="ko-KR" sz="2000" b="1" dirty="0"/>
              <a:t>Others</a:t>
            </a:r>
          </a:p>
          <a:p>
            <a:pPr marL="914400" lvl="2" indent="0">
              <a:buNone/>
            </a:pPr>
            <a:r>
              <a:rPr kumimoji="1" lang="en-US" altLang="ko-KR" sz="1600" b="1" dirty="0"/>
              <a:t>: Collision time and time difference</a:t>
            </a:r>
          </a:p>
          <a:p>
            <a:pPr marL="0" indent="0">
              <a:buNone/>
            </a:pPr>
            <a:endParaRPr kumimoji="1" lang="en-US" altLang="ko-KR" dirty="0"/>
          </a:p>
          <a:p>
            <a:pPr>
              <a:buFont typeface="Wingdings" charset="2"/>
              <a:buChar char="Ø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233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F20-6457-484C-9BDA-B4628BF855B2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4461" y="244954"/>
            <a:ext cx="10725443" cy="422666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+mj-lt"/>
              </a:rPr>
              <a:t>Code Implementation</a:t>
            </a:r>
            <a:endParaRPr kumimoji="1" lang="ko-KR" altLang="en-US" b="1" dirty="0">
              <a:latin typeface="+mj-lt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385966C-BEF1-47DD-A84F-81ED111E5FB6}"/>
              </a:ext>
            </a:extLst>
          </p:cNvPr>
          <p:cNvSpPr txBox="1">
            <a:spLocks/>
          </p:cNvSpPr>
          <p:nvPr/>
        </p:nvSpPr>
        <p:spPr>
          <a:xfrm>
            <a:off x="326051" y="1275442"/>
            <a:ext cx="7245823" cy="53376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400" b="1" dirty="0"/>
              <a:t>data : </a:t>
            </a:r>
          </a:p>
          <a:p>
            <a:pPr marL="457200" lvl="1" indent="0">
              <a:buNone/>
            </a:pPr>
            <a:r>
              <a:rPr kumimoji="1" lang="en-US" altLang="ko-KR" sz="2000" b="1" dirty="0"/>
              <a:t>- Directory for storing Table.</a:t>
            </a:r>
          </a:p>
          <a:p>
            <a:r>
              <a:rPr kumimoji="1" lang="en-US" altLang="ko-KR" sz="2400" b="1" dirty="0"/>
              <a:t>log : </a:t>
            </a:r>
          </a:p>
          <a:p>
            <a:pPr marL="457200" lvl="1" indent="0">
              <a:buNone/>
            </a:pPr>
            <a:r>
              <a:rPr kumimoji="1" lang="en-US" altLang="ko-KR" sz="2000" b="1" dirty="0"/>
              <a:t>- Directory for log files.</a:t>
            </a:r>
          </a:p>
          <a:p>
            <a:pPr marL="457200" lvl="1" indent="0">
              <a:buNone/>
            </a:pPr>
            <a:r>
              <a:rPr kumimoji="1" lang="en-US" altLang="ko-KR" sz="2000" b="1" dirty="0"/>
              <a:t>- Log files are records data for each test cases</a:t>
            </a:r>
          </a:p>
          <a:p>
            <a:r>
              <a:rPr kumimoji="1" lang="en-US" altLang="ko-KR" sz="2400" b="1" dirty="0"/>
              <a:t>script</a:t>
            </a:r>
          </a:p>
          <a:p>
            <a:pPr lvl="1"/>
            <a:r>
              <a:rPr kumimoji="1" lang="en-US" altLang="ko-KR" sz="2000" b="1" dirty="0"/>
              <a:t>ball.py</a:t>
            </a:r>
          </a:p>
          <a:p>
            <a:pPr marL="914400" lvl="2" indent="0">
              <a:buNone/>
            </a:pPr>
            <a:r>
              <a:rPr kumimoji="1" lang="en-US" altLang="ko-KR" sz="1600" b="1" dirty="0"/>
              <a:t>- The core module of this project</a:t>
            </a:r>
          </a:p>
          <a:p>
            <a:pPr marL="914400" lvl="2" indent="0">
              <a:buNone/>
            </a:pPr>
            <a:r>
              <a:rPr kumimoji="1" lang="en-US" altLang="ko-KR" sz="1600" b="1" dirty="0"/>
              <a:t>- Computes very ball’s actions</a:t>
            </a:r>
          </a:p>
          <a:p>
            <a:pPr lvl="1"/>
            <a:r>
              <a:rPr kumimoji="1" lang="en-US" altLang="ko-KR" sz="2000" b="1" dirty="0"/>
              <a:t>data.py</a:t>
            </a:r>
          </a:p>
          <a:p>
            <a:pPr marL="914400" lvl="2" indent="0">
              <a:buNone/>
            </a:pPr>
            <a:r>
              <a:rPr kumimoji="1" lang="en-US" altLang="ko-KR" sz="1600" b="1" dirty="0"/>
              <a:t>- The module for physical constants, properties about billiard game</a:t>
            </a:r>
          </a:p>
          <a:p>
            <a:pPr lvl="1"/>
            <a:r>
              <a:rPr kumimoji="1" lang="en-US" altLang="ko-KR" sz="2000" b="1" dirty="0"/>
              <a:t>table.py</a:t>
            </a:r>
          </a:p>
          <a:p>
            <a:pPr lvl="2">
              <a:buFontTx/>
              <a:buChar char="-"/>
            </a:pPr>
            <a:r>
              <a:rPr kumimoji="1" lang="en-US" altLang="ko-KR" sz="1600" b="1" dirty="0"/>
              <a:t>The module for creating billiard tables</a:t>
            </a:r>
          </a:p>
          <a:p>
            <a:pPr lvl="2">
              <a:buFontTx/>
              <a:buChar char="-"/>
            </a:pPr>
            <a:r>
              <a:rPr kumimoji="1" lang="en-US" altLang="ko-KR" sz="1600" b="1" dirty="0"/>
              <a:t>Stores data by “.</a:t>
            </a:r>
            <a:r>
              <a:rPr kumimoji="1" lang="en-US" altLang="ko-KR" sz="1600" b="1" dirty="0" err="1"/>
              <a:t>npy</a:t>
            </a:r>
            <a:r>
              <a:rPr kumimoji="1" lang="en-US" altLang="ko-KR" sz="1600" b="1" dirty="0"/>
              <a:t>” file</a:t>
            </a:r>
          </a:p>
          <a:p>
            <a:pPr lvl="1"/>
            <a:r>
              <a:rPr kumimoji="1" lang="en-US" altLang="ko-KR" sz="2000" b="1" dirty="0"/>
              <a:t>main.py</a:t>
            </a:r>
          </a:p>
          <a:p>
            <a:pPr lvl="2">
              <a:buFontTx/>
              <a:buChar char="-"/>
            </a:pPr>
            <a:r>
              <a:rPr kumimoji="1" lang="en-US" altLang="ko-KR" sz="1600" b="1" dirty="0"/>
              <a:t>The execution script</a:t>
            </a:r>
          </a:p>
          <a:p>
            <a:pPr lvl="2">
              <a:buFontTx/>
              <a:buChar char="-"/>
            </a:pPr>
            <a:r>
              <a:rPr kumimoji="1" lang="en-US" altLang="ko-KR" sz="1600" b="1" dirty="0"/>
              <a:t> Initiates the simulation</a:t>
            </a:r>
            <a:endParaRPr kumimoji="1" lang="en-US" altLang="ko-KR" dirty="0"/>
          </a:p>
          <a:p>
            <a:pPr>
              <a:buFont typeface="Wingdings" charset="2"/>
              <a:buChar char="Ø"/>
            </a:pPr>
            <a:endParaRPr kumimoji="1"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1711FB-F52E-49F8-8134-5FD1BF35E8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884"/>
          <a:stretch/>
        </p:blipFill>
        <p:spPr>
          <a:xfrm>
            <a:off x="9530394" y="1275442"/>
            <a:ext cx="1823406" cy="317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2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F20-6457-484C-9BDA-B4628BF855B2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4461" y="244954"/>
            <a:ext cx="10725443" cy="422666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+mj-lt"/>
              </a:rPr>
              <a:t>Simulation Process</a:t>
            </a:r>
            <a:endParaRPr kumimoji="1" lang="ko-KR" altLang="en-US" b="1" dirty="0">
              <a:latin typeface="+mj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476A6E-ABFF-4127-84C2-2C859A3A9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97" t="18615" r="9599" b="13297"/>
          <a:stretch/>
        </p:blipFill>
        <p:spPr>
          <a:xfrm>
            <a:off x="417946" y="4478079"/>
            <a:ext cx="3163454" cy="16735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F0E344-E6B2-433D-8EE0-C0FFE02532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97" t="14196" r="9599" b="11862"/>
          <a:stretch/>
        </p:blipFill>
        <p:spPr>
          <a:xfrm>
            <a:off x="4464926" y="4358193"/>
            <a:ext cx="3163454" cy="18174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9C7D49C-25A6-4C8A-AC8E-6D1648840E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36" t="17975" r="7853" b="9981"/>
          <a:stretch/>
        </p:blipFill>
        <p:spPr>
          <a:xfrm>
            <a:off x="8532926" y="4452783"/>
            <a:ext cx="3241128" cy="1770763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1E2D85E-13A8-46A7-B7CE-92523A08B20C}"/>
              </a:ext>
            </a:extLst>
          </p:cNvPr>
          <p:cNvSpPr txBox="1">
            <a:spLocks/>
          </p:cNvSpPr>
          <p:nvPr/>
        </p:nvSpPr>
        <p:spPr>
          <a:xfrm>
            <a:off x="308289" y="1079127"/>
            <a:ext cx="2111062" cy="438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400" b="1" dirty="0"/>
              <a:t>Initialization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9F76AC7-9347-4462-8387-42FD9D3E25EE}"/>
              </a:ext>
            </a:extLst>
          </p:cNvPr>
          <p:cNvGrpSpPr/>
          <p:nvPr/>
        </p:nvGrpSpPr>
        <p:grpSpPr>
          <a:xfrm>
            <a:off x="5069391" y="1503462"/>
            <a:ext cx="2134655" cy="2319190"/>
            <a:chOff x="6254627" y="974948"/>
            <a:chExt cx="2527423" cy="274591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84A5BE0-444A-4DC3-807B-AAF286D1DA29}"/>
                </a:ext>
              </a:extLst>
            </p:cNvPr>
            <p:cNvSpPr/>
            <p:nvPr/>
          </p:nvSpPr>
          <p:spPr>
            <a:xfrm>
              <a:off x="6725761" y="1362733"/>
              <a:ext cx="2056289" cy="205628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6C786-A6B4-4843-92B4-790063058A9E}"/>
                </a:ext>
              </a:extLst>
            </p:cNvPr>
            <p:cNvSpPr txBox="1"/>
            <p:nvPr/>
          </p:nvSpPr>
          <p:spPr>
            <a:xfrm>
              <a:off x="7203911" y="3474637"/>
              <a:ext cx="10999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projected plane</a:t>
              </a:r>
              <a:endParaRPr lang="ko-KR" altLang="en-US" sz="1000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740820B-87FE-4CD1-A722-48C51895B246}"/>
                </a:ext>
              </a:extLst>
            </p:cNvPr>
            <p:cNvGrpSpPr/>
            <p:nvPr/>
          </p:nvGrpSpPr>
          <p:grpSpPr>
            <a:xfrm>
              <a:off x="6725759" y="2141200"/>
              <a:ext cx="2056286" cy="494067"/>
              <a:chOff x="7112080" y="2141200"/>
              <a:chExt cx="1283646" cy="494067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86EAA49B-65BE-4DC5-8EC1-7C2734DE53A0}"/>
                  </a:ext>
                </a:extLst>
              </p:cNvPr>
              <p:cNvCxnSpPr>
                <a:cxnSpLocks/>
                <a:stCxn id="29" idx="2"/>
                <a:endCxn id="36" idx="6"/>
              </p:cNvCxnSpPr>
              <p:nvPr/>
            </p:nvCxnSpPr>
            <p:spPr>
              <a:xfrm flipV="1">
                <a:off x="7112080" y="2388788"/>
                <a:ext cx="1283646" cy="209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2990A733-163B-4587-9C6D-60ABE4BA1C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77161" y="2141200"/>
                <a:ext cx="336940" cy="494067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937F8ED-F391-4BB5-B307-B2090B6836FB}"/>
                </a:ext>
              </a:extLst>
            </p:cNvPr>
            <p:cNvCxnSpPr>
              <a:cxnSpLocks/>
              <a:stCxn id="39" idx="4"/>
            </p:cNvCxnSpPr>
            <p:nvPr/>
          </p:nvCxnSpPr>
          <p:spPr>
            <a:xfrm>
              <a:off x="8081188" y="2045988"/>
              <a:ext cx="0" cy="48805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F35C53-276B-4CDF-B65E-11C37166EA1A}"/>
                </a:ext>
              </a:extLst>
            </p:cNvPr>
            <p:cNvSpPr txBox="1"/>
            <p:nvPr/>
          </p:nvSpPr>
          <p:spPr>
            <a:xfrm>
              <a:off x="7715393" y="2427707"/>
              <a:ext cx="2519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a</a:t>
              </a:r>
              <a:endParaRPr lang="ko-KR" altLang="en-US" sz="1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3538BD-87CF-435F-84C9-47A7C18D4AC4}"/>
                </a:ext>
              </a:extLst>
            </p:cNvPr>
            <p:cNvSpPr txBox="1"/>
            <p:nvPr/>
          </p:nvSpPr>
          <p:spPr>
            <a:xfrm>
              <a:off x="8011976" y="2154451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b</a:t>
              </a:r>
              <a:endParaRPr lang="ko-KR" altLang="en-US" sz="1000" dirty="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F227517-FE9E-4ACF-A857-1D97999CE6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9986" y="1872878"/>
              <a:ext cx="307937" cy="28829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F222FE9-DE41-4295-9E1D-069AB8030B56}"/>
                </a:ext>
              </a:extLst>
            </p:cNvPr>
            <p:cNvSpPr/>
            <p:nvPr/>
          </p:nvSpPr>
          <p:spPr>
            <a:xfrm>
              <a:off x="6725759" y="2138025"/>
              <a:ext cx="2056289" cy="501526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C47340D8-A624-440C-9BBA-5DC53ACE56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64362" y="1812213"/>
              <a:ext cx="306368" cy="18529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순서도: 수동 연산 37">
              <a:extLst>
                <a:ext uri="{FF2B5EF4-FFF2-40B4-BE49-F238E27FC236}">
                  <a16:creationId xmlns:a16="http://schemas.microsoft.com/office/drawing/2014/main" id="{3BE8D06D-DAC8-422D-944B-1A52BA065F26}"/>
                </a:ext>
              </a:extLst>
            </p:cNvPr>
            <p:cNvSpPr/>
            <p:nvPr/>
          </p:nvSpPr>
          <p:spPr>
            <a:xfrm rot="18275812">
              <a:off x="7606131" y="1399796"/>
              <a:ext cx="101600" cy="644046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7C663F4-5E41-4303-ACA0-78F07F7D8352}"/>
                </a:ext>
              </a:extLst>
            </p:cNvPr>
            <p:cNvSpPr/>
            <p:nvPr/>
          </p:nvSpPr>
          <p:spPr>
            <a:xfrm>
              <a:off x="8035779" y="1955170"/>
              <a:ext cx="90818" cy="908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F719FAA6-262D-49AD-B740-9A9B04A53E1E}"/>
                </a:ext>
              </a:extLst>
            </p:cNvPr>
            <p:cNvSpPr/>
            <p:nvPr/>
          </p:nvSpPr>
          <p:spPr>
            <a:xfrm rot="20820397" flipH="1">
              <a:off x="7980040" y="1948422"/>
              <a:ext cx="45719" cy="249781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설명선: 선(테두리 없음) 40">
              <a:extLst>
                <a:ext uri="{FF2B5EF4-FFF2-40B4-BE49-F238E27FC236}">
                  <a16:creationId xmlns:a16="http://schemas.microsoft.com/office/drawing/2014/main" id="{F0781F23-50BD-482B-A3AD-10BA7177CA14}"/>
                </a:ext>
              </a:extLst>
            </p:cNvPr>
            <p:cNvSpPr/>
            <p:nvPr/>
          </p:nvSpPr>
          <p:spPr>
            <a:xfrm>
              <a:off x="6254627" y="1831802"/>
              <a:ext cx="1492259" cy="184017"/>
            </a:xfrm>
            <a:prstGeom prst="callout1">
              <a:avLst>
                <a:gd name="adj1" fmla="val 42801"/>
                <a:gd name="adj2" fmla="val 90161"/>
                <a:gd name="adj3" fmla="val 92603"/>
                <a:gd name="adj4" fmla="val 113603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theta: hit angle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EFE9705-B517-4235-9C8E-E9C06435F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8727" y="2523623"/>
              <a:ext cx="506617" cy="589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207AF44A-6CE0-40F7-B683-DF1429BEBAD9}"/>
                </a:ext>
              </a:extLst>
            </p:cNvPr>
            <p:cNvCxnSpPr/>
            <p:nvPr/>
          </p:nvCxnSpPr>
          <p:spPr>
            <a:xfrm>
              <a:off x="7029450" y="1066800"/>
              <a:ext cx="734912" cy="548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B6BFF01-A3F7-4CD1-ABB8-2E6636158D95}"/>
                </a:ext>
              </a:extLst>
            </p:cNvPr>
            <p:cNvSpPr txBox="1"/>
            <p:nvPr/>
          </p:nvSpPr>
          <p:spPr>
            <a:xfrm>
              <a:off x="7282044" y="974948"/>
              <a:ext cx="10502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V: Cue velocity</a:t>
              </a:r>
              <a:endParaRPr lang="ko-KR" altLang="en-US" sz="1000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E421F65-D818-45DE-9AC2-D5DF06E9C578}"/>
              </a:ext>
            </a:extLst>
          </p:cNvPr>
          <p:cNvGrpSpPr/>
          <p:nvPr/>
        </p:nvGrpSpPr>
        <p:grpSpPr>
          <a:xfrm>
            <a:off x="417946" y="1457139"/>
            <a:ext cx="4167707" cy="2422710"/>
            <a:chOff x="417946" y="1533339"/>
            <a:chExt cx="4167707" cy="242271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5EB284C-3C7D-4C5E-B09C-7EEC5E647379}"/>
                </a:ext>
              </a:extLst>
            </p:cNvPr>
            <p:cNvGrpSpPr/>
            <p:nvPr/>
          </p:nvGrpSpPr>
          <p:grpSpPr>
            <a:xfrm>
              <a:off x="417946" y="1533339"/>
              <a:ext cx="4167707" cy="2076587"/>
              <a:chOff x="348861" y="1019933"/>
              <a:chExt cx="4905307" cy="244410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8D4A166-FA2B-41DF-BB60-E1C3A2889215}"/>
                  </a:ext>
                </a:extLst>
              </p:cNvPr>
              <p:cNvSpPr/>
              <p:nvPr/>
            </p:nvSpPr>
            <p:spPr>
              <a:xfrm>
                <a:off x="1077060" y="1414516"/>
                <a:ext cx="4177108" cy="2049518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D7AD232E-F817-4E7C-8C62-62F2A9A671F6}"/>
                  </a:ext>
                </a:extLst>
              </p:cNvPr>
              <p:cNvCxnSpPr/>
              <p:nvPr/>
            </p:nvCxnSpPr>
            <p:spPr>
              <a:xfrm>
                <a:off x="1077060" y="1296932"/>
                <a:ext cx="171450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9EDDFD69-2CE1-46E9-83C2-6585DFB7CC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460" y="1446266"/>
                <a:ext cx="0" cy="101781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4116FD0-8C6A-45FA-8DAE-253A7C1B3171}"/>
                  </a:ext>
                </a:extLst>
              </p:cNvPr>
              <p:cNvSpPr txBox="1"/>
              <p:nvPr/>
            </p:nvSpPr>
            <p:spPr>
              <a:xfrm>
                <a:off x="1646410" y="1019933"/>
                <a:ext cx="5757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err="1"/>
                  <a:t>pos_x</a:t>
                </a:r>
                <a:endParaRPr lang="ko-KR" altLang="en-US" sz="12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5A0F62-6D62-4B1B-AEAA-B8C9206831F6}"/>
                  </a:ext>
                </a:extLst>
              </p:cNvPr>
              <p:cNvSpPr txBox="1"/>
              <p:nvPr/>
            </p:nvSpPr>
            <p:spPr>
              <a:xfrm>
                <a:off x="348861" y="1816671"/>
                <a:ext cx="5757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err="1"/>
                  <a:t>pos_y</a:t>
                </a:r>
                <a:endParaRPr lang="ko-KR" altLang="en-US" sz="1200" dirty="0"/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1A7A788B-45CE-4D05-9EA6-B398D236BE1F}"/>
                  </a:ext>
                </a:extLst>
              </p:cNvPr>
              <p:cNvGrpSpPr/>
              <p:nvPr/>
            </p:nvGrpSpPr>
            <p:grpSpPr>
              <a:xfrm rot="19797613">
                <a:off x="2103379" y="2346538"/>
                <a:ext cx="1376362" cy="257066"/>
                <a:chOff x="3380636" y="2441684"/>
                <a:chExt cx="1376362" cy="257066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FE4DC94B-2CC2-4F43-B1B9-90416CA08B08}"/>
                    </a:ext>
                  </a:extLst>
                </p:cNvPr>
                <p:cNvSpPr/>
                <p:nvPr/>
              </p:nvSpPr>
              <p:spPr>
                <a:xfrm>
                  <a:off x="3940284" y="2441684"/>
                  <a:ext cx="257066" cy="25706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5E27A139-9BFC-4FDA-AB81-5FF3DA362F18}"/>
                    </a:ext>
                  </a:extLst>
                </p:cNvPr>
                <p:cNvCxnSpPr/>
                <p:nvPr/>
              </p:nvCxnSpPr>
              <p:spPr>
                <a:xfrm>
                  <a:off x="3380636" y="2570217"/>
                  <a:ext cx="1376362" cy="12700"/>
                </a:xfrm>
                <a:prstGeom prst="line">
                  <a:avLst/>
                </a:prstGeom>
                <a:ln w="952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F325011B-150F-4216-8A53-FAB2EED4D6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4711" y="2464076"/>
                <a:ext cx="1350245" cy="10995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5036F316-1A14-4C9C-B722-42D4E880F1AD}"/>
                  </a:ext>
                </a:extLst>
              </p:cNvPr>
              <p:cNvSpPr/>
              <p:nvPr/>
            </p:nvSpPr>
            <p:spPr>
              <a:xfrm>
                <a:off x="2562905" y="2268973"/>
                <a:ext cx="447784" cy="391674"/>
              </a:xfrm>
              <a:prstGeom prst="arc">
                <a:avLst>
                  <a:gd name="adj1" fmla="val 20322232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6AC826C-40E5-4B68-BD6E-EA92441771C7}"/>
                  </a:ext>
                </a:extLst>
              </p:cNvPr>
              <p:cNvSpPr txBox="1"/>
              <p:nvPr/>
            </p:nvSpPr>
            <p:spPr>
              <a:xfrm>
                <a:off x="3025477" y="2267768"/>
                <a:ext cx="14382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phi : projection angle</a:t>
                </a:r>
                <a:endParaRPr lang="ko-KR" altLang="en-US" sz="1000" dirty="0"/>
              </a:p>
            </p:txBody>
          </p:sp>
          <p:sp>
            <p:nvSpPr>
              <p:cNvPr id="25" name="순서도: 수동 연산 24">
                <a:extLst>
                  <a:ext uri="{FF2B5EF4-FFF2-40B4-BE49-F238E27FC236}">
                    <a16:creationId xmlns:a16="http://schemas.microsoft.com/office/drawing/2014/main" id="{51C26EB0-A588-4B7F-9C2C-EBDC06435266}"/>
                  </a:ext>
                </a:extLst>
              </p:cNvPr>
              <p:cNvSpPr/>
              <p:nvPr/>
            </p:nvSpPr>
            <p:spPr>
              <a:xfrm rot="19747004">
                <a:off x="2353907" y="1571798"/>
                <a:ext cx="101600" cy="644046"/>
              </a:xfrm>
              <a:prstGeom prst="flowChartManualOperat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5B6C66B-94E7-484A-BE2E-3CD35B05A9BD}"/>
                </a:ext>
              </a:extLst>
            </p:cNvPr>
            <p:cNvSpPr txBox="1"/>
            <p:nvPr/>
          </p:nvSpPr>
          <p:spPr>
            <a:xfrm>
              <a:off x="2214999" y="3709828"/>
              <a:ext cx="9140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billiard table</a:t>
              </a:r>
              <a:endParaRPr lang="ko-KR" altLang="en-US" sz="1000" dirty="0"/>
            </a:p>
          </p:txBody>
        </p:sp>
      </p:grpSp>
      <p:sp>
        <p:nvSpPr>
          <p:cNvPr id="51" name="내용 개체 틀 2">
            <a:extLst>
              <a:ext uri="{FF2B5EF4-FFF2-40B4-BE49-F238E27FC236}">
                <a16:creationId xmlns:a16="http://schemas.microsoft.com/office/drawing/2014/main" id="{1483C1AF-48F7-4DD2-8876-6489D535814E}"/>
              </a:ext>
            </a:extLst>
          </p:cNvPr>
          <p:cNvSpPr txBox="1">
            <a:spLocks/>
          </p:cNvSpPr>
          <p:nvPr/>
        </p:nvSpPr>
        <p:spPr>
          <a:xfrm>
            <a:off x="338331" y="4013514"/>
            <a:ext cx="2003807" cy="47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400" b="1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55947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0BA769F2-FCB3-4D6C-B120-C71B5C7109AF}"/>
              </a:ext>
            </a:extLst>
          </p:cNvPr>
          <p:cNvGrpSpPr/>
          <p:nvPr/>
        </p:nvGrpSpPr>
        <p:grpSpPr>
          <a:xfrm>
            <a:off x="348861" y="1019933"/>
            <a:ext cx="4905307" cy="2444101"/>
            <a:chOff x="348861" y="1019933"/>
            <a:chExt cx="4905307" cy="24441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72F0A3-3B15-4BDE-8F17-1E43ED05CA9E}"/>
                </a:ext>
              </a:extLst>
            </p:cNvPr>
            <p:cNvSpPr/>
            <p:nvPr/>
          </p:nvSpPr>
          <p:spPr>
            <a:xfrm>
              <a:off x="1077060" y="1414516"/>
              <a:ext cx="4177108" cy="204951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CC7D9D0A-74FF-4F8E-B754-6ACCFC884EB6}"/>
                </a:ext>
              </a:extLst>
            </p:cNvPr>
            <p:cNvCxnSpPr/>
            <p:nvPr/>
          </p:nvCxnSpPr>
          <p:spPr>
            <a:xfrm>
              <a:off x="1077060" y="1296932"/>
              <a:ext cx="17145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A8937545-62EC-448F-8C94-FA87D8C95D4D}"/>
                </a:ext>
              </a:extLst>
            </p:cNvPr>
            <p:cNvCxnSpPr>
              <a:cxnSpLocks/>
            </p:cNvCxnSpPr>
            <p:nvPr/>
          </p:nvCxnSpPr>
          <p:spPr>
            <a:xfrm>
              <a:off x="975460" y="1446266"/>
              <a:ext cx="0" cy="10178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45A337-CFF6-433C-9FB1-6A489B153E32}"/>
                </a:ext>
              </a:extLst>
            </p:cNvPr>
            <p:cNvSpPr txBox="1"/>
            <p:nvPr/>
          </p:nvSpPr>
          <p:spPr>
            <a:xfrm>
              <a:off x="1646410" y="1019933"/>
              <a:ext cx="5757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/>
                <a:t>pos_x</a:t>
              </a:r>
              <a:endParaRPr lang="ko-KR" alt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476278-558D-41FD-AB21-54BDC54928EB}"/>
                </a:ext>
              </a:extLst>
            </p:cNvPr>
            <p:cNvSpPr txBox="1"/>
            <p:nvPr/>
          </p:nvSpPr>
          <p:spPr>
            <a:xfrm>
              <a:off x="348861" y="1816671"/>
              <a:ext cx="5757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/>
                <a:t>pos_y</a:t>
              </a:r>
              <a:endParaRPr lang="ko-KR" altLang="en-US" sz="1200" dirty="0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A72369B-7A88-4929-BC7C-B32E57712400}"/>
                </a:ext>
              </a:extLst>
            </p:cNvPr>
            <p:cNvGrpSpPr/>
            <p:nvPr/>
          </p:nvGrpSpPr>
          <p:grpSpPr>
            <a:xfrm rot="19797613">
              <a:off x="2103379" y="2346538"/>
              <a:ext cx="1376362" cy="257066"/>
              <a:chOff x="3380636" y="2441684"/>
              <a:chExt cx="1376362" cy="257066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69595C52-9FEE-49F9-BDCC-29A1932B7792}"/>
                  </a:ext>
                </a:extLst>
              </p:cNvPr>
              <p:cNvSpPr/>
              <p:nvPr/>
            </p:nvSpPr>
            <p:spPr>
              <a:xfrm>
                <a:off x="3940284" y="2441684"/>
                <a:ext cx="257066" cy="25706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DFDAA2A8-DD25-4713-81A7-32726D672816}"/>
                  </a:ext>
                </a:extLst>
              </p:cNvPr>
              <p:cNvCxnSpPr/>
              <p:nvPr/>
            </p:nvCxnSpPr>
            <p:spPr>
              <a:xfrm>
                <a:off x="3380636" y="2570217"/>
                <a:ext cx="1376362" cy="12700"/>
              </a:xfrm>
              <a:prstGeom prst="line">
                <a:avLst/>
              </a:prstGeom>
              <a:ln w="952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489C79A-B6D7-4D7B-857B-3A58C5E0E4C3}"/>
                </a:ext>
              </a:extLst>
            </p:cNvPr>
            <p:cNvCxnSpPr>
              <a:cxnSpLocks/>
            </p:cNvCxnSpPr>
            <p:nvPr/>
          </p:nvCxnSpPr>
          <p:spPr>
            <a:xfrm>
              <a:off x="2064711" y="2464076"/>
              <a:ext cx="1350245" cy="1099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70CF6212-D5FB-48F7-B06D-F27A0453F748}"/>
                </a:ext>
              </a:extLst>
            </p:cNvPr>
            <p:cNvSpPr/>
            <p:nvPr/>
          </p:nvSpPr>
          <p:spPr>
            <a:xfrm>
              <a:off x="2562905" y="2268973"/>
              <a:ext cx="447784" cy="391674"/>
            </a:xfrm>
            <a:prstGeom prst="arc">
              <a:avLst>
                <a:gd name="adj1" fmla="val 20322232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1A16CD-4143-4CAB-A13D-5DCD9DD1576E}"/>
                </a:ext>
              </a:extLst>
            </p:cNvPr>
            <p:cNvSpPr txBox="1"/>
            <p:nvPr/>
          </p:nvSpPr>
          <p:spPr>
            <a:xfrm>
              <a:off x="3025477" y="2267768"/>
              <a:ext cx="1438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phi : projection angle</a:t>
              </a:r>
              <a:endParaRPr lang="ko-KR" altLang="en-US" sz="1000" dirty="0"/>
            </a:p>
          </p:txBody>
        </p:sp>
        <p:sp>
          <p:nvSpPr>
            <p:cNvPr id="26" name="순서도: 수동 연산 25">
              <a:extLst>
                <a:ext uri="{FF2B5EF4-FFF2-40B4-BE49-F238E27FC236}">
                  <a16:creationId xmlns:a16="http://schemas.microsoft.com/office/drawing/2014/main" id="{BE7BF6ED-9345-4A3F-BF9B-47712048EB06}"/>
                </a:ext>
              </a:extLst>
            </p:cNvPr>
            <p:cNvSpPr/>
            <p:nvPr/>
          </p:nvSpPr>
          <p:spPr>
            <a:xfrm rot="19747004">
              <a:off x="2353907" y="1571798"/>
              <a:ext cx="101600" cy="644046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B3DFFCF3-3DC7-4930-B036-6E91B6721E8C}"/>
              </a:ext>
            </a:extLst>
          </p:cNvPr>
          <p:cNvGrpSpPr/>
          <p:nvPr/>
        </p:nvGrpSpPr>
        <p:grpSpPr>
          <a:xfrm>
            <a:off x="6698103" y="974948"/>
            <a:ext cx="2083947" cy="2678411"/>
            <a:chOff x="6698103" y="974948"/>
            <a:chExt cx="2083947" cy="2678411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8ACC68B-5C93-49C3-AF22-C540E7A349F6}"/>
                </a:ext>
              </a:extLst>
            </p:cNvPr>
            <p:cNvSpPr/>
            <p:nvPr/>
          </p:nvSpPr>
          <p:spPr>
            <a:xfrm>
              <a:off x="6725761" y="1362733"/>
              <a:ext cx="2056289" cy="205628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D92F69-1E96-4D04-8E2E-590CCAE28B6A}"/>
                </a:ext>
              </a:extLst>
            </p:cNvPr>
            <p:cNvSpPr txBox="1"/>
            <p:nvPr/>
          </p:nvSpPr>
          <p:spPr>
            <a:xfrm>
              <a:off x="7214371" y="3407138"/>
              <a:ext cx="10999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projected plane</a:t>
              </a:r>
              <a:endParaRPr lang="ko-KR" altLang="en-US" sz="1000" dirty="0"/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DA435CE7-4A45-44B8-B908-E2FEDE38CB45}"/>
                </a:ext>
              </a:extLst>
            </p:cNvPr>
            <p:cNvGrpSpPr/>
            <p:nvPr/>
          </p:nvGrpSpPr>
          <p:grpSpPr>
            <a:xfrm>
              <a:off x="6725759" y="2141200"/>
              <a:ext cx="2056286" cy="494067"/>
              <a:chOff x="7112080" y="2141200"/>
              <a:chExt cx="1283646" cy="494067"/>
            </a:xfrm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6DEA50A6-5DE7-49A8-A1E8-0B9189639DA4}"/>
                  </a:ext>
                </a:extLst>
              </p:cNvPr>
              <p:cNvCxnSpPr>
                <a:cxnSpLocks/>
                <a:stCxn id="28" idx="2"/>
                <a:endCxn id="47" idx="6"/>
              </p:cNvCxnSpPr>
              <p:nvPr/>
            </p:nvCxnSpPr>
            <p:spPr>
              <a:xfrm flipV="1">
                <a:off x="7112080" y="2388788"/>
                <a:ext cx="1283646" cy="209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0055F9F2-23EC-4992-B32D-8CFB97A8F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77161" y="2141200"/>
                <a:ext cx="336940" cy="494067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521E1DC-7B78-474B-8461-89E9AA6693F1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8081188" y="2045988"/>
              <a:ext cx="0" cy="48805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DFF8E3-488E-4CDF-9ABE-CED255CD5DD0}"/>
                </a:ext>
              </a:extLst>
            </p:cNvPr>
            <p:cNvSpPr txBox="1"/>
            <p:nvPr/>
          </p:nvSpPr>
          <p:spPr>
            <a:xfrm>
              <a:off x="7715393" y="2427707"/>
              <a:ext cx="2519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a</a:t>
              </a:r>
              <a:endParaRPr lang="ko-KR" altLang="en-US" sz="1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51D730A-D337-478E-B441-18936DBC6FF3}"/>
                </a:ext>
              </a:extLst>
            </p:cNvPr>
            <p:cNvSpPr txBox="1"/>
            <p:nvPr/>
          </p:nvSpPr>
          <p:spPr>
            <a:xfrm>
              <a:off x="8011976" y="2154451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b</a:t>
              </a:r>
              <a:endParaRPr lang="ko-KR" altLang="en-US" sz="1000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EC1F287A-8F49-4B85-AB17-9B8AF5424B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9986" y="1872878"/>
              <a:ext cx="307937" cy="28829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EAB08FA-14E4-4F4C-8164-79C9272F162A}"/>
                </a:ext>
              </a:extLst>
            </p:cNvPr>
            <p:cNvSpPr/>
            <p:nvPr/>
          </p:nvSpPr>
          <p:spPr>
            <a:xfrm>
              <a:off x="6725759" y="2138025"/>
              <a:ext cx="2056289" cy="501526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5158097-EDD8-4B1A-A6CE-FF5D932413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64362" y="1812213"/>
              <a:ext cx="306368" cy="18529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순서도: 수동 연산 56">
              <a:extLst>
                <a:ext uri="{FF2B5EF4-FFF2-40B4-BE49-F238E27FC236}">
                  <a16:creationId xmlns:a16="http://schemas.microsoft.com/office/drawing/2014/main" id="{3EEEABC7-451F-4627-BD1E-4CCB67D2D7EF}"/>
                </a:ext>
              </a:extLst>
            </p:cNvPr>
            <p:cNvSpPr/>
            <p:nvPr/>
          </p:nvSpPr>
          <p:spPr>
            <a:xfrm rot="18275812">
              <a:off x="7606131" y="1399796"/>
              <a:ext cx="101600" cy="644046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2127356-7616-4D85-88FF-AE3EB26B0833}"/>
                </a:ext>
              </a:extLst>
            </p:cNvPr>
            <p:cNvSpPr/>
            <p:nvPr/>
          </p:nvSpPr>
          <p:spPr>
            <a:xfrm>
              <a:off x="8035779" y="1955170"/>
              <a:ext cx="90818" cy="908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원호 58">
              <a:extLst>
                <a:ext uri="{FF2B5EF4-FFF2-40B4-BE49-F238E27FC236}">
                  <a16:creationId xmlns:a16="http://schemas.microsoft.com/office/drawing/2014/main" id="{F80A0797-88A1-408B-8F30-D05A9CC82CD0}"/>
                </a:ext>
              </a:extLst>
            </p:cNvPr>
            <p:cNvSpPr/>
            <p:nvPr/>
          </p:nvSpPr>
          <p:spPr>
            <a:xfrm rot="20820397" flipH="1">
              <a:off x="7980040" y="1948422"/>
              <a:ext cx="45719" cy="249781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설명선: 선(테두리 없음) 62">
              <a:extLst>
                <a:ext uri="{FF2B5EF4-FFF2-40B4-BE49-F238E27FC236}">
                  <a16:creationId xmlns:a16="http://schemas.microsoft.com/office/drawing/2014/main" id="{FAA1BD50-6C22-48CD-B614-69270757858F}"/>
                </a:ext>
              </a:extLst>
            </p:cNvPr>
            <p:cNvSpPr/>
            <p:nvPr/>
          </p:nvSpPr>
          <p:spPr>
            <a:xfrm>
              <a:off x="6698103" y="1854502"/>
              <a:ext cx="1107249" cy="150227"/>
            </a:xfrm>
            <a:prstGeom prst="callout1">
              <a:avLst>
                <a:gd name="adj1" fmla="val 42801"/>
                <a:gd name="adj2" fmla="val 90161"/>
                <a:gd name="adj3" fmla="val 92603"/>
                <a:gd name="adj4" fmla="val 113603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theta: hit angle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D9027BEF-4BBC-4E37-8C70-C4718643A7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8727" y="2523623"/>
              <a:ext cx="506617" cy="589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FAF01CB1-440A-494C-BACA-EA4378521AAA}"/>
                </a:ext>
              </a:extLst>
            </p:cNvPr>
            <p:cNvCxnSpPr/>
            <p:nvPr/>
          </p:nvCxnSpPr>
          <p:spPr>
            <a:xfrm>
              <a:off x="7029450" y="1066800"/>
              <a:ext cx="734912" cy="548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0712280-0CF5-42D0-92F0-087DCC41A207}"/>
                </a:ext>
              </a:extLst>
            </p:cNvPr>
            <p:cNvSpPr txBox="1"/>
            <p:nvPr/>
          </p:nvSpPr>
          <p:spPr>
            <a:xfrm>
              <a:off x="7282044" y="974948"/>
              <a:ext cx="10502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V: Cue velocity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816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3B5E621-1015-4F93-A41E-C2E39BB7CE69}"/>
              </a:ext>
            </a:extLst>
          </p:cNvPr>
          <p:cNvSpPr txBox="1">
            <a:spLocks/>
          </p:cNvSpPr>
          <p:nvPr/>
        </p:nvSpPr>
        <p:spPr>
          <a:xfrm>
            <a:off x="326051" y="1275442"/>
            <a:ext cx="7245823" cy="5337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Times New Roman 일반체" charset="0"/>
                <a:ea typeface="Times New Roman 일반체" charset="0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400" b="1" dirty="0"/>
              <a:t>Constants</a:t>
            </a:r>
          </a:p>
          <a:p>
            <a:pPr lvl="1"/>
            <a:r>
              <a:rPr kumimoji="1" lang="en-US" altLang="ko-KR" sz="2000" b="1" dirty="0"/>
              <a:t>Physical Constants</a:t>
            </a:r>
          </a:p>
          <a:p>
            <a:pPr lvl="2">
              <a:buFontTx/>
              <a:buChar char="-"/>
            </a:pPr>
            <a:r>
              <a:rPr kumimoji="1" lang="en-US" altLang="ko-KR" sz="1600" b="1" dirty="0"/>
              <a:t>fs / </a:t>
            </a:r>
            <a:r>
              <a:rPr kumimoji="1" lang="en-US" altLang="ko-KR" sz="1600" b="1" dirty="0" err="1"/>
              <a:t>fr</a:t>
            </a:r>
            <a:r>
              <a:rPr kumimoji="1" lang="en-US" altLang="ko-KR" sz="1600" b="1" dirty="0"/>
              <a:t> / </a:t>
            </a:r>
            <a:r>
              <a:rPr kumimoji="1" lang="en-US" altLang="ko-KR" sz="1600" b="1" dirty="0" err="1"/>
              <a:t>fsp</a:t>
            </a:r>
            <a:r>
              <a:rPr kumimoji="1" lang="en-US" altLang="ko-KR" sz="1600" b="1" dirty="0"/>
              <a:t> : Coefficient of [sliding/rolling/spin] friction</a:t>
            </a:r>
          </a:p>
          <a:p>
            <a:pPr lvl="2">
              <a:buFontTx/>
              <a:buChar char="-"/>
            </a:pPr>
            <a:r>
              <a:rPr kumimoji="1" lang="en-US" altLang="ko-KR" sz="1600" b="1" dirty="0"/>
              <a:t>G : Gravitational acceleration</a:t>
            </a:r>
          </a:p>
          <a:p>
            <a:pPr lvl="1"/>
            <a:r>
              <a:rPr kumimoji="1" lang="en-US" altLang="ko-KR" sz="2000" b="1" dirty="0"/>
              <a:t>Billiard Properties</a:t>
            </a:r>
          </a:p>
          <a:p>
            <a:pPr lvl="2">
              <a:buFontTx/>
              <a:buChar char="-"/>
            </a:pPr>
            <a:r>
              <a:rPr kumimoji="1" lang="en-US" altLang="ko-KR" sz="1600" b="1" dirty="0"/>
              <a:t>LX / LY : The size of billiard table</a:t>
            </a:r>
          </a:p>
          <a:p>
            <a:pPr lvl="2">
              <a:buFontTx/>
              <a:buChar char="-"/>
            </a:pPr>
            <a:r>
              <a:rPr kumimoji="1" lang="en-US" altLang="ko-KR" sz="1600" b="1" dirty="0"/>
              <a:t>Mc : The mass of cue</a:t>
            </a:r>
          </a:p>
          <a:p>
            <a:pPr lvl="2">
              <a:buFontTx/>
              <a:buChar char="-"/>
            </a:pPr>
            <a:r>
              <a:rPr kumimoji="1" lang="en-US" altLang="ko-KR" sz="1600" b="1" dirty="0"/>
              <a:t>Rb / Mb / </a:t>
            </a:r>
            <a:r>
              <a:rPr kumimoji="1" lang="en-US" altLang="ko-KR" sz="1600" b="1" dirty="0" err="1"/>
              <a:t>Ib</a:t>
            </a:r>
            <a:r>
              <a:rPr kumimoji="1" lang="en-US" altLang="ko-KR" sz="1600" b="1" dirty="0"/>
              <a:t> : The [radius / mass / moment of inertia] of the ball</a:t>
            </a:r>
          </a:p>
          <a:p>
            <a:pPr lvl="1"/>
            <a:r>
              <a:rPr kumimoji="1" lang="en-US" altLang="ko-KR" sz="2000" b="1" dirty="0"/>
              <a:t>Others</a:t>
            </a:r>
          </a:p>
          <a:p>
            <a:pPr lvl="2">
              <a:buFontTx/>
              <a:buChar char="-"/>
            </a:pPr>
            <a:r>
              <a:rPr kumimoji="1" lang="en-US" altLang="ko-KR" sz="1600" b="1" dirty="0" err="1"/>
              <a:t>tc</a:t>
            </a:r>
            <a:r>
              <a:rPr kumimoji="1" lang="en-US" altLang="ko-KR" sz="1600" b="1" dirty="0"/>
              <a:t> : Cue-ball collision time</a:t>
            </a:r>
          </a:p>
          <a:p>
            <a:pPr lvl="2">
              <a:buFontTx/>
              <a:buChar char="-"/>
            </a:pPr>
            <a:r>
              <a:rPr kumimoji="1" lang="en-US" altLang="ko-KR" sz="1600" b="1" dirty="0"/>
              <a:t>dt : Time difference</a:t>
            </a:r>
          </a:p>
          <a:p>
            <a:pPr marL="0" indent="0">
              <a:buNone/>
            </a:pPr>
            <a:endParaRPr kumimoji="1" lang="en-US" altLang="ko-KR" dirty="0"/>
          </a:p>
          <a:p>
            <a:pPr>
              <a:buFont typeface="Wingdings" charset="2"/>
              <a:buChar char="Ø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824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39411"/>
            <a:ext cx="9144000" cy="2387600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cs typeface="Times New Roman 일반체" charset="0"/>
              </a:rPr>
              <a:t> </a:t>
            </a:r>
            <a:br>
              <a:rPr kumimoji="1" lang="en-US" altLang="ko-KR" dirty="0">
                <a:cs typeface="Times New Roman 일반체" charset="0"/>
              </a:rPr>
            </a:br>
            <a:r>
              <a:rPr kumimoji="1" lang="en-US" altLang="ko-KR" dirty="0">
                <a:cs typeface="Times New Roman 일반체" charset="0"/>
              </a:rPr>
              <a:t> </a:t>
            </a:r>
            <a:r>
              <a:rPr lang="en-US" altLang="ko-KR" sz="4900" dirty="0"/>
              <a:t>Thank you</a:t>
            </a:r>
            <a:endParaRPr kumimoji="1" lang="ko-KR" altLang="en-US" sz="4900" dirty="0">
              <a:cs typeface="Times New Roman 일반체" charset="0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50122"/>
          </a:xfrm>
        </p:spPr>
        <p:txBody>
          <a:bodyPr>
            <a:normAutofit/>
          </a:bodyPr>
          <a:lstStyle/>
          <a:p>
            <a:r>
              <a:rPr kumimoji="1" lang="en-US" altLang="ko-KR" sz="2000" dirty="0" err="1">
                <a:cs typeface="Times New Roman 일반체" charset="0"/>
              </a:rPr>
              <a:t>Interm</a:t>
            </a:r>
            <a:r>
              <a:rPr kumimoji="1" lang="en-US" altLang="ko-KR" sz="2000" dirty="0">
                <a:cs typeface="Times New Roman 일반체" charset="0"/>
              </a:rPr>
              <a:t> report presentation</a:t>
            </a:r>
          </a:p>
          <a:p>
            <a:endParaRPr kumimoji="1" lang="en-US" altLang="ko-KR" sz="2000" dirty="0">
              <a:cs typeface="Times New Roman 일반체" charset="0"/>
            </a:endParaRPr>
          </a:p>
          <a:p>
            <a:r>
              <a:rPr kumimoji="1" lang="en-US" altLang="ko-KR" sz="2000" b="1" dirty="0">
                <a:cs typeface="Times New Roman 일반체" charset="0"/>
              </a:rPr>
              <a:t>-</a:t>
            </a:r>
            <a:r>
              <a:rPr kumimoji="1" lang="en-US" altLang="ko-KR" sz="2000" b="1" dirty="0" err="1">
                <a:cs typeface="Times New Roman 일반체" charset="0"/>
              </a:rPr>
              <a:t>JunHa</a:t>
            </a:r>
            <a:r>
              <a:rPr kumimoji="1" lang="en-US" altLang="ko-KR" sz="2000" b="1" dirty="0">
                <a:cs typeface="Times New Roman 일반체" charset="0"/>
              </a:rPr>
              <a:t> Kim, </a:t>
            </a:r>
            <a:r>
              <a:rPr kumimoji="1" lang="en-US" altLang="ko-KR" sz="2000" b="1" dirty="0" err="1">
                <a:cs typeface="Times New Roman 일반체" charset="0"/>
              </a:rPr>
              <a:t>DongHa</a:t>
            </a:r>
            <a:r>
              <a:rPr kumimoji="1" lang="en-US" altLang="ko-KR" sz="2000" b="1" dirty="0">
                <a:cs typeface="Times New Roman 일반체" charset="0"/>
              </a:rPr>
              <a:t> Yoon-</a:t>
            </a:r>
          </a:p>
          <a:p>
            <a:endParaRPr kumimoji="1" lang="en-US" altLang="ko-KR" sz="2000" b="1" dirty="0">
              <a:cs typeface="Times New Roman 일반체" charset="0"/>
            </a:endParaRPr>
          </a:p>
          <a:p>
            <a:r>
              <a:rPr kumimoji="1" lang="en-US" altLang="ko-KR" sz="2000" dirty="0">
                <a:cs typeface="Times New Roman 일반체" charset="0"/>
              </a:rPr>
              <a:t>2020.11.26</a:t>
            </a:r>
            <a:endParaRPr kumimoji="1" lang="ko-KR" altLang="en-US" sz="2000" dirty="0">
              <a:cs typeface="Times New Roman 일반체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436865-5DCC-4FDC-82D7-4A3F6487AD8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180304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2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382</Words>
  <Application>Microsoft Office PowerPoint</Application>
  <PresentationFormat>와이드스크린</PresentationFormat>
  <Paragraphs>110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Times New Roman 일반체</vt:lpstr>
      <vt:lpstr>맑은 고딕</vt:lpstr>
      <vt:lpstr>Arial</vt:lpstr>
      <vt:lpstr>Wingdings</vt:lpstr>
      <vt:lpstr>Office 테마</vt:lpstr>
      <vt:lpstr>   Trajactory Simulation of Billiard Ball</vt:lpstr>
      <vt:lpstr>Contents</vt:lpstr>
      <vt:lpstr>--</vt:lpstr>
      <vt:lpstr>Code Implementation</vt:lpstr>
      <vt:lpstr>Simulation Process</vt:lpstr>
      <vt:lpstr>PowerPoint 프레젠테이션</vt:lpstr>
      <vt:lpstr>PowerPoint 프레젠테이션</vt:lpstr>
      <vt:lpstr>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presentation</dc:title>
  <dc:creator>Microsoft Office User</dc:creator>
  <cp:lastModifiedBy>윤동하</cp:lastModifiedBy>
  <cp:revision>179</cp:revision>
  <cp:lastPrinted>2020-08-07T07:26:24Z</cp:lastPrinted>
  <dcterms:created xsi:type="dcterms:W3CDTF">2020-08-03T01:40:38Z</dcterms:created>
  <dcterms:modified xsi:type="dcterms:W3CDTF">2020-11-22T02:27:27Z</dcterms:modified>
</cp:coreProperties>
</file>