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6" r:id="rId2"/>
    <p:sldId id="274" r:id="rId3"/>
    <p:sldId id="276" r:id="rId4"/>
    <p:sldId id="280" r:id="rId5"/>
    <p:sldId id="283" r:id="rId6"/>
    <p:sldId id="282" r:id="rId7"/>
    <p:sldId id="284"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2A9E9D"/>
    <a:srgbClr val="00FA00"/>
    <a:srgbClr val="232524"/>
    <a:srgbClr val="015565"/>
    <a:srgbClr val="483F3D"/>
    <a:srgbClr val="FFFFFF"/>
    <a:srgbClr val="1C2C11"/>
    <a:srgbClr val="132D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45"/>
    <p:restoredTop sz="68588" autoAdjust="0"/>
  </p:normalViewPr>
  <p:slideViewPr>
    <p:cSldViewPr snapToGrid="0" snapToObjects="1">
      <p:cViewPr varScale="1">
        <p:scale>
          <a:sx n="78" d="100"/>
          <a:sy n="78" d="100"/>
        </p:scale>
        <p:origin x="2112" y="54"/>
      </p:cViewPr>
      <p:guideLst/>
    </p:cSldViewPr>
  </p:slideViewPr>
  <p:notesTextViewPr>
    <p:cViewPr>
      <p:scale>
        <a:sx n="1" d="1"/>
        <a:sy n="1" d="1"/>
      </p:scale>
      <p:origin x="0" y="0"/>
    </p:cViewPr>
  </p:notesTextViewPr>
  <p:notesViewPr>
    <p:cSldViewPr snapToGrid="0" snapToObjects="1">
      <p:cViewPr varScale="1">
        <p:scale>
          <a:sx n="75" d="100"/>
          <a:sy n="75" d="100"/>
        </p:scale>
        <p:origin x="350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59E6C25-D68E-4A35-91F6-7C62EDF909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latin typeface="Times New Roman 일반체" charset="0"/>
              <a:ea typeface="Times New Roman 일반체" charset="0"/>
            </a:endParaRPr>
          </a:p>
        </p:txBody>
      </p:sp>
      <p:sp>
        <p:nvSpPr>
          <p:cNvPr id="3" name="날짜 개체 틀 2">
            <a:extLst>
              <a:ext uri="{FF2B5EF4-FFF2-40B4-BE49-F238E27FC236}">
                <a16:creationId xmlns:a16="http://schemas.microsoft.com/office/drawing/2014/main" id="{AF361FB7-B22E-4909-BD7F-FC41808A5C1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1080F9-7D92-4A4E-91BA-CFE3F681B018}" type="datetimeFigureOut">
              <a:rPr lang="ko-KR" altLang="en-US" smtClean="0">
                <a:latin typeface="Times New Roman 일반체" charset="0"/>
                <a:ea typeface="Times New Roman 일반체" charset="0"/>
              </a:rPr>
              <a:t>2020-11-26</a:t>
            </a:fld>
            <a:endParaRPr lang="ko-KR" altLang="en-US">
              <a:latin typeface="Times New Roman 일반체" charset="0"/>
              <a:ea typeface="Times New Roman 일반체" charset="0"/>
            </a:endParaRPr>
          </a:p>
        </p:txBody>
      </p:sp>
      <p:sp>
        <p:nvSpPr>
          <p:cNvPr id="4" name="바닥글 개체 틀 3">
            <a:extLst>
              <a:ext uri="{FF2B5EF4-FFF2-40B4-BE49-F238E27FC236}">
                <a16:creationId xmlns:a16="http://schemas.microsoft.com/office/drawing/2014/main" id="{DBE5A3B3-CB31-4B0A-A547-DBA699DCE5F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latin typeface="Times New Roman 일반체" charset="0"/>
              <a:ea typeface="Times New Roman 일반체" charset="0"/>
            </a:endParaRPr>
          </a:p>
        </p:txBody>
      </p:sp>
      <p:sp>
        <p:nvSpPr>
          <p:cNvPr id="5" name="슬라이드 번호 개체 틀 4">
            <a:extLst>
              <a:ext uri="{FF2B5EF4-FFF2-40B4-BE49-F238E27FC236}">
                <a16:creationId xmlns:a16="http://schemas.microsoft.com/office/drawing/2014/main" id="{3984CA30-8B3A-4FD3-8B84-FE23A3AE05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F2E5F0-E3CE-4BDE-AFDD-FDAA13CEADCB}" type="slidenum">
              <a:rPr lang="ko-KR" altLang="en-US" smtClean="0">
                <a:latin typeface="Times New Roman 일반체" charset="0"/>
                <a:ea typeface="Times New Roman 일반체" charset="0"/>
              </a:rPr>
              <a:t>‹#›</a:t>
            </a:fld>
            <a:endParaRPr lang="ko-KR" altLang="en-US">
              <a:latin typeface="Times New Roman 일반체" charset="0"/>
              <a:ea typeface="Times New Roman 일반체" charset="0"/>
            </a:endParaRPr>
          </a:p>
        </p:txBody>
      </p:sp>
    </p:spTree>
    <p:extLst>
      <p:ext uri="{BB962C8B-B14F-4D97-AF65-F5344CB8AC3E}">
        <p14:creationId xmlns:p14="http://schemas.microsoft.com/office/powerpoint/2010/main" val="4095343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Times New Roman 일반체" charset="0"/>
                <a:ea typeface="Times New Roman 일반체" charset="0"/>
              </a:defRPr>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Times New Roman 일반체" charset="0"/>
                <a:ea typeface="Times New Roman 일반체" charset="0"/>
              </a:defRPr>
            </a:lvl1pPr>
          </a:lstStyle>
          <a:p>
            <a:fld id="{EF705CE5-3B3A-5D4D-9C82-8343817A291A}" type="datetimeFigureOut">
              <a:rPr kumimoji="1" lang="ko-KR" altLang="en-US" smtClean="0"/>
              <a:pPr/>
              <a:t>2020-11-26</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Times New Roman 일반체" charset="0"/>
                <a:ea typeface="Times New Roman 일반체" charset="0"/>
              </a:defRPr>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Times New Roman 일반체" charset="0"/>
                <a:ea typeface="Times New Roman 일반체" charset="0"/>
              </a:defRPr>
            </a:lvl1pPr>
          </a:lstStyle>
          <a:p>
            <a:fld id="{03265E94-CD27-3F4F-9A04-309C5AC97DCE}" type="slidenum">
              <a:rPr kumimoji="1" lang="ko-KR" altLang="en-US" smtClean="0"/>
              <a:pPr/>
              <a:t>‹#›</a:t>
            </a:fld>
            <a:endParaRPr kumimoji="1" lang="ko-KR" altLang="en-US"/>
          </a:p>
        </p:txBody>
      </p:sp>
    </p:spTree>
    <p:extLst>
      <p:ext uri="{BB962C8B-B14F-4D97-AF65-F5344CB8AC3E}">
        <p14:creationId xmlns:p14="http://schemas.microsoft.com/office/powerpoint/2010/main" val="1152146892"/>
      </p:ext>
    </p:extLst>
  </p:cSld>
  <p:clrMap bg1="lt1" tx1="dk1" bg2="lt2" tx2="dk2" accent1="accent1" accent2="accent2" accent3="accent3" accent4="accent4" accent5="accent5" accent6="accent6" hlink="hlink" folHlink="folHlink"/>
  <p:notesStyle>
    <a:lvl1pPr marL="0" algn="l" defTabSz="914400" rtl="0" eaLnBrk="1" latinLnBrk="1" hangingPunct="1">
      <a:defRPr sz="1200" b="0" i="0" kern="1200">
        <a:solidFill>
          <a:schemeClr val="tx1"/>
        </a:solidFill>
        <a:latin typeface="Times New Roman 일반체" charset="0"/>
        <a:ea typeface="Times New Roman 일반체" charset="0"/>
        <a:cs typeface="+mn-cs"/>
      </a:defRPr>
    </a:lvl1pPr>
    <a:lvl2pPr marL="457200" algn="l" defTabSz="914400" rtl="0" eaLnBrk="1" latinLnBrk="1" hangingPunct="1">
      <a:defRPr sz="1200" b="0" i="0" kern="1200">
        <a:solidFill>
          <a:schemeClr val="tx1"/>
        </a:solidFill>
        <a:latin typeface="Times New Roman 일반체" charset="0"/>
        <a:ea typeface="Times New Roman 일반체" charset="0"/>
        <a:cs typeface="+mn-cs"/>
      </a:defRPr>
    </a:lvl2pPr>
    <a:lvl3pPr marL="914400" algn="l" defTabSz="914400" rtl="0" eaLnBrk="1" latinLnBrk="1" hangingPunct="1">
      <a:defRPr sz="1200" b="0" i="0" kern="1200">
        <a:solidFill>
          <a:schemeClr val="tx1"/>
        </a:solidFill>
        <a:latin typeface="Times New Roman 일반체" charset="0"/>
        <a:ea typeface="Times New Roman 일반체" charset="0"/>
        <a:cs typeface="+mn-cs"/>
      </a:defRPr>
    </a:lvl3pPr>
    <a:lvl4pPr marL="1371600" algn="l" defTabSz="914400" rtl="0" eaLnBrk="1" latinLnBrk="1" hangingPunct="1">
      <a:defRPr sz="1200" b="0" i="0" kern="1200">
        <a:solidFill>
          <a:schemeClr val="tx1"/>
        </a:solidFill>
        <a:latin typeface="Times New Roman 일반체" charset="0"/>
        <a:ea typeface="Times New Roman 일반체" charset="0"/>
        <a:cs typeface="+mn-cs"/>
      </a:defRPr>
    </a:lvl4pPr>
    <a:lvl5pPr marL="1828800" algn="l" defTabSz="914400" rtl="0" eaLnBrk="1" latinLnBrk="1" hangingPunct="1">
      <a:defRPr sz="1200" b="0" i="0" kern="1200">
        <a:solidFill>
          <a:schemeClr val="tx1"/>
        </a:solidFill>
        <a:latin typeface="Times New Roman 일반체" charset="0"/>
        <a:ea typeface="Times New Roman 일반체" charset="0"/>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Hello,</a:t>
            </a:r>
            <a:r>
              <a:rPr kumimoji="1" lang="en-US" altLang="ko-KR" baseline="0" dirty="0"/>
              <a:t> it’s </a:t>
            </a:r>
            <a:r>
              <a:rPr kumimoji="1" lang="en-US" altLang="ko-KR" baseline="0" dirty="0" err="1"/>
              <a:t>junha</a:t>
            </a:r>
            <a:r>
              <a:rPr kumimoji="1" lang="en-US" altLang="ko-KR" baseline="0" dirty="0"/>
              <a:t> Kim and </a:t>
            </a:r>
            <a:r>
              <a:rPr kumimoji="1" lang="en-US" altLang="ko-KR" baseline="0" dirty="0" err="1"/>
              <a:t>DongHA</a:t>
            </a:r>
            <a:r>
              <a:rPr kumimoji="1" lang="en-US" altLang="ko-KR" baseline="0" dirty="0"/>
              <a:t> Yoon who present </a:t>
            </a:r>
            <a:r>
              <a:rPr kumimoji="1" lang="en-US" altLang="ko-KR" baseline="0" dirty="0" err="1"/>
              <a:t>intrim</a:t>
            </a:r>
            <a:r>
              <a:rPr kumimoji="1" lang="en-US" altLang="ko-KR" baseline="0" dirty="0"/>
              <a:t> presentation of project.</a:t>
            </a:r>
          </a:p>
          <a:p>
            <a:endParaRPr kumimoji="1" lang="en-US" altLang="ko-KR" baseline="0" dirty="0"/>
          </a:p>
          <a:p>
            <a:r>
              <a:rPr kumimoji="1" lang="en-US" altLang="ko-KR" baseline="0" dirty="0"/>
              <a:t>Our project title is </a:t>
            </a:r>
            <a:r>
              <a:rPr lang="en-US" altLang="ko-KR" sz="1200" b="1" dirty="0">
                <a:solidFill>
                  <a:schemeClr val="bg1"/>
                </a:solidFill>
              </a:rPr>
              <a:t>Trajactory Simulation of Billiard Ball.</a:t>
            </a:r>
          </a:p>
          <a:p>
            <a:endParaRPr kumimoji="1" lang="en-US" altLang="ko-KR" sz="1200" b="1" dirty="0">
              <a:solidFill>
                <a:schemeClr val="bg1"/>
              </a:solidFill>
            </a:endParaRPr>
          </a:p>
          <a:p>
            <a:r>
              <a:rPr kumimoji="1" lang="en-US" altLang="ko-KR" sz="1200" b="0" dirty="0">
                <a:solidFill>
                  <a:schemeClr val="bg1"/>
                </a:solidFill>
              </a:rPr>
              <a:t>And Let’s start the presentation.</a:t>
            </a:r>
            <a:endParaRPr kumimoji="1" lang="ko-KR" altLang="en-US" b="0" dirty="0"/>
          </a:p>
        </p:txBody>
      </p:sp>
      <p:sp>
        <p:nvSpPr>
          <p:cNvPr id="4" name="슬라이드 번호 개체 틀 3"/>
          <p:cNvSpPr>
            <a:spLocks noGrp="1"/>
          </p:cNvSpPr>
          <p:nvPr>
            <p:ph type="sldNum" sz="quarter" idx="10"/>
          </p:nvPr>
        </p:nvSpPr>
        <p:spPr/>
        <p:txBody>
          <a:bodyPr/>
          <a:lstStyle/>
          <a:p>
            <a:fld id="{03265E94-CD27-3F4F-9A04-309C5AC97DCE}" type="slidenum">
              <a:rPr kumimoji="1" lang="ko-KR" altLang="en-US" smtClean="0"/>
              <a:pPr/>
              <a:t>1</a:t>
            </a:fld>
            <a:endParaRPr kumimoji="1" lang="ko-KR" altLang="en-US"/>
          </a:p>
        </p:txBody>
      </p:sp>
    </p:spTree>
    <p:extLst>
      <p:ext uri="{BB962C8B-B14F-4D97-AF65-F5344CB8AC3E}">
        <p14:creationId xmlns:p14="http://schemas.microsoft.com/office/powerpoint/2010/main" val="211438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 contents is as follows.</a:t>
            </a:r>
          </a:p>
          <a:p>
            <a:endParaRPr kumimoji="1" lang="en-US" altLang="ko-KR" baseline="0" dirty="0"/>
          </a:p>
          <a:p>
            <a:r>
              <a:rPr kumimoji="1" lang="en-US" altLang="ko-KR" baseline="0" dirty="0"/>
              <a:t>Background study</a:t>
            </a:r>
          </a:p>
          <a:p>
            <a:endParaRPr kumimoji="1" lang="en-US" altLang="ko-KR" baseline="0" dirty="0"/>
          </a:p>
          <a:p>
            <a:r>
              <a:rPr kumimoji="1" lang="en-US" altLang="ko-KR" baseline="0" dirty="0"/>
              <a:t>Basic points, </a:t>
            </a:r>
          </a:p>
          <a:p>
            <a:endParaRPr kumimoji="1" lang="en-US" altLang="ko-KR" baseline="0" dirty="0"/>
          </a:p>
          <a:p>
            <a:r>
              <a:rPr kumimoji="1" lang="en-US" altLang="ko-KR" baseline="0" dirty="0"/>
              <a:t>code implementation, simulation process, plan final project</a:t>
            </a:r>
          </a:p>
          <a:p>
            <a:endParaRPr kumimoji="1" lang="ko-KR" altLang="en-US" dirty="0"/>
          </a:p>
        </p:txBody>
      </p:sp>
      <p:sp>
        <p:nvSpPr>
          <p:cNvPr id="4" name="슬라이드 번호 개체 틀 3"/>
          <p:cNvSpPr>
            <a:spLocks noGrp="1"/>
          </p:cNvSpPr>
          <p:nvPr>
            <p:ph type="sldNum" sz="quarter" idx="10"/>
          </p:nvPr>
        </p:nvSpPr>
        <p:spPr/>
        <p:txBody>
          <a:bodyPr/>
          <a:lstStyle/>
          <a:p>
            <a:fld id="{03265E94-CD27-3F4F-9A04-309C5AC97DCE}" type="slidenum">
              <a:rPr kumimoji="1" lang="ko-KR" altLang="en-US" smtClean="0"/>
              <a:pPr/>
              <a:t>2</a:t>
            </a:fld>
            <a:endParaRPr kumimoji="1" lang="ko-KR" altLang="en-US"/>
          </a:p>
        </p:txBody>
      </p:sp>
    </p:spTree>
    <p:extLst>
      <p:ext uri="{BB962C8B-B14F-4D97-AF65-F5344CB8AC3E}">
        <p14:creationId xmlns:p14="http://schemas.microsoft.com/office/powerpoint/2010/main" val="860762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 most important physical law in our project is the law of conservation of momentum. As you all know, the momentum conservation is that the first and last momentum are the same, and if we apply it to billiards, you will apply the same amount of momentum to the code as before and after the collision of a billiard ball.</a:t>
            </a:r>
          </a:p>
          <a:p>
            <a:endParaRPr kumimoji="1" lang="en-US" altLang="ko-KR" dirty="0"/>
          </a:p>
          <a:p>
            <a:r>
              <a:rPr lang="en-US" altLang="ko-KR" sz="1200" b="0" i="0" kern="1200" dirty="0">
                <a:solidFill>
                  <a:schemeClr val="tx1"/>
                </a:solidFill>
                <a:effectLst/>
                <a:latin typeface="Times New Roman 일반체" charset="0"/>
                <a:ea typeface="Times New Roman 일반체" charset="0"/>
                <a:cs typeface="+mn-cs"/>
              </a:rPr>
              <a:t>When a ball is struck by the cue, it begins its motion by sliding across the surface of the table. After some time, the interplay between the table friction and the ball’s linear and angular velocities causes the ball to begin rolling. </a:t>
            </a:r>
            <a:r>
              <a:rPr lang="en-US" altLang="ko-KR" sz="1200" b="0" i="0" kern="1200" baseline="0" dirty="0">
                <a:solidFill>
                  <a:schemeClr val="tx1"/>
                </a:solidFill>
                <a:effectLst/>
                <a:latin typeface="Times New Roman 일반체" charset="0"/>
                <a:ea typeface="Times New Roman 일반체" charset="0"/>
                <a:cs typeface="+mn-cs"/>
              </a:rPr>
              <a:t>So in our code, the billiard ball's</a:t>
            </a:r>
            <a:r>
              <a:rPr lang="ko-KR" altLang="en-US" sz="1200" b="0" i="0" kern="1200" baseline="0" dirty="0">
                <a:solidFill>
                  <a:schemeClr val="tx1"/>
                </a:solidFill>
                <a:effectLst/>
                <a:latin typeface="Times New Roman 일반체" charset="0"/>
                <a:ea typeface="Times New Roman 일반체" charset="0"/>
                <a:cs typeface="+mn-cs"/>
              </a:rPr>
              <a:t> </a:t>
            </a:r>
            <a:r>
              <a:rPr lang="en-US" altLang="ko-KR" sz="1200" b="0" i="0" kern="1200" baseline="0" dirty="0">
                <a:solidFill>
                  <a:schemeClr val="tx1"/>
                </a:solidFill>
                <a:effectLst/>
                <a:latin typeface="Times New Roman 일반체" charset="0"/>
                <a:ea typeface="Times New Roman 일반체" charset="0"/>
                <a:cs typeface="+mn-cs"/>
              </a:rPr>
              <a:t>motion is largely divided into sliding and rolling.</a:t>
            </a:r>
          </a:p>
          <a:p>
            <a:endParaRPr lang="en-US" altLang="ko-KR" sz="1200" b="0" i="0" kern="1200" baseline="0" dirty="0">
              <a:solidFill>
                <a:schemeClr val="tx1"/>
              </a:solidFill>
              <a:effectLst/>
              <a:latin typeface="Times New Roman 일반체" charset="0"/>
              <a:ea typeface="Times New Roman 일반체" charset="0"/>
              <a:cs typeface="+mn-cs"/>
            </a:endParaRPr>
          </a:p>
          <a:p>
            <a:r>
              <a:rPr lang="en-US" altLang="ko-KR" sz="1200" b="0" i="0" kern="1200" baseline="0" dirty="0">
                <a:solidFill>
                  <a:schemeClr val="tx1"/>
                </a:solidFill>
                <a:effectLst/>
                <a:latin typeface="Times New Roman 일반체" charset="0"/>
                <a:ea typeface="Times New Roman 일반체" charset="0"/>
                <a:cs typeface="+mn-cs"/>
              </a:rPr>
              <a:t>The moment when the ball moves from sliding to rolling is when the ball's center velocity and the relative velocity of the ball's contact point are zero.</a:t>
            </a:r>
          </a:p>
          <a:p>
            <a:endParaRPr lang="en-US" altLang="ko-KR" sz="1200" b="0" i="0" kern="1200" baseline="0" dirty="0">
              <a:solidFill>
                <a:schemeClr val="tx1"/>
              </a:solidFill>
              <a:effectLst/>
              <a:latin typeface="Times New Roman 일반체" charset="0"/>
              <a:ea typeface="Times New Roman 일반체" charset="0"/>
              <a:cs typeface="+mn-cs"/>
            </a:endParaRPr>
          </a:p>
          <a:p>
            <a:r>
              <a:rPr lang="en-US" altLang="ko-KR" dirty="0"/>
              <a:t>As shown in the above equation, the coefficient of friction when sliding and rolling are different, requiring different equations.</a:t>
            </a:r>
            <a:r>
              <a:rPr lang="ko-KR" altLang="en-US" dirty="0"/>
              <a:t> </a:t>
            </a:r>
            <a:r>
              <a:rPr lang="en-US" altLang="ko-KR" dirty="0"/>
              <a:t>Also, the coefficient of friction between spin and sliding motion is different.</a:t>
            </a:r>
          </a:p>
          <a:p>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0" i="0" kern="1200" dirty="0" err="1">
                <a:solidFill>
                  <a:schemeClr val="tx1"/>
                </a:solidFill>
                <a:effectLst/>
                <a:latin typeface="Times New Roman 일반체" charset="0"/>
                <a:ea typeface="Times New Roman 일반체" charset="0"/>
                <a:cs typeface="+mn-cs"/>
              </a:rPr>
              <a:t>μsp</a:t>
            </a:r>
            <a:r>
              <a:rPr lang="en-US" altLang="ko-KR" sz="1200" b="0" i="0" kern="1200" dirty="0">
                <a:solidFill>
                  <a:schemeClr val="tx1"/>
                </a:solidFill>
                <a:effectLst/>
                <a:latin typeface="Times New Roman 일반체" charset="0"/>
                <a:ea typeface="Times New Roman 일반체" charset="0"/>
                <a:cs typeface="+mn-cs"/>
              </a:rPr>
              <a:t>=0.044, </a:t>
            </a:r>
            <a:r>
              <a:rPr lang="en-US" altLang="ko-KR" sz="1200" b="0" i="0" kern="1200" dirty="0" err="1">
                <a:solidFill>
                  <a:schemeClr val="tx1"/>
                </a:solidFill>
                <a:effectLst/>
                <a:latin typeface="Times New Roman 일반체" charset="0"/>
                <a:ea typeface="Times New Roman 일반체" charset="0"/>
                <a:cs typeface="+mn-cs"/>
              </a:rPr>
              <a:t>μr</a:t>
            </a:r>
            <a:r>
              <a:rPr lang="en-US" altLang="ko-KR" sz="1200" b="0" i="0" kern="1200" dirty="0">
                <a:solidFill>
                  <a:schemeClr val="tx1"/>
                </a:solidFill>
                <a:effectLst/>
                <a:latin typeface="Times New Roman 일반체" charset="0"/>
                <a:ea typeface="Times New Roman 일반체" charset="0"/>
                <a:cs typeface="+mn-cs"/>
              </a:rPr>
              <a:t>=0.016 and thereby calculated </a:t>
            </a:r>
            <a:r>
              <a:rPr lang="en-US" altLang="ko-KR" sz="1200" b="0" i="0" kern="1200" dirty="0" err="1">
                <a:solidFill>
                  <a:schemeClr val="tx1"/>
                </a:solidFill>
                <a:effectLst/>
                <a:latin typeface="Times New Roman 일반체" charset="0"/>
                <a:ea typeface="Times New Roman 일반체" charset="0"/>
                <a:cs typeface="+mn-cs"/>
              </a:rPr>
              <a:t>μs</a:t>
            </a:r>
            <a:r>
              <a:rPr lang="en-US" altLang="ko-KR" sz="1200" b="0" i="0" kern="1200" dirty="0">
                <a:solidFill>
                  <a:schemeClr val="tx1"/>
                </a:solidFill>
                <a:effectLst/>
                <a:latin typeface="Times New Roman 일반체" charset="0"/>
                <a:ea typeface="Times New Roman 일반체" charset="0"/>
                <a:cs typeface="+mn-cs"/>
              </a:rPr>
              <a:t>=0.2 </a:t>
            </a:r>
            <a:endParaRPr lang="en-US" altLang="ko-KR" dirty="0"/>
          </a:p>
          <a:p>
            <a:endParaRPr kumimoji="1" lang="ko-KR" altLang="en-US" dirty="0"/>
          </a:p>
        </p:txBody>
      </p:sp>
      <p:sp>
        <p:nvSpPr>
          <p:cNvPr id="4" name="슬라이드 번호 개체 틀 3"/>
          <p:cNvSpPr>
            <a:spLocks noGrp="1"/>
          </p:cNvSpPr>
          <p:nvPr>
            <p:ph type="sldNum" sz="quarter" idx="10"/>
          </p:nvPr>
        </p:nvSpPr>
        <p:spPr/>
        <p:txBody>
          <a:bodyPr/>
          <a:lstStyle/>
          <a:p>
            <a:fld id="{03265E94-CD27-3F4F-9A04-309C5AC97DCE}" type="slidenum">
              <a:rPr kumimoji="1" lang="ko-KR" altLang="en-US" smtClean="0"/>
              <a:pPr/>
              <a:t>3</a:t>
            </a:fld>
            <a:endParaRPr kumimoji="1" lang="ko-KR" altLang="en-US"/>
          </a:p>
        </p:txBody>
      </p:sp>
    </p:spTree>
    <p:extLst>
      <p:ext uri="{BB962C8B-B14F-4D97-AF65-F5344CB8AC3E}">
        <p14:creationId xmlns:p14="http://schemas.microsoft.com/office/powerpoint/2010/main" val="167640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Before implementing the codes, we set some assumption.</a:t>
            </a:r>
          </a:p>
          <a:p>
            <a:r>
              <a:rPr kumimoji="1" lang="en-US" altLang="ko-KR" dirty="0"/>
              <a:t>First, The beginning of the </a:t>
            </a:r>
            <a:r>
              <a:rPr lang="en-US" altLang="ko-KR" sz="1200" b="0" dirty="0"/>
              <a:t>motion is a situation in which the ball is hit with a cue stick.</a:t>
            </a:r>
          </a:p>
          <a:p>
            <a:r>
              <a:rPr kumimoji="1" lang="en-US" altLang="ko-KR" sz="1200" b="0" dirty="0"/>
              <a:t>Second, The height obstacles including rails are same with the ball’s center. So the collision point will be always the center of the ball.</a:t>
            </a:r>
            <a:endParaRPr kumimoji="1" lang="en-US" altLang="ko-KR" b="0" dirty="0"/>
          </a:p>
          <a:p>
            <a:endParaRPr kumimoji="1" lang="en-US" altLang="ko-KR" dirty="0"/>
          </a:p>
          <a:p>
            <a:r>
              <a:rPr kumimoji="1" lang="en-US" altLang="ko-KR" dirty="0"/>
              <a:t>We separated this project by 3 directories.</a:t>
            </a:r>
          </a:p>
          <a:p>
            <a:r>
              <a:rPr kumimoji="1" lang="en-US" altLang="ko-KR" dirty="0"/>
              <a:t>First one is table data. There are several types of tables, including rectangle table and elliptical table.</a:t>
            </a:r>
          </a:p>
          <a:p>
            <a:r>
              <a:rPr kumimoji="1" lang="en-US" altLang="ko-KR" dirty="0"/>
              <a:t>Second one is simulation log. There are sub-directories which is classified with each test cases.</a:t>
            </a:r>
          </a:p>
          <a:p>
            <a:r>
              <a:rPr kumimoji="1" lang="en-US" altLang="ko-KR" dirty="0"/>
              <a:t>Last one is python script.</a:t>
            </a:r>
            <a:r>
              <a:rPr kumimoji="1" lang="ko-KR" altLang="en-US" dirty="0"/>
              <a:t> </a:t>
            </a:r>
            <a:r>
              <a:rPr kumimoji="1" lang="en-US" altLang="ko-KR" dirty="0"/>
              <a:t>We</a:t>
            </a:r>
            <a:r>
              <a:rPr kumimoji="1" lang="ko-KR" altLang="en-US" dirty="0"/>
              <a:t> </a:t>
            </a:r>
            <a:r>
              <a:rPr kumimoji="1" lang="en-US" altLang="ko-KR" dirty="0"/>
              <a:t>separated the code by 3 module and 1 main procedure script.</a:t>
            </a:r>
          </a:p>
          <a:p>
            <a:endParaRPr kumimoji="1" lang="en-US" altLang="ko-KR" dirty="0"/>
          </a:p>
          <a:p>
            <a:r>
              <a:rPr kumimoji="1" lang="en-US" altLang="ko-KR" dirty="0"/>
              <a:t>ball.py is the core module that defines billiard ball’s physical properties which includes position, velocity and angular velocity. And defines several methods.</a:t>
            </a:r>
          </a:p>
          <a:p>
            <a:r>
              <a:rPr kumimoji="1" lang="en-US" altLang="ko-KR" dirty="0"/>
              <a:t>We only have to implement detecting and managing collision process</a:t>
            </a:r>
          </a:p>
          <a:p>
            <a:endParaRPr kumimoji="1" lang="en-US" altLang="ko-KR" dirty="0"/>
          </a:p>
          <a:p>
            <a:r>
              <a:rPr kumimoji="1" lang="en-US" altLang="ko-KR" dirty="0"/>
              <a:t>data.py defines physical coefficients and billiard properties.</a:t>
            </a:r>
          </a:p>
          <a:p>
            <a:endParaRPr kumimoji="1" lang="en-US" altLang="ko-KR" dirty="0"/>
          </a:p>
          <a:p>
            <a:r>
              <a:rPr kumimoji="1" lang="en-US" altLang="ko-KR" dirty="0"/>
              <a:t>table.py creates the table and saves by .</a:t>
            </a:r>
            <a:r>
              <a:rPr kumimoji="1" lang="en-US" altLang="ko-KR" dirty="0" err="1"/>
              <a:t>npy</a:t>
            </a:r>
            <a:r>
              <a:rPr kumimoji="1" lang="en-US" altLang="ko-KR" dirty="0"/>
              <a:t> file. Also it defines visualization code.</a:t>
            </a:r>
          </a:p>
          <a:p>
            <a:endParaRPr kumimoji="1" lang="en-US" altLang="ko-KR" dirty="0"/>
          </a:p>
          <a:p>
            <a:r>
              <a:rPr kumimoji="1" lang="en-US" altLang="ko-KR" dirty="0"/>
              <a:t>main.py is the execution script.</a:t>
            </a:r>
          </a:p>
          <a:p>
            <a:endParaRPr kumimoji="1" lang="ko-KR" altLang="en-US" dirty="0"/>
          </a:p>
        </p:txBody>
      </p:sp>
      <p:sp>
        <p:nvSpPr>
          <p:cNvPr id="4" name="슬라이드 번호 개체 틀 3"/>
          <p:cNvSpPr>
            <a:spLocks noGrp="1"/>
          </p:cNvSpPr>
          <p:nvPr>
            <p:ph type="sldNum" sz="quarter" idx="10"/>
          </p:nvPr>
        </p:nvSpPr>
        <p:spPr/>
        <p:txBody>
          <a:bodyPr/>
          <a:lstStyle/>
          <a:p>
            <a:fld id="{03265E94-CD27-3F4F-9A04-309C5AC97DCE}" type="slidenum">
              <a:rPr kumimoji="1" lang="ko-KR" altLang="en-US" smtClean="0"/>
              <a:pPr/>
              <a:t>4</a:t>
            </a:fld>
            <a:endParaRPr kumimoji="1" lang="ko-KR" altLang="en-US"/>
          </a:p>
        </p:txBody>
      </p:sp>
    </p:spTree>
    <p:extLst>
      <p:ext uri="{BB962C8B-B14F-4D97-AF65-F5344CB8AC3E}">
        <p14:creationId xmlns:p14="http://schemas.microsoft.com/office/powerpoint/2010/main" val="996458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Initialization variables are two type.</a:t>
            </a:r>
          </a:p>
          <a:p>
            <a:r>
              <a:rPr kumimoji="1" lang="en-US" altLang="ko-KR" dirty="0"/>
              <a:t>First type is the ball’s position on the table. </a:t>
            </a:r>
            <a:r>
              <a:rPr kumimoji="1" lang="en-US" altLang="ko-KR" dirty="0" err="1"/>
              <a:t>pos_x</a:t>
            </a:r>
            <a:r>
              <a:rPr kumimoji="1" lang="en-US" altLang="ko-KR" dirty="0"/>
              <a:t> and </a:t>
            </a:r>
            <a:r>
              <a:rPr kumimoji="1" lang="en-US" altLang="ko-KR" dirty="0" err="1"/>
              <a:t>pos_y</a:t>
            </a:r>
            <a:endParaRPr kumimoji="1" lang="en-US" altLang="ko-KR" dirty="0"/>
          </a:p>
          <a:p>
            <a:r>
              <a:rPr kumimoji="1" lang="en-US" altLang="ko-KR" dirty="0"/>
              <a:t>and the second type is about hitting.</a:t>
            </a:r>
          </a:p>
          <a:p>
            <a:r>
              <a:rPr kumimoji="1" lang="en-US" altLang="ko-KR" dirty="0"/>
              <a:t>phi, a and b specifies the hitting point and theta and V defines cue stick’s motion.</a:t>
            </a:r>
          </a:p>
          <a:p>
            <a:endParaRPr kumimoji="1" lang="en-US" altLang="ko-KR" dirty="0"/>
          </a:p>
          <a:p>
            <a:r>
              <a:rPr kumimoji="1" lang="en-US" altLang="ko-KR" dirty="0"/>
              <a:t>Next part is table selecting and logger creating.</a:t>
            </a:r>
          </a:p>
          <a:p>
            <a:endParaRPr kumimoji="1" lang="en-US" altLang="ko-KR" dirty="0"/>
          </a:p>
          <a:p>
            <a:r>
              <a:rPr kumimoji="1" lang="en-US" altLang="ko-KR" dirty="0"/>
              <a:t>Last part is the main procedure. Because the collision is not implemented, we set the time limit for preventing the infinite loop.</a:t>
            </a:r>
          </a:p>
          <a:p>
            <a:r>
              <a:rPr kumimoji="1" lang="en-US" altLang="ko-KR" dirty="0"/>
              <a:t>And the result is saved in log directory.</a:t>
            </a:r>
            <a:endParaRPr kumimoji="1" lang="ko-KR" altLang="en-US" dirty="0"/>
          </a:p>
        </p:txBody>
      </p:sp>
      <p:sp>
        <p:nvSpPr>
          <p:cNvPr id="4" name="슬라이드 번호 개체 틀 3"/>
          <p:cNvSpPr>
            <a:spLocks noGrp="1"/>
          </p:cNvSpPr>
          <p:nvPr>
            <p:ph type="sldNum" sz="quarter" idx="10"/>
          </p:nvPr>
        </p:nvSpPr>
        <p:spPr/>
        <p:txBody>
          <a:bodyPr/>
          <a:lstStyle/>
          <a:p>
            <a:fld id="{03265E94-CD27-3F4F-9A04-309C5AC97DCE}" type="slidenum">
              <a:rPr kumimoji="1" lang="ko-KR" altLang="en-US" smtClean="0"/>
              <a:pPr/>
              <a:t>5</a:t>
            </a:fld>
            <a:endParaRPr kumimoji="1" lang="ko-KR" altLang="en-US"/>
          </a:p>
        </p:txBody>
      </p:sp>
    </p:spTree>
    <p:extLst>
      <p:ext uri="{BB962C8B-B14F-4D97-AF65-F5344CB8AC3E}">
        <p14:creationId xmlns:p14="http://schemas.microsoft.com/office/powerpoint/2010/main" val="248152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R" dirty="0"/>
          </a:p>
          <a:p>
            <a:pPr marL="285750" indent="-285750">
              <a:lnSpc>
                <a:spcPct val="200000"/>
              </a:lnSpc>
              <a:buFont typeface="Arial" charset="0"/>
              <a:buChar char="•"/>
            </a:pPr>
            <a:r>
              <a:rPr kumimoji="1" lang="en-US" altLang="ko-KR" sz="2400" b="1" dirty="0"/>
              <a:t>Summary of our task</a:t>
            </a:r>
          </a:p>
          <a:p>
            <a:pPr marL="742950" lvl="1" indent="-285750">
              <a:lnSpc>
                <a:spcPct val="200000"/>
              </a:lnSpc>
              <a:buFont typeface="Wingdings" charset="2"/>
              <a:buChar char="Ø"/>
            </a:pPr>
            <a:r>
              <a:rPr lang="en-US" altLang="ko-KR" dirty="0"/>
              <a:t>Theoretical Background research of billiard games</a:t>
            </a:r>
          </a:p>
          <a:p>
            <a:pPr marL="742950" lvl="1" indent="-285750">
              <a:lnSpc>
                <a:spcPct val="200000"/>
              </a:lnSpc>
              <a:buFont typeface="Wingdings" charset="2"/>
              <a:buChar char="Ø"/>
            </a:pPr>
            <a:r>
              <a:rPr lang="en-US" altLang="ko-KR" dirty="0"/>
              <a:t>Completion of simulation code for ball strike motion</a:t>
            </a:r>
          </a:p>
          <a:p>
            <a:pPr marL="742950" lvl="1" indent="-285750">
              <a:lnSpc>
                <a:spcPct val="200000"/>
              </a:lnSpc>
              <a:buFont typeface="Wingdings" charset="2"/>
              <a:buChar char="Ø"/>
            </a:pPr>
            <a:r>
              <a:rPr lang="en-US" altLang="ko-KR" dirty="0"/>
              <a:t>Obtain results of ball trajectory(without collision) simulation</a:t>
            </a:r>
          </a:p>
          <a:p>
            <a:pPr marL="742950" lvl="1" indent="-285750">
              <a:lnSpc>
                <a:spcPct val="200000"/>
              </a:lnSpc>
              <a:buFont typeface="Wingdings" charset="2"/>
              <a:buChar char="Ø"/>
            </a:pPr>
            <a:r>
              <a:rPr lang="en-US" altLang="ko-KR" dirty="0"/>
              <a:t>Making various shapes of billiard table and obstacle code</a:t>
            </a:r>
          </a:p>
          <a:p>
            <a:pPr marL="285750" indent="-285750">
              <a:lnSpc>
                <a:spcPct val="200000"/>
              </a:lnSpc>
              <a:buFont typeface="Arial" charset="0"/>
              <a:buChar char="•"/>
            </a:pPr>
            <a:endParaRPr kumimoji="1" lang="en-US" altLang="ko-KR" sz="2400" b="1" dirty="0"/>
          </a:p>
          <a:p>
            <a:pPr marL="285750" indent="-285750">
              <a:lnSpc>
                <a:spcPct val="200000"/>
              </a:lnSpc>
              <a:buFont typeface="Arial" charset="0"/>
              <a:buChar char="•"/>
            </a:pPr>
            <a:r>
              <a:rPr kumimoji="1" lang="en-US" altLang="ko-KR" sz="2400" b="1" dirty="0"/>
              <a:t>Plan for final report</a:t>
            </a:r>
          </a:p>
          <a:p>
            <a:pPr marL="742950" lvl="1" indent="-285750">
              <a:lnSpc>
                <a:spcPct val="200000"/>
              </a:lnSpc>
              <a:buFont typeface="Wingdings" charset="2"/>
              <a:buChar char="Ø"/>
            </a:pPr>
            <a:r>
              <a:rPr lang="en-US" altLang="ko-KR" dirty="0"/>
              <a:t>Create Collision Situation Simulation Code and Add Input Validation Checker</a:t>
            </a:r>
            <a:endParaRPr kumimoji="1" lang="en-US" altLang="ko-KR" dirty="0"/>
          </a:p>
          <a:p>
            <a:pPr marL="742950" lvl="1" indent="-285750">
              <a:lnSpc>
                <a:spcPct val="200000"/>
              </a:lnSpc>
              <a:buFont typeface="Wingdings" charset="2"/>
              <a:buChar char="Ø"/>
            </a:pPr>
            <a:r>
              <a:rPr lang="en-US" altLang="ko-KR" dirty="0"/>
              <a:t>Various ways of analysis</a:t>
            </a:r>
          </a:p>
          <a:p>
            <a:pPr marL="1200150" lvl="2" indent="-285750">
              <a:lnSpc>
                <a:spcPct val="200000"/>
              </a:lnSpc>
              <a:buFont typeface="Wingdings" charset="2"/>
              <a:buChar char="§"/>
            </a:pPr>
            <a:r>
              <a:rPr lang="en-US" altLang="ko-KR" dirty="0"/>
              <a:t>The relationship between the number of collisions and the speed</a:t>
            </a:r>
          </a:p>
          <a:p>
            <a:pPr marL="1200150" lvl="2" indent="-285750">
              <a:lnSpc>
                <a:spcPct val="200000"/>
              </a:lnSpc>
              <a:buFont typeface="Wingdings" charset="2"/>
              <a:buChar char="§"/>
            </a:pPr>
            <a:r>
              <a:rPr lang="en-US" altLang="ko-KR" dirty="0"/>
              <a:t>the comparison of the trajectory when there is no spin.</a:t>
            </a:r>
            <a:endParaRPr kumimoji="1" lang="en-US" altLang="ko-KR" dirty="0"/>
          </a:p>
          <a:p>
            <a:pPr marL="457200" lvl="1" indent="0">
              <a:lnSpc>
                <a:spcPct val="200000"/>
              </a:lnSpc>
              <a:buFont typeface="Wingdings" charset="2"/>
              <a:buNone/>
            </a:pPr>
            <a:endParaRPr kumimoji="1" lang="en-US" altLang="ko-KR" dirty="0"/>
          </a:p>
          <a:p>
            <a:endParaRPr kumimoji="1" lang="ko-KR" altLang="en-US" dirty="0"/>
          </a:p>
        </p:txBody>
      </p:sp>
      <p:sp>
        <p:nvSpPr>
          <p:cNvPr id="4" name="슬라이드 번호 개체 틀 3"/>
          <p:cNvSpPr>
            <a:spLocks noGrp="1"/>
          </p:cNvSpPr>
          <p:nvPr>
            <p:ph type="sldNum" sz="quarter" idx="10"/>
          </p:nvPr>
        </p:nvSpPr>
        <p:spPr/>
        <p:txBody>
          <a:bodyPr/>
          <a:lstStyle/>
          <a:p>
            <a:fld id="{03265E94-CD27-3F4F-9A04-309C5AC97DCE}" type="slidenum">
              <a:rPr kumimoji="1" lang="ko-KR" altLang="en-US" smtClean="0"/>
              <a:pPr/>
              <a:t>6</a:t>
            </a:fld>
            <a:endParaRPr kumimoji="1" lang="ko-KR" altLang="en-US"/>
          </a:p>
        </p:txBody>
      </p:sp>
    </p:spTree>
    <p:extLst>
      <p:ext uri="{BB962C8B-B14F-4D97-AF65-F5344CB8AC3E}">
        <p14:creationId xmlns:p14="http://schemas.microsoft.com/office/powerpoint/2010/main" val="135154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Thank</a:t>
            </a:r>
            <a:r>
              <a:rPr kumimoji="1" lang="en-US" altLang="ko-KR" baseline="0" dirty="0"/>
              <a:t> you for listening our project presentation.</a:t>
            </a:r>
          </a:p>
          <a:p>
            <a:endParaRPr lang="ko-KR" altLang="en-US" dirty="0"/>
          </a:p>
        </p:txBody>
      </p:sp>
      <p:sp>
        <p:nvSpPr>
          <p:cNvPr id="4" name="슬라이드 번호 개체 틀 3"/>
          <p:cNvSpPr>
            <a:spLocks noGrp="1"/>
          </p:cNvSpPr>
          <p:nvPr>
            <p:ph type="sldNum" sz="quarter" idx="5"/>
          </p:nvPr>
        </p:nvSpPr>
        <p:spPr/>
        <p:txBody>
          <a:bodyPr/>
          <a:lstStyle/>
          <a:p>
            <a:fld id="{03265E94-CD27-3F4F-9A04-309C5AC97DCE}" type="slidenum">
              <a:rPr kumimoji="1" lang="ko-KR" altLang="en-US" smtClean="0"/>
              <a:pPr/>
              <a:t>7</a:t>
            </a:fld>
            <a:endParaRPr kumimoji="1" lang="ko-KR" altLang="en-US"/>
          </a:p>
        </p:txBody>
      </p:sp>
    </p:spTree>
    <p:extLst>
      <p:ext uri="{BB962C8B-B14F-4D97-AF65-F5344CB8AC3E}">
        <p14:creationId xmlns:p14="http://schemas.microsoft.com/office/powerpoint/2010/main" val="3753714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마스터 부제목 스타일 편집</a:t>
            </a:r>
          </a:p>
        </p:txBody>
      </p:sp>
      <p:sp>
        <p:nvSpPr>
          <p:cNvPr id="4" name="날짜 개체 틀 3"/>
          <p:cNvSpPr>
            <a:spLocks noGrp="1"/>
          </p:cNvSpPr>
          <p:nvPr>
            <p:ph type="dt" sz="half" idx="10"/>
          </p:nvPr>
        </p:nvSpPr>
        <p:spPr/>
        <p:txBody>
          <a:bodyPr/>
          <a:lstStyle/>
          <a:p>
            <a:fld id="{09F19C1E-DFFA-441F-BE50-2565298411CE}" type="datetime1">
              <a:rPr kumimoji="1" lang="ko-KR" altLang="en-US" smtClean="0"/>
              <a:t>2020-11-26</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61E73F20-6457-484C-9BDA-B4628BF855B2}" type="slidenum">
              <a:rPr kumimoji="1" lang="ko-KR" altLang="en-US" smtClean="0"/>
              <a:t>‹#›</a:t>
            </a:fld>
            <a:endParaRPr kumimoji="1" lang="ko-KR" altLang="en-US"/>
          </a:p>
        </p:txBody>
      </p:sp>
    </p:spTree>
    <p:extLst>
      <p:ext uri="{BB962C8B-B14F-4D97-AF65-F5344CB8AC3E}">
        <p14:creationId xmlns:p14="http://schemas.microsoft.com/office/powerpoint/2010/main" val="13204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A69D34AC-DEB7-4EBB-A5A1-3B16BDD8E7D0}" type="datetime1">
              <a:rPr kumimoji="1" lang="ko-KR" altLang="en-US" smtClean="0"/>
              <a:t>2020-11-26</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61E73F20-6457-484C-9BDA-B4628BF855B2}" type="slidenum">
              <a:rPr kumimoji="1" lang="ko-KR" altLang="en-US" smtClean="0"/>
              <a:t>‹#›</a:t>
            </a:fld>
            <a:endParaRPr kumimoji="1" lang="ko-KR" altLang="en-US"/>
          </a:p>
        </p:txBody>
      </p:sp>
    </p:spTree>
    <p:extLst>
      <p:ext uri="{BB962C8B-B14F-4D97-AF65-F5344CB8AC3E}">
        <p14:creationId xmlns:p14="http://schemas.microsoft.com/office/powerpoint/2010/main" val="18549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FD6E2431-CEBA-424E-AF4F-21D5C6D2D791}" type="datetime1">
              <a:rPr kumimoji="1" lang="ko-KR" altLang="en-US" smtClean="0"/>
              <a:t>2020-11-26</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61E73F20-6457-484C-9BDA-B4628BF855B2}" type="slidenum">
              <a:rPr kumimoji="1" lang="ko-KR" altLang="en-US" smtClean="0"/>
              <a:t>‹#›</a:t>
            </a:fld>
            <a:endParaRPr kumimoji="1" lang="ko-KR" altLang="en-US"/>
          </a:p>
        </p:txBody>
      </p:sp>
    </p:spTree>
    <p:extLst>
      <p:ext uri="{BB962C8B-B14F-4D97-AF65-F5344CB8AC3E}">
        <p14:creationId xmlns:p14="http://schemas.microsoft.com/office/powerpoint/2010/main" val="166093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dirty="0"/>
              <a:t>마스터 제목 스타일 편집</a:t>
            </a:r>
          </a:p>
        </p:txBody>
      </p:sp>
      <p:sp>
        <p:nvSpPr>
          <p:cNvPr id="3" name="내용 개체 틀 2"/>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p:cNvSpPr>
            <a:spLocks noGrp="1"/>
          </p:cNvSpPr>
          <p:nvPr>
            <p:ph type="dt" sz="half" idx="10"/>
          </p:nvPr>
        </p:nvSpPr>
        <p:spPr/>
        <p:txBody>
          <a:bodyPr/>
          <a:lstStyle/>
          <a:p>
            <a:fld id="{CD62B281-FE18-4C93-9D63-E1DBD3E8E2D0}" type="datetime1">
              <a:rPr kumimoji="1" lang="ko-KR" altLang="en-US" smtClean="0"/>
              <a:t>2020-11-26</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61E73F20-6457-484C-9BDA-B4628BF855B2}" type="slidenum">
              <a:rPr kumimoji="1" lang="ko-KR" altLang="en-US" smtClean="0"/>
              <a:t>‹#›</a:t>
            </a:fld>
            <a:endParaRPr kumimoji="1" lang="ko-KR" altLang="en-US"/>
          </a:p>
        </p:txBody>
      </p:sp>
      <p:cxnSp>
        <p:nvCxnSpPr>
          <p:cNvPr id="10" name="직선 연결선 9">
            <a:extLst>
              <a:ext uri="{FF2B5EF4-FFF2-40B4-BE49-F238E27FC236}">
                <a16:creationId xmlns:a16="http://schemas.microsoft.com/office/drawing/2014/main" id="{CA957A4B-E808-417C-8280-EC546B1F7285}"/>
              </a:ext>
            </a:extLst>
          </p:cNvPr>
          <p:cNvCxnSpPr>
            <a:cxnSpLocks/>
          </p:cNvCxnSpPr>
          <p:nvPr userDrawn="1"/>
        </p:nvCxnSpPr>
        <p:spPr>
          <a:xfrm>
            <a:off x="92361" y="799814"/>
            <a:ext cx="1200032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15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p:cNvSpPr>
            <a:spLocks noGrp="1"/>
          </p:cNvSpPr>
          <p:nvPr>
            <p:ph type="dt" sz="half" idx="10"/>
          </p:nvPr>
        </p:nvSpPr>
        <p:spPr/>
        <p:txBody>
          <a:bodyPr/>
          <a:lstStyle/>
          <a:p>
            <a:fld id="{5873F90D-0C76-4307-B6A9-B8D9F809CAF7}" type="datetime1">
              <a:rPr kumimoji="1" lang="ko-KR" altLang="en-US" smtClean="0"/>
              <a:t>2020-11-26</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61E73F20-6457-484C-9BDA-B4628BF855B2}" type="slidenum">
              <a:rPr kumimoji="1" lang="ko-KR" altLang="en-US" smtClean="0"/>
              <a:t>‹#›</a:t>
            </a:fld>
            <a:endParaRPr kumimoji="1" lang="ko-KR" altLang="en-US"/>
          </a:p>
        </p:txBody>
      </p:sp>
      <p:cxnSp>
        <p:nvCxnSpPr>
          <p:cNvPr id="8" name="직선 연결선 7">
            <a:extLst>
              <a:ext uri="{FF2B5EF4-FFF2-40B4-BE49-F238E27FC236}">
                <a16:creationId xmlns:a16="http://schemas.microsoft.com/office/drawing/2014/main" id="{6460E342-1234-4E77-9288-2A328EA599E0}"/>
              </a:ext>
            </a:extLst>
          </p:cNvPr>
          <p:cNvCxnSpPr>
            <a:cxnSpLocks/>
          </p:cNvCxnSpPr>
          <p:nvPr userDrawn="1"/>
        </p:nvCxnSpPr>
        <p:spPr>
          <a:xfrm>
            <a:off x="92361" y="809050"/>
            <a:ext cx="12000322" cy="0"/>
          </a:xfrm>
          <a:prstGeom prst="line">
            <a:avLst/>
          </a:prstGeom>
          <a:ln w="12700">
            <a:solidFill>
              <a:srgbClr val="132D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77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p:cNvSpPr>
            <a:spLocks noGrp="1"/>
          </p:cNvSpPr>
          <p:nvPr>
            <p:ph type="dt" sz="half" idx="10"/>
          </p:nvPr>
        </p:nvSpPr>
        <p:spPr/>
        <p:txBody>
          <a:bodyPr/>
          <a:lstStyle/>
          <a:p>
            <a:fld id="{6BAEBDC1-151D-4B77-A054-26E090DC07C0}" type="datetime1">
              <a:rPr kumimoji="1" lang="ko-KR" altLang="en-US" smtClean="0"/>
              <a:t>2020-11-26</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61E73F20-6457-484C-9BDA-B4628BF855B2}" type="slidenum">
              <a:rPr kumimoji="1" lang="ko-KR" altLang="en-US" smtClean="0"/>
              <a:t>‹#›</a:t>
            </a:fld>
            <a:endParaRPr kumimoji="1" lang="ko-KR" altLang="en-US"/>
          </a:p>
        </p:txBody>
      </p:sp>
      <p:cxnSp>
        <p:nvCxnSpPr>
          <p:cNvPr id="9" name="직선 연결선 8">
            <a:extLst>
              <a:ext uri="{FF2B5EF4-FFF2-40B4-BE49-F238E27FC236}">
                <a16:creationId xmlns:a16="http://schemas.microsoft.com/office/drawing/2014/main" id="{3B5B53CC-4918-41A6-89FD-182DE34F1B62}"/>
              </a:ext>
            </a:extLst>
          </p:cNvPr>
          <p:cNvCxnSpPr>
            <a:cxnSpLocks/>
          </p:cNvCxnSpPr>
          <p:nvPr userDrawn="1"/>
        </p:nvCxnSpPr>
        <p:spPr>
          <a:xfrm>
            <a:off x="92361" y="799814"/>
            <a:ext cx="12000322" cy="0"/>
          </a:xfrm>
          <a:prstGeom prst="line">
            <a:avLst/>
          </a:prstGeom>
          <a:ln w="12700">
            <a:solidFill>
              <a:srgbClr val="132D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7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p:cNvSpPr>
            <a:spLocks noGrp="1"/>
          </p:cNvSpPr>
          <p:nvPr>
            <p:ph type="dt" sz="half" idx="10"/>
          </p:nvPr>
        </p:nvSpPr>
        <p:spPr/>
        <p:txBody>
          <a:bodyPr/>
          <a:lstStyle/>
          <a:p>
            <a:fld id="{49F4C007-0CF4-429A-B8B0-321E57A51DE6}" type="datetime1">
              <a:rPr kumimoji="1" lang="ko-KR" altLang="en-US" smtClean="0"/>
              <a:t>2020-11-26</a:t>
            </a:fld>
            <a:endParaRPr kumimoji="1" lang="ko-KR" altLang="en-US"/>
          </a:p>
        </p:txBody>
      </p:sp>
      <p:sp>
        <p:nvSpPr>
          <p:cNvPr id="8" name="바닥글 개체 틀 7"/>
          <p:cNvSpPr>
            <a:spLocks noGrp="1"/>
          </p:cNvSpPr>
          <p:nvPr>
            <p:ph type="ftr" sz="quarter" idx="11"/>
          </p:nvPr>
        </p:nvSpPr>
        <p:spPr/>
        <p:txBody>
          <a:bodyPr/>
          <a:lstStyle/>
          <a:p>
            <a:endParaRPr kumimoji="1" lang="ko-KR" altLang="en-US"/>
          </a:p>
        </p:txBody>
      </p:sp>
      <p:sp>
        <p:nvSpPr>
          <p:cNvPr id="9" name="슬라이드 번호 개체 틀 8"/>
          <p:cNvSpPr>
            <a:spLocks noGrp="1"/>
          </p:cNvSpPr>
          <p:nvPr>
            <p:ph type="sldNum" sz="quarter" idx="12"/>
          </p:nvPr>
        </p:nvSpPr>
        <p:spPr/>
        <p:txBody>
          <a:bodyPr/>
          <a:lstStyle/>
          <a:p>
            <a:fld id="{61E73F20-6457-484C-9BDA-B4628BF855B2}" type="slidenum">
              <a:rPr kumimoji="1" lang="ko-KR" altLang="en-US" smtClean="0"/>
              <a:t>‹#›</a:t>
            </a:fld>
            <a:endParaRPr kumimoji="1" lang="ko-KR" altLang="en-US"/>
          </a:p>
        </p:txBody>
      </p:sp>
      <p:cxnSp>
        <p:nvCxnSpPr>
          <p:cNvPr id="11" name="직선 연결선 10">
            <a:extLst>
              <a:ext uri="{FF2B5EF4-FFF2-40B4-BE49-F238E27FC236}">
                <a16:creationId xmlns:a16="http://schemas.microsoft.com/office/drawing/2014/main" id="{55B8DB4B-724A-480F-85E9-03DDC5D77E04}"/>
              </a:ext>
            </a:extLst>
          </p:cNvPr>
          <p:cNvCxnSpPr>
            <a:cxnSpLocks/>
          </p:cNvCxnSpPr>
          <p:nvPr userDrawn="1"/>
        </p:nvCxnSpPr>
        <p:spPr>
          <a:xfrm>
            <a:off x="92361" y="799814"/>
            <a:ext cx="12000322" cy="0"/>
          </a:xfrm>
          <a:prstGeom prst="line">
            <a:avLst/>
          </a:prstGeom>
          <a:ln w="12700">
            <a:solidFill>
              <a:srgbClr val="132D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5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a:t>마스터 제목 스타일 편집</a:t>
            </a:r>
          </a:p>
        </p:txBody>
      </p:sp>
      <p:sp>
        <p:nvSpPr>
          <p:cNvPr id="3" name="날짜 개체 틀 2"/>
          <p:cNvSpPr>
            <a:spLocks noGrp="1"/>
          </p:cNvSpPr>
          <p:nvPr>
            <p:ph type="dt" sz="half" idx="10"/>
          </p:nvPr>
        </p:nvSpPr>
        <p:spPr/>
        <p:txBody>
          <a:bodyPr/>
          <a:lstStyle/>
          <a:p>
            <a:fld id="{8B0D7617-5ECC-43E9-89C0-D11212098B22}" type="datetime1">
              <a:rPr kumimoji="1" lang="ko-KR" altLang="en-US" smtClean="0"/>
              <a:t>2020-11-26</a:t>
            </a:fld>
            <a:endParaRPr kumimoji="1" lang="ko-KR" altLang="en-US"/>
          </a:p>
        </p:txBody>
      </p:sp>
      <p:sp>
        <p:nvSpPr>
          <p:cNvPr id="4" name="바닥글 개체 틀 3"/>
          <p:cNvSpPr>
            <a:spLocks noGrp="1"/>
          </p:cNvSpPr>
          <p:nvPr>
            <p:ph type="ftr" sz="quarter" idx="11"/>
          </p:nvPr>
        </p:nvSpPr>
        <p:spPr/>
        <p:txBody>
          <a:bodyPr/>
          <a:lstStyle/>
          <a:p>
            <a:endParaRPr kumimoji="1" lang="ko-KR" altLang="en-US"/>
          </a:p>
        </p:txBody>
      </p:sp>
      <p:sp>
        <p:nvSpPr>
          <p:cNvPr id="5" name="슬라이드 번호 개체 틀 4"/>
          <p:cNvSpPr>
            <a:spLocks noGrp="1"/>
          </p:cNvSpPr>
          <p:nvPr>
            <p:ph type="sldNum" sz="quarter" idx="12"/>
          </p:nvPr>
        </p:nvSpPr>
        <p:spPr/>
        <p:txBody>
          <a:bodyPr/>
          <a:lstStyle/>
          <a:p>
            <a:fld id="{61E73F20-6457-484C-9BDA-B4628BF855B2}" type="slidenum">
              <a:rPr kumimoji="1" lang="ko-KR" altLang="en-US" smtClean="0"/>
              <a:t>‹#›</a:t>
            </a:fld>
            <a:endParaRPr kumimoji="1" lang="ko-KR" altLang="en-US"/>
          </a:p>
        </p:txBody>
      </p:sp>
    </p:spTree>
    <p:extLst>
      <p:ext uri="{BB962C8B-B14F-4D97-AF65-F5344CB8AC3E}">
        <p14:creationId xmlns:p14="http://schemas.microsoft.com/office/powerpoint/2010/main" val="48139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09A8373-0C6E-438A-B496-A21F2B3CD02D}" type="datetime1">
              <a:rPr kumimoji="1" lang="ko-KR" altLang="en-US" smtClean="0"/>
              <a:t>2020-11-26</a:t>
            </a:fld>
            <a:endParaRPr kumimoji="1" lang="ko-KR" altLang="en-US"/>
          </a:p>
        </p:txBody>
      </p:sp>
      <p:sp>
        <p:nvSpPr>
          <p:cNvPr id="3" name="바닥글 개체 틀 2"/>
          <p:cNvSpPr>
            <a:spLocks noGrp="1"/>
          </p:cNvSpPr>
          <p:nvPr>
            <p:ph type="ftr" sz="quarter" idx="11"/>
          </p:nvPr>
        </p:nvSpPr>
        <p:spPr/>
        <p:txBody>
          <a:bodyPr/>
          <a:lstStyle/>
          <a:p>
            <a:endParaRPr kumimoji="1" lang="ko-KR" altLang="en-US"/>
          </a:p>
        </p:txBody>
      </p:sp>
      <p:sp>
        <p:nvSpPr>
          <p:cNvPr id="4" name="슬라이드 번호 개체 틀 3"/>
          <p:cNvSpPr>
            <a:spLocks noGrp="1"/>
          </p:cNvSpPr>
          <p:nvPr>
            <p:ph type="sldNum" sz="quarter" idx="12"/>
          </p:nvPr>
        </p:nvSpPr>
        <p:spPr/>
        <p:txBody>
          <a:bodyPr/>
          <a:lstStyle/>
          <a:p>
            <a:fld id="{61E73F20-6457-484C-9BDA-B4628BF855B2}" type="slidenum">
              <a:rPr kumimoji="1" lang="ko-KR" altLang="en-US" smtClean="0"/>
              <a:t>‹#›</a:t>
            </a:fld>
            <a:endParaRPr kumimoji="1" lang="ko-KR" altLang="en-US"/>
          </a:p>
        </p:txBody>
      </p:sp>
      <p:cxnSp>
        <p:nvCxnSpPr>
          <p:cNvPr id="6" name="직선 연결선 5">
            <a:extLst>
              <a:ext uri="{FF2B5EF4-FFF2-40B4-BE49-F238E27FC236}">
                <a16:creationId xmlns:a16="http://schemas.microsoft.com/office/drawing/2014/main" id="{82872E7E-9BEB-4045-B643-694CE4809001}"/>
              </a:ext>
            </a:extLst>
          </p:cNvPr>
          <p:cNvCxnSpPr>
            <a:cxnSpLocks/>
          </p:cNvCxnSpPr>
          <p:nvPr userDrawn="1"/>
        </p:nvCxnSpPr>
        <p:spPr>
          <a:xfrm>
            <a:off x="92361" y="799814"/>
            <a:ext cx="1200032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43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p:cNvSpPr>
            <a:spLocks noGrp="1"/>
          </p:cNvSpPr>
          <p:nvPr>
            <p:ph type="dt" sz="half" idx="10"/>
          </p:nvPr>
        </p:nvSpPr>
        <p:spPr/>
        <p:txBody>
          <a:bodyPr/>
          <a:lstStyle/>
          <a:p>
            <a:fld id="{226F00B1-E5EB-43E9-B5E1-02C412B5CB42}" type="datetime1">
              <a:rPr kumimoji="1" lang="ko-KR" altLang="en-US" smtClean="0"/>
              <a:t>2020-11-26</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61E73F20-6457-484C-9BDA-B4628BF855B2}" type="slidenum">
              <a:rPr kumimoji="1" lang="ko-KR" altLang="en-US" smtClean="0"/>
              <a:t>‹#›</a:t>
            </a:fld>
            <a:endParaRPr kumimoji="1" lang="ko-KR" altLang="en-US"/>
          </a:p>
        </p:txBody>
      </p:sp>
    </p:spTree>
    <p:extLst>
      <p:ext uri="{BB962C8B-B14F-4D97-AF65-F5344CB8AC3E}">
        <p14:creationId xmlns:p14="http://schemas.microsoft.com/office/powerpoint/2010/main" val="188133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p:cNvSpPr>
            <a:spLocks noGrp="1"/>
          </p:cNvSpPr>
          <p:nvPr>
            <p:ph type="dt" sz="half" idx="10"/>
          </p:nvPr>
        </p:nvSpPr>
        <p:spPr/>
        <p:txBody>
          <a:bodyPr/>
          <a:lstStyle/>
          <a:p>
            <a:fld id="{C98A5D7C-DFF0-42E1-B7A9-A0ADDD550A60}" type="datetime1">
              <a:rPr kumimoji="1" lang="ko-KR" altLang="en-US" smtClean="0"/>
              <a:t>2020-11-26</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61E73F20-6457-484C-9BDA-B4628BF855B2}" type="slidenum">
              <a:rPr kumimoji="1" lang="ko-KR" altLang="en-US" smtClean="0"/>
              <a:t>‹#›</a:t>
            </a:fld>
            <a:endParaRPr kumimoji="1" lang="ko-KR" altLang="en-US"/>
          </a:p>
        </p:txBody>
      </p:sp>
    </p:spTree>
    <p:extLst>
      <p:ext uri="{BB962C8B-B14F-4D97-AF65-F5344CB8AC3E}">
        <p14:creationId xmlns:p14="http://schemas.microsoft.com/office/powerpoint/2010/main" val="65941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Times New Roman 일반체" charset="0"/>
                <a:ea typeface="Times New Roman 일반체" charset="0"/>
              </a:defRPr>
            </a:lvl1pPr>
          </a:lstStyle>
          <a:p>
            <a:fld id="{B859E111-8569-46B4-9EA1-A7351A924CBA}" type="datetime1">
              <a:rPr kumimoji="1" lang="ko-KR" altLang="en-US" smtClean="0"/>
              <a:pPr/>
              <a:t>2020-11-26</a:t>
            </a:fld>
            <a:endParaRPr kumimoji="1"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일반체" charset="0"/>
                <a:ea typeface="Times New Roman 일반체" charset="0"/>
              </a:defRPr>
            </a:lvl1pPr>
          </a:lstStyle>
          <a:p>
            <a:endParaRPr kumimoji="1"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일반체" charset="0"/>
                <a:ea typeface="Times New Roman 일반체" charset="0"/>
              </a:defRPr>
            </a:lvl1pPr>
          </a:lstStyle>
          <a:p>
            <a:fld id="{61E73F20-6457-484C-9BDA-B4628BF855B2}" type="slidenum">
              <a:rPr kumimoji="1" lang="ko-KR" altLang="en-US" smtClean="0"/>
              <a:pPr/>
              <a:t>‹#›</a:t>
            </a:fld>
            <a:endParaRPr kumimoji="1" lang="ko-KR" altLang="en-US"/>
          </a:p>
        </p:txBody>
      </p:sp>
    </p:spTree>
    <p:extLst>
      <p:ext uri="{BB962C8B-B14F-4D97-AF65-F5344CB8AC3E}">
        <p14:creationId xmlns:p14="http://schemas.microsoft.com/office/powerpoint/2010/main" val="101950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b="0" i="0" kern="1200">
          <a:solidFill>
            <a:schemeClr val="tx1"/>
          </a:solidFill>
          <a:latin typeface="Times New Roman 일반체" charset="0"/>
          <a:ea typeface="Times New Roman 일반체" charset="0"/>
          <a:cs typeface="+mj-cs"/>
        </a:defRPr>
      </a:lvl1pPr>
    </p:titleStyle>
    <p:bodyStyle>
      <a:lvl1pPr marL="228600" indent="-228600" algn="l" defTabSz="914400" rtl="0" eaLnBrk="1" latinLnBrk="1" hangingPunct="1">
        <a:lnSpc>
          <a:spcPct val="90000"/>
        </a:lnSpc>
        <a:spcBef>
          <a:spcPts val="1000"/>
        </a:spcBef>
        <a:buFont typeface="Arial"/>
        <a:buChar char="•"/>
        <a:defRPr sz="2800" b="0" i="0" kern="1200">
          <a:solidFill>
            <a:schemeClr val="tx1"/>
          </a:solidFill>
          <a:latin typeface="Times New Roman 일반체" charset="0"/>
          <a:ea typeface="Times New Roman 일반체" charset="0"/>
          <a:cs typeface="+mn-cs"/>
        </a:defRPr>
      </a:lvl1pPr>
      <a:lvl2pPr marL="685800" indent="-228600" algn="l" defTabSz="914400" rtl="0" eaLnBrk="1" latinLnBrk="1" hangingPunct="1">
        <a:lnSpc>
          <a:spcPct val="90000"/>
        </a:lnSpc>
        <a:spcBef>
          <a:spcPts val="500"/>
        </a:spcBef>
        <a:buFont typeface="Arial"/>
        <a:buChar char="•"/>
        <a:defRPr sz="2400" b="0" i="0" kern="1200">
          <a:solidFill>
            <a:schemeClr val="tx1"/>
          </a:solidFill>
          <a:latin typeface="Times New Roman 일반체" charset="0"/>
          <a:ea typeface="Times New Roman 일반체" charset="0"/>
          <a:cs typeface="+mn-cs"/>
        </a:defRPr>
      </a:lvl2pPr>
      <a:lvl3pPr marL="1143000" indent="-228600" algn="l" defTabSz="914400" rtl="0" eaLnBrk="1" latinLnBrk="1" hangingPunct="1">
        <a:lnSpc>
          <a:spcPct val="90000"/>
        </a:lnSpc>
        <a:spcBef>
          <a:spcPts val="500"/>
        </a:spcBef>
        <a:buFont typeface="Arial"/>
        <a:buChar char="•"/>
        <a:defRPr sz="2000" b="0" i="0" kern="1200">
          <a:solidFill>
            <a:schemeClr val="tx1"/>
          </a:solidFill>
          <a:latin typeface="Times New Roman 일반체" charset="0"/>
          <a:ea typeface="Times New Roman 일반체" charset="0"/>
          <a:cs typeface="+mn-cs"/>
        </a:defRPr>
      </a:lvl3pPr>
      <a:lvl4pPr marL="16002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4pPr>
      <a:lvl5pPr marL="20574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직사각형 5"/>
          <p:cNvSpPr/>
          <p:nvPr/>
        </p:nvSpPr>
        <p:spPr>
          <a:xfrm>
            <a:off x="554556" y="396914"/>
            <a:ext cx="11084011" cy="5993027"/>
          </a:xfrm>
          <a:prstGeom prst="rect">
            <a:avLst/>
          </a:prstGeom>
          <a:solidFill>
            <a:srgbClr val="0D0D0D">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 name="제목 1"/>
          <p:cNvSpPr>
            <a:spLocks noGrp="1"/>
          </p:cNvSpPr>
          <p:nvPr>
            <p:ph type="ctrTitle"/>
          </p:nvPr>
        </p:nvSpPr>
        <p:spPr>
          <a:xfrm>
            <a:off x="1524000" y="1139411"/>
            <a:ext cx="9144000" cy="2387600"/>
          </a:xfrm>
        </p:spPr>
        <p:txBody>
          <a:bodyPr>
            <a:normAutofit/>
          </a:bodyPr>
          <a:lstStyle/>
          <a:p>
            <a:r>
              <a:rPr kumimoji="1" lang="ko-KR" altLang="en-US" sz="4800" b="1" dirty="0">
                <a:solidFill>
                  <a:schemeClr val="bg1"/>
                </a:solidFill>
                <a:cs typeface="Times New Roman 일반체" charset="0"/>
              </a:rPr>
              <a:t> </a:t>
            </a:r>
            <a:br>
              <a:rPr kumimoji="1" lang="en-US" altLang="ko-KR" sz="4800" b="1" dirty="0">
                <a:solidFill>
                  <a:schemeClr val="bg1"/>
                </a:solidFill>
                <a:cs typeface="Times New Roman 일반체" charset="0"/>
              </a:rPr>
            </a:br>
            <a:r>
              <a:rPr kumimoji="1" lang="en-US" altLang="ko-KR" sz="4800" b="1" dirty="0">
                <a:solidFill>
                  <a:schemeClr val="bg1"/>
                </a:solidFill>
                <a:cs typeface="Times New Roman 일반체" charset="0"/>
              </a:rPr>
              <a:t> </a:t>
            </a:r>
            <a:r>
              <a:rPr lang="en-US" altLang="ko-KR" sz="4000" b="1" dirty="0">
                <a:solidFill>
                  <a:schemeClr val="bg1"/>
                </a:solidFill>
              </a:rPr>
              <a:t>Trajactory Simulation of Billiard Ball</a:t>
            </a:r>
            <a:endParaRPr kumimoji="1" lang="ko-KR" altLang="en-US" sz="4000" b="1" dirty="0">
              <a:solidFill>
                <a:schemeClr val="bg1"/>
              </a:solidFill>
              <a:cs typeface="Times New Roman 일반체" charset="0"/>
            </a:endParaRPr>
          </a:p>
        </p:txBody>
      </p:sp>
      <p:sp>
        <p:nvSpPr>
          <p:cNvPr id="3" name="부제 2"/>
          <p:cNvSpPr>
            <a:spLocks noGrp="1"/>
          </p:cNvSpPr>
          <p:nvPr>
            <p:ph type="subTitle" idx="1"/>
          </p:nvPr>
        </p:nvSpPr>
        <p:spPr>
          <a:xfrm>
            <a:off x="1524000" y="3602038"/>
            <a:ext cx="9144000" cy="2250122"/>
          </a:xfrm>
        </p:spPr>
        <p:txBody>
          <a:bodyPr>
            <a:normAutofit/>
          </a:bodyPr>
          <a:lstStyle/>
          <a:p>
            <a:r>
              <a:rPr kumimoji="1" lang="en-US" altLang="ko-KR" sz="2000" dirty="0">
                <a:solidFill>
                  <a:schemeClr val="bg1"/>
                </a:solidFill>
                <a:cs typeface="Times New Roman 일반체" charset="0"/>
              </a:rPr>
              <a:t>Interm report presentation</a:t>
            </a:r>
          </a:p>
          <a:p>
            <a:endParaRPr kumimoji="1" lang="en-US" altLang="ko-KR" sz="2000" dirty="0">
              <a:solidFill>
                <a:schemeClr val="bg1"/>
              </a:solidFill>
              <a:cs typeface="Times New Roman 일반체" charset="0"/>
            </a:endParaRPr>
          </a:p>
          <a:p>
            <a:r>
              <a:rPr kumimoji="1" lang="en-US" altLang="ko-KR" sz="2000" b="1" dirty="0">
                <a:solidFill>
                  <a:schemeClr val="bg1"/>
                </a:solidFill>
                <a:cs typeface="Times New Roman 일반체" charset="0"/>
              </a:rPr>
              <a:t>-JunHa Kim, DongHa Yoon-</a:t>
            </a:r>
          </a:p>
          <a:p>
            <a:endParaRPr kumimoji="1" lang="en-US" altLang="ko-KR" sz="2000" b="1" dirty="0">
              <a:solidFill>
                <a:schemeClr val="bg1"/>
              </a:solidFill>
              <a:cs typeface="Times New Roman 일반체" charset="0"/>
            </a:endParaRPr>
          </a:p>
          <a:p>
            <a:r>
              <a:rPr kumimoji="1" lang="en-US" altLang="ko-KR" sz="2000" dirty="0">
                <a:solidFill>
                  <a:schemeClr val="bg1"/>
                </a:solidFill>
                <a:cs typeface="Times New Roman 일반체" charset="0"/>
              </a:rPr>
              <a:t>2020.11.26</a:t>
            </a:r>
            <a:endParaRPr kumimoji="1" lang="ko-KR" altLang="en-US" sz="2000" dirty="0">
              <a:solidFill>
                <a:schemeClr val="bg1"/>
              </a:solidFill>
              <a:cs typeface="Times New Roman 일반체" charset="0"/>
            </a:endParaRPr>
          </a:p>
        </p:txBody>
      </p:sp>
    </p:spTree>
    <p:extLst>
      <p:ext uri="{BB962C8B-B14F-4D97-AF65-F5344CB8AC3E}">
        <p14:creationId xmlns:p14="http://schemas.microsoft.com/office/powerpoint/2010/main" val="23910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61E73F20-6457-484C-9BDA-B4628BF855B2}" type="slidenum">
              <a:rPr kumimoji="1" lang="ko-KR" altLang="en-US" smtClean="0"/>
              <a:t>2</a:t>
            </a:fld>
            <a:endParaRPr kumimoji="1" lang="ko-KR" altLang="en-US"/>
          </a:p>
        </p:txBody>
      </p:sp>
      <p:sp>
        <p:nvSpPr>
          <p:cNvPr id="5" name="제목 4"/>
          <p:cNvSpPr>
            <a:spLocks noGrp="1"/>
          </p:cNvSpPr>
          <p:nvPr>
            <p:ph type="title"/>
          </p:nvPr>
        </p:nvSpPr>
        <p:spPr>
          <a:xfrm>
            <a:off x="134461" y="244954"/>
            <a:ext cx="10725443" cy="422666"/>
          </a:xfrm>
        </p:spPr>
        <p:txBody>
          <a:bodyPr>
            <a:normAutofit fontScale="90000"/>
          </a:bodyPr>
          <a:lstStyle/>
          <a:p>
            <a:r>
              <a:rPr kumimoji="1" lang="en-US" altLang="ko-KR" b="1" dirty="0">
                <a:solidFill>
                  <a:srgbClr val="232524"/>
                </a:solidFill>
                <a:latin typeface="+mj-lt"/>
              </a:rPr>
              <a:t>Contents</a:t>
            </a:r>
            <a:endParaRPr kumimoji="1" lang="ko-KR" altLang="en-US" b="1" dirty="0">
              <a:solidFill>
                <a:srgbClr val="232524"/>
              </a:solidFill>
              <a:latin typeface="+mj-lt"/>
            </a:endParaRPr>
          </a:p>
        </p:txBody>
      </p:sp>
      <p:sp>
        <p:nvSpPr>
          <p:cNvPr id="6" name="내용 개체 틀 2"/>
          <p:cNvSpPr txBox="1">
            <a:spLocks/>
          </p:cNvSpPr>
          <p:nvPr/>
        </p:nvSpPr>
        <p:spPr>
          <a:xfrm>
            <a:off x="326050" y="1066147"/>
            <a:ext cx="5769949" cy="5335421"/>
          </a:xfrm>
          <a:prstGeom prst="rect">
            <a:avLst/>
          </a:prstGeom>
          <a:noFill/>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a:buChar char="•"/>
              <a:defRPr sz="2800" b="0" i="0" kern="1200">
                <a:solidFill>
                  <a:schemeClr val="tx1"/>
                </a:solidFill>
                <a:latin typeface="Times New Roman 일반체" charset="0"/>
                <a:ea typeface="Times New Roman 일반체" charset="0"/>
                <a:cs typeface="+mn-cs"/>
              </a:defRPr>
            </a:lvl1pPr>
            <a:lvl2pPr marL="685800" indent="-228600" algn="l" defTabSz="914400" rtl="0" eaLnBrk="1" latinLnBrk="1" hangingPunct="1">
              <a:lnSpc>
                <a:spcPct val="90000"/>
              </a:lnSpc>
              <a:spcBef>
                <a:spcPts val="500"/>
              </a:spcBef>
              <a:buFont typeface="Arial"/>
              <a:buChar char="•"/>
              <a:defRPr sz="2400" b="0" i="0" kern="1200">
                <a:solidFill>
                  <a:schemeClr val="tx1"/>
                </a:solidFill>
                <a:latin typeface="Times New Roman 일반체" charset="0"/>
                <a:ea typeface="Times New Roman 일반체" charset="0"/>
                <a:cs typeface="+mn-cs"/>
              </a:defRPr>
            </a:lvl2pPr>
            <a:lvl3pPr marL="1143000" indent="-228600" algn="l" defTabSz="914400" rtl="0" eaLnBrk="1" latinLnBrk="1" hangingPunct="1">
              <a:lnSpc>
                <a:spcPct val="90000"/>
              </a:lnSpc>
              <a:spcBef>
                <a:spcPts val="500"/>
              </a:spcBef>
              <a:buFont typeface="Arial"/>
              <a:buChar char="•"/>
              <a:defRPr sz="2000" b="0" i="0" kern="1200">
                <a:solidFill>
                  <a:schemeClr val="tx1"/>
                </a:solidFill>
                <a:latin typeface="Times New Roman 일반체" charset="0"/>
                <a:ea typeface="Times New Roman 일반체" charset="0"/>
                <a:cs typeface="+mn-cs"/>
              </a:defRPr>
            </a:lvl3pPr>
            <a:lvl4pPr marL="16002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4pPr>
            <a:lvl5pPr marL="20574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70000"/>
              </a:lnSpc>
            </a:pPr>
            <a:r>
              <a:rPr kumimoji="1" lang="en-US" altLang="ko-KR" b="1" dirty="0">
                <a:solidFill>
                  <a:srgbClr val="232524"/>
                </a:solidFill>
              </a:rPr>
              <a:t>Background Theory</a:t>
            </a:r>
          </a:p>
          <a:p>
            <a:pPr lvl="1">
              <a:lnSpc>
                <a:spcPct val="170000"/>
              </a:lnSpc>
              <a:buFont typeface="Wingdings" charset="2"/>
              <a:buChar char="Ø"/>
            </a:pPr>
            <a:r>
              <a:rPr kumimoji="1" lang="en-US" altLang="ko-KR" b="1" dirty="0">
                <a:solidFill>
                  <a:srgbClr val="232524"/>
                </a:solidFill>
              </a:rPr>
              <a:t>Conservation of momentum </a:t>
            </a:r>
          </a:p>
          <a:p>
            <a:pPr lvl="1">
              <a:lnSpc>
                <a:spcPct val="170000"/>
              </a:lnSpc>
              <a:buFont typeface="Wingdings" charset="2"/>
              <a:buChar char="Ø"/>
            </a:pPr>
            <a:r>
              <a:rPr lang="en-US" altLang="ko-KR" sz="2100" b="1" dirty="0"/>
              <a:t>Types of friction in billiard balls</a:t>
            </a:r>
          </a:p>
          <a:p>
            <a:pPr>
              <a:lnSpc>
                <a:spcPct val="170000"/>
              </a:lnSpc>
            </a:pPr>
            <a:r>
              <a:rPr lang="en-US" altLang="ko-KR" sz="2800" b="1" dirty="0">
                <a:solidFill>
                  <a:srgbClr val="232524"/>
                </a:solidFill>
              </a:rPr>
              <a:t> </a:t>
            </a:r>
            <a:r>
              <a:rPr kumimoji="1" lang="en-US" altLang="ko-KR" b="1" dirty="0">
                <a:solidFill>
                  <a:srgbClr val="232524"/>
                </a:solidFill>
              </a:rPr>
              <a:t>Basic points</a:t>
            </a:r>
            <a:endParaRPr lang="en-US" altLang="ko-KR" b="1" dirty="0">
              <a:solidFill>
                <a:srgbClr val="232524"/>
              </a:solidFill>
            </a:endParaRPr>
          </a:p>
          <a:p>
            <a:pPr lvl="1">
              <a:lnSpc>
                <a:spcPct val="170000"/>
              </a:lnSpc>
            </a:pPr>
            <a:r>
              <a:rPr kumimoji="1" lang="en-US" altLang="ko-KR" sz="2100" b="1" dirty="0">
                <a:solidFill>
                  <a:srgbClr val="232524"/>
                </a:solidFill>
              </a:rPr>
              <a:t>Coefficients</a:t>
            </a:r>
          </a:p>
          <a:p>
            <a:pPr lvl="1">
              <a:lnSpc>
                <a:spcPct val="170000"/>
              </a:lnSpc>
            </a:pPr>
            <a:r>
              <a:rPr kumimoji="1" lang="en-US" altLang="ko-KR" sz="2000" b="1" dirty="0">
                <a:solidFill>
                  <a:srgbClr val="232524"/>
                </a:solidFill>
              </a:rPr>
              <a:t>Assumptions</a:t>
            </a:r>
          </a:p>
          <a:p>
            <a:pPr lvl="1">
              <a:lnSpc>
                <a:spcPct val="170000"/>
              </a:lnSpc>
            </a:pPr>
            <a:endParaRPr kumimoji="1" lang="en-US" altLang="ko-KR" sz="2000" b="1" dirty="0">
              <a:solidFill>
                <a:srgbClr val="232524"/>
              </a:solidFill>
            </a:endParaRPr>
          </a:p>
          <a:p>
            <a:pPr lvl="2">
              <a:lnSpc>
                <a:spcPct val="170000"/>
              </a:lnSpc>
            </a:pPr>
            <a:endParaRPr kumimoji="1" lang="en-US" altLang="ko-KR" sz="500" b="1" dirty="0">
              <a:solidFill>
                <a:srgbClr val="232524"/>
              </a:solidFill>
            </a:endParaRPr>
          </a:p>
          <a:p>
            <a:pPr lvl="2">
              <a:lnSpc>
                <a:spcPct val="170000"/>
              </a:lnSpc>
            </a:pPr>
            <a:endParaRPr kumimoji="1" lang="en-US" altLang="ko-KR" sz="1600" b="1" dirty="0">
              <a:solidFill>
                <a:srgbClr val="232524"/>
              </a:solidFill>
            </a:endParaRPr>
          </a:p>
          <a:p>
            <a:pPr lvl="2">
              <a:lnSpc>
                <a:spcPct val="170000"/>
              </a:lnSpc>
            </a:pPr>
            <a:endParaRPr kumimoji="1" lang="en-US" altLang="ko-KR" sz="1600" b="1" dirty="0">
              <a:solidFill>
                <a:srgbClr val="232524"/>
              </a:solidFill>
            </a:endParaRPr>
          </a:p>
        </p:txBody>
      </p:sp>
      <p:sp>
        <p:nvSpPr>
          <p:cNvPr id="7" name="내용 개체 틀 2">
            <a:extLst>
              <a:ext uri="{FF2B5EF4-FFF2-40B4-BE49-F238E27FC236}">
                <a16:creationId xmlns:a16="http://schemas.microsoft.com/office/drawing/2014/main" id="{6385966C-BEF1-47DD-A84F-81ED111E5FB6}"/>
              </a:ext>
            </a:extLst>
          </p:cNvPr>
          <p:cNvSpPr txBox="1">
            <a:spLocks/>
          </p:cNvSpPr>
          <p:nvPr/>
        </p:nvSpPr>
        <p:spPr>
          <a:xfrm>
            <a:off x="6259025" y="1275443"/>
            <a:ext cx="5769949" cy="445479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a:buChar char="•"/>
              <a:defRPr sz="2800" b="0" i="0" kern="1200">
                <a:solidFill>
                  <a:schemeClr val="tx1"/>
                </a:solidFill>
                <a:latin typeface="Times New Roman 일반체" charset="0"/>
                <a:ea typeface="Times New Roman 일반체" charset="0"/>
                <a:cs typeface="+mn-cs"/>
              </a:defRPr>
            </a:lvl1pPr>
            <a:lvl2pPr marL="685800" indent="-228600" algn="l" defTabSz="914400" rtl="0" eaLnBrk="1" latinLnBrk="1" hangingPunct="1">
              <a:lnSpc>
                <a:spcPct val="90000"/>
              </a:lnSpc>
              <a:spcBef>
                <a:spcPts val="500"/>
              </a:spcBef>
              <a:buFont typeface="Arial"/>
              <a:buChar char="•"/>
              <a:defRPr sz="2400" b="0" i="0" kern="1200">
                <a:solidFill>
                  <a:schemeClr val="tx1"/>
                </a:solidFill>
                <a:latin typeface="Times New Roman 일반체" charset="0"/>
                <a:ea typeface="Times New Roman 일반체" charset="0"/>
                <a:cs typeface="+mn-cs"/>
              </a:defRPr>
            </a:lvl2pPr>
            <a:lvl3pPr marL="1143000" indent="-228600" algn="l" defTabSz="914400" rtl="0" eaLnBrk="1" latinLnBrk="1" hangingPunct="1">
              <a:lnSpc>
                <a:spcPct val="90000"/>
              </a:lnSpc>
              <a:spcBef>
                <a:spcPts val="500"/>
              </a:spcBef>
              <a:buFont typeface="Arial"/>
              <a:buChar char="•"/>
              <a:defRPr sz="2000" b="0" i="0" kern="1200">
                <a:solidFill>
                  <a:schemeClr val="tx1"/>
                </a:solidFill>
                <a:latin typeface="Times New Roman 일반체" charset="0"/>
                <a:ea typeface="Times New Roman 일반체" charset="0"/>
                <a:cs typeface="+mn-cs"/>
              </a:defRPr>
            </a:lvl3pPr>
            <a:lvl4pPr marL="16002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4pPr>
            <a:lvl5pPr marL="20574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kumimoji="1" lang="en-US" altLang="ko-KR" b="1" dirty="0">
                <a:solidFill>
                  <a:srgbClr val="232524"/>
                </a:solidFill>
              </a:rPr>
              <a:t>Code implementation</a:t>
            </a:r>
          </a:p>
          <a:p>
            <a:pPr lvl="1">
              <a:lnSpc>
                <a:spcPct val="100000"/>
              </a:lnSpc>
            </a:pPr>
            <a:r>
              <a:rPr kumimoji="1" lang="en-US" altLang="ko-KR" sz="2000" b="1" dirty="0">
                <a:solidFill>
                  <a:srgbClr val="232524"/>
                </a:solidFill>
              </a:rPr>
              <a:t>Explain Configuration code</a:t>
            </a:r>
          </a:p>
          <a:p>
            <a:pPr>
              <a:lnSpc>
                <a:spcPct val="100000"/>
              </a:lnSpc>
            </a:pPr>
            <a:endParaRPr kumimoji="1" lang="en-US" altLang="ko-KR" sz="2400" b="1" dirty="0">
              <a:solidFill>
                <a:srgbClr val="232524"/>
              </a:solidFill>
            </a:endParaRPr>
          </a:p>
          <a:p>
            <a:pPr>
              <a:lnSpc>
                <a:spcPct val="100000"/>
              </a:lnSpc>
            </a:pPr>
            <a:r>
              <a:rPr kumimoji="1" lang="en-US" altLang="ko-KR" b="1" dirty="0">
                <a:solidFill>
                  <a:srgbClr val="232524"/>
                </a:solidFill>
              </a:rPr>
              <a:t>Simulation process</a:t>
            </a:r>
            <a:endParaRPr kumimoji="1" lang="en-US" altLang="ko-KR" sz="800" dirty="0">
              <a:solidFill>
                <a:srgbClr val="232524"/>
              </a:solidFill>
            </a:endParaRPr>
          </a:p>
          <a:p>
            <a:pPr lvl="1">
              <a:lnSpc>
                <a:spcPct val="100000"/>
              </a:lnSpc>
              <a:buFont typeface="Wingdings" charset="2"/>
              <a:buChar char="Ø"/>
            </a:pPr>
            <a:r>
              <a:rPr kumimoji="1" lang="en-US" altLang="ko-KR" sz="2000" b="1" dirty="0">
                <a:solidFill>
                  <a:srgbClr val="232524"/>
                </a:solidFill>
              </a:rPr>
              <a:t>Some figures</a:t>
            </a:r>
          </a:p>
          <a:p>
            <a:pPr lvl="1">
              <a:lnSpc>
                <a:spcPct val="100000"/>
              </a:lnSpc>
              <a:buFont typeface="Wingdings" charset="2"/>
              <a:buChar char="Ø"/>
            </a:pPr>
            <a:endParaRPr kumimoji="1" lang="en-US" altLang="ko-KR" sz="2000" dirty="0">
              <a:solidFill>
                <a:srgbClr val="232524"/>
              </a:solidFill>
            </a:endParaRPr>
          </a:p>
          <a:p>
            <a:pPr>
              <a:lnSpc>
                <a:spcPct val="100000"/>
              </a:lnSpc>
              <a:buFont typeface="Arial" charset="0"/>
              <a:buChar char="•"/>
            </a:pPr>
            <a:r>
              <a:rPr kumimoji="1" lang="en-US" altLang="ko-KR" b="1" dirty="0">
                <a:solidFill>
                  <a:srgbClr val="232524"/>
                </a:solidFill>
              </a:rPr>
              <a:t>Plan to the final project</a:t>
            </a:r>
          </a:p>
          <a:p>
            <a:pPr>
              <a:lnSpc>
                <a:spcPct val="100000"/>
              </a:lnSpc>
              <a:buFont typeface="Wingdings" charset="2"/>
              <a:buChar char="Ø"/>
            </a:pPr>
            <a:endParaRPr kumimoji="1" lang="en-US" altLang="ko-KR" dirty="0">
              <a:solidFill>
                <a:srgbClr val="232524"/>
              </a:solidFill>
            </a:endParaRPr>
          </a:p>
          <a:p>
            <a:pPr>
              <a:lnSpc>
                <a:spcPct val="100000"/>
              </a:lnSpc>
              <a:buFont typeface="Wingdings" charset="2"/>
              <a:buChar char="Ø"/>
            </a:pPr>
            <a:endParaRPr kumimoji="1" lang="en-US" altLang="ko-KR" dirty="0">
              <a:solidFill>
                <a:srgbClr val="232524"/>
              </a:solidFill>
            </a:endParaRPr>
          </a:p>
        </p:txBody>
      </p:sp>
      <p:cxnSp>
        <p:nvCxnSpPr>
          <p:cNvPr id="3" name="직선 연결선[R] 2"/>
          <p:cNvCxnSpPr/>
          <p:nvPr/>
        </p:nvCxnSpPr>
        <p:spPr>
          <a:xfrm>
            <a:off x="0" y="852616"/>
            <a:ext cx="12191999" cy="0"/>
          </a:xfrm>
          <a:prstGeom prst="line">
            <a:avLst/>
          </a:prstGeom>
          <a:ln w="19050">
            <a:solidFill>
              <a:srgbClr val="483F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36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1" y="1"/>
            <a:ext cx="12191999"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rgbClr val="015565"/>
              </a:solidFill>
            </a:endParaRPr>
          </a:p>
        </p:txBody>
      </p:sp>
      <p:sp>
        <p:nvSpPr>
          <p:cNvPr id="4" name="슬라이드 번호 개체 틀 3"/>
          <p:cNvSpPr>
            <a:spLocks noGrp="1"/>
          </p:cNvSpPr>
          <p:nvPr>
            <p:ph type="sldNum" sz="quarter" idx="12"/>
          </p:nvPr>
        </p:nvSpPr>
        <p:spPr/>
        <p:txBody>
          <a:bodyPr/>
          <a:lstStyle/>
          <a:p>
            <a:fld id="{61E73F20-6457-484C-9BDA-B4628BF855B2}" type="slidenum">
              <a:rPr kumimoji="1" lang="ko-KR" altLang="en-US" smtClean="0"/>
              <a:t>3</a:t>
            </a:fld>
            <a:endParaRPr kumimoji="1" lang="ko-KR" altLang="en-US" dirty="0"/>
          </a:p>
        </p:txBody>
      </p:sp>
      <p:cxnSp>
        <p:nvCxnSpPr>
          <p:cNvPr id="3" name="직선 연결선[R] 2"/>
          <p:cNvCxnSpPr/>
          <p:nvPr/>
        </p:nvCxnSpPr>
        <p:spPr>
          <a:xfrm>
            <a:off x="0" y="852616"/>
            <a:ext cx="12191999" cy="0"/>
          </a:xfrm>
          <a:prstGeom prst="line">
            <a:avLst/>
          </a:prstGeom>
          <a:ln w="19050">
            <a:solidFill>
              <a:srgbClr val="483F3D"/>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직사각형 8"/>
              <p:cNvSpPr/>
              <p:nvPr/>
            </p:nvSpPr>
            <p:spPr>
              <a:xfrm>
                <a:off x="-67962" y="2462130"/>
                <a:ext cx="11421762" cy="3452292"/>
              </a:xfrm>
              <a:prstGeom prst="rect">
                <a:avLst/>
              </a:prstGeom>
            </p:spPr>
            <p:txBody>
              <a:bodyPr wrap="square">
                <a:spAutoFit/>
              </a:bodyPr>
              <a:lstStyle/>
              <a:p>
                <a:pPr marL="800100" lvl="1" indent="-342900">
                  <a:lnSpc>
                    <a:spcPct val="170000"/>
                  </a:lnSpc>
                  <a:buFont typeface="Arial" charset="0"/>
                  <a:buChar char="•"/>
                </a:pPr>
                <a:r>
                  <a:rPr lang="en-US" altLang="ko-KR" sz="2100" b="1" dirty="0"/>
                  <a:t>Types of motion in billiard balls</a:t>
                </a:r>
              </a:p>
              <a:p>
                <a:pPr lvl="2">
                  <a:lnSpc>
                    <a:spcPct val="170000"/>
                  </a:lnSpc>
                  <a:buFont typeface="Wingdings" charset="2"/>
                  <a:buChar char="Ø"/>
                </a:pPr>
                <a:r>
                  <a:rPr lang="en-US" altLang="ko-KR" sz="2100" b="1" dirty="0"/>
                  <a:t>Sliding case</a:t>
                </a:r>
              </a:p>
              <a:p>
                <a:pPr lvl="3">
                  <a:lnSpc>
                    <a:spcPct val="170000"/>
                  </a:lnSpc>
                </a:pPr>
                <a14:m>
                  <m:oMath xmlns:m="http://schemas.openxmlformats.org/officeDocument/2006/math">
                    <m:r>
                      <a:rPr lang="en-US" altLang="ko-KR" sz="2000" i="1">
                        <a:latin typeface="Cambria Math" charset="0"/>
                      </a:rPr>
                      <m:t>∆</m:t>
                    </m:r>
                    <m:acc>
                      <m:accPr>
                        <m:chr m:val="⃗"/>
                        <m:ctrlPr>
                          <a:rPr lang="ko-KR" altLang="ko-KR" sz="2000" i="1">
                            <a:latin typeface="Cambria Math" panose="02040503050406030204" pitchFamily="18" charset="0"/>
                          </a:rPr>
                        </m:ctrlPr>
                      </m:accPr>
                      <m:e>
                        <m:r>
                          <a:rPr lang="en-US" altLang="ko-KR" sz="2000" i="1">
                            <a:latin typeface="Cambria Math" charset="0"/>
                          </a:rPr>
                          <m:t>𝑣</m:t>
                        </m:r>
                      </m:e>
                    </m:acc>
                  </m:oMath>
                </a14:m>
                <a:r>
                  <a:rPr lang="en-US" altLang="ko-KR" sz="2100" b="1" dirty="0"/>
                  <a:t> =</a:t>
                </a:r>
                <a14:m>
                  <m:oMath xmlns:m="http://schemas.openxmlformats.org/officeDocument/2006/math">
                    <m:r>
                      <a:rPr lang="en-US" altLang="ko-KR" sz="2000" i="1">
                        <a:latin typeface="Cambria Math" charset="0"/>
                      </a:rPr>
                      <m:t>−</m:t>
                    </m:r>
                    <m:sSub>
                      <m:sSubPr>
                        <m:ctrlPr>
                          <a:rPr lang="ko-KR" altLang="ko-KR" sz="2000" i="1">
                            <a:latin typeface="Cambria Math" panose="02040503050406030204" pitchFamily="18" charset="0"/>
                          </a:rPr>
                        </m:ctrlPr>
                      </m:sSubPr>
                      <m:e>
                        <m:r>
                          <a:rPr lang="en-US" altLang="ko-KR" sz="2000" i="1">
                            <a:latin typeface="Cambria Math" charset="0"/>
                          </a:rPr>
                          <m:t>𝜇</m:t>
                        </m:r>
                      </m:e>
                      <m:sub>
                        <m:r>
                          <a:rPr lang="en-US" altLang="ko-KR" sz="2000" i="1">
                            <a:latin typeface="Cambria Math" charset="0"/>
                          </a:rPr>
                          <m:t>𝑠</m:t>
                        </m:r>
                      </m:sub>
                    </m:sSub>
                    <m:r>
                      <a:rPr lang="en-US" altLang="ko-KR" sz="2000" i="1">
                        <a:latin typeface="Cambria Math" charset="0"/>
                      </a:rPr>
                      <m:t>𝑔</m:t>
                    </m:r>
                    <m:r>
                      <a:rPr lang="en-US" altLang="ko-KR" sz="2000" i="1">
                        <a:latin typeface="Cambria Math" charset="0"/>
                      </a:rPr>
                      <m:t>∆</m:t>
                    </m:r>
                    <m:r>
                      <a:rPr lang="en-US" altLang="ko-KR" sz="2000" i="1">
                        <a:latin typeface="Cambria Math" charset="0"/>
                      </a:rPr>
                      <m:t>𝑡</m:t>
                    </m:r>
                    <m:sSub>
                      <m:sSubPr>
                        <m:ctrlPr>
                          <a:rPr lang="en-US" altLang="ko-KR" sz="2000" i="1" smtClean="0">
                            <a:latin typeface="Cambria Math" panose="02040503050406030204" pitchFamily="18" charset="0"/>
                          </a:rPr>
                        </m:ctrlPr>
                      </m:sSubPr>
                      <m:e>
                        <m:acc>
                          <m:accPr>
                            <m:chr m:val="̂"/>
                            <m:ctrlPr>
                              <a:rPr lang="en-US" altLang="ko-KR" sz="2000" i="1" smtClean="0">
                                <a:latin typeface="Cambria Math" panose="02040503050406030204" pitchFamily="18" charset="0"/>
                              </a:rPr>
                            </m:ctrlPr>
                          </m:accPr>
                          <m:e>
                            <m:r>
                              <a:rPr lang="en-US" altLang="ko-KR" sz="2000" b="0" i="1" smtClean="0">
                                <a:latin typeface="Cambria Math" charset="0"/>
                              </a:rPr>
                              <m:t>𝑣</m:t>
                            </m:r>
                          </m:e>
                        </m:acc>
                      </m:e>
                      <m:sub>
                        <m:r>
                          <a:rPr lang="en-US" altLang="ko-KR" sz="2000" b="0" i="1" smtClean="0">
                            <a:latin typeface="Cambria Math" charset="0"/>
                          </a:rPr>
                          <m:t>0</m:t>
                        </m:r>
                      </m:sub>
                    </m:sSub>
                  </m:oMath>
                </a14:m>
                <a:r>
                  <a:rPr lang="en-US" altLang="ko-KR" sz="2100" b="1" dirty="0"/>
                  <a:t> </a:t>
                </a:r>
                <a14:m>
                  <m:oMath xmlns:m="http://schemas.openxmlformats.org/officeDocument/2006/math">
                    <m:r>
                      <a:rPr lang="en-US" altLang="ko-KR" sz="2000" b="1" i="0" smtClean="0">
                        <a:latin typeface="Cambria Math" charset="0"/>
                      </a:rPr>
                      <m:t>          </m:t>
                    </m:r>
                    <m:r>
                      <a:rPr lang="en-US" altLang="ko-KR" sz="2000" b="0" i="1" smtClean="0">
                        <a:latin typeface="Cambria Math" charset="0"/>
                      </a:rPr>
                      <m:t> </m:t>
                    </m:r>
                    <m:r>
                      <a:rPr lang="en-US" altLang="ko-KR" sz="2000" i="1">
                        <a:latin typeface="Cambria Math" charset="0"/>
                      </a:rPr>
                      <m:t>∆</m:t>
                    </m:r>
                    <m:acc>
                      <m:accPr>
                        <m:chr m:val="⃗"/>
                        <m:ctrlPr>
                          <a:rPr lang="ko-KR" altLang="ko-KR" sz="2000" i="1">
                            <a:latin typeface="Cambria Math" panose="02040503050406030204" pitchFamily="18" charset="0"/>
                          </a:rPr>
                        </m:ctrlPr>
                      </m:accPr>
                      <m:e>
                        <m:sSub>
                          <m:sSubPr>
                            <m:ctrlPr>
                              <a:rPr lang="ko-KR" altLang="ko-KR" sz="2000" i="1">
                                <a:latin typeface="Cambria Math" panose="02040503050406030204" pitchFamily="18" charset="0"/>
                              </a:rPr>
                            </m:ctrlPr>
                          </m:sSubPr>
                          <m:e>
                            <m:r>
                              <a:rPr lang="en-US" altLang="ko-KR" sz="2000" i="1">
                                <a:latin typeface="Cambria Math" charset="0"/>
                              </a:rPr>
                              <m:t>𝜔</m:t>
                            </m:r>
                          </m:e>
                          <m:sub>
                            <m:r>
                              <a:rPr lang="en-US" altLang="ko-KR" sz="2000" i="1">
                                <a:latin typeface="Cambria Math" charset="0"/>
                              </a:rPr>
                              <m:t>𝑥</m:t>
                            </m:r>
                            <m:r>
                              <a:rPr lang="en-US" altLang="ko-KR" sz="2000" i="1">
                                <a:latin typeface="Cambria Math" charset="0"/>
                              </a:rPr>
                              <m:t>,</m:t>
                            </m:r>
                            <m:r>
                              <a:rPr lang="en-US" altLang="ko-KR" sz="2000" i="1">
                                <a:latin typeface="Cambria Math" charset="0"/>
                              </a:rPr>
                              <m:t>𝑦</m:t>
                            </m:r>
                          </m:sub>
                        </m:sSub>
                      </m:e>
                    </m:acc>
                    <m:r>
                      <a:rPr lang="en-US" altLang="ko-KR" sz="2000" b="0" i="1" smtClean="0">
                        <a:latin typeface="Cambria Math" charset="0"/>
                      </a:rPr>
                      <m:t>= </m:t>
                    </m:r>
                    <m:r>
                      <a:rPr lang="en-US" altLang="ko-KR" sz="2000" i="1">
                        <a:latin typeface="Cambria Math" charset="0"/>
                      </a:rPr>
                      <m:t>−</m:t>
                    </m:r>
                    <m:d>
                      <m:dPr>
                        <m:ctrlPr>
                          <a:rPr lang="ko-KR" altLang="ko-KR" sz="2000" i="1">
                            <a:latin typeface="Cambria Math" panose="02040503050406030204" pitchFamily="18" charset="0"/>
                          </a:rPr>
                        </m:ctrlPr>
                      </m:dPr>
                      <m:e>
                        <m:acc>
                          <m:accPr>
                            <m:chr m:val="̂"/>
                            <m:ctrlPr>
                              <a:rPr lang="ko-KR" altLang="ko-KR" sz="2000" i="1">
                                <a:latin typeface="Cambria Math" panose="02040503050406030204" pitchFamily="18" charset="0"/>
                              </a:rPr>
                            </m:ctrlPr>
                          </m:accPr>
                          <m:e>
                            <m:r>
                              <a:rPr lang="en-US" altLang="ko-KR" sz="2000" i="1">
                                <a:latin typeface="Cambria Math" charset="0"/>
                              </a:rPr>
                              <m:t>𝑘</m:t>
                            </m:r>
                          </m:e>
                        </m:acc>
                        <m:r>
                          <a:rPr lang="en-US" altLang="ko-KR" sz="2000" i="1">
                            <a:latin typeface="Cambria Math" charset="0"/>
                          </a:rPr>
                          <m:t>×</m:t>
                        </m:r>
                        <m:sSub>
                          <m:sSubPr>
                            <m:ctrlPr>
                              <a:rPr lang="en-US" altLang="ko-KR" sz="2000" i="1">
                                <a:latin typeface="Cambria Math" panose="02040503050406030204" pitchFamily="18" charset="0"/>
                              </a:rPr>
                            </m:ctrlPr>
                          </m:sSubPr>
                          <m:e>
                            <m:acc>
                              <m:accPr>
                                <m:chr m:val="̂"/>
                                <m:ctrlPr>
                                  <a:rPr lang="en-US" altLang="ko-KR" sz="2000" i="1">
                                    <a:latin typeface="Cambria Math" panose="02040503050406030204" pitchFamily="18" charset="0"/>
                                  </a:rPr>
                                </m:ctrlPr>
                              </m:accPr>
                              <m:e>
                                <m:r>
                                  <a:rPr lang="en-US" altLang="ko-KR" sz="2000" i="1">
                                    <a:latin typeface="Cambria Math" charset="0"/>
                                  </a:rPr>
                                  <m:t>𝑣</m:t>
                                </m:r>
                              </m:e>
                            </m:acc>
                          </m:e>
                          <m:sub>
                            <m:r>
                              <a:rPr lang="en-US" altLang="ko-KR" sz="2000" i="1">
                                <a:latin typeface="Cambria Math" charset="0"/>
                              </a:rPr>
                              <m:t>0</m:t>
                            </m:r>
                          </m:sub>
                        </m:sSub>
                      </m:e>
                    </m:d>
                    <m:f>
                      <m:fPr>
                        <m:ctrlPr>
                          <a:rPr lang="ko-KR" altLang="ko-KR" sz="2000" i="1">
                            <a:latin typeface="Cambria Math" panose="02040503050406030204" pitchFamily="18" charset="0"/>
                          </a:rPr>
                        </m:ctrlPr>
                      </m:fPr>
                      <m:num>
                        <m:r>
                          <a:rPr lang="en-US" altLang="ko-KR" sz="2000" i="1">
                            <a:latin typeface="Cambria Math" charset="0"/>
                          </a:rPr>
                          <m:t>5</m:t>
                        </m:r>
                        <m:sSub>
                          <m:sSubPr>
                            <m:ctrlPr>
                              <a:rPr lang="ko-KR" altLang="ko-KR" sz="2000" i="1">
                                <a:latin typeface="Cambria Math" panose="02040503050406030204" pitchFamily="18" charset="0"/>
                              </a:rPr>
                            </m:ctrlPr>
                          </m:sSubPr>
                          <m:e>
                            <m:r>
                              <a:rPr lang="en-US" altLang="ko-KR" sz="2000" i="1">
                                <a:latin typeface="Cambria Math" charset="0"/>
                              </a:rPr>
                              <m:t>𝜇</m:t>
                            </m:r>
                          </m:e>
                          <m:sub>
                            <m:r>
                              <a:rPr lang="en-US" altLang="ko-KR" sz="2000" i="1">
                                <a:latin typeface="Cambria Math" charset="0"/>
                              </a:rPr>
                              <m:t>𝑠</m:t>
                            </m:r>
                          </m:sub>
                        </m:sSub>
                        <m:r>
                          <a:rPr lang="en-US" altLang="ko-KR" sz="2000" i="1">
                            <a:latin typeface="Cambria Math" charset="0"/>
                          </a:rPr>
                          <m:t>𝑔</m:t>
                        </m:r>
                      </m:num>
                      <m:den>
                        <m:r>
                          <a:rPr lang="en-US" altLang="ko-KR" sz="2000" i="1">
                            <a:latin typeface="Cambria Math" charset="0"/>
                          </a:rPr>
                          <m:t>2</m:t>
                        </m:r>
                        <m:sSub>
                          <m:sSubPr>
                            <m:ctrlPr>
                              <a:rPr lang="ko-KR" altLang="ko-KR" sz="2000" i="1">
                                <a:latin typeface="Cambria Math" panose="02040503050406030204" pitchFamily="18" charset="0"/>
                              </a:rPr>
                            </m:ctrlPr>
                          </m:sSubPr>
                          <m:e>
                            <m:r>
                              <a:rPr lang="en-US" altLang="ko-KR" sz="2000" i="1">
                                <a:latin typeface="Cambria Math" charset="0"/>
                              </a:rPr>
                              <m:t>𝑅</m:t>
                            </m:r>
                          </m:e>
                          <m:sub>
                            <m:r>
                              <a:rPr lang="en-US" altLang="ko-KR" sz="2000" i="1">
                                <a:latin typeface="Cambria Math" charset="0"/>
                              </a:rPr>
                              <m:t>𝑏</m:t>
                            </m:r>
                          </m:sub>
                        </m:sSub>
                      </m:den>
                    </m:f>
                    <m:r>
                      <a:rPr lang="en-US" altLang="ko-KR" sz="2000" i="1">
                        <a:latin typeface="Cambria Math" charset="0"/>
                      </a:rPr>
                      <m:t>∆</m:t>
                    </m:r>
                    <m:r>
                      <a:rPr lang="en-US" altLang="ko-KR" sz="2000" i="1">
                        <a:latin typeface="Cambria Math" charset="0"/>
                      </a:rPr>
                      <m:t>𝑡</m:t>
                    </m:r>
                  </m:oMath>
                </a14:m>
                <a:r>
                  <a:rPr lang="en-US" altLang="ko-KR" sz="2100" b="1" dirty="0"/>
                  <a:t>        </a:t>
                </a:r>
                <a14:m>
                  <m:oMath xmlns:m="http://schemas.openxmlformats.org/officeDocument/2006/math">
                    <m:r>
                      <a:rPr lang="en-US" altLang="ko-KR" sz="2000" i="1">
                        <a:latin typeface="Cambria Math" charset="0"/>
                      </a:rPr>
                      <m:t>∆</m:t>
                    </m:r>
                    <m:acc>
                      <m:accPr>
                        <m:chr m:val="⃗"/>
                        <m:ctrlPr>
                          <a:rPr lang="ko-KR" altLang="ko-KR" sz="2000" i="1">
                            <a:latin typeface="Cambria Math" panose="02040503050406030204" pitchFamily="18" charset="0"/>
                          </a:rPr>
                        </m:ctrlPr>
                      </m:accPr>
                      <m:e>
                        <m:sSub>
                          <m:sSubPr>
                            <m:ctrlPr>
                              <a:rPr lang="ko-KR" altLang="ko-KR" sz="2000" i="1">
                                <a:latin typeface="Cambria Math" panose="02040503050406030204" pitchFamily="18" charset="0"/>
                              </a:rPr>
                            </m:ctrlPr>
                          </m:sSubPr>
                          <m:e>
                            <m:r>
                              <a:rPr lang="en-US" altLang="ko-KR" sz="2000" i="1">
                                <a:latin typeface="Cambria Math" charset="0"/>
                              </a:rPr>
                              <m:t>𝜔</m:t>
                            </m:r>
                          </m:e>
                          <m:sub>
                            <m:r>
                              <a:rPr lang="en-US" altLang="ko-KR" sz="2000" i="1">
                                <a:latin typeface="Cambria Math" charset="0"/>
                              </a:rPr>
                              <m:t>𝑧</m:t>
                            </m:r>
                          </m:sub>
                        </m:sSub>
                      </m:e>
                    </m:acc>
                    <m:r>
                      <a:rPr lang="en-US" altLang="ko-KR" sz="2000" i="1">
                        <a:latin typeface="Cambria Math" charset="0"/>
                      </a:rPr>
                      <m:t>=−</m:t>
                    </m:r>
                    <m:f>
                      <m:fPr>
                        <m:ctrlPr>
                          <a:rPr lang="ko-KR" altLang="ko-KR" sz="2000" i="1">
                            <a:latin typeface="Cambria Math" panose="02040503050406030204" pitchFamily="18" charset="0"/>
                          </a:rPr>
                        </m:ctrlPr>
                      </m:fPr>
                      <m:num>
                        <m:r>
                          <a:rPr lang="en-US" altLang="ko-KR" sz="2000" i="1">
                            <a:latin typeface="Cambria Math" charset="0"/>
                          </a:rPr>
                          <m:t>5</m:t>
                        </m:r>
                        <m:sSub>
                          <m:sSubPr>
                            <m:ctrlPr>
                              <a:rPr lang="ko-KR" altLang="ko-KR" sz="2000" i="1">
                                <a:latin typeface="Cambria Math" panose="02040503050406030204" pitchFamily="18" charset="0"/>
                              </a:rPr>
                            </m:ctrlPr>
                          </m:sSubPr>
                          <m:e>
                            <m:r>
                              <a:rPr lang="en-US" altLang="ko-KR" sz="2000" i="1">
                                <a:latin typeface="Cambria Math" charset="0"/>
                              </a:rPr>
                              <m:t>𝜇</m:t>
                            </m:r>
                          </m:e>
                          <m:sub>
                            <m:r>
                              <a:rPr lang="en-US" altLang="ko-KR" sz="2000" i="1">
                                <a:latin typeface="Cambria Math" charset="0"/>
                              </a:rPr>
                              <m:t>𝑠𝑝</m:t>
                            </m:r>
                          </m:sub>
                        </m:sSub>
                        <m:r>
                          <a:rPr lang="en-US" altLang="ko-KR" sz="2000" i="1">
                            <a:latin typeface="Cambria Math" charset="0"/>
                          </a:rPr>
                          <m:t>𝑔</m:t>
                        </m:r>
                      </m:num>
                      <m:den>
                        <m:r>
                          <a:rPr lang="en-US" altLang="ko-KR" sz="2000" i="1">
                            <a:latin typeface="Cambria Math" charset="0"/>
                          </a:rPr>
                          <m:t>2</m:t>
                        </m:r>
                        <m:sSub>
                          <m:sSubPr>
                            <m:ctrlPr>
                              <a:rPr lang="ko-KR" altLang="ko-KR" sz="2000" i="1">
                                <a:latin typeface="Cambria Math" panose="02040503050406030204" pitchFamily="18" charset="0"/>
                              </a:rPr>
                            </m:ctrlPr>
                          </m:sSubPr>
                          <m:e>
                            <m:r>
                              <a:rPr lang="en-US" altLang="ko-KR" sz="2000" i="1">
                                <a:latin typeface="Cambria Math" charset="0"/>
                              </a:rPr>
                              <m:t>𝑅</m:t>
                            </m:r>
                          </m:e>
                          <m:sub>
                            <m:r>
                              <a:rPr lang="en-US" altLang="ko-KR" sz="2000" i="1">
                                <a:latin typeface="Cambria Math" charset="0"/>
                              </a:rPr>
                              <m:t>𝑏</m:t>
                            </m:r>
                          </m:sub>
                        </m:sSub>
                      </m:den>
                    </m:f>
                    <m:r>
                      <a:rPr lang="en-US" altLang="ko-KR" sz="2000" i="1">
                        <a:latin typeface="Cambria Math" charset="0"/>
                      </a:rPr>
                      <m:t>∆</m:t>
                    </m:r>
                    <m:r>
                      <a:rPr lang="en-US" altLang="ko-KR" sz="2000" i="1">
                        <a:latin typeface="Cambria Math" charset="0"/>
                      </a:rPr>
                      <m:t>𝑡</m:t>
                    </m:r>
                  </m:oMath>
                </a14:m>
                <a:r>
                  <a:rPr lang="ko-KR" altLang="ko-KR" sz="2000" dirty="0"/>
                  <a:t> </a:t>
                </a:r>
                <a:endParaRPr lang="en-US" altLang="ko-KR" sz="2100" b="1" dirty="0"/>
              </a:p>
              <a:p>
                <a:pPr lvl="2">
                  <a:lnSpc>
                    <a:spcPct val="170000"/>
                  </a:lnSpc>
                  <a:buFont typeface="Wingdings" charset="2"/>
                  <a:buChar char="Ø"/>
                </a:pPr>
                <a:r>
                  <a:rPr lang="en-US" altLang="ko-KR" sz="2100" b="1" dirty="0"/>
                  <a:t>Rolling case</a:t>
                </a:r>
              </a:p>
              <a:p>
                <a:pPr lvl="3">
                  <a:lnSpc>
                    <a:spcPct val="170000"/>
                  </a:lnSpc>
                </a:pPr>
                <a14:m>
                  <m:oMath xmlns:m="http://schemas.openxmlformats.org/officeDocument/2006/math">
                    <m:r>
                      <a:rPr lang="en-US" altLang="ko-KR" sz="2000" i="1">
                        <a:latin typeface="Cambria Math" charset="0"/>
                      </a:rPr>
                      <m:t>∆</m:t>
                    </m:r>
                    <m:acc>
                      <m:accPr>
                        <m:chr m:val="⃗"/>
                        <m:ctrlPr>
                          <a:rPr lang="ko-KR" altLang="ko-KR" sz="2000" i="1">
                            <a:latin typeface="Cambria Math" panose="02040503050406030204" pitchFamily="18" charset="0"/>
                          </a:rPr>
                        </m:ctrlPr>
                      </m:accPr>
                      <m:e>
                        <m:r>
                          <a:rPr lang="en-US" altLang="ko-KR" sz="2000" i="1">
                            <a:latin typeface="Cambria Math" charset="0"/>
                          </a:rPr>
                          <m:t>𝑣</m:t>
                        </m:r>
                      </m:e>
                    </m:acc>
                  </m:oMath>
                </a14:m>
                <a:r>
                  <a:rPr lang="en-US" altLang="ko-KR" sz="2000" b="1" dirty="0"/>
                  <a:t> =</a:t>
                </a:r>
                <a:r>
                  <a:rPr lang="en-US" altLang="ko-KR" sz="2000" dirty="0"/>
                  <a:t> </a:t>
                </a:r>
                <a14:m>
                  <m:oMath xmlns:m="http://schemas.openxmlformats.org/officeDocument/2006/math">
                    <m:r>
                      <a:rPr lang="en-US" altLang="ko-KR" sz="2000" i="1">
                        <a:latin typeface="Cambria Math" charset="0"/>
                      </a:rPr>
                      <m:t>−</m:t>
                    </m:r>
                    <m:sSub>
                      <m:sSubPr>
                        <m:ctrlPr>
                          <a:rPr lang="ko-KR" altLang="ko-KR" sz="2000" i="1">
                            <a:latin typeface="Cambria Math" panose="02040503050406030204" pitchFamily="18" charset="0"/>
                          </a:rPr>
                        </m:ctrlPr>
                      </m:sSubPr>
                      <m:e>
                        <m:r>
                          <a:rPr lang="en-US" altLang="ko-KR" sz="2000" i="1">
                            <a:latin typeface="Cambria Math" charset="0"/>
                          </a:rPr>
                          <m:t>𝜇</m:t>
                        </m:r>
                      </m:e>
                      <m:sub>
                        <m:r>
                          <a:rPr lang="en-US" altLang="ko-KR" sz="2000" i="1">
                            <a:latin typeface="Cambria Math" charset="0"/>
                          </a:rPr>
                          <m:t>𝑟</m:t>
                        </m:r>
                      </m:sub>
                    </m:sSub>
                    <m:r>
                      <a:rPr lang="en-US" altLang="ko-KR" sz="2000" i="1">
                        <a:latin typeface="Cambria Math" charset="0"/>
                      </a:rPr>
                      <m:t>𝑔</m:t>
                    </m:r>
                    <m:r>
                      <a:rPr lang="en-US" altLang="ko-KR" sz="2000" i="1">
                        <a:latin typeface="Cambria Math" charset="0"/>
                      </a:rPr>
                      <m:t>∆</m:t>
                    </m:r>
                    <m:r>
                      <a:rPr lang="en-US" altLang="ko-KR" sz="2000" i="1">
                        <a:latin typeface="Cambria Math" charset="0"/>
                      </a:rPr>
                      <m:t>𝑡</m:t>
                    </m:r>
                    <m:sSub>
                      <m:sSubPr>
                        <m:ctrlPr>
                          <a:rPr lang="en-US" altLang="ko-KR" sz="2000" i="1">
                            <a:latin typeface="Cambria Math" panose="02040503050406030204" pitchFamily="18" charset="0"/>
                          </a:rPr>
                        </m:ctrlPr>
                      </m:sSubPr>
                      <m:e>
                        <m:acc>
                          <m:accPr>
                            <m:chr m:val="̂"/>
                            <m:ctrlPr>
                              <a:rPr lang="en-US" altLang="ko-KR" sz="2000" i="1">
                                <a:latin typeface="Cambria Math" panose="02040503050406030204" pitchFamily="18" charset="0"/>
                              </a:rPr>
                            </m:ctrlPr>
                          </m:accPr>
                          <m:e>
                            <m:r>
                              <a:rPr lang="en-US" altLang="ko-KR" sz="2000" i="1">
                                <a:latin typeface="Cambria Math" charset="0"/>
                              </a:rPr>
                              <m:t>𝑣</m:t>
                            </m:r>
                          </m:e>
                        </m:acc>
                      </m:e>
                      <m:sub>
                        <m:r>
                          <a:rPr lang="en-US" altLang="ko-KR" sz="2000" i="1">
                            <a:latin typeface="Cambria Math" charset="0"/>
                          </a:rPr>
                          <m:t>0</m:t>
                        </m:r>
                      </m:sub>
                    </m:sSub>
                    <m:r>
                      <a:rPr lang="en-US" altLang="ko-KR" sz="2000" b="1" i="0" smtClean="0">
                        <a:latin typeface="Cambria Math" charset="0"/>
                      </a:rPr>
                      <m:t>           </m:t>
                    </m:r>
                    <m:r>
                      <a:rPr lang="en-US" altLang="ko-KR" sz="2000" i="1">
                        <a:latin typeface="Cambria Math" charset="0"/>
                      </a:rPr>
                      <m:t>∆</m:t>
                    </m:r>
                    <m:acc>
                      <m:accPr>
                        <m:chr m:val="⃗"/>
                        <m:ctrlPr>
                          <a:rPr lang="ko-KR" altLang="ko-KR" sz="2000" i="1">
                            <a:latin typeface="Cambria Math" panose="02040503050406030204" pitchFamily="18" charset="0"/>
                          </a:rPr>
                        </m:ctrlPr>
                      </m:accPr>
                      <m:e>
                        <m:sSub>
                          <m:sSubPr>
                            <m:ctrlPr>
                              <a:rPr lang="ko-KR" altLang="ko-KR" sz="2000" i="1">
                                <a:latin typeface="Cambria Math" panose="02040503050406030204" pitchFamily="18" charset="0"/>
                              </a:rPr>
                            </m:ctrlPr>
                          </m:sSubPr>
                          <m:e>
                            <m:r>
                              <a:rPr lang="en-US" altLang="ko-KR" sz="2000" i="1">
                                <a:latin typeface="Cambria Math" charset="0"/>
                              </a:rPr>
                              <m:t>𝜔</m:t>
                            </m:r>
                          </m:e>
                          <m:sub>
                            <m:r>
                              <a:rPr lang="en-US" altLang="ko-KR" sz="2000" i="1">
                                <a:latin typeface="Cambria Math" charset="0"/>
                              </a:rPr>
                              <m:t>𝑥</m:t>
                            </m:r>
                            <m:r>
                              <a:rPr lang="en-US" altLang="ko-KR" sz="2000" i="1">
                                <a:latin typeface="Cambria Math" charset="0"/>
                              </a:rPr>
                              <m:t>,</m:t>
                            </m:r>
                            <m:r>
                              <a:rPr lang="en-US" altLang="ko-KR" sz="2000" i="1">
                                <a:latin typeface="Cambria Math" charset="0"/>
                              </a:rPr>
                              <m:t>𝑦</m:t>
                            </m:r>
                          </m:sub>
                        </m:sSub>
                      </m:e>
                    </m:acc>
                    <m:r>
                      <a:rPr lang="en-US" altLang="ko-KR" sz="2000" b="0" i="1" smtClean="0">
                        <a:latin typeface="Cambria Math" charset="0"/>
                      </a:rPr>
                      <m:t>= </m:t>
                    </m:r>
                    <m:f>
                      <m:fPr>
                        <m:ctrlPr>
                          <a:rPr lang="ko-KR" altLang="ko-KR" sz="2000" i="1">
                            <a:latin typeface="Cambria Math" panose="02040503050406030204" pitchFamily="18" charset="0"/>
                          </a:rPr>
                        </m:ctrlPr>
                      </m:fPr>
                      <m:num>
                        <m:d>
                          <m:dPr>
                            <m:begChr m:val="|"/>
                            <m:endChr m:val="|"/>
                            <m:ctrlPr>
                              <a:rPr lang="ko-KR" altLang="ko-KR" sz="2000" i="1">
                                <a:latin typeface="Cambria Math" panose="02040503050406030204" pitchFamily="18" charset="0"/>
                              </a:rPr>
                            </m:ctrlPr>
                          </m:dPr>
                          <m:e>
                            <m:r>
                              <m:rPr>
                                <m:sty m:val="p"/>
                              </m:rPr>
                              <a:rPr lang="el-GR" altLang="ko-KR" sz="2000" i="1" smtClean="0">
                                <a:latin typeface="Cambria Math" charset="0"/>
                                <a:ea typeface="Cambria Math" charset="0"/>
                                <a:cs typeface="Cambria Math" charset="0"/>
                              </a:rPr>
                              <m:t>Δ</m:t>
                            </m:r>
                            <m:acc>
                              <m:accPr>
                                <m:chr m:val="⃗"/>
                                <m:ctrlPr>
                                  <a:rPr lang="ko-KR" altLang="ko-KR" sz="2000" i="1">
                                    <a:latin typeface="Cambria Math" panose="02040503050406030204" pitchFamily="18" charset="0"/>
                                  </a:rPr>
                                </m:ctrlPr>
                              </m:accPr>
                              <m:e>
                                <m:r>
                                  <a:rPr lang="en-US" altLang="ko-KR" sz="2000" i="1">
                                    <a:latin typeface="Cambria Math" charset="0"/>
                                  </a:rPr>
                                  <m:t>𝑣</m:t>
                                </m:r>
                              </m:e>
                            </m:acc>
                          </m:e>
                        </m:d>
                      </m:num>
                      <m:den>
                        <m:sSub>
                          <m:sSubPr>
                            <m:ctrlPr>
                              <a:rPr lang="ko-KR" altLang="ko-KR" sz="2000" i="1">
                                <a:latin typeface="Cambria Math" panose="02040503050406030204" pitchFamily="18" charset="0"/>
                              </a:rPr>
                            </m:ctrlPr>
                          </m:sSubPr>
                          <m:e>
                            <m:r>
                              <a:rPr lang="en-US" altLang="ko-KR" sz="2000" i="1">
                                <a:latin typeface="Cambria Math" charset="0"/>
                              </a:rPr>
                              <m:t>𝑅</m:t>
                            </m:r>
                          </m:e>
                          <m:sub>
                            <m:r>
                              <a:rPr lang="en-US" altLang="ko-KR" sz="2000" i="1">
                                <a:latin typeface="Cambria Math" charset="0"/>
                              </a:rPr>
                              <m:t>𝑏</m:t>
                            </m:r>
                          </m:sub>
                        </m:sSub>
                      </m:den>
                    </m:f>
                    <m:sSub>
                      <m:sSubPr>
                        <m:ctrlPr>
                          <a:rPr lang="en-US" altLang="ko-KR" sz="2000" i="1">
                            <a:latin typeface="Cambria Math" panose="02040503050406030204" pitchFamily="18" charset="0"/>
                          </a:rPr>
                        </m:ctrlPr>
                      </m:sSubPr>
                      <m:e>
                        <m:acc>
                          <m:accPr>
                            <m:chr m:val="̂"/>
                            <m:ctrlPr>
                              <a:rPr lang="en-US" altLang="ko-KR" sz="2000" i="1" smtClean="0">
                                <a:latin typeface="Cambria Math" panose="02040503050406030204" pitchFamily="18" charset="0"/>
                              </a:rPr>
                            </m:ctrlPr>
                          </m:accPr>
                          <m:e>
                            <m:r>
                              <a:rPr lang="en-US" altLang="ko-KR" sz="2000" b="0" i="1" smtClean="0">
                                <a:latin typeface="Cambria Math" charset="0"/>
                                <a:ea typeface="Cambria Math" charset="0"/>
                                <a:cs typeface="Cambria Math" charset="0"/>
                              </a:rPr>
                              <m:t>𝜔</m:t>
                            </m:r>
                          </m:e>
                        </m:acc>
                      </m:e>
                      <m:sub>
                        <m:r>
                          <a:rPr lang="en-US" altLang="ko-KR" sz="2000" b="0" i="1" smtClean="0">
                            <a:latin typeface="Cambria Math" charset="0"/>
                          </a:rPr>
                          <m:t>𝑥</m:t>
                        </m:r>
                        <m:r>
                          <a:rPr lang="en-US" altLang="ko-KR" sz="2000" b="0" i="1" smtClean="0">
                            <a:latin typeface="Cambria Math" charset="0"/>
                          </a:rPr>
                          <m:t>,</m:t>
                        </m:r>
                        <m:r>
                          <a:rPr lang="en-US" altLang="ko-KR" sz="2000" b="0" i="1" smtClean="0">
                            <a:latin typeface="Cambria Math" charset="0"/>
                          </a:rPr>
                          <m:t>𝑦</m:t>
                        </m:r>
                        <m:r>
                          <a:rPr lang="en-US" altLang="ko-KR" sz="2000" b="0" i="1" smtClean="0">
                            <a:latin typeface="Cambria Math" charset="0"/>
                          </a:rPr>
                          <m:t>                                           </m:t>
                        </m:r>
                      </m:sub>
                    </m:sSub>
                    <m:r>
                      <a:rPr lang="en-US" altLang="ko-KR" sz="2000" i="1">
                        <a:latin typeface="Cambria Math" charset="0"/>
                      </a:rPr>
                      <m:t>∆</m:t>
                    </m:r>
                    <m:acc>
                      <m:accPr>
                        <m:chr m:val="⃗"/>
                        <m:ctrlPr>
                          <a:rPr lang="ko-KR" altLang="ko-KR" sz="2000" i="1">
                            <a:latin typeface="Cambria Math" panose="02040503050406030204" pitchFamily="18" charset="0"/>
                          </a:rPr>
                        </m:ctrlPr>
                      </m:accPr>
                      <m:e>
                        <m:sSub>
                          <m:sSubPr>
                            <m:ctrlPr>
                              <a:rPr lang="ko-KR" altLang="ko-KR" sz="2000" i="1">
                                <a:latin typeface="Cambria Math" panose="02040503050406030204" pitchFamily="18" charset="0"/>
                              </a:rPr>
                            </m:ctrlPr>
                          </m:sSubPr>
                          <m:e>
                            <m:r>
                              <a:rPr lang="en-US" altLang="ko-KR" sz="2000" i="1">
                                <a:latin typeface="Cambria Math" charset="0"/>
                              </a:rPr>
                              <m:t>𝜔</m:t>
                            </m:r>
                          </m:e>
                          <m:sub>
                            <m:r>
                              <a:rPr lang="en-US" altLang="ko-KR" sz="2000" i="1">
                                <a:latin typeface="Cambria Math" charset="0"/>
                              </a:rPr>
                              <m:t>𝑧</m:t>
                            </m:r>
                          </m:sub>
                        </m:sSub>
                      </m:e>
                    </m:acc>
                    <m:r>
                      <a:rPr lang="en-US" altLang="ko-KR" sz="2000" i="1">
                        <a:latin typeface="Cambria Math" charset="0"/>
                      </a:rPr>
                      <m:t>=−</m:t>
                    </m:r>
                    <m:f>
                      <m:fPr>
                        <m:ctrlPr>
                          <a:rPr lang="ko-KR" altLang="ko-KR" sz="2000" i="1">
                            <a:latin typeface="Cambria Math" panose="02040503050406030204" pitchFamily="18" charset="0"/>
                          </a:rPr>
                        </m:ctrlPr>
                      </m:fPr>
                      <m:num>
                        <m:r>
                          <a:rPr lang="en-US" altLang="ko-KR" sz="2000" i="1">
                            <a:latin typeface="Cambria Math" charset="0"/>
                          </a:rPr>
                          <m:t>5</m:t>
                        </m:r>
                        <m:sSub>
                          <m:sSubPr>
                            <m:ctrlPr>
                              <a:rPr lang="ko-KR" altLang="ko-KR" sz="2000" i="1">
                                <a:latin typeface="Cambria Math" panose="02040503050406030204" pitchFamily="18" charset="0"/>
                              </a:rPr>
                            </m:ctrlPr>
                          </m:sSubPr>
                          <m:e>
                            <m:r>
                              <a:rPr lang="en-US" altLang="ko-KR" sz="2000" i="1">
                                <a:latin typeface="Cambria Math" charset="0"/>
                              </a:rPr>
                              <m:t>𝜇</m:t>
                            </m:r>
                          </m:e>
                          <m:sub>
                            <m:r>
                              <a:rPr lang="en-US" altLang="ko-KR" sz="2000" i="1">
                                <a:latin typeface="Cambria Math" charset="0"/>
                              </a:rPr>
                              <m:t>𝑠𝑝</m:t>
                            </m:r>
                          </m:sub>
                        </m:sSub>
                        <m:r>
                          <a:rPr lang="en-US" altLang="ko-KR" sz="2000" i="1">
                            <a:latin typeface="Cambria Math" charset="0"/>
                          </a:rPr>
                          <m:t>𝑔</m:t>
                        </m:r>
                      </m:num>
                      <m:den>
                        <m:r>
                          <a:rPr lang="en-US" altLang="ko-KR" sz="2000" i="1">
                            <a:latin typeface="Cambria Math" charset="0"/>
                          </a:rPr>
                          <m:t>2</m:t>
                        </m:r>
                        <m:sSub>
                          <m:sSubPr>
                            <m:ctrlPr>
                              <a:rPr lang="ko-KR" altLang="ko-KR" sz="2000" i="1">
                                <a:latin typeface="Cambria Math" panose="02040503050406030204" pitchFamily="18" charset="0"/>
                              </a:rPr>
                            </m:ctrlPr>
                          </m:sSubPr>
                          <m:e>
                            <m:r>
                              <a:rPr lang="en-US" altLang="ko-KR" sz="2000" i="1">
                                <a:latin typeface="Cambria Math" charset="0"/>
                              </a:rPr>
                              <m:t>𝑅</m:t>
                            </m:r>
                          </m:e>
                          <m:sub>
                            <m:r>
                              <a:rPr lang="en-US" altLang="ko-KR" sz="2000" i="1">
                                <a:latin typeface="Cambria Math" charset="0"/>
                              </a:rPr>
                              <m:t>𝑏</m:t>
                            </m:r>
                          </m:sub>
                        </m:sSub>
                      </m:den>
                    </m:f>
                    <m:r>
                      <a:rPr lang="en-US" altLang="ko-KR" sz="2000" i="1">
                        <a:latin typeface="Cambria Math" charset="0"/>
                      </a:rPr>
                      <m:t>∆</m:t>
                    </m:r>
                    <m:r>
                      <a:rPr lang="en-US" altLang="ko-KR" sz="2000" i="1">
                        <a:latin typeface="Cambria Math" charset="0"/>
                      </a:rPr>
                      <m:t>𝑡</m:t>
                    </m:r>
                  </m:oMath>
                </a14:m>
                <a:r>
                  <a:rPr lang="ko-KR" altLang="ko-KR" sz="2000" dirty="0"/>
                  <a:t> </a:t>
                </a:r>
                <a:endParaRPr lang="en-US" altLang="ko-KR" sz="2000" b="1" dirty="0"/>
              </a:p>
            </p:txBody>
          </p:sp>
        </mc:Choice>
        <mc:Fallback xmlns="">
          <p:sp>
            <p:nvSpPr>
              <p:cNvPr id="9" name="직사각형 8"/>
              <p:cNvSpPr>
                <a:spLocks noRot="1" noChangeAspect="1" noMove="1" noResize="1" noEditPoints="1" noAdjustHandles="1" noChangeArrowheads="1" noChangeShapeType="1" noTextEdit="1"/>
              </p:cNvSpPr>
              <p:nvPr/>
            </p:nvSpPr>
            <p:spPr>
              <a:xfrm>
                <a:off x="-67962" y="2462130"/>
                <a:ext cx="11421762" cy="3452292"/>
              </a:xfrm>
              <a:prstGeom prst="rect">
                <a:avLst/>
              </a:prstGeom>
              <a:blipFill rotWithShape="0">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텍스트 상자 5"/>
              <p:cNvSpPr txBox="1"/>
              <p:nvPr/>
            </p:nvSpPr>
            <p:spPr>
              <a:xfrm>
                <a:off x="0" y="1167279"/>
                <a:ext cx="9255211" cy="1233992"/>
              </a:xfrm>
              <a:prstGeom prst="rect">
                <a:avLst/>
              </a:prstGeom>
              <a:noFill/>
            </p:spPr>
            <p:txBody>
              <a:bodyPr wrap="square" rtlCol="0">
                <a:spAutoFit/>
              </a:bodyPr>
              <a:lstStyle/>
              <a:p>
                <a:pPr marL="800100" lvl="1" indent="-342900">
                  <a:lnSpc>
                    <a:spcPct val="170000"/>
                  </a:lnSpc>
                  <a:buFont typeface="Arial" charset="0"/>
                  <a:buChar char="•"/>
                </a:pPr>
                <a:r>
                  <a:rPr kumimoji="1" lang="en-US" altLang="ko-KR" sz="2400" b="1" dirty="0">
                    <a:solidFill>
                      <a:srgbClr val="232524"/>
                    </a:solidFill>
                  </a:rPr>
                  <a:t>Conservation of momentum</a:t>
                </a:r>
              </a:p>
              <a:p>
                <a:pPr lvl="2">
                  <a:lnSpc>
                    <a:spcPct val="170000"/>
                  </a:lnSpc>
                  <a:buFont typeface="Wingdings" charset="2"/>
                  <a:buChar char="Ø"/>
                </a:pPr>
                <a14:m>
                  <m:oMath xmlns:m="http://schemas.openxmlformats.org/officeDocument/2006/math">
                    <m:sSub>
                      <m:sSubPr>
                        <m:ctrlPr>
                          <a:rPr kumimoji="1" lang="en-US" altLang="ko-KR" sz="2000" b="1" i="1" smtClean="0">
                            <a:solidFill>
                              <a:srgbClr val="232524"/>
                            </a:solidFill>
                            <a:latin typeface="Cambria Math" panose="02040503050406030204" pitchFamily="18" charset="0"/>
                          </a:rPr>
                        </m:ctrlPr>
                      </m:sSubPr>
                      <m:e>
                        <m:r>
                          <a:rPr kumimoji="1" lang="en-US" altLang="ko-KR" sz="2000" b="1" i="1" smtClean="0">
                            <a:solidFill>
                              <a:srgbClr val="232524"/>
                            </a:solidFill>
                            <a:latin typeface="Cambria Math" charset="0"/>
                          </a:rPr>
                          <m:t>𝒎</m:t>
                        </m:r>
                      </m:e>
                      <m:sub>
                        <m:r>
                          <a:rPr kumimoji="1" lang="en-US" altLang="ko-KR" sz="2000" b="1" i="1" smtClean="0">
                            <a:solidFill>
                              <a:srgbClr val="232524"/>
                            </a:solidFill>
                            <a:latin typeface="Cambria Math" charset="0"/>
                          </a:rPr>
                          <m:t>𝟏</m:t>
                        </m:r>
                      </m:sub>
                    </m:sSub>
                    <m:sSub>
                      <m:sSubPr>
                        <m:ctrlPr>
                          <a:rPr kumimoji="1" lang="en-US" altLang="ko-KR" sz="2000" b="1" i="1" smtClean="0">
                            <a:solidFill>
                              <a:srgbClr val="232524"/>
                            </a:solidFill>
                            <a:latin typeface="Cambria Math" panose="02040503050406030204" pitchFamily="18" charset="0"/>
                          </a:rPr>
                        </m:ctrlPr>
                      </m:sSubPr>
                      <m:e>
                        <m:r>
                          <a:rPr kumimoji="1" lang="en-US" altLang="ko-KR" sz="2000" b="1" i="1" smtClean="0">
                            <a:solidFill>
                              <a:srgbClr val="232524"/>
                            </a:solidFill>
                            <a:latin typeface="Cambria Math" charset="0"/>
                          </a:rPr>
                          <m:t>𝒗</m:t>
                        </m:r>
                      </m:e>
                      <m:sub>
                        <m:r>
                          <a:rPr kumimoji="1" lang="en-US" altLang="ko-KR" sz="2000" b="1" i="1" smtClean="0">
                            <a:solidFill>
                              <a:srgbClr val="232524"/>
                            </a:solidFill>
                            <a:latin typeface="Cambria Math" charset="0"/>
                          </a:rPr>
                          <m:t>𝟏</m:t>
                        </m:r>
                        <m:r>
                          <a:rPr kumimoji="1" lang="en-US" altLang="ko-KR" sz="2000" b="1" i="1" smtClean="0">
                            <a:solidFill>
                              <a:srgbClr val="232524"/>
                            </a:solidFill>
                            <a:latin typeface="Cambria Math" charset="0"/>
                          </a:rPr>
                          <m:t>𝒊</m:t>
                        </m:r>
                      </m:sub>
                    </m:sSub>
                    <m:r>
                      <a:rPr kumimoji="1" lang="en-US" altLang="ko-KR" sz="2000" b="1" i="1" smtClean="0">
                        <a:solidFill>
                          <a:srgbClr val="232524"/>
                        </a:solidFill>
                        <a:latin typeface="Cambria Math" charset="0"/>
                      </a:rPr>
                      <m:t>+</m:t>
                    </m:r>
                    <m:sSub>
                      <m:sSubPr>
                        <m:ctrlPr>
                          <a:rPr kumimoji="1" lang="en-US" altLang="ko-KR" sz="2000" b="1" i="1" smtClean="0">
                            <a:solidFill>
                              <a:srgbClr val="232524"/>
                            </a:solidFill>
                            <a:latin typeface="Cambria Math" panose="02040503050406030204" pitchFamily="18" charset="0"/>
                          </a:rPr>
                        </m:ctrlPr>
                      </m:sSubPr>
                      <m:e>
                        <m:r>
                          <a:rPr kumimoji="1" lang="en-US" altLang="ko-KR" sz="2000" b="1" i="1" smtClean="0">
                            <a:solidFill>
                              <a:srgbClr val="232524"/>
                            </a:solidFill>
                            <a:latin typeface="Cambria Math" charset="0"/>
                          </a:rPr>
                          <m:t>𝒎</m:t>
                        </m:r>
                      </m:e>
                      <m:sub>
                        <m:r>
                          <a:rPr kumimoji="1" lang="en-US" altLang="ko-KR" sz="2000" b="1" i="1" smtClean="0">
                            <a:solidFill>
                              <a:srgbClr val="232524"/>
                            </a:solidFill>
                            <a:latin typeface="Cambria Math" charset="0"/>
                          </a:rPr>
                          <m:t>𝟐</m:t>
                        </m:r>
                      </m:sub>
                    </m:sSub>
                    <m:sSub>
                      <m:sSubPr>
                        <m:ctrlPr>
                          <a:rPr kumimoji="1" lang="en-US" altLang="ko-KR" sz="2000" b="1" i="1" smtClean="0">
                            <a:solidFill>
                              <a:srgbClr val="232524"/>
                            </a:solidFill>
                            <a:latin typeface="Cambria Math" panose="02040503050406030204" pitchFamily="18" charset="0"/>
                          </a:rPr>
                        </m:ctrlPr>
                      </m:sSubPr>
                      <m:e>
                        <m:r>
                          <a:rPr kumimoji="1" lang="en-US" altLang="ko-KR" sz="2000" b="1" i="1" smtClean="0">
                            <a:solidFill>
                              <a:srgbClr val="232524"/>
                            </a:solidFill>
                            <a:latin typeface="Cambria Math" charset="0"/>
                          </a:rPr>
                          <m:t>𝒗</m:t>
                        </m:r>
                      </m:e>
                      <m:sub>
                        <m:r>
                          <a:rPr kumimoji="1" lang="en-US" altLang="ko-KR" sz="2000" b="1" i="1" smtClean="0">
                            <a:solidFill>
                              <a:srgbClr val="232524"/>
                            </a:solidFill>
                            <a:latin typeface="Cambria Math" charset="0"/>
                          </a:rPr>
                          <m:t>𝟐</m:t>
                        </m:r>
                        <m:r>
                          <a:rPr kumimoji="1" lang="en-US" altLang="ko-KR" sz="2000" b="1" i="1" smtClean="0">
                            <a:solidFill>
                              <a:srgbClr val="232524"/>
                            </a:solidFill>
                            <a:latin typeface="Cambria Math" charset="0"/>
                          </a:rPr>
                          <m:t>𝒊</m:t>
                        </m:r>
                      </m:sub>
                    </m:sSub>
                    <m:r>
                      <a:rPr kumimoji="1" lang="en-US" altLang="ko-KR" sz="2000" b="1" i="1" smtClean="0">
                        <a:solidFill>
                          <a:srgbClr val="232524"/>
                        </a:solidFill>
                        <a:latin typeface="Cambria Math" charset="0"/>
                      </a:rPr>
                      <m:t>=</m:t>
                    </m:r>
                    <m:sSub>
                      <m:sSubPr>
                        <m:ctrlPr>
                          <a:rPr kumimoji="1" lang="en-US" altLang="ko-KR" sz="2000" b="1" i="1" smtClean="0">
                            <a:solidFill>
                              <a:srgbClr val="232524"/>
                            </a:solidFill>
                            <a:latin typeface="Cambria Math" panose="02040503050406030204" pitchFamily="18" charset="0"/>
                          </a:rPr>
                        </m:ctrlPr>
                      </m:sSubPr>
                      <m:e>
                        <m:r>
                          <a:rPr kumimoji="1" lang="en-US" altLang="ko-KR" sz="2000" b="1" i="1" smtClean="0">
                            <a:solidFill>
                              <a:srgbClr val="232524"/>
                            </a:solidFill>
                            <a:latin typeface="Cambria Math" charset="0"/>
                          </a:rPr>
                          <m:t>𝒎</m:t>
                        </m:r>
                      </m:e>
                      <m:sub>
                        <m:r>
                          <a:rPr kumimoji="1" lang="en-US" altLang="ko-KR" sz="2000" b="1" i="1" smtClean="0">
                            <a:solidFill>
                              <a:srgbClr val="232524"/>
                            </a:solidFill>
                            <a:latin typeface="Cambria Math" charset="0"/>
                          </a:rPr>
                          <m:t>𝟏</m:t>
                        </m:r>
                      </m:sub>
                    </m:sSub>
                    <m:sSub>
                      <m:sSubPr>
                        <m:ctrlPr>
                          <a:rPr kumimoji="1" lang="en-US" altLang="ko-KR" sz="2000" b="1" i="1" smtClean="0">
                            <a:solidFill>
                              <a:srgbClr val="232524"/>
                            </a:solidFill>
                            <a:latin typeface="Cambria Math" panose="02040503050406030204" pitchFamily="18" charset="0"/>
                          </a:rPr>
                        </m:ctrlPr>
                      </m:sSubPr>
                      <m:e>
                        <m:r>
                          <a:rPr kumimoji="1" lang="en-US" altLang="ko-KR" sz="2000" b="1" i="1" smtClean="0">
                            <a:solidFill>
                              <a:srgbClr val="232524"/>
                            </a:solidFill>
                            <a:latin typeface="Cambria Math" charset="0"/>
                          </a:rPr>
                          <m:t>𝒗</m:t>
                        </m:r>
                      </m:e>
                      <m:sub>
                        <m:r>
                          <a:rPr kumimoji="1" lang="en-US" altLang="ko-KR" sz="2000" b="1" i="1" smtClean="0">
                            <a:solidFill>
                              <a:srgbClr val="232524"/>
                            </a:solidFill>
                            <a:latin typeface="Cambria Math" charset="0"/>
                          </a:rPr>
                          <m:t>𝟏</m:t>
                        </m:r>
                        <m:r>
                          <a:rPr kumimoji="1" lang="en-US" altLang="ko-KR" sz="2000" b="1" i="1" smtClean="0">
                            <a:solidFill>
                              <a:srgbClr val="232524"/>
                            </a:solidFill>
                            <a:latin typeface="Cambria Math" charset="0"/>
                          </a:rPr>
                          <m:t>𝒇</m:t>
                        </m:r>
                      </m:sub>
                    </m:sSub>
                    <m:r>
                      <a:rPr kumimoji="1" lang="en-US" altLang="ko-KR" sz="2000" b="1" i="1" smtClean="0">
                        <a:solidFill>
                          <a:srgbClr val="232524"/>
                        </a:solidFill>
                        <a:latin typeface="Cambria Math" charset="0"/>
                      </a:rPr>
                      <m:t>+</m:t>
                    </m:r>
                    <m:sSub>
                      <m:sSubPr>
                        <m:ctrlPr>
                          <a:rPr kumimoji="1" lang="en-US" altLang="ko-KR" sz="2000" b="1" i="1">
                            <a:solidFill>
                              <a:srgbClr val="232524"/>
                            </a:solidFill>
                            <a:latin typeface="Cambria Math" panose="02040503050406030204" pitchFamily="18" charset="0"/>
                          </a:rPr>
                        </m:ctrlPr>
                      </m:sSubPr>
                      <m:e>
                        <m:r>
                          <a:rPr kumimoji="1" lang="en-US" altLang="ko-KR" sz="2000" b="1" i="1">
                            <a:solidFill>
                              <a:srgbClr val="232524"/>
                            </a:solidFill>
                            <a:latin typeface="Cambria Math" charset="0"/>
                          </a:rPr>
                          <m:t>𝒎</m:t>
                        </m:r>
                      </m:e>
                      <m:sub>
                        <m:r>
                          <a:rPr kumimoji="1" lang="en-US" altLang="ko-KR" sz="2000" b="1" i="1">
                            <a:solidFill>
                              <a:srgbClr val="232524"/>
                            </a:solidFill>
                            <a:latin typeface="Cambria Math" charset="0"/>
                          </a:rPr>
                          <m:t>𝟐</m:t>
                        </m:r>
                      </m:sub>
                    </m:sSub>
                    <m:sSub>
                      <m:sSubPr>
                        <m:ctrlPr>
                          <a:rPr kumimoji="1" lang="en-US" altLang="ko-KR" sz="2000" b="1" i="1">
                            <a:solidFill>
                              <a:srgbClr val="232524"/>
                            </a:solidFill>
                            <a:latin typeface="Cambria Math" panose="02040503050406030204" pitchFamily="18" charset="0"/>
                          </a:rPr>
                        </m:ctrlPr>
                      </m:sSubPr>
                      <m:e>
                        <m:r>
                          <a:rPr kumimoji="1" lang="en-US" altLang="ko-KR" sz="2000" b="1" i="1">
                            <a:solidFill>
                              <a:srgbClr val="232524"/>
                            </a:solidFill>
                            <a:latin typeface="Cambria Math" charset="0"/>
                          </a:rPr>
                          <m:t>𝒗</m:t>
                        </m:r>
                      </m:e>
                      <m:sub>
                        <m:r>
                          <a:rPr kumimoji="1" lang="en-US" altLang="ko-KR" sz="2000" b="1" i="1">
                            <a:solidFill>
                              <a:srgbClr val="232524"/>
                            </a:solidFill>
                            <a:latin typeface="Cambria Math" charset="0"/>
                          </a:rPr>
                          <m:t>𝟐</m:t>
                        </m:r>
                        <m:r>
                          <a:rPr kumimoji="1" lang="en-US" altLang="ko-KR" sz="2000" b="1" i="1" smtClean="0">
                            <a:solidFill>
                              <a:srgbClr val="232524"/>
                            </a:solidFill>
                            <a:latin typeface="Cambria Math" charset="0"/>
                          </a:rPr>
                          <m:t>𝒇</m:t>
                        </m:r>
                      </m:sub>
                    </m:sSub>
                  </m:oMath>
                </a14:m>
                <a:endParaRPr kumimoji="1" lang="en-US" altLang="ko-KR" sz="2000" b="1" dirty="0">
                  <a:solidFill>
                    <a:srgbClr val="232524"/>
                  </a:solidFill>
                </a:endParaRPr>
              </a:p>
            </p:txBody>
          </p:sp>
        </mc:Choice>
        <mc:Fallback xmlns="">
          <p:sp>
            <p:nvSpPr>
              <p:cNvPr id="6" name="텍스트 상자 5"/>
              <p:cNvSpPr txBox="1">
                <a:spLocks noRot="1" noChangeAspect="1" noMove="1" noResize="1" noEditPoints="1" noAdjustHandles="1" noChangeArrowheads="1" noChangeShapeType="1" noTextEdit="1"/>
              </p:cNvSpPr>
              <p:nvPr/>
            </p:nvSpPr>
            <p:spPr>
              <a:xfrm>
                <a:off x="0" y="1167279"/>
                <a:ext cx="9255211" cy="1233992"/>
              </a:xfrm>
              <a:prstGeom prst="rect">
                <a:avLst/>
              </a:prstGeom>
              <a:blipFill rotWithShape="0">
                <a:blip r:embed="rId4"/>
                <a:stretch>
                  <a:fillRect b="-4433"/>
                </a:stretch>
              </a:blipFill>
            </p:spPr>
            <p:txBody>
              <a:bodyPr/>
              <a:lstStyle/>
              <a:p>
                <a:r>
                  <a:rPr lang="ko-KR" altLang="en-US">
                    <a:noFill/>
                  </a:rPr>
                  <a:t> </a:t>
                </a:r>
              </a:p>
            </p:txBody>
          </p:sp>
        </mc:Fallback>
      </mc:AlternateContent>
      <p:sp>
        <p:nvSpPr>
          <p:cNvPr id="11" name="제목 4"/>
          <p:cNvSpPr>
            <a:spLocks noGrp="1"/>
          </p:cNvSpPr>
          <p:nvPr>
            <p:ph type="title"/>
          </p:nvPr>
        </p:nvSpPr>
        <p:spPr>
          <a:xfrm>
            <a:off x="134461" y="244954"/>
            <a:ext cx="10725443" cy="422666"/>
          </a:xfrm>
        </p:spPr>
        <p:txBody>
          <a:bodyPr>
            <a:normAutofit fontScale="90000"/>
          </a:bodyPr>
          <a:lstStyle/>
          <a:p>
            <a:r>
              <a:rPr kumimoji="1" lang="en-US" altLang="ko-KR" b="1" dirty="0">
                <a:solidFill>
                  <a:srgbClr val="232524"/>
                </a:solidFill>
                <a:latin typeface="+mj-lt"/>
              </a:rPr>
              <a:t>Background study</a:t>
            </a:r>
            <a:endParaRPr kumimoji="1" lang="ko-KR" altLang="en-US" b="1" dirty="0">
              <a:solidFill>
                <a:srgbClr val="232524"/>
              </a:solidFill>
              <a:latin typeface="+mj-lt"/>
            </a:endParaRPr>
          </a:p>
        </p:txBody>
      </p:sp>
      <mc:AlternateContent xmlns:mc="http://schemas.openxmlformats.org/markup-compatibility/2006" xmlns:a14="http://schemas.microsoft.com/office/drawing/2010/main">
        <mc:Choice Requires="a14">
          <p:sp>
            <p:nvSpPr>
              <p:cNvPr id="5" name="텍스트 상자 4"/>
              <p:cNvSpPr txBox="1"/>
              <p:nvPr/>
            </p:nvSpPr>
            <p:spPr>
              <a:xfrm>
                <a:off x="134461" y="6219825"/>
                <a:ext cx="11540837" cy="3575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R" sz="1600" i="1" smtClean="0">
                              <a:latin typeface="Cambria Math" panose="02040503050406030204" pitchFamily="18" charset="0"/>
                            </a:rPr>
                          </m:ctrlPr>
                        </m:sSubPr>
                        <m:e>
                          <m:r>
                            <a:rPr kumimoji="1" lang="en-US" altLang="ko-KR" sz="1600" i="1" smtClean="0">
                              <a:latin typeface="Cambria Math" charset="0"/>
                              <a:ea typeface="Cambria Math" charset="0"/>
                              <a:cs typeface="Cambria Math" charset="0"/>
                            </a:rPr>
                            <m:t>𝜇</m:t>
                          </m:r>
                        </m:e>
                        <m:sub>
                          <m:r>
                            <a:rPr kumimoji="1" lang="en-US" altLang="ko-KR" sz="1600" b="0" i="1" smtClean="0">
                              <a:latin typeface="Cambria Math" charset="0"/>
                            </a:rPr>
                            <m:t>𝑠</m:t>
                          </m:r>
                          <m:r>
                            <a:rPr kumimoji="1" lang="en-US" altLang="ko-KR" sz="1600" b="0" i="1" smtClean="0">
                              <a:latin typeface="Cambria Math" charset="0"/>
                            </a:rPr>
                            <m:t> </m:t>
                          </m:r>
                        </m:sub>
                      </m:sSub>
                      <m:r>
                        <a:rPr kumimoji="1" lang="en-US" altLang="ko-KR" sz="1600" b="0" i="1" smtClean="0">
                          <a:latin typeface="Cambria Math" charset="0"/>
                        </a:rPr>
                        <m:t> :</m:t>
                      </m:r>
                      <m:r>
                        <a:rPr kumimoji="1" lang="en-US" altLang="ko-KR" sz="1600" b="0" i="1" smtClean="0">
                          <a:latin typeface="Cambria Math" charset="0"/>
                        </a:rPr>
                        <m:t>𝑆𝑙𝑖𝑑𝑖𝑛𝑔</m:t>
                      </m:r>
                      <m:r>
                        <a:rPr kumimoji="1" lang="en-US" altLang="ko-KR" sz="1600" b="0" i="1" smtClean="0">
                          <a:latin typeface="Cambria Math" charset="0"/>
                        </a:rPr>
                        <m:t> </m:t>
                      </m:r>
                      <m:r>
                        <a:rPr kumimoji="1" lang="en-US" altLang="ko-KR" sz="1600" b="0" i="1" smtClean="0">
                          <a:latin typeface="Cambria Math" charset="0"/>
                        </a:rPr>
                        <m:t>𝑐𝑜𝑒𝑓𝑓𝑖𝑐𝑖𝑒𝑛𝑡</m:t>
                      </m:r>
                      <m:r>
                        <a:rPr kumimoji="1" lang="en-US" altLang="ko-KR" sz="1600" b="0" i="1" smtClean="0">
                          <a:latin typeface="Cambria Math" charset="0"/>
                        </a:rPr>
                        <m:t> </m:t>
                      </m:r>
                      <m:r>
                        <a:rPr kumimoji="1" lang="en-US" altLang="ko-KR" sz="1600" b="0" i="1" smtClean="0">
                          <a:latin typeface="Cambria Math" charset="0"/>
                        </a:rPr>
                        <m:t>𝑜𝑓</m:t>
                      </m:r>
                      <m:r>
                        <a:rPr kumimoji="1" lang="en-US" altLang="ko-KR" sz="1600" b="0" i="1" smtClean="0">
                          <a:latin typeface="Cambria Math" charset="0"/>
                        </a:rPr>
                        <m:t> </m:t>
                      </m:r>
                      <m:r>
                        <a:rPr kumimoji="1" lang="en-US" altLang="ko-KR" sz="1600" b="0" i="1" smtClean="0">
                          <a:latin typeface="Cambria Math" charset="0"/>
                        </a:rPr>
                        <m:t>𝑓𝑟𝑖𝑐𝑡𝑖𝑜𝑛</m:t>
                      </m:r>
                      <m:r>
                        <a:rPr kumimoji="1" lang="en-US" altLang="ko-KR" sz="1600" b="0" i="1" smtClean="0">
                          <a:latin typeface="Cambria Math" charset="0"/>
                        </a:rPr>
                        <m:t>,  </m:t>
                      </m:r>
                      <m:sSub>
                        <m:sSubPr>
                          <m:ctrlPr>
                            <a:rPr kumimoji="1" lang="en-US" altLang="ko-KR" sz="1600" b="0" i="1" smtClean="0">
                              <a:latin typeface="Cambria Math" panose="02040503050406030204" pitchFamily="18" charset="0"/>
                            </a:rPr>
                          </m:ctrlPr>
                        </m:sSubPr>
                        <m:e>
                          <m:r>
                            <a:rPr kumimoji="1" lang="en-US" altLang="ko-KR" sz="1600" b="0" i="1" smtClean="0">
                              <a:latin typeface="Cambria Math" charset="0"/>
                              <a:ea typeface="Cambria Math" charset="0"/>
                              <a:cs typeface="Cambria Math" charset="0"/>
                            </a:rPr>
                            <m:t>𝜇</m:t>
                          </m:r>
                        </m:e>
                        <m:sub>
                          <m:r>
                            <a:rPr kumimoji="1" lang="en-US" altLang="ko-KR" sz="1600" b="0" i="1" smtClean="0">
                              <a:latin typeface="Cambria Math" charset="0"/>
                            </a:rPr>
                            <m:t>𝑟</m:t>
                          </m:r>
                        </m:sub>
                      </m:sSub>
                      <m:r>
                        <a:rPr kumimoji="1" lang="en-US" altLang="ko-KR" sz="1600" b="0" i="1" smtClean="0">
                          <a:latin typeface="Cambria Math" charset="0"/>
                        </a:rPr>
                        <m:t>:</m:t>
                      </m:r>
                      <m:r>
                        <a:rPr kumimoji="1" lang="en-US" altLang="ko-KR" sz="1600" b="0" i="1" smtClean="0">
                          <a:latin typeface="Cambria Math" charset="0"/>
                        </a:rPr>
                        <m:t>𝑅𝑜𝑙𝑙𝑖𝑛𝑔</m:t>
                      </m:r>
                      <m:r>
                        <a:rPr kumimoji="1" lang="en-US" altLang="ko-KR" sz="1600" b="0" i="1" smtClean="0">
                          <a:latin typeface="Cambria Math" charset="0"/>
                        </a:rPr>
                        <m:t> </m:t>
                      </m:r>
                      <m:r>
                        <a:rPr kumimoji="1" lang="en-US" altLang="ko-KR" sz="1600" b="0" i="1" smtClean="0">
                          <a:latin typeface="Cambria Math" charset="0"/>
                        </a:rPr>
                        <m:t>𝑐𝑜𝑒𝑓𝑓𝑖𝑐𝑖𝑒𝑛𝑡</m:t>
                      </m:r>
                      <m:r>
                        <a:rPr kumimoji="1" lang="en-US" altLang="ko-KR" sz="1600" b="0" i="1" smtClean="0">
                          <a:latin typeface="Cambria Math" charset="0"/>
                        </a:rPr>
                        <m:t> </m:t>
                      </m:r>
                      <m:r>
                        <a:rPr kumimoji="1" lang="en-US" altLang="ko-KR" sz="1600" b="0" i="1" smtClean="0">
                          <a:latin typeface="Cambria Math" charset="0"/>
                        </a:rPr>
                        <m:t>𝑜𝑓</m:t>
                      </m:r>
                      <m:r>
                        <a:rPr kumimoji="1" lang="en-US" altLang="ko-KR" sz="1600" b="0" i="1" smtClean="0">
                          <a:latin typeface="Cambria Math" charset="0"/>
                        </a:rPr>
                        <m:t> </m:t>
                      </m:r>
                      <m:r>
                        <a:rPr kumimoji="1" lang="en-US" altLang="ko-KR" sz="1600" b="0" i="1" smtClean="0">
                          <a:latin typeface="Cambria Math" charset="0"/>
                        </a:rPr>
                        <m:t>𝑓𝑟𝑖𝑐𝑡𝑖𝑜𝑛</m:t>
                      </m:r>
                      <m:r>
                        <a:rPr kumimoji="1" lang="en-US" altLang="ko-KR" sz="1600" b="0" i="1" smtClean="0">
                          <a:latin typeface="Cambria Math" charset="0"/>
                        </a:rPr>
                        <m:t>,</m:t>
                      </m:r>
                      <m:sSub>
                        <m:sSubPr>
                          <m:ctrlPr>
                            <a:rPr kumimoji="1" lang="en-US" altLang="ko-KR" sz="1600" i="1">
                              <a:latin typeface="Cambria Math" panose="02040503050406030204" pitchFamily="18" charset="0"/>
                            </a:rPr>
                          </m:ctrlPr>
                        </m:sSubPr>
                        <m:e>
                          <m:r>
                            <a:rPr kumimoji="1" lang="en-US" altLang="ko-KR" sz="1600" b="0" i="1" smtClean="0">
                              <a:latin typeface="Cambria Math" charset="0"/>
                            </a:rPr>
                            <m:t>         </m:t>
                          </m:r>
                          <m:r>
                            <a:rPr kumimoji="1" lang="en-US" altLang="ko-KR" sz="1600" i="1">
                              <a:latin typeface="Cambria Math" charset="0"/>
                              <a:ea typeface="Cambria Math" charset="0"/>
                              <a:cs typeface="Cambria Math" charset="0"/>
                            </a:rPr>
                            <m:t>𝜇</m:t>
                          </m:r>
                        </m:e>
                        <m:sub>
                          <m:r>
                            <a:rPr kumimoji="1" lang="en-US" altLang="ko-KR" sz="1600" b="0" i="1" smtClean="0">
                              <a:latin typeface="Cambria Math" charset="0"/>
                              <a:ea typeface="Cambria Math" charset="0"/>
                              <a:cs typeface="Cambria Math" charset="0"/>
                            </a:rPr>
                            <m:t>𝑠𝑝</m:t>
                          </m:r>
                        </m:sub>
                      </m:sSub>
                      <m:r>
                        <a:rPr kumimoji="1" lang="en-US" altLang="ko-KR" sz="1600" b="0" i="1" smtClean="0">
                          <a:latin typeface="Cambria Math" charset="0"/>
                        </a:rPr>
                        <m:t> :</m:t>
                      </m:r>
                      <m:r>
                        <a:rPr kumimoji="1" lang="en-US" altLang="ko-KR" sz="1600" b="0" i="1" smtClean="0">
                          <a:latin typeface="Cambria Math" charset="0"/>
                        </a:rPr>
                        <m:t>𝑆𝑝𝑖𝑛</m:t>
                      </m:r>
                      <m:r>
                        <a:rPr kumimoji="1" lang="en-US" altLang="ko-KR" sz="1600" b="0" i="1" smtClean="0">
                          <a:latin typeface="Cambria Math" charset="0"/>
                        </a:rPr>
                        <m:t> </m:t>
                      </m:r>
                      <m:r>
                        <a:rPr kumimoji="1" lang="en-US" altLang="ko-KR" sz="1600" b="0" i="1" smtClean="0">
                          <a:latin typeface="Cambria Math" charset="0"/>
                        </a:rPr>
                        <m:t>𝑐𝑜𝑒𝑓𝑓𝑖𝑐𝑖𝑒𝑛𝑡</m:t>
                      </m:r>
                      <m:r>
                        <a:rPr kumimoji="1" lang="en-US" altLang="ko-KR" sz="1600" b="0" i="1" smtClean="0">
                          <a:latin typeface="Cambria Math" charset="0"/>
                        </a:rPr>
                        <m:t> </m:t>
                      </m:r>
                      <m:r>
                        <a:rPr kumimoji="1" lang="en-US" altLang="ko-KR" sz="1600" b="0" i="1" smtClean="0">
                          <a:latin typeface="Cambria Math" charset="0"/>
                        </a:rPr>
                        <m:t>𝑜𝑓</m:t>
                      </m:r>
                      <m:r>
                        <a:rPr kumimoji="1" lang="en-US" altLang="ko-KR" sz="1600" b="0" i="1" smtClean="0">
                          <a:latin typeface="Cambria Math" charset="0"/>
                        </a:rPr>
                        <m:t> </m:t>
                      </m:r>
                      <m:r>
                        <a:rPr kumimoji="1" lang="en-US" altLang="ko-KR" sz="1600" b="0" i="1" smtClean="0">
                          <a:latin typeface="Cambria Math" charset="0"/>
                        </a:rPr>
                        <m:t>𝑓𝑟𝑖𝑐𝑡𝑖𝑜𝑛</m:t>
                      </m:r>
                    </m:oMath>
                  </m:oMathPara>
                </a14:m>
                <a:endParaRPr kumimoji="1" lang="ko-KR" altLang="en-US" dirty="0"/>
              </a:p>
            </p:txBody>
          </p:sp>
        </mc:Choice>
        <mc:Fallback xmlns="">
          <p:sp>
            <p:nvSpPr>
              <p:cNvPr id="5" name="텍스트 상자 4"/>
              <p:cNvSpPr txBox="1">
                <a:spLocks noRot="1" noChangeAspect="1" noMove="1" noResize="1" noEditPoints="1" noAdjustHandles="1" noChangeArrowheads="1" noChangeShapeType="1" noTextEdit="1"/>
              </p:cNvSpPr>
              <p:nvPr/>
            </p:nvSpPr>
            <p:spPr>
              <a:xfrm>
                <a:off x="134461" y="6219825"/>
                <a:ext cx="11540837" cy="357534"/>
              </a:xfrm>
              <a:prstGeom prst="rect">
                <a:avLst/>
              </a:prstGeom>
              <a:blipFill rotWithShape="0">
                <a:blip r:embed="rId5"/>
                <a:stretch>
                  <a:fillRect t="-81356" b="-10339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6774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97C880DC-3439-4658-B296-1A88CD03774B}"/>
              </a:ext>
            </a:extLst>
          </p:cNvPr>
          <p:cNvSpPr/>
          <p:nvPr/>
        </p:nvSpPr>
        <p:spPr>
          <a:xfrm>
            <a:off x="134460" y="1030487"/>
            <a:ext cx="8820354" cy="129297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 y="1"/>
            <a:ext cx="12191999"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rgbClr val="015565"/>
              </a:solidFill>
            </a:endParaRPr>
          </a:p>
        </p:txBody>
      </p:sp>
      <p:cxnSp>
        <p:nvCxnSpPr>
          <p:cNvPr id="3" name="직선 연결선[R] 2"/>
          <p:cNvCxnSpPr/>
          <p:nvPr/>
        </p:nvCxnSpPr>
        <p:spPr>
          <a:xfrm>
            <a:off x="0" y="852616"/>
            <a:ext cx="12191999" cy="0"/>
          </a:xfrm>
          <a:prstGeom prst="line">
            <a:avLst/>
          </a:prstGeom>
          <a:ln w="19050">
            <a:solidFill>
              <a:srgbClr val="483F3D"/>
            </a:solidFill>
          </a:ln>
        </p:spPr>
        <p:style>
          <a:lnRef idx="1">
            <a:schemeClr val="accent1"/>
          </a:lnRef>
          <a:fillRef idx="0">
            <a:schemeClr val="accent1"/>
          </a:fillRef>
          <a:effectRef idx="0">
            <a:schemeClr val="accent1"/>
          </a:effectRef>
          <a:fontRef idx="minor">
            <a:schemeClr val="tx1"/>
          </a:fontRef>
        </p:style>
      </p:cxnSp>
      <p:sp>
        <p:nvSpPr>
          <p:cNvPr id="11" name="제목 4"/>
          <p:cNvSpPr>
            <a:spLocks noGrp="1"/>
          </p:cNvSpPr>
          <p:nvPr>
            <p:ph type="title"/>
          </p:nvPr>
        </p:nvSpPr>
        <p:spPr>
          <a:xfrm>
            <a:off x="134461" y="244954"/>
            <a:ext cx="10725443" cy="422666"/>
          </a:xfrm>
        </p:spPr>
        <p:txBody>
          <a:bodyPr>
            <a:normAutofit fontScale="90000"/>
          </a:bodyPr>
          <a:lstStyle/>
          <a:p>
            <a:pPr>
              <a:lnSpc>
                <a:spcPct val="100000"/>
              </a:lnSpc>
            </a:pPr>
            <a:r>
              <a:rPr kumimoji="1" lang="en-US" altLang="ko-KR" b="1" dirty="0">
                <a:solidFill>
                  <a:srgbClr val="232524"/>
                </a:solidFill>
                <a:latin typeface="+mj-ea"/>
                <a:ea typeface="+mj-ea"/>
              </a:rPr>
              <a:t>Code implementation </a:t>
            </a:r>
          </a:p>
        </p:txBody>
      </p:sp>
      <p:sp>
        <p:nvSpPr>
          <p:cNvPr id="5" name="내용 개체 틀 2">
            <a:extLst>
              <a:ext uri="{FF2B5EF4-FFF2-40B4-BE49-F238E27FC236}">
                <a16:creationId xmlns:a16="http://schemas.microsoft.com/office/drawing/2014/main" id="{6385966C-BEF1-47DD-A84F-81ED111E5FB6}"/>
              </a:ext>
            </a:extLst>
          </p:cNvPr>
          <p:cNvSpPr txBox="1">
            <a:spLocks/>
          </p:cNvSpPr>
          <p:nvPr/>
        </p:nvSpPr>
        <p:spPr>
          <a:xfrm>
            <a:off x="5990992" y="2613770"/>
            <a:ext cx="5430691" cy="211308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a:buChar char="•"/>
              <a:defRPr sz="2800" b="0" i="0" kern="1200">
                <a:solidFill>
                  <a:schemeClr val="tx1"/>
                </a:solidFill>
                <a:latin typeface="Times New Roman 일반체" charset="0"/>
                <a:ea typeface="Times New Roman 일반체" charset="0"/>
                <a:cs typeface="+mn-cs"/>
              </a:defRPr>
            </a:lvl1pPr>
            <a:lvl2pPr marL="685800" indent="-228600" algn="l" defTabSz="914400" rtl="0" eaLnBrk="1" latinLnBrk="1" hangingPunct="1">
              <a:lnSpc>
                <a:spcPct val="90000"/>
              </a:lnSpc>
              <a:spcBef>
                <a:spcPts val="500"/>
              </a:spcBef>
              <a:buFont typeface="Arial"/>
              <a:buChar char="•"/>
              <a:defRPr sz="2400" b="0" i="0" kern="1200">
                <a:solidFill>
                  <a:schemeClr val="tx1"/>
                </a:solidFill>
                <a:latin typeface="Times New Roman 일반체" charset="0"/>
                <a:ea typeface="Times New Roman 일반체" charset="0"/>
                <a:cs typeface="+mn-cs"/>
              </a:defRPr>
            </a:lvl2pPr>
            <a:lvl3pPr marL="1143000" indent="-228600" algn="l" defTabSz="914400" rtl="0" eaLnBrk="1" latinLnBrk="1" hangingPunct="1">
              <a:lnSpc>
                <a:spcPct val="90000"/>
              </a:lnSpc>
              <a:spcBef>
                <a:spcPts val="500"/>
              </a:spcBef>
              <a:buFont typeface="Arial"/>
              <a:buChar char="•"/>
              <a:defRPr sz="2000" b="0" i="0" kern="1200">
                <a:solidFill>
                  <a:schemeClr val="tx1"/>
                </a:solidFill>
                <a:latin typeface="Times New Roman 일반체" charset="0"/>
                <a:ea typeface="Times New Roman 일반체" charset="0"/>
                <a:cs typeface="+mn-cs"/>
              </a:defRPr>
            </a:lvl3pPr>
            <a:lvl4pPr marL="16002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4pPr>
            <a:lvl5pPr marL="20574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pPr>
            <a:r>
              <a:rPr kumimoji="1" lang="en-US" altLang="ko-KR" sz="1800" b="1" dirty="0"/>
              <a:t>Data  </a:t>
            </a:r>
          </a:p>
          <a:p>
            <a:pPr lvl="1">
              <a:lnSpc>
                <a:spcPct val="120000"/>
              </a:lnSpc>
              <a:buFont typeface="Wingdings" charset="2"/>
              <a:buChar char="Ø"/>
            </a:pPr>
            <a:r>
              <a:rPr kumimoji="1" lang="en-US" altLang="ko-KR" sz="1600" b="1" dirty="0"/>
              <a:t>Directory for storing Table.</a:t>
            </a:r>
          </a:p>
          <a:p>
            <a:pPr>
              <a:lnSpc>
                <a:spcPct val="120000"/>
              </a:lnSpc>
            </a:pPr>
            <a:r>
              <a:rPr kumimoji="1" lang="en-US" altLang="ko-KR" sz="1800" b="1" dirty="0"/>
              <a:t>Log  </a:t>
            </a:r>
          </a:p>
          <a:p>
            <a:pPr lvl="1">
              <a:lnSpc>
                <a:spcPct val="120000"/>
              </a:lnSpc>
              <a:buFont typeface="Wingdings" charset="2"/>
              <a:buChar char="Ø"/>
            </a:pPr>
            <a:r>
              <a:rPr kumimoji="1" lang="en-US" altLang="ko-KR" sz="1600" b="1" dirty="0"/>
              <a:t>Directory for log files.</a:t>
            </a:r>
          </a:p>
          <a:p>
            <a:pPr lvl="1">
              <a:lnSpc>
                <a:spcPct val="120000"/>
              </a:lnSpc>
              <a:buFont typeface="Wingdings" charset="2"/>
              <a:buChar char="Ø"/>
            </a:pPr>
            <a:r>
              <a:rPr kumimoji="1" lang="en-US" altLang="ko-KR" sz="1600" b="1" dirty="0"/>
              <a:t>Log files are records data for each test cases.</a:t>
            </a:r>
            <a:endParaRPr kumimoji="1" lang="en-US" altLang="ko-KR" sz="1800" dirty="0"/>
          </a:p>
        </p:txBody>
      </p:sp>
      <p:pic>
        <p:nvPicPr>
          <p:cNvPr id="6" name="그림 5">
            <a:extLst>
              <a:ext uri="{FF2B5EF4-FFF2-40B4-BE49-F238E27FC236}">
                <a16:creationId xmlns:a16="http://schemas.microsoft.com/office/drawing/2014/main" id="{671711FB-F52E-49F8-8134-5FD1BF35E869}"/>
              </a:ext>
            </a:extLst>
          </p:cNvPr>
          <p:cNvPicPr>
            <a:picLocks noChangeAspect="1"/>
          </p:cNvPicPr>
          <p:nvPr/>
        </p:nvPicPr>
        <p:blipFill rotWithShape="1">
          <a:blip r:embed="rId3"/>
          <a:srcRect r="59884"/>
          <a:stretch/>
        </p:blipFill>
        <p:spPr>
          <a:xfrm>
            <a:off x="9950646" y="1037613"/>
            <a:ext cx="1471037" cy="2632065"/>
          </a:xfrm>
          <a:prstGeom prst="rect">
            <a:avLst/>
          </a:prstGeom>
        </p:spPr>
      </p:pic>
      <p:sp>
        <p:nvSpPr>
          <p:cNvPr id="9" name="TextBox 8">
            <a:extLst>
              <a:ext uri="{FF2B5EF4-FFF2-40B4-BE49-F238E27FC236}">
                <a16:creationId xmlns:a16="http://schemas.microsoft.com/office/drawing/2014/main" id="{B9B16D0D-DE7B-4D0A-85EF-EF9E7678EBD4}"/>
              </a:ext>
            </a:extLst>
          </p:cNvPr>
          <p:cNvSpPr txBox="1"/>
          <p:nvPr/>
        </p:nvSpPr>
        <p:spPr>
          <a:xfrm>
            <a:off x="134460" y="1030487"/>
            <a:ext cx="8715249" cy="1198854"/>
          </a:xfrm>
          <a:prstGeom prst="rect">
            <a:avLst/>
          </a:prstGeom>
          <a:noFill/>
        </p:spPr>
        <p:txBody>
          <a:bodyPr wrap="square">
            <a:spAutoFit/>
          </a:bodyPr>
          <a:lstStyle/>
          <a:p>
            <a:pPr marL="342900" indent="-342900">
              <a:lnSpc>
                <a:spcPct val="150000"/>
              </a:lnSpc>
              <a:buFont typeface="Arial" charset="0"/>
              <a:buChar char="•"/>
            </a:pPr>
            <a:r>
              <a:rPr kumimoji="1" lang="en-US" altLang="ko-KR" b="1" dirty="0"/>
              <a:t>Assumption</a:t>
            </a:r>
          </a:p>
          <a:p>
            <a:pPr marL="800100" lvl="1" indent="-342900">
              <a:lnSpc>
                <a:spcPct val="150000"/>
              </a:lnSpc>
              <a:buFont typeface="Wingdings" charset="2"/>
              <a:buChar char="Ø"/>
            </a:pPr>
            <a:r>
              <a:rPr lang="en-US" altLang="ko-KR" sz="1600" b="1" dirty="0"/>
              <a:t>Beginning of the motion is a situation in which the ball is hit with a cue stick. </a:t>
            </a:r>
          </a:p>
          <a:p>
            <a:pPr marL="800100" lvl="1" indent="-342900">
              <a:lnSpc>
                <a:spcPct val="150000"/>
              </a:lnSpc>
              <a:buFont typeface="Wingdings" charset="2"/>
              <a:buChar char="Ø"/>
            </a:pPr>
            <a:r>
              <a:rPr kumimoji="1" lang="en-US" altLang="ko-KR" sz="1600" b="1" dirty="0"/>
              <a:t>Collision always happen at the middle point of the ball</a:t>
            </a:r>
          </a:p>
        </p:txBody>
      </p:sp>
      <p:sp>
        <p:nvSpPr>
          <p:cNvPr id="10" name="내용 개체 틀 2">
            <a:extLst>
              <a:ext uri="{FF2B5EF4-FFF2-40B4-BE49-F238E27FC236}">
                <a16:creationId xmlns:a16="http://schemas.microsoft.com/office/drawing/2014/main" id="{23F19543-6EA5-4085-884E-4D1606FD9845}"/>
              </a:ext>
            </a:extLst>
          </p:cNvPr>
          <p:cNvSpPr txBox="1">
            <a:spLocks/>
          </p:cNvSpPr>
          <p:nvPr/>
        </p:nvSpPr>
        <p:spPr>
          <a:xfrm>
            <a:off x="134461" y="2613770"/>
            <a:ext cx="6143296" cy="382470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a:buChar char="•"/>
              <a:defRPr sz="2800" b="0" i="0" kern="1200">
                <a:solidFill>
                  <a:schemeClr val="tx1"/>
                </a:solidFill>
                <a:latin typeface="Times New Roman 일반체" charset="0"/>
                <a:ea typeface="Times New Roman 일반체" charset="0"/>
                <a:cs typeface="+mn-cs"/>
              </a:defRPr>
            </a:lvl1pPr>
            <a:lvl2pPr marL="685800" indent="-228600" algn="l" defTabSz="914400" rtl="0" eaLnBrk="1" latinLnBrk="1" hangingPunct="1">
              <a:lnSpc>
                <a:spcPct val="90000"/>
              </a:lnSpc>
              <a:spcBef>
                <a:spcPts val="500"/>
              </a:spcBef>
              <a:buFont typeface="Arial"/>
              <a:buChar char="•"/>
              <a:defRPr sz="2400" b="0" i="0" kern="1200">
                <a:solidFill>
                  <a:schemeClr val="tx1"/>
                </a:solidFill>
                <a:latin typeface="Times New Roman 일반체" charset="0"/>
                <a:ea typeface="Times New Roman 일반체" charset="0"/>
                <a:cs typeface="+mn-cs"/>
              </a:defRPr>
            </a:lvl2pPr>
            <a:lvl3pPr marL="1143000" indent="-228600" algn="l" defTabSz="914400" rtl="0" eaLnBrk="1" latinLnBrk="1" hangingPunct="1">
              <a:lnSpc>
                <a:spcPct val="90000"/>
              </a:lnSpc>
              <a:spcBef>
                <a:spcPts val="500"/>
              </a:spcBef>
              <a:buFont typeface="Arial"/>
              <a:buChar char="•"/>
              <a:defRPr sz="2000" b="0" i="0" kern="1200">
                <a:solidFill>
                  <a:schemeClr val="tx1"/>
                </a:solidFill>
                <a:latin typeface="Times New Roman 일반체" charset="0"/>
                <a:ea typeface="Times New Roman 일반체" charset="0"/>
                <a:cs typeface="+mn-cs"/>
              </a:defRPr>
            </a:lvl3pPr>
            <a:lvl4pPr marL="16002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4pPr>
            <a:lvl5pPr marL="20574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pPr>
            <a:r>
              <a:rPr kumimoji="1" lang="en-US" altLang="ko-KR" sz="1800" b="1" dirty="0"/>
              <a:t>Script</a:t>
            </a:r>
          </a:p>
          <a:p>
            <a:pPr lvl="1">
              <a:lnSpc>
                <a:spcPct val="120000"/>
              </a:lnSpc>
              <a:buFont typeface="Wingdings" charset="2"/>
              <a:buChar char="Ø"/>
            </a:pPr>
            <a:r>
              <a:rPr kumimoji="1" lang="en-US" altLang="ko-KR" sz="1600" b="1" dirty="0"/>
              <a:t>ball.py</a:t>
            </a:r>
          </a:p>
          <a:p>
            <a:pPr lvl="2">
              <a:lnSpc>
                <a:spcPct val="120000"/>
              </a:lnSpc>
              <a:buFont typeface="Wingdings" charset="2"/>
              <a:buChar char="§"/>
            </a:pPr>
            <a:r>
              <a:rPr kumimoji="1" lang="en-US" altLang="ko-KR" sz="1200" b="1" dirty="0"/>
              <a:t>The core module of this project</a:t>
            </a:r>
          </a:p>
          <a:p>
            <a:pPr lvl="2">
              <a:lnSpc>
                <a:spcPct val="120000"/>
              </a:lnSpc>
              <a:buFont typeface="Wingdings" charset="2"/>
              <a:buChar char="§"/>
            </a:pPr>
            <a:r>
              <a:rPr kumimoji="1" lang="en-US" altLang="ko-KR" sz="1200" b="1" dirty="0"/>
              <a:t>Computes very ball’s actions</a:t>
            </a:r>
          </a:p>
          <a:p>
            <a:pPr lvl="1">
              <a:lnSpc>
                <a:spcPct val="120000"/>
              </a:lnSpc>
              <a:buFont typeface="Wingdings" charset="2"/>
              <a:buChar char="Ø"/>
            </a:pPr>
            <a:r>
              <a:rPr kumimoji="1" lang="en-US" altLang="ko-KR" sz="1600" b="1" dirty="0"/>
              <a:t>data.py</a:t>
            </a:r>
          </a:p>
          <a:p>
            <a:pPr lvl="2">
              <a:lnSpc>
                <a:spcPct val="120000"/>
              </a:lnSpc>
              <a:buFont typeface="Wingdings" charset="2"/>
              <a:buChar char="§"/>
            </a:pPr>
            <a:r>
              <a:rPr kumimoji="1" lang="en-US" altLang="ko-KR" sz="1200" b="1" dirty="0"/>
              <a:t> The module for physical constants, properties about billiard game</a:t>
            </a:r>
          </a:p>
          <a:p>
            <a:pPr lvl="1">
              <a:lnSpc>
                <a:spcPct val="120000"/>
              </a:lnSpc>
              <a:buFont typeface="Wingdings" charset="2"/>
              <a:buChar char="Ø"/>
            </a:pPr>
            <a:r>
              <a:rPr kumimoji="1" lang="en-US" altLang="ko-KR" sz="1600" b="1" dirty="0" err="1"/>
              <a:t>table.py</a:t>
            </a:r>
            <a:endParaRPr kumimoji="1" lang="en-US" altLang="ko-KR" sz="1600" b="1" dirty="0"/>
          </a:p>
          <a:p>
            <a:pPr lvl="2">
              <a:lnSpc>
                <a:spcPct val="120000"/>
              </a:lnSpc>
              <a:buFont typeface="Wingdings" charset="2"/>
              <a:buChar char="§"/>
            </a:pPr>
            <a:r>
              <a:rPr kumimoji="1" lang="en-US" altLang="ko-KR" sz="1200" b="1" dirty="0"/>
              <a:t>The module for creating billiard tables</a:t>
            </a:r>
          </a:p>
          <a:p>
            <a:pPr lvl="2">
              <a:lnSpc>
                <a:spcPct val="120000"/>
              </a:lnSpc>
              <a:buFont typeface="Wingdings" charset="2"/>
              <a:buChar char="§"/>
            </a:pPr>
            <a:r>
              <a:rPr kumimoji="1" lang="en-US" altLang="ko-KR" sz="1200" b="1" dirty="0"/>
              <a:t>Stores data by “.</a:t>
            </a:r>
            <a:r>
              <a:rPr kumimoji="1" lang="en-US" altLang="ko-KR" sz="1200" b="1" dirty="0" err="1"/>
              <a:t>npy</a:t>
            </a:r>
            <a:r>
              <a:rPr kumimoji="1" lang="en-US" altLang="ko-KR" sz="1200" b="1" dirty="0"/>
              <a:t>” file</a:t>
            </a:r>
          </a:p>
          <a:p>
            <a:pPr lvl="1">
              <a:lnSpc>
                <a:spcPct val="120000"/>
              </a:lnSpc>
              <a:buFont typeface="Wingdings" charset="2"/>
              <a:buChar char="Ø"/>
            </a:pPr>
            <a:r>
              <a:rPr kumimoji="1" lang="en-US" altLang="ko-KR" sz="1600" b="1" dirty="0"/>
              <a:t>main.py</a:t>
            </a:r>
          </a:p>
          <a:p>
            <a:pPr lvl="2">
              <a:lnSpc>
                <a:spcPct val="120000"/>
              </a:lnSpc>
              <a:buFont typeface="Wingdings" charset="2"/>
              <a:buChar char="§"/>
            </a:pPr>
            <a:r>
              <a:rPr kumimoji="1" lang="en-US" altLang="ko-KR" sz="1200" b="1" dirty="0"/>
              <a:t>The execution script</a:t>
            </a:r>
          </a:p>
          <a:p>
            <a:pPr lvl="2">
              <a:lnSpc>
                <a:spcPct val="120000"/>
              </a:lnSpc>
              <a:buFont typeface="Wingdings" charset="2"/>
              <a:buChar char="§"/>
            </a:pPr>
            <a:r>
              <a:rPr kumimoji="1" lang="en-US" altLang="ko-KR" sz="1200" b="1" dirty="0"/>
              <a:t> Initiates the simulation</a:t>
            </a:r>
            <a:endParaRPr kumimoji="1" lang="en-US" altLang="ko-KR" sz="2000" dirty="0"/>
          </a:p>
        </p:txBody>
      </p:sp>
    </p:spTree>
    <p:extLst>
      <p:ext uri="{BB962C8B-B14F-4D97-AF65-F5344CB8AC3E}">
        <p14:creationId xmlns:p14="http://schemas.microsoft.com/office/powerpoint/2010/main" val="208748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1" y="1"/>
            <a:ext cx="12191999"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rgbClr val="015565"/>
              </a:solidFill>
            </a:endParaRPr>
          </a:p>
        </p:txBody>
      </p:sp>
      <p:cxnSp>
        <p:nvCxnSpPr>
          <p:cNvPr id="3" name="직선 연결선[R] 2"/>
          <p:cNvCxnSpPr/>
          <p:nvPr/>
        </p:nvCxnSpPr>
        <p:spPr>
          <a:xfrm>
            <a:off x="0" y="852616"/>
            <a:ext cx="12191999" cy="0"/>
          </a:xfrm>
          <a:prstGeom prst="line">
            <a:avLst/>
          </a:prstGeom>
          <a:ln w="19050">
            <a:solidFill>
              <a:srgbClr val="483F3D"/>
            </a:solidFill>
          </a:ln>
        </p:spPr>
        <p:style>
          <a:lnRef idx="1">
            <a:schemeClr val="accent1"/>
          </a:lnRef>
          <a:fillRef idx="0">
            <a:schemeClr val="accent1"/>
          </a:fillRef>
          <a:effectRef idx="0">
            <a:schemeClr val="accent1"/>
          </a:effectRef>
          <a:fontRef idx="minor">
            <a:schemeClr val="tx1"/>
          </a:fontRef>
        </p:style>
      </p:cxnSp>
      <p:sp>
        <p:nvSpPr>
          <p:cNvPr id="11" name="제목 4"/>
          <p:cNvSpPr>
            <a:spLocks noGrp="1"/>
          </p:cNvSpPr>
          <p:nvPr>
            <p:ph type="title"/>
          </p:nvPr>
        </p:nvSpPr>
        <p:spPr>
          <a:xfrm>
            <a:off x="134461" y="244954"/>
            <a:ext cx="10725443" cy="422666"/>
          </a:xfrm>
        </p:spPr>
        <p:txBody>
          <a:bodyPr>
            <a:normAutofit fontScale="90000"/>
          </a:bodyPr>
          <a:lstStyle/>
          <a:p>
            <a:pPr>
              <a:lnSpc>
                <a:spcPct val="100000"/>
              </a:lnSpc>
            </a:pPr>
            <a:r>
              <a:rPr kumimoji="1" lang="en-US" altLang="ko-KR" b="1" dirty="0">
                <a:solidFill>
                  <a:srgbClr val="232524"/>
                </a:solidFill>
                <a:latin typeface="+mj-ea"/>
                <a:ea typeface="+mj-ea"/>
              </a:rPr>
              <a:t>Simulation process</a:t>
            </a:r>
          </a:p>
        </p:txBody>
      </p:sp>
      <p:sp>
        <p:nvSpPr>
          <p:cNvPr id="5" name="슬라이드 번호 개체 틀 3"/>
          <p:cNvSpPr>
            <a:spLocks noGrp="1"/>
          </p:cNvSpPr>
          <p:nvPr>
            <p:ph type="sldNum" sz="quarter" idx="12"/>
          </p:nvPr>
        </p:nvSpPr>
        <p:spPr>
          <a:xfrm>
            <a:off x="8610600" y="6356350"/>
            <a:ext cx="2743200" cy="365125"/>
          </a:xfrm>
        </p:spPr>
        <p:txBody>
          <a:bodyPr/>
          <a:lstStyle/>
          <a:p>
            <a:fld id="{61E73F20-6457-484C-9BDA-B4628BF855B2}" type="slidenum">
              <a:rPr kumimoji="1" lang="ko-KR" altLang="en-US" smtClean="0"/>
              <a:t>5</a:t>
            </a:fld>
            <a:endParaRPr kumimoji="1" lang="ko-KR" altLang="en-US"/>
          </a:p>
        </p:txBody>
      </p:sp>
      <p:pic>
        <p:nvPicPr>
          <p:cNvPr id="6" name="그림 5">
            <a:extLst>
              <a:ext uri="{FF2B5EF4-FFF2-40B4-BE49-F238E27FC236}">
                <a16:creationId xmlns:a16="http://schemas.microsoft.com/office/drawing/2014/main" id="{46476A6E-ABFF-4127-84C2-2C859A3A99C4}"/>
              </a:ext>
            </a:extLst>
          </p:cNvPr>
          <p:cNvPicPr>
            <a:picLocks noChangeAspect="1"/>
          </p:cNvPicPr>
          <p:nvPr/>
        </p:nvPicPr>
        <p:blipFill rotWithShape="1">
          <a:blip r:embed="rId3"/>
          <a:srcRect l="4597" t="18615" r="9599" b="13297"/>
          <a:stretch/>
        </p:blipFill>
        <p:spPr>
          <a:xfrm>
            <a:off x="30912" y="4478079"/>
            <a:ext cx="3550488" cy="1878271"/>
          </a:xfrm>
          <a:prstGeom prst="rect">
            <a:avLst/>
          </a:prstGeom>
        </p:spPr>
      </p:pic>
      <p:pic>
        <p:nvPicPr>
          <p:cNvPr id="7" name="그림 6">
            <a:extLst>
              <a:ext uri="{FF2B5EF4-FFF2-40B4-BE49-F238E27FC236}">
                <a16:creationId xmlns:a16="http://schemas.microsoft.com/office/drawing/2014/main" id="{54F0E344-E6B2-433D-8EE0-C0FFE0253226}"/>
              </a:ext>
            </a:extLst>
          </p:cNvPr>
          <p:cNvPicPr>
            <a:picLocks noChangeAspect="1"/>
          </p:cNvPicPr>
          <p:nvPr/>
        </p:nvPicPr>
        <p:blipFill rotWithShape="1">
          <a:blip r:embed="rId4"/>
          <a:srcRect l="4597" t="14196" r="9599" b="11862"/>
          <a:stretch/>
        </p:blipFill>
        <p:spPr>
          <a:xfrm>
            <a:off x="4150317" y="4358193"/>
            <a:ext cx="3478063" cy="1998157"/>
          </a:xfrm>
          <a:prstGeom prst="rect">
            <a:avLst/>
          </a:prstGeom>
        </p:spPr>
      </p:pic>
      <p:pic>
        <p:nvPicPr>
          <p:cNvPr id="9" name="그림 8">
            <a:extLst>
              <a:ext uri="{FF2B5EF4-FFF2-40B4-BE49-F238E27FC236}">
                <a16:creationId xmlns:a16="http://schemas.microsoft.com/office/drawing/2014/main" id="{59C7D49C-25A6-4C8A-AC8E-6D1648840E98}"/>
              </a:ext>
            </a:extLst>
          </p:cNvPr>
          <p:cNvPicPr>
            <a:picLocks noChangeAspect="1"/>
          </p:cNvPicPr>
          <p:nvPr/>
        </p:nvPicPr>
        <p:blipFill rotWithShape="1">
          <a:blip r:embed="rId5"/>
          <a:srcRect l="4236" t="17975" r="7853" b="9981"/>
          <a:stretch/>
        </p:blipFill>
        <p:spPr>
          <a:xfrm>
            <a:off x="8289847" y="4452783"/>
            <a:ext cx="3484207" cy="1903567"/>
          </a:xfrm>
          <a:prstGeom prst="rect">
            <a:avLst/>
          </a:prstGeom>
        </p:spPr>
      </p:pic>
      <p:sp>
        <p:nvSpPr>
          <p:cNvPr id="10" name="내용 개체 틀 2">
            <a:extLst>
              <a:ext uri="{FF2B5EF4-FFF2-40B4-BE49-F238E27FC236}">
                <a16:creationId xmlns:a16="http://schemas.microsoft.com/office/drawing/2014/main" id="{E1E2D85E-13A8-46A7-B7CE-92523A08B20C}"/>
              </a:ext>
            </a:extLst>
          </p:cNvPr>
          <p:cNvSpPr txBox="1">
            <a:spLocks/>
          </p:cNvSpPr>
          <p:nvPr/>
        </p:nvSpPr>
        <p:spPr>
          <a:xfrm>
            <a:off x="308289" y="1079127"/>
            <a:ext cx="2111062" cy="438196"/>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a:buChar char="•"/>
              <a:defRPr sz="2800" b="0" i="0" kern="1200">
                <a:solidFill>
                  <a:schemeClr val="tx1"/>
                </a:solidFill>
                <a:latin typeface="Times New Roman 일반체" charset="0"/>
                <a:ea typeface="Times New Roman 일반체" charset="0"/>
                <a:cs typeface="+mn-cs"/>
              </a:defRPr>
            </a:lvl1pPr>
            <a:lvl2pPr marL="685800" indent="-228600" algn="l" defTabSz="914400" rtl="0" eaLnBrk="1" latinLnBrk="1" hangingPunct="1">
              <a:lnSpc>
                <a:spcPct val="90000"/>
              </a:lnSpc>
              <a:spcBef>
                <a:spcPts val="500"/>
              </a:spcBef>
              <a:buFont typeface="Arial"/>
              <a:buChar char="•"/>
              <a:defRPr sz="2400" b="0" i="0" kern="1200">
                <a:solidFill>
                  <a:schemeClr val="tx1"/>
                </a:solidFill>
                <a:latin typeface="Times New Roman 일반체" charset="0"/>
                <a:ea typeface="Times New Roman 일반체" charset="0"/>
                <a:cs typeface="+mn-cs"/>
              </a:defRPr>
            </a:lvl2pPr>
            <a:lvl3pPr marL="1143000" indent="-228600" algn="l" defTabSz="914400" rtl="0" eaLnBrk="1" latinLnBrk="1" hangingPunct="1">
              <a:lnSpc>
                <a:spcPct val="90000"/>
              </a:lnSpc>
              <a:spcBef>
                <a:spcPts val="500"/>
              </a:spcBef>
              <a:buFont typeface="Arial"/>
              <a:buChar char="•"/>
              <a:defRPr sz="2000" b="0" i="0" kern="1200">
                <a:solidFill>
                  <a:schemeClr val="tx1"/>
                </a:solidFill>
                <a:latin typeface="Times New Roman 일반체" charset="0"/>
                <a:ea typeface="Times New Roman 일반체" charset="0"/>
                <a:cs typeface="+mn-cs"/>
              </a:defRPr>
            </a:lvl3pPr>
            <a:lvl4pPr marL="16002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4pPr>
            <a:lvl5pPr marL="20574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en-US" altLang="ko-KR" sz="2400" b="1" dirty="0"/>
              <a:t>Initialization</a:t>
            </a:r>
          </a:p>
        </p:txBody>
      </p:sp>
      <p:grpSp>
        <p:nvGrpSpPr>
          <p:cNvPr id="12" name="그룹 11">
            <a:extLst>
              <a:ext uri="{FF2B5EF4-FFF2-40B4-BE49-F238E27FC236}">
                <a16:creationId xmlns:a16="http://schemas.microsoft.com/office/drawing/2014/main" id="{E9F76AC7-9347-4462-8387-42FD9D3E25EE}"/>
              </a:ext>
            </a:extLst>
          </p:cNvPr>
          <p:cNvGrpSpPr/>
          <p:nvPr/>
        </p:nvGrpSpPr>
        <p:grpSpPr>
          <a:xfrm>
            <a:off x="5069391" y="1066482"/>
            <a:ext cx="2558989" cy="2780206"/>
            <a:chOff x="6254627" y="974948"/>
            <a:chExt cx="2527423" cy="2745910"/>
          </a:xfrm>
        </p:grpSpPr>
        <p:sp>
          <p:nvSpPr>
            <p:cNvPr id="13" name="타원 12">
              <a:extLst>
                <a:ext uri="{FF2B5EF4-FFF2-40B4-BE49-F238E27FC236}">
                  <a16:creationId xmlns:a16="http://schemas.microsoft.com/office/drawing/2014/main" id="{784A5BE0-444A-4DC3-807B-AAF286D1DA29}"/>
                </a:ext>
              </a:extLst>
            </p:cNvPr>
            <p:cNvSpPr/>
            <p:nvPr/>
          </p:nvSpPr>
          <p:spPr>
            <a:xfrm>
              <a:off x="6725761" y="1362733"/>
              <a:ext cx="2056289" cy="205628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 </a:t>
              </a:r>
              <a:endParaRPr lang="ko-KR" altLang="en-US" dirty="0"/>
            </a:p>
          </p:txBody>
        </p:sp>
        <p:sp>
          <p:nvSpPr>
            <p:cNvPr id="14" name="TextBox 29">
              <a:extLst>
                <a:ext uri="{FF2B5EF4-FFF2-40B4-BE49-F238E27FC236}">
                  <a16:creationId xmlns:a16="http://schemas.microsoft.com/office/drawing/2014/main" id="{43B6C786-A6B4-4843-92B4-790063058A9E}"/>
                </a:ext>
              </a:extLst>
            </p:cNvPr>
            <p:cNvSpPr txBox="1"/>
            <p:nvPr/>
          </p:nvSpPr>
          <p:spPr>
            <a:xfrm>
              <a:off x="7203911" y="3474637"/>
              <a:ext cx="1099981" cy="246221"/>
            </a:xfrm>
            <a:prstGeom prst="rect">
              <a:avLst/>
            </a:prstGeom>
            <a:noFill/>
          </p:spPr>
          <p:txBody>
            <a:bodyPr wrap="none" rtlCol="0">
              <a:spAutoFit/>
            </a:bodyPr>
            <a:lstStyle/>
            <a:p>
              <a:r>
                <a:rPr lang="en-US" altLang="ko-KR" sz="1000" dirty="0"/>
                <a:t>projected plane</a:t>
              </a:r>
              <a:endParaRPr lang="ko-KR" altLang="en-US" sz="1000" dirty="0"/>
            </a:p>
          </p:txBody>
        </p:sp>
        <p:grpSp>
          <p:nvGrpSpPr>
            <p:cNvPr id="15" name="그룹 14">
              <a:extLst>
                <a:ext uri="{FF2B5EF4-FFF2-40B4-BE49-F238E27FC236}">
                  <a16:creationId xmlns:a16="http://schemas.microsoft.com/office/drawing/2014/main" id="{B740820B-87FE-4CD1-A722-48C51895B246}"/>
                </a:ext>
              </a:extLst>
            </p:cNvPr>
            <p:cNvGrpSpPr/>
            <p:nvPr/>
          </p:nvGrpSpPr>
          <p:grpSpPr>
            <a:xfrm>
              <a:off x="6725759" y="2141200"/>
              <a:ext cx="2056286" cy="494067"/>
              <a:chOff x="7112080" y="2141200"/>
              <a:chExt cx="1283646" cy="494067"/>
            </a:xfrm>
          </p:grpSpPr>
          <p:cxnSp>
            <p:nvCxnSpPr>
              <p:cNvPr id="29" name="직선 연결선 44">
                <a:extLst>
                  <a:ext uri="{FF2B5EF4-FFF2-40B4-BE49-F238E27FC236}">
                    <a16:creationId xmlns:a16="http://schemas.microsoft.com/office/drawing/2014/main" id="{86EAA49B-65BE-4DC5-8EC1-7C2734DE53A0}"/>
                  </a:ext>
                </a:extLst>
              </p:cNvPr>
              <p:cNvCxnSpPr>
                <a:cxnSpLocks/>
                <a:stCxn id="34" idx="2"/>
                <a:endCxn id="41" idx="6"/>
              </p:cNvCxnSpPr>
              <p:nvPr/>
            </p:nvCxnSpPr>
            <p:spPr>
              <a:xfrm flipV="1">
                <a:off x="7112080" y="2388788"/>
                <a:ext cx="1283646" cy="2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0" name="직선 연결선 45">
                <a:extLst>
                  <a:ext uri="{FF2B5EF4-FFF2-40B4-BE49-F238E27FC236}">
                    <a16:creationId xmlns:a16="http://schemas.microsoft.com/office/drawing/2014/main" id="{2990A733-163B-4587-9C6D-60ABE4BA1C53}"/>
                  </a:ext>
                </a:extLst>
              </p:cNvPr>
              <p:cNvCxnSpPr>
                <a:cxnSpLocks/>
              </p:cNvCxnSpPr>
              <p:nvPr/>
            </p:nvCxnSpPr>
            <p:spPr>
              <a:xfrm flipH="1">
                <a:off x="7577161" y="2141200"/>
                <a:ext cx="336940" cy="494067"/>
              </a:xfrm>
              <a:prstGeom prst="line">
                <a:avLst/>
              </a:prstGeom>
              <a:ln>
                <a:prstDash val="sysDash"/>
              </a:ln>
            </p:spPr>
            <p:style>
              <a:lnRef idx="1">
                <a:schemeClr val="dk1"/>
              </a:lnRef>
              <a:fillRef idx="0">
                <a:schemeClr val="dk1"/>
              </a:fillRef>
              <a:effectRef idx="0">
                <a:schemeClr val="dk1"/>
              </a:effectRef>
              <a:fontRef idx="minor">
                <a:schemeClr val="tx1"/>
              </a:fontRef>
            </p:style>
          </p:cxnSp>
        </p:grpSp>
        <p:cxnSp>
          <p:nvCxnSpPr>
            <p:cNvPr id="16" name="직선 연결선 31">
              <a:extLst>
                <a:ext uri="{FF2B5EF4-FFF2-40B4-BE49-F238E27FC236}">
                  <a16:creationId xmlns:a16="http://schemas.microsoft.com/office/drawing/2014/main" id="{D937F8ED-F391-4BB5-B307-B2090B6836FB}"/>
                </a:ext>
              </a:extLst>
            </p:cNvPr>
            <p:cNvCxnSpPr>
              <a:cxnSpLocks/>
              <a:stCxn id="44" idx="4"/>
            </p:cNvCxnSpPr>
            <p:nvPr/>
          </p:nvCxnSpPr>
          <p:spPr>
            <a:xfrm>
              <a:off x="8081188" y="2045988"/>
              <a:ext cx="0" cy="488052"/>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17" name="TextBox 32">
              <a:extLst>
                <a:ext uri="{FF2B5EF4-FFF2-40B4-BE49-F238E27FC236}">
                  <a16:creationId xmlns:a16="http://schemas.microsoft.com/office/drawing/2014/main" id="{75F35C53-276B-4CDF-B65E-11C37166EA1A}"/>
                </a:ext>
              </a:extLst>
            </p:cNvPr>
            <p:cNvSpPr txBox="1"/>
            <p:nvPr/>
          </p:nvSpPr>
          <p:spPr>
            <a:xfrm>
              <a:off x="7715393" y="2427707"/>
              <a:ext cx="251992" cy="246221"/>
            </a:xfrm>
            <a:prstGeom prst="rect">
              <a:avLst/>
            </a:prstGeom>
            <a:noFill/>
          </p:spPr>
          <p:txBody>
            <a:bodyPr wrap="none" rtlCol="0">
              <a:spAutoFit/>
            </a:bodyPr>
            <a:lstStyle/>
            <a:p>
              <a:r>
                <a:rPr lang="en-US" altLang="ko-KR" sz="1000" dirty="0"/>
                <a:t>a</a:t>
              </a:r>
              <a:endParaRPr lang="ko-KR" altLang="en-US" sz="1000" dirty="0"/>
            </a:p>
          </p:txBody>
        </p:sp>
        <p:sp>
          <p:nvSpPr>
            <p:cNvPr id="18" name="TextBox 33">
              <a:extLst>
                <a:ext uri="{FF2B5EF4-FFF2-40B4-BE49-F238E27FC236}">
                  <a16:creationId xmlns:a16="http://schemas.microsoft.com/office/drawing/2014/main" id="{C63538BD-87CF-435F-84C9-47A7C18D4AC4}"/>
                </a:ext>
              </a:extLst>
            </p:cNvPr>
            <p:cNvSpPr txBox="1"/>
            <p:nvPr/>
          </p:nvSpPr>
          <p:spPr>
            <a:xfrm>
              <a:off x="8011976" y="2154451"/>
              <a:ext cx="261610" cy="246221"/>
            </a:xfrm>
            <a:prstGeom prst="rect">
              <a:avLst/>
            </a:prstGeom>
            <a:noFill/>
          </p:spPr>
          <p:txBody>
            <a:bodyPr wrap="none" rtlCol="0">
              <a:spAutoFit/>
            </a:bodyPr>
            <a:lstStyle/>
            <a:p>
              <a:r>
                <a:rPr lang="en-US" altLang="ko-KR" sz="1000" dirty="0"/>
                <a:t>b</a:t>
              </a:r>
              <a:endParaRPr lang="ko-KR" altLang="en-US" sz="1000" dirty="0"/>
            </a:p>
          </p:txBody>
        </p:sp>
        <p:cxnSp>
          <p:nvCxnSpPr>
            <p:cNvPr id="19" name="직선 연결선 34">
              <a:extLst>
                <a:ext uri="{FF2B5EF4-FFF2-40B4-BE49-F238E27FC236}">
                  <a16:creationId xmlns:a16="http://schemas.microsoft.com/office/drawing/2014/main" id="{BF227517-FE9E-4ACF-A857-1D97999CE664}"/>
                </a:ext>
              </a:extLst>
            </p:cNvPr>
            <p:cNvCxnSpPr>
              <a:cxnSpLocks/>
            </p:cNvCxnSpPr>
            <p:nvPr/>
          </p:nvCxnSpPr>
          <p:spPr>
            <a:xfrm flipH="1">
              <a:off x="7909986" y="1872878"/>
              <a:ext cx="307937" cy="28829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0" name="타원 19">
              <a:extLst>
                <a:ext uri="{FF2B5EF4-FFF2-40B4-BE49-F238E27FC236}">
                  <a16:creationId xmlns:a16="http://schemas.microsoft.com/office/drawing/2014/main" id="{EF222FE9-DE41-4295-9E1D-069AB8030B56}"/>
                </a:ext>
              </a:extLst>
            </p:cNvPr>
            <p:cNvSpPr/>
            <p:nvPr/>
          </p:nvSpPr>
          <p:spPr>
            <a:xfrm>
              <a:off x="6725759" y="2138025"/>
              <a:ext cx="2056289" cy="50152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연결선 36">
              <a:extLst>
                <a:ext uri="{FF2B5EF4-FFF2-40B4-BE49-F238E27FC236}">
                  <a16:creationId xmlns:a16="http://schemas.microsoft.com/office/drawing/2014/main" id="{C47340D8-A624-440C-9BBA-5DC53ACE5637}"/>
                </a:ext>
              </a:extLst>
            </p:cNvPr>
            <p:cNvCxnSpPr>
              <a:cxnSpLocks/>
            </p:cNvCxnSpPr>
            <p:nvPr/>
          </p:nvCxnSpPr>
          <p:spPr>
            <a:xfrm flipH="1" flipV="1">
              <a:off x="7764362" y="1812213"/>
              <a:ext cx="306368" cy="18529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2" name="순서도: 수동 연산 37">
              <a:extLst>
                <a:ext uri="{FF2B5EF4-FFF2-40B4-BE49-F238E27FC236}">
                  <a16:creationId xmlns:a16="http://schemas.microsoft.com/office/drawing/2014/main" id="{3BE8D06D-DAC8-422D-944B-1A52BA065F26}"/>
                </a:ext>
              </a:extLst>
            </p:cNvPr>
            <p:cNvSpPr/>
            <p:nvPr/>
          </p:nvSpPr>
          <p:spPr>
            <a:xfrm rot="18275812">
              <a:off x="7606131" y="1399796"/>
              <a:ext cx="101600" cy="644046"/>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타원 22">
              <a:extLst>
                <a:ext uri="{FF2B5EF4-FFF2-40B4-BE49-F238E27FC236}">
                  <a16:creationId xmlns:a16="http://schemas.microsoft.com/office/drawing/2014/main" id="{C7C663F4-5E41-4303-ACA0-78F07F7D8352}"/>
                </a:ext>
              </a:extLst>
            </p:cNvPr>
            <p:cNvSpPr/>
            <p:nvPr/>
          </p:nvSpPr>
          <p:spPr>
            <a:xfrm>
              <a:off x="8035779" y="1955170"/>
              <a:ext cx="90818" cy="9081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원호 39">
              <a:extLst>
                <a:ext uri="{FF2B5EF4-FFF2-40B4-BE49-F238E27FC236}">
                  <a16:creationId xmlns:a16="http://schemas.microsoft.com/office/drawing/2014/main" id="{F719FAA6-262D-49AD-B740-9A9B04A53E1E}"/>
                </a:ext>
              </a:extLst>
            </p:cNvPr>
            <p:cNvSpPr/>
            <p:nvPr/>
          </p:nvSpPr>
          <p:spPr>
            <a:xfrm rot="20820397" flipH="1">
              <a:off x="7980040" y="1948422"/>
              <a:ext cx="45719" cy="24978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설명선: 선(테두리 없음) 40">
              <a:extLst>
                <a:ext uri="{FF2B5EF4-FFF2-40B4-BE49-F238E27FC236}">
                  <a16:creationId xmlns:a16="http://schemas.microsoft.com/office/drawing/2014/main" id="{F0781F23-50BD-482B-A3AD-10BA7177CA14}"/>
                </a:ext>
              </a:extLst>
            </p:cNvPr>
            <p:cNvSpPr/>
            <p:nvPr/>
          </p:nvSpPr>
          <p:spPr>
            <a:xfrm>
              <a:off x="6254627" y="1831802"/>
              <a:ext cx="1492259" cy="184017"/>
            </a:xfrm>
            <a:prstGeom prst="callout1">
              <a:avLst>
                <a:gd name="adj1" fmla="val 42801"/>
                <a:gd name="adj2" fmla="val 90161"/>
                <a:gd name="adj3" fmla="val 92603"/>
                <a:gd name="adj4" fmla="val 113603"/>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theta: hit angle</a:t>
              </a:r>
              <a:endParaRPr lang="ko-KR" altLang="en-US" sz="1000" dirty="0">
                <a:solidFill>
                  <a:schemeClr val="tx1"/>
                </a:solidFill>
              </a:endParaRPr>
            </a:p>
          </p:txBody>
        </p:sp>
        <p:cxnSp>
          <p:nvCxnSpPr>
            <p:cNvPr id="26" name="직선 연결선 41">
              <a:extLst>
                <a:ext uri="{FF2B5EF4-FFF2-40B4-BE49-F238E27FC236}">
                  <a16:creationId xmlns:a16="http://schemas.microsoft.com/office/drawing/2014/main" id="{DEFE9705-B517-4235-9C8E-E9C06435F5E5}"/>
                </a:ext>
              </a:extLst>
            </p:cNvPr>
            <p:cNvCxnSpPr>
              <a:cxnSpLocks/>
            </p:cNvCxnSpPr>
            <p:nvPr/>
          </p:nvCxnSpPr>
          <p:spPr>
            <a:xfrm flipH="1" flipV="1">
              <a:off x="7578727" y="2523623"/>
              <a:ext cx="506617" cy="5896"/>
            </a:xfrm>
            <a:prstGeom prst="line">
              <a:avLst/>
            </a:prstGeom>
            <a:ln>
              <a:prstDash val="sysDot"/>
            </a:ln>
          </p:spPr>
          <p:style>
            <a:lnRef idx="1">
              <a:schemeClr val="dk1"/>
            </a:lnRef>
            <a:fillRef idx="0">
              <a:schemeClr val="dk1"/>
            </a:fillRef>
            <a:effectRef idx="0">
              <a:schemeClr val="dk1"/>
            </a:effectRef>
            <a:fontRef idx="minor">
              <a:schemeClr val="tx1"/>
            </a:fontRef>
          </p:style>
        </p:cxnSp>
        <p:cxnSp>
          <p:nvCxnSpPr>
            <p:cNvPr id="27" name="직선 화살표 연결선 26">
              <a:extLst>
                <a:ext uri="{FF2B5EF4-FFF2-40B4-BE49-F238E27FC236}">
                  <a16:creationId xmlns:a16="http://schemas.microsoft.com/office/drawing/2014/main" id="{207AF44A-6CE0-40F7-B683-DF1429BEBAD9}"/>
                </a:ext>
              </a:extLst>
            </p:cNvPr>
            <p:cNvCxnSpPr/>
            <p:nvPr/>
          </p:nvCxnSpPr>
          <p:spPr>
            <a:xfrm>
              <a:off x="7029450" y="1066800"/>
              <a:ext cx="734912" cy="548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43">
              <a:extLst>
                <a:ext uri="{FF2B5EF4-FFF2-40B4-BE49-F238E27FC236}">
                  <a16:creationId xmlns:a16="http://schemas.microsoft.com/office/drawing/2014/main" id="{2B6BFF01-A3F7-4CD1-ABB8-2E6636158D95}"/>
                </a:ext>
              </a:extLst>
            </p:cNvPr>
            <p:cNvSpPr txBox="1"/>
            <p:nvPr/>
          </p:nvSpPr>
          <p:spPr>
            <a:xfrm>
              <a:off x="7282044" y="974948"/>
              <a:ext cx="1050288" cy="246221"/>
            </a:xfrm>
            <a:prstGeom prst="rect">
              <a:avLst/>
            </a:prstGeom>
            <a:noFill/>
          </p:spPr>
          <p:txBody>
            <a:bodyPr wrap="none" rtlCol="0">
              <a:spAutoFit/>
            </a:bodyPr>
            <a:lstStyle/>
            <a:p>
              <a:r>
                <a:rPr lang="en-US" altLang="ko-KR" sz="1000" dirty="0"/>
                <a:t>V: Cue velocity</a:t>
              </a:r>
              <a:endParaRPr lang="ko-KR" altLang="en-US" sz="1000" dirty="0"/>
            </a:p>
          </p:txBody>
        </p:sp>
      </p:grpSp>
      <p:grpSp>
        <p:nvGrpSpPr>
          <p:cNvPr id="31" name="그룹 30">
            <a:extLst>
              <a:ext uri="{FF2B5EF4-FFF2-40B4-BE49-F238E27FC236}">
                <a16:creationId xmlns:a16="http://schemas.microsoft.com/office/drawing/2014/main" id="{EE421F65-D818-45DE-9AC2-D5DF06E9C578}"/>
              </a:ext>
            </a:extLst>
          </p:cNvPr>
          <p:cNvGrpSpPr/>
          <p:nvPr/>
        </p:nvGrpSpPr>
        <p:grpSpPr>
          <a:xfrm>
            <a:off x="417946" y="1457139"/>
            <a:ext cx="4167707" cy="2422710"/>
            <a:chOff x="417946" y="1533339"/>
            <a:chExt cx="4167707" cy="2422710"/>
          </a:xfrm>
        </p:grpSpPr>
        <p:grpSp>
          <p:nvGrpSpPr>
            <p:cNvPr id="32" name="그룹 31">
              <a:extLst>
                <a:ext uri="{FF2B5EF4-FFF2-40B4-BE49-F238E27FC236}">
                  <a16:creationId xmlns:a16="http://schemas.microsoft.com/office/drawing/2014/main" id="{D5EB284C-3C7D-4C5E-B09C-7EEC5E647379}"/>
                </a:ext>
              </a:extLst>
            </p:cNvPr>
            <p:cNvGrpSpPr/>
            <p:nvPr/>
          </p:nvGrpSpPr>
          <p:grpSpPr>
            <a:xfrm>
              <a:off x="417946" y="1533339"/>
              <a:ext cx="4167707" cy="2076587"/>
              <a:chOff x="348861" y="1019933"/>
              <a:chExt cx="4905307" cy="2444101"/>
            </a:xfrm>
          </p:grpSpPr>
          <p:sp>
            <p:nvSpPr>
              <p:cNvPr id="34" name="직사각형 33">
                <a:extLst>
                  <a:ext uri="{FF2B5EF4-FFF2-40B4-BE49-F238E27FC236}">
                    <a16:creationId xmlns:a16="http://schemas.microsoft.com/office/drawing/2014/main" id="{D8D4A166-FA2B-41DF-BB60-E1C3A2889215}"/>
                  </a:ext>
                </a:extLst>
              </p:cNvPr>
              <p:cNvSpPr/>
              <p:nvPr/>
            </p:nvSpPr>
            <p:spPr>
              <a:xfrm>
                <a:off x="1077060" y="1414516"/>
                <a:ext cx="4177108" cy="204951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5" name="직선 화살표 연결선 34">
                <a:extLst>
                  <a:ext uri="{FF2B5EF4-FFF2-40B4-BE49-F238E27FC236}">
                    <a16:creationId xmlns:a16="http://schemas.microsoft.com/office/drawing/2014/main" id="{D7AD232E-F817-4E7C-8C62-62F2A9A671F6}"/>
                  </a:ext>
                </a:extLst>
              </p:cNvPr>
              <p:cNvCxnSpPr/>
              <p:nvPr/>
            </p:nvCxnSpPr>
            <p:spPr>
              <a:xfrm>
                <a:off x="1077060" y="1296932"/>
                <a:ext cx="17145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직선 화살표 연결선 35">
                <a:extLst>
                  <a:ext uri="{FF2B5EF4-FFF2-40B4-BE49-F238E27FC236}">
                    <a16:creationId xmlns:a16="http://schemas.microsoft.com/office/drawing/2014/main" id="{9EDDFD69-2CE1-46E9-83C2-6585DFB7CC7D}"/>
                  </a:ext>
                </a:extLst>
              </p:cNvPr>
              <p:cNvCxnSpPr>
                <a:cxnSpLocks/>
              </p:cNvCxnSpPr>
              <p:nvPr/>
            </p:nvCxnSpPr>
            <p:spPr>
              <a:xfrm>
                <a:off x="975460" y="1446266"/>
                <a:ext cx="0" cy="101781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7" name="TextBox 18">
                <a:extLst>
                  <a:ext uri="{FF2B5EF4-FFF2-40B4-BE49-F238E27FC236}">
                    <a16:creationId xmlns:a16="http://schemas.microsoft.com/office/drawing/2014/main" id="{F4116FD0-8C6A-45FA-8DAE-253A7C1B3171}"/>
                  </a:ext>
                </a:extLst>
              </p:cNvPr>
              <p:cNvSpPr txBox="1"/>
              <p:nvPr/>
            </p:nvSpPr>
            <p:spPr>
              <a:xfrm>
                <a:off x="1646410" y="1019933"/>
                <a:ext cx="575799" cy="276999"/>
              </a:xfrm>
              <a:prstGeom prst="rect">
                <a:avLst/>
              </a:prstGeom>
              <a:noFill/>
            </p:spPr>
            <p:txBody>
              <a:bodyPr wrap="none" rtlCol="0">
                <a:spAutoFit/>
              </a:bodyPr>
              <a:lstStyle/>
              <a:p>
                <a:pPr algn="ctr"/>
                <a:r>
                  <a:rPr lang="en-US" altLang="ko-KR" sz="1200" dirty="0" err="1"/>
                  <a:t>pos_x</a:t>
                </a:r>
                <a:endParaRPr lang="ko-KR" altLang="en-US" sz="1200" dirty="0"/>
              </a:p>
            </p:txBody>
          </p:sp>
          <p:sp>
            <p:nvSpPr>
              <p:cNvPr id="38" name="TextBox 19">
                <a:extLst>
                  <a:ext uri="{FF2B5EF4-FFF2-40B4-BE49-F238E27FC236}">
                    <a16:creationId xmlns:a16="http://schemas.microsoft.com/office/drawing/2014/main" id="{5D5A0F62-6D62-4B1B-AEAA-B8C9206831F6}"/>
                  </a:ext>
                </a:extLst>
              </p:cNvPr>
              <p:cNvSpPr txBox="1"/>
              <p:nvPr/>
            </p:nvSpPr>
            <p:spPr>
              <a:xfrm>
                <a:off x="348861" y="1816671"/>
                <a:ext cx="575799" cy="276999"/>
              </a:xfrm>
              <a:prstGeom prst="rect">
                <a:avLst/>
              </a:prstGeom>
              <a:noFill/>
            </p:spPr>
            <p:txBody>
              <a:bodyPr wrap="none" rtlCol="0">
                <a:spAutoFit/>
              </a:bodyPr>
              <a:lstStyle/>
              <a:p>
                <a:pPr algn="ctr"/>
                <a:r>
                  <a:rPr lang="en-US" altLang="ko-KR" sz="1200" dirty="0" err="1"/>
                  <a:t>pos_y</a:t>
                </a:r>
                <a:endParaRPr lang="ko-KR" altLang="en-US" sz="1200" dirty="0"/>
              </a:p>
            </p:txBody>
          </p:sp>
          <p:grpSp>
            <p:nvGrpSpPr>
              <p:cNvPr id="39" name="그룹 38">
                <a:extLst>
                  <a:ext uri="{FF2B5EF4-FFF2-40B4-BE49-F238E27FC236}">
                    <a16:creationId xmlns:a16="http://schemas.microsoft.com/office/drawing/2014/main" id="{1A7A788B-45CE-4D05-9EA6-B398D236BE1F}"/>
                  </a:ext>
                </a:extLst>
              </p:cNvPr>
              <p:cNvGrpSpPr/>
              <p:nvPr/>
            </p:nvGrpSpPr>
            <p:grpSpPr>
              <a:xfrm rot="19797613">
                <a:off x="2103379" y="2346538"/>
                <a:ext cx="1376362" cy="257066"/>
                <a:chOff x="3380636" y="2441684"/>
                <a:chExt cx="1376362" cy="257066"/>
              </a:xfrm>
            </p:grpSpPr>
            <p:sp>
              <p:nvSpPr>
                <p:cNvPr id="44" name="타원 43">
                  <a:extLst>
                    <a:ext uri="{FF2B5EF4-FFF2-40B4-BE49-F238E27FC236}">
                      <a16:creationId xmlns:a16="http://schemas.microsoft.com/office/drawing/2014/main" id="{FE4DC94B-2CC2-4F43-B1B9-90416CA08B08}"/>
                    </a:ext>
                  </a:extLst>
                </p:cNvPr>
                <p:cNvSpPr/>
                <p:nvPr/>
              </p:nvSpPr>
              <p:spPr>
                <a:xfrm>
                  <a:off x="3940284" y="2441684"/>
                  <a:ext cx="257066" cy="25706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연결선 26">
                  <a:extLst>
                    <a:ext uri="{FF2B5EF4-FFF2-40B4-BE49-F238E27FC236}">
                      <a16:creationId xmlns:a16="http://schemas.microsoft.com/office/drawing/2014/main" id="{5E27A139-9BFC-4FDA-AB81-5FF3DA362F18}"/>
                    </a:ext>
                  </a:extLst>
                </p:cNvPr>
                <p:cNvCxnSpPr/>
                <p:nvPr/>
              </p:nvCxnSpPr>
              <p:spPr>
                <a:xfrm>
                  <a:off x="3380636" y="2570217"/>
                  <a:ext cx="1376362" cy="1270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cxnSp>
            <p:nvCxnSpPr>
              <p:cNvPr id="40" name="직선 연결선 21">
                <a:extLst>
                  <a:ext uri="{FF2B5EF4-FFF2-40B4-BE49-F238E27FC236}">
                    <a16:creationId xmlns:a16="http://schemas.microsoft.com/office/drawing/2014/main" id="{F325011B-150F-4216-8A53-FAB2EED4D658}"/>
                  </a:ext>
                </a:extLst>
              </p:cNvPr>
              <p:cNvCxnSpPr>
                <a:cxnSpLocks/>
              </p:cNvCxnSpPr>
              <p:nvPr/>
            </p:nvCxnSpPr>
            <p:spPr>
              <a:xfrm>
                <a:off x="2064711" y="2464076"/>
                <a:ext cx="1350245" cy="1099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41" name="원호 22">
                <a:extLst>
                  <a:ext uri="{FF2B5EF4-FFF2-40B4-BE49-F238E27FC236}">
                    <a16:creationId xmlns:a16="http://schemas.microsoft.com/office/drawing/2014/main" id="{5036F316-1A14-4C9C-B722-42D4E880F1AD}"/>
                  </a:ext>
                </a:extLst>
              </p:cNvPr>
              <p:cNvSpPr/>
              <p:nvPr/>
            </p:nvSpPr>
            <p:spPr>
              <a:xfrm>
                <a:off x="2562905" y="2268973"/>
                <a:ext cx="447784" cy="391674"/>
              </a:xfrm>
              <a:prstGeom prst="arc">
                <a:avLst>
                  <a:gd name="adj1" fmla="val 2032223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2" name="TextBox 23">
                <a:extLst>
                  <a:ext uri="{FF2B5EF4-FFF2-40B4-BE49-F238E27FC236}">
                    <a16:creationId xmlns:a16="http://schemas.microsoft.com/office/drawing/2014/main" id="{B6AC826C-40E5-4B68-BD6E-EA92441771C7}"/>
                  </a:ext>
                </a:extLst>
              </p:cNvPr>
              <p:cNvSpPr txBox="1"/>
              <p:nvPr/>
            </p:nvSpPr>
            <p:spPr>
              <a:xfrm>
                <a:off x="3025477" y="2267768"/>
                <a:ext cx="1438214" cy="246221"/>
              </a:xfrm>
              <a:prstGeom prst="rect">
                <a:avLst/>
              </a:prstGeom>
              <a:noFill/>
            </p:spPr>
            <p:txBody>
              <a:bodyPr wrap="none" rtlCol="0">
                <a:spAutoFit/>
              </a:bodyPr>
              <a:lstStyle/>
              <a:p>
                <a:r>
                  <a:rPr lang="en-US" altLang="ko-KR" sz="1000" dirty="0"/>
                  <a:t>phi : projection angle</a:t>
                </a:r>
                <a:endParaRPr lang="ko-KR" altLang="en-US" sz="1000" dirty="0"/>
              </a:p>
            </p:txBody>
          </p:sp>
          <p:sp>
            <p:nvSpPr>
              <p:cNvPr id="43" name="순서도: 수동 연산 24">
                <a:extLst>
                  <a:ext uri="{FF2B5EF4-FFF2-40B4-BE49-F238E27FC236}">
                    <a16:creationId xmlns:a16="http://schemas.microsoft.com/office/drawing/2014/main" id="{51C26EB0-A588-4B7F-9C2C-EBDC06435266}"/>
                  </a:ext>
                </a:extLst>
              </p:cNvPr>
              <p:cNvSpPr/>
              <p:nvPr/>
            </p:nvSpPr>
            <p:spPr>
              <a:xfrm rot="19747004">
                <a:off x="2353907" y="1571798"/>
                <a:ext cx="101600" cy="644046"/>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3" name="TextBox 47">
              <a:extLst>
                <a:ext uri="{FF2B5EF4-FFF2-40B4-BE49-F238E27FC236}">
                  <a16:creationId xmlns:a16="http://schemas.microsoft.com/office/drawing/2014/main" id="{75B6C66B-94E7-484A-BE2E-3CD35B05A9BD}"/>
                </a:ext>
              </a:extLst>
            </p:cNvPr>
            <p:cNvSpPr txBox="1"/>
            <p:nvPr/>
          </p:nvSpPr>
          <p:spPr>
            <a:xfrm>
              <a:off x="2214999" y="3709828"/>
              <a:ext cx="914033" cy="246221"/>
            </a:xfrm>
            <a:prstGeom prst="rect">
              <a:avLst/>
            </a:prstGeom>
            <a:noFill/>
          </p:spPr>
          <p:txBody>
            <a:bodyPr wrap="none" rtlCol="0">
              <a:spAutoFit/>
            </a:bodyPr>
            <a:lstStyle/>
            <a:p>
              <a:r>
                <a:rPr lang="en-US" altLang="ko-KR" sz="1000" dirty="0"/>
                <a:t>billiard table</a:t>
              </a:r>
              <a:endParaRPr lang="ko-KR" altLang="en-US" sz="1000" dirty="0"/>
            </a:p>
          </p:txBody>
        </p:sp>
      </p:grpSp>
      <p:sp>
        <p:nvSpPr>
          <p:cNvPr id="46" name="내용 개체 틀 2">
            <a:extLst>
              <a:ext uri="{FF2B5EF4-FFF2-40B4-BE49-F238E27FC236}">
                <a16:creationId xmlns:a16="http://schemas.microsoft.com/office/drawing/2014/main" id="{1483C1AF-48F7-4DD2-8876-6489D535814E}"/>
              </a:ext>
            </a:extLst>
          </p:cNvPr>
          <p:cNvSpPr txBox="1">
            <a:spLocks/>
          </p:cNvSpPr>
          <p:nvPr/>
        </p:nvSpPr>
        <p:spPr>
          <a:xfrm>
            <a:off x="338331" y="4013514"/>
            <a:ext cx="2003807" cy="47404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a:buChar char="•"/>
              <a:defRPr sz="2800" b="0" i="0" kern="1200">
                <a:solidFill>
                  <a:schemeClr val="tx1"/>
                </a:solidFill>
                <a:latin typeface="Times New Roman 일반체" charset="0"/>
                <a:ea typeface="Times New Roman 일반체" charset="0"/>
                <a:cs typeface="+mn-cs"/>
              </a:defRPr>
            </a:lvl1pPr>
            <a:lvl2pPr marL="685800" indent="-228600" algn="l" defTabSz="914400" rtl="0" eaLnBrk="1" latinLnBrk="1" hangingPunct="1">
              <a:lnSpc>
                <a:spcPct val="90000"/>
              </a:lnSpc>
              <a:spcBef>
                <a:spcPts val="500"/>
              </a:spcBef>
              <a:buFont typeface="Arial"/>
              <a:buChar char="•"/>
              <a:defRPr sz="2400" b="0" i="0" kern="1200">
                <a:solidFill>
                  <a:schemeClr val="tx1"/>
                </a:solidFill>
                <a:latin typeface="Times New Roman 일반체" charset="0"/>
                <a:ea typeface="Times New Roman 일반체" charset="0"/>
                <a:cs typeface="+mn-cs"/>
              </a:defRPr>
            </a:lvl2pPr>
            <a:lvl3pPr marL="1143000" indent="-228600" algn="l" defTabSz="914400" rtl="0" eaLnBrk="1" latinLnBrk="1" hangingPunct="1">
              <a:lnSpc>
                <a:spcPct val="90000"/>
              </a:lnSpc>
              <a:spcBef>
                <a:spcPts val="500"/>
              </a:spcBef>
              <a:buFont typeface="Arial"/>
              <a:buChar char="•"/>
              <a:defRPr sz="2000" b="0" i="0" kern="1200">
                <a:solidFill>
                  <a:schemeClr val="tx1"/>
                </a:solidFill>
                <a:latin typeface="Times New Roman 일반체" charset="0"/>
                <a:ea typeface="Times New Roman 일반체" charset="0"/>
                <a:cs typeface="+mn-cs"/>
              </a:defRPr>
            </a:lvl3pPr>
            <a:lvl4pPr marL="16002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4pPr>
            <a:lvl5pPr marL="20574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en-US" altLang="ko-KR" sz="2400" b="1" dirty="0"/>
              <a:t>Result</a:t>
            </a:r>
          </a:p>
        </p:txBody>
      </p:sp>
    </p:spTree>
    <p:extLst>
      <p:ext uri="{BB962C8B-B14F-4D97-AF65-F5344CB8AC3E}">
        <p14:creationId xmlns:p14="http://schemas.microsoft.com/office/powerpoint/2010/main" val="94668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1" y="1"/>
            <a:ext cx="12191999"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rgbClr val="015565"/>
              </a:solidFill>
            </a:endParaRPr>
          </a:p>
        </p:txBody>
      </p:sp>
      <p:cxnSp>
        <p:nvCxnSpPr>
          <p:cNvPr id="3" name="직선 연결선[R] 2"/>
          <p:cNvCxnSpPr/>
          <p:nvPr/>
        </p:nvCxnSpPr>
        <p:spPr>
          <a:xfrm>
            <a:off x="0" y="852616"/>
            <a:ext cx="12191999" cy="0"/>
          </a:xfrm>
          <a:prstGeom prst="line">
            <a:avLst/>
          </a:prstGeom>
          <a:ln w="19050">
            <a:solidFill>
              <a:srgbClr val="483F3D"/>
            </a:solidFill>
          </a:ln>
        </p:spPr>
        <p:style>
          <a:lnRef idx="1">
            <a:schemeClr val="accent1"/>
          </a:lnRef>
          <a:fillRef idx="0">
            <a:schemeClr val="accent1"/>
          </a:fillRef>
          <a:effectRef idx="0">
            <a:schemeClr val="accent1"/>
          </a:effectRef>
          <a:fontRef idx="minor">
            <a:schemeClr val="tx1"/>
          </a:fontRef>
        </p:style>
      </p:cxnSp>
      <p:sp>
        <p:nvSpPr>
          <p:cNvPr id="11" name="제목 4"/>
          <p:cNvSpPr>
            <a:spLocks noGrp="1"/>
          </p:cNvSpPr>
          <p:nvPr>
            <p:ph type="title"/>
          </p:nvPr>
        </p:nvSpPr>
        <p:spPr>
          <a:xfrm>
            <a:off x="134461" y="244954"/>
            <a:ext cx="10725443" cy="422666"/>
          </a:xfrm>
        </p:spPr>
        <p:txBody>
          <a:bodyPr>
            <a:normAutofit fontScale="90000"/>
          </a:bodyPr>
          <a:lstStyle/>
          <a:p>
            <a:pPr>
              <a:lnSpc>
                <a:spcPct val="100000"/>
              </a:lnSpc>
              <a:buFont typeface="Arial" charset="0"/>
              <a:buChar char="•"/>
            </a:pPr>
            <a:r>
              <a:rPr kumimoji="1" lang="en-US" altLang="ko-KR" b="1" dirty="0">
                <a:solidFill>
                  <a:srgbClr val="232524"/>
                </a:solidFill>
              </a:rPr>
              <a:t>Summary</a:t>
            </a:r>
          </a:p>
        </p:txBody>
      </p:sp>
      <p:sp>
        <p:nvSpPr>
          <p:cNvPr id="2" name="텍스트 상자 1"/>
          <p:cNvSpPr txBox="1"/>
          <p:nvPr/>
        </p:nvSpPr>
        <p:spPr>
          <a:xfrm>
            <a:off x="332507" y="3663904"/>
            <a:ext cx="11526982" cy="3600986"/>
          </a:xfrm>
          <a:prstGeom prst="rect">
            <a:avLst/>
          </a:prstGeom>
          <a:noFill/>
        </p:spPr>
        <p:txBody>
          <a:bodyPr wrap="square" rtlCol="0">
            <a:spAutoFit/>
          </a:bodyPr>
          <a:lstStyle/>
          <a:p>
            <a:pPr marL="285750" indent="-285750">
              <a:lnSpc>
                <a:spcPct val="200000"/>
              </a:lnSpc>
              <a:buFont typeface="Arial" charset="0"/>
              <a:buChar char="•"/>
            </a:pPr>
            <a:r>
              <a:rPr kumimoji="1" lang="en-US" altLang="ko-KR" sz="2400" b="1" dirty="0"/>
              <a:t>Plan for final report</a:t>
            </a:r>
          </a:p>
          <a:p>
            <a:pPr marL="742950" lvl="1" indent="-285750">
              <a:lnSpc>
                <a:spcPct val="200000"/>
              </a:lnSpc>
              <a:buFont typeface="Wingdings" charset="2"/>
              <a:buChar char="Ø"/>
            </a:pPr>
            <a:r>
              <a:rPr lang="en-US" altLang="ko-KR" dirty="0"/>
              <a:t>Create Collision Situation Simulation Code and Add Input Validation Checker</a:t>
            </a:r>
            <a:endParaRPr kumimoji="1" lang="en-US" altLang="ko-KR" dirty="0"/>
          </a:p>
          <a:p>
            <a:pPr marL="742950" lvl="1" indent="-285750">
              <a:lnSpc>
                <a:spcPct val="200000"/>
              </a:lnSpc>
              <a:buFont typeface="Wingdings" charset="2"/>
              <a:buChar char="Ø"/>
            </a:pPr>
            <a:r>
              <a:rPr lang="en-US" altLang="ko-KR" dirty="0"/>
              <a:t>Various ways of analysis</a:t>
            </a:r>
          </a:p>
          <a:p>
            <a:pPr marL="1200150" lvl="2" indent="-285750">
              <a:lnSpc>
                <a:spcPct val="200000"/>
              </a:lnSpc>
              <a:buFont typeface="Wingdings" charset="2"/>
              <a:buChar char="§"/>
            </a:pPr>
            <a:r>
              <a:rPr lang="en-US" altLang="ko-KR" dirty="0"/>
              <a:t>The relationship between the number of collisions and the speed</a:t>
            </a:r>
          </a:p>
          <a:p>
            <a:pPr marL="1200150" lvl="2" indent="-285750">
              <a:lnSpc>
                <a:spcPct val="200000"/>
              </a:lnSpc>
              <a:buFont typeface="Wingdings" charset="2"/>
              <a:buChar char="§"/>
            </a:pPr>
            <a:r>
              <a:rPr lang="en-US" altLang="ko-KR" dirty="0"/>
              <a:t>the comparison of the trajectory when there is no spin.</a:t>
            </a:r>
            <a:endParaRPr kumimoji="1" lang="en-US" altLang="ko-KR" dirty="0"/>
          </a:p>
          <a:p>
            <a:pPr marL="285750" indent="-285750">
              <a:lnSpc>
                <a:spcPct val="200000"/>
              </a:lnSpc>
              <a:buFont typeface="Wingdings" charset="2"/>
              <a:buChar char="§"/>
            </a:pPr>
            <a:endParaRPr kumimoji="1" lang="en-US" altLang="ko-KR" dirty="0"/>
          </a:p>
        </p:txBody>
      </p:sp>
      <p:sp>
        <p:nvSpPr>
          <p:cNvPr id="6" name="텍스트 상자 5"/>
          <p:cNvSpPr txBox="1"/>
          <p:nvPr/>
        </p:nvSpPr>
        <p:spPr>
          <a:xfrm>
            <a:off x="332507" y="852616"/>
            <a:ext cx="11526982" cy="2958823"/>
          </a:xfrm>
          <a:prstGeom prst="rect">
            <a:avLst/>
          </a:prstGeom>
          <a:noFill/>
        </p:spPr>
        <p:txBody>
          <a:bodyPr wrap="square" rtlCol="0">
            <a:spAutoFit/>
          </a:bodyPr>
          <a:lstStyle/>
          <a:p>
            <a:pPr marL="285750" indent="-285750">
              <a:lnSpc>
                <a:spcPct val="200000"/>
              </a:lnSpc>
              <a:buFont typeface="Arial" charset="0"/>
              <a:buChar char="•"/>
            </a:pPr>
            <a:r>
              <a:rPr kumimoji="1" lang="en-US" altLang="ko-KR" sz="2400" b="1" dirty="0"/>
              <a:t>Summary of our task</a:t>
            </a:r>
          </a:p>
          <a:p>
            <a:pPr marL="742950" lvl="1" indent="-285750">
              <a:lnSpc>
                <a:spcPct val="200000"/>
              </a:lnSpc>
              <a:buFont typeface="Wingdings" charset="2"/>
              <a:buChar char="Ø"/>
            </a:pPr>
            <a:r>
              <a:rPr lang="en-US" altLang="ko-KR" dirty="0"/>
              <a:t>Theoretical Background research of billiard games</a:t>
            </a:r>
          </a:p>
          <a:p>
            <a:pPr marL="742950" lvl="1" indent="-285750">
              <a:lnSpc>
                <a:spcPct val="200000"/>
              </a:lnSpc>
              <a:buFont typeface="Wingdings" charset="2"/>
              <a:buChar char="Ø"/>
            </a:pPr>
            <a:r>
              <a:rPr lang="en-US" altLang="ko-KR" dirty="0"/>
              <a:t>Completion of simulation code for ball strike motion</a:t>
            </a:r>
          </a:p>
          <a:p>
            <a:pPr marL="742950" lvl="1" indent="-285750">
              <a:lnSpc>
                <a:spcPct val="200000"/>
              </a:lnSpc>
              <a:buFont typeface="Wingdings" charset="2"/>
              <a:buChar char="Ø"/>
            </a:pPr>
            <a:r>
              <a:rPr lang="en-US" altLang="ko-KR" dirty="0"/>
              <a:t>Obtain results of ball trajectory(without collision) simulation</a:t>
            </a:r>
          </a:p>
          <a:p>
            <a:pPr marL="742950" lvl="1" indent="-285750">
              <a:lnSpc>
                <a:spcPct val="200000"/>
              </a:lnSpc>
              <a:buFont typeface="Wingdings" charset="2"/>
              <a:buChar char="Ø"/>
            </a:pPr>
            <a:r>
              <a:rPr lang="en-US" altLang="ko-KR" dirty="0"/>
              <a:t>Making various shapes of billiard table and obstacle code</a:t>
            </a:r>
            <a:endParaRPr kumimoji="1" lang="en-US" altLang="ko-KR" dirty="0"/>
          </a:p>
        </p:txBody>
      </p:sp>
    </p:spTree>
    <p:extLst>
      <p:ext uri="{BB962C8B-B14F-4D97-AF65-F5344CB8AC3E}">
        <p14:creationId xmlns:p14="http://schemas.microsoft.com/office/powerpoint/2010/main" val="2140919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406889"/>
            <a:ext cx="12192000" cy="6858000"/>
          </a:xfrm>
          <a:prstGeom prst="rect">
            <a:avLst/>
          </a:prstGeom>
        </p:spPr>
      </p:pic>
      <p:sp>
        <p:nvSpPr>
          <p:cNvPr id="7" name="직사각형 6"/>
          <p:cNvSpPr/>
          <p:nvPr/>
        </p:nvSpPr>
        <p:spPr>
          <a:xfrm>
            <a:off x="568411" y="-23830"/>
            <a:ext cx="11084011" cy="5993027"/>
          </a:xfrm>
          <a:prstGeom prst="rect">
            <a:avLst/>
          </a:prstGeom>
          <a:solidFill>
            <a:schemeClr val="tx1">
              <a:lumMod val="95000"/>
              <a:lumOff val="5000"/>
              <a:alpha val="3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제목 1"/>
          <p:cNvSpPr txBox="1">
            <a:spLocks/>
          </p:cNvSpPr>
          <p:nvPr/>
        </p:nvSpPr>
        <p:spPr>
          <a:xfrm>
            <a:off x="1524000" y="732522"/>
            <a:ext cx="9144000" cy="238760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b="0" i="0" kern="1200">
                <a:solidFill>
                  <a:schemeClr val="tx1"/>
                </a:solidFill>
                <a:latin typeface="Times New Roman 일반체" charset="0"/>
                <a:ea typeface="Times New Roman 일반체" charset="0"/>
                <a:cs typeface="+mj-cs"/>
              </a:defRPr>
            </a:lvl1pPr>
          </a:lstStyle>
          <a:p>
            <a:pPr algn="ctr"/>
            <a:r>
              <a:rPr kumimoji="1" lang="ko-KR" altLang="en-US" sz="5400" b="1">
                <a:solidFill>
                  <a:schemeClr val="bg1"/>
                </a:solidFill>
                <a:cs typeface="Times New Roman 일반체" charset="0"/>
              </a:rPr>
              <a:t> </a:t>
            </a:r>
            <a:br>
              <a:rPr kumimoji="1" lang="en-US" altLang="ko-KR" sz="5400" b="1">
                <a:solidFill>
                  <a:schemeClr val="bg1"/>
                </a:solidFill>
                <a:cs typeface="Times New Roman 일반체" charset="0"/>
              </a:rPr>
            </a:br>
            <a:r>
              <a:rPr kumimoji="1" lang="en-US" altLang="ko-KR" sz="5400" b="1">
                <a:solidFill>
                  <a:schemeClr val="bg1"/>
                </a:solidFill>
                <a:cs typeface="Times New Roman 일반체" charset="0"/>
              </a:rPr>
              <a:t> </a:t>
            </a:r>
            <a:r>
              <a:rPr lang="en-US" altLang="ko-KR" sz="4800" b="1">
                <a:solidFill>
                  <a:schemeClr val="bg1"/>
                </a:solidFill>
              </a:rPr>
              <a:t>Thank you</a:t>
            </a:r>
            <a:endParaRPr kumimoji="1" lang="ko-KR" altLang="en-US" sz="4800" b="1" dirty="0">
              <a:solidFill>
                <a:schemeClr val="bg1"/>
              </a:solidFill>
              <a:cs typeface="Times New Roman 일반체" charset="0"/>
            </a:endParaRPr>
          </a:p>
        </p:txBody>
      </p:sp>
      <p:sp>
        <p:nvSpPr>
          <p:cNvPr id="9" name="부제 2"/>
          <p:cNvSpPr txBox="1">
            <a:spLocks/>
          </p:cNvSpPr>
          <p:nvPr/>
        </p:nvSpPr>
        <p:spPr>
          <a:xfrm>
            <a:off x="1524000" y="3195149"/>
            <a:ext cx="9144000" cy="225012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a:buChar char="•"/>
              <a:defRPr sz="2800" b="0" i="0" kern="1200">
                <a:solidFill>
                  <a:schemeClr val="tx1"/>
                </a:solidFill>
                <a:latin typeface="Times New Roman 일반체" charset="0"/>
                <a:ea typeface="Times New Roman 일반체" charset="0"/>
                <a:cs typeface="+mn-cs"/>
              </a:defRPr>
            </a:lvl1pPr>
            <a:lvl2pPr marL="685800" indent="-228600" algn="l" defTabSz="914400" rtl="0" eaLnBrk="1" latinLnBrk="1" hangingPunct="1">
              <a:lnSpc>
                <a:spcPct val="90000"/>
              </a:lnSpc>
              <a:spcBef>
                <a:spcPts val="500"/>
              </a:spcBef>
              <a:buFont typeface="Arial"/>
              <a:buChar char="•"/>
              <a:defRPr sz="2400" b="0" i="0" kern="1200">
                <a:solidFill>
                  <a:schemeClr val="tx1"/>
                </a:solidFill>
                <a:latin typeface="Times New Roman 일반체" charset="0"/>
                <a:ea typeface="Times New Roman 일반체" charset="0"/>
                <a:cs typeface="+mn-cs"/>
              </a:defRPr>
            </a:lvl2pPr>
            <a:lvl3pPr marL="1143000" indent="-228600" algn="l" defTabSz="914400" rtl="0" eaLnBrk="1" latinLnBrk="1" hangingPunct="1">
              <a:lnSpc>
                <a:spcPct val="90000"/>
              </a:lnSpc>
              <a:spcBef>
                <a:spcPts val="500"/>
              </a:spcBef>
              <a:buFont typeface="Arial"/>
              <a:buChar char="•"/>
              <a:defRPr sz="2000" b="0" i="0" kern="1200">
                <a:solidFill>
                  <a:schemeClr val="tx1"/>
                </a:solidFill>
                <a:latin typeface="Times New Roman 일반체" charset="0"/>
                <a:ea typeface="Times New Roman 일반체" charset="0"/>
                <a:cs typeface="+mn-cs"/>
              </a:defRPr>
            </a:lvl3pPr>
            <a:lvl4pPr marL="16002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4pPr>
            <a:lvl5pPr marL="2057400" indent="-228600" algn="l" defTabSz="914400" rtl="0" eaLnBrk="1" latinLnBrk="1" hangingPunct="1">
              <a:lnSpc>
                <a:spcPct val="90000"/>
              </a:lnSpc>
              <a:spcBef>
                <a:spcPts val="500"/>
              </a:spcBef>
              <a:buFont typeface="Arial"/>
              <a:buChar char="•"/>
              <a:defRPr sz="1800" b="0" i="0" kern="1200">
                <a:solidFill>
                  <a:schemeClr val="tx1"/>
                </a:solidFill>
                <a:latin typeface="Times New Roman 일반체" charset="0"/>
                <a:ea typeface="Times New Roman 일반체" charset="0"/>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kumimoji="1" lang="en-US" altLang="ko-KR" sz="2000">
                <a:solidFill>
                  <a:schemeClr val="bg1"/>
                </a:solidFill>
                <a:cs typeface="Times New Roman 일반체" charset="0"/>
              </a:rPr>
              <a:t>Interm report presentation</a:t>
            </a:r>
          </a:p>
          <a:p>
            <a:pPr algn="ctr"/>
            <a:endParaRPr kumimoji="1" lang="en-US" altLang="ko-KR" sz="2000">
              <a:solidFill>
                <a:schemeClr val="bg1"/>
              </a:solidFill>
              <a:cs typeface="Times New Roman 일반체" charset="0"/>
            </a:endParaRPr>
          </a:p>
          <a:p>
            <a:pPr algn="ctr"/>
            <a:r>
              <a:rPr kumimoji="1" lang="en-US" altLang="ko-KR" sz="2000" b="1">
                <a:solidFill>
                  <a:schemeClr val="bg1"/>
                </a:solidFill>
                <a:cs typeface="Times New Roman 일반체" charset="0"/>
              </a:rPr>
              <a:t>-JunHa Kim, DongHa Yoon-</a:t>
            </a:r>
          </a:p>
          <a:p>
            <a:pPr algn="ctr"/>
            <a:endParaRPr kumimoji="1" lang="en-US" altLang="ko-KR" sz="2000" b="1">
              <a:solidFill>
                <a:schemeClr val="bg1"/>
              </a:solidFill>
              <a:cs typeface="Times New Roman 일반체" charset="0"/>
            </a:endParaRPr>
          </a:p>
          <a:p>
            <a:pPr algn="ctr"/>
            <a:r>
              <a:rPr kumimoji="1" lang="en-US" altLang="ko-KR" sz="2000">
                <a:solidFill>
                  <a:schemeClr val="bg1"/>
                </a:solidFill>
                <a:cs typeface="Times New Roman 일반체" charset="0"/>
              </a:rPr>
              <a:t>2020.11.26</a:t>
            </a:r>
            <a:endParaRPr kumimoji="1" lang="ko-KR" altLang="en-US" sz="2000" dirty="0">
              <a:solidFill>
                <a:schemeClr val="bg1"/>
              </a:solidFill>
              <a:cs typeface="Times New Roman 일반체" charset="0"/>
            </a:endParaRPr>
          </a:p>
        </p:txBody>
      </p:sp>
    </p:spTree>
    <p:extLst>
      <p:ext uri="{BB962C8B-B14F-4D97-AF65-F5344CB8AC3E}">
        <p14:creationId xmlns:p14="http://schemas.microsoft.com/office/powerpoint/2010/main" val="157288683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3768</TotalTime>
  <Words>1006</Words>
  <Application>Microsoft Office PowerPoint</Application>
  <PresentationFormat>와이드스크린</PresentationFormat>
  <Paragraphs>152</Paragraphs>
  <Slides>7</Slides>
  <Notes>7</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vt:i4>
      </vt:variant>
    </vt:vector>
  </HeadingPairs>
  <TitlesOfParts>
    <vt:vector size="13" baseType="lpstr">
      <vt:lpstr>Times New Roman 일반체</vt:lpstr>
      <vt:lpstr>맑은 고딕</vt:lpstr>
      <vt:lpstr>Arial</vt:lpstr>
      <vt:lpstr>Cambria Math</vt:lpstr>
      <vt:lpstr>Wingdings</vt:lpstr>
      <vt:lpstr>Office 테마</vt:lpstr>
      <vt:lpstr>   Trajactory Simulation of Billiard Ball</vt:lpstr>
      <vt:lpstr>Contents</vt:lpstr>
      <vt:lpstr>Background study</vt:lpstr>
      <vt:lpstr>Code implementation </vt:lpstr>
      <vt:lpstr>Simulation process</vt:lpstr>
      <vt:lpstr>Summary</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1st presentation</dc:title>
  <dc:creator>Microsoft Office User</dc:creator>
  <cp:lastModifiedBy>윤동하</cp:lastModifiedBy>
  <cp:revision>212</cp:revision>
  <cp:lastPrinted>2020-08-07T07:26:24Z</cp:lastPrinted>
  <dcterms:created xsi:type="dcterms:W3CDTF">2020-08-03T01:40:38Z</dcterms:created>
  <dcterms:modified xsi:type="dcterms:W3CDTF">2020-11-26T01:33:27Z</dcterms:modified>
</cp:coreProperties>
</file>