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Fira Sans Extra Condensed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1">
          <p15:clr>
            <a:srgbClr val="A4A3A4"/>
          </p15:clr>
        </p15:guide>
        <p15:guide id="2" pos="2880">
          <p15:clr>
            <a:srgbClr val="A4A3A4"/>
          </p15:clr>
        </p15:guide>
        <p15:guide id="3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1" orient="horz"/>
        <p:guide pos="2880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42" Type="http://schemas.openxmlformats.org/officeDocument/2006/relationships/font" Target="fonts/FiraSansExtraCondensed-regular.fntdata"/><Relationship Id="rId41" Type="http://schemas.openxmlformats.org/officeDocument/2006/relationships/font" Target="fonts/FiraSansExtraCondensedMedium-boldItalic.fntdata"/><Relationship Id="rId44" Type="http://schemas.openxmlformats.org/officeDocument/2006/relationships/font" Target="fonts/FiraSansExtraCondensed-italic.fntdata"/><Relationship Id="rId43" Type="http://schemas.openxmlformats.org/officeDocument/2006/relationships/font" Target="fonts/FiraSansExtraCondensed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Economica-bold.fntdata"/><Relationship Id="rId34" Type="http://schemas.openxmlformats.org/officeDocument/2006/relationships/font" Target="fonts/Economica-regular.fntdata"/><Relationship Id="rId37" Type="http://schemas.openxmlformats.org/officeDocument/2006/relationships/font" Target="fonts/Economica-boldItalic.fntdata"/><Relationship Id="rId36" Type="http://schemas.openxmlformats.org/officeDocument/2006/relationships/font" Target="fonts/Economica-italic.fntdata"/><Relationship Id="rId39" Type="http://schemas.openxmlformats.org/officeDocument/2006/relationships/font" Target="fonts/FiraSansExtraCondensedMedium-bold.fntdata"/><Relationship Id="rId38" Type="http://schemas.openxmlformats.org/officeDocument/2006/relationships/font" Target="fonts/FiraSansExtraCondensed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504ec0e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504ec0e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Attributes의 내부 클래스인 Dataset을 탐색하기 위한 dataset iterator가 존재하며 Iterable을 implement한 class도 존재한다.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504ec0e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504ec0e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Node를 Parent로 하고 LeafNode &amp; Element 를 Child로 갖는 Tree 형자료구조로 설계되어있다.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Composite Pattern이 적용되었음을 알 수 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504ec0e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504ec0e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Instance 생성을 다른 객체에 위임(delegate)하고 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504ec0e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504ec0e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&lt;I&gt; Connection이 &lt;I&gt;Request, &lt;I&gt;Response를 Inner Interface로 보유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따라서 high level Interface인 Connection 을 통해서 서브 인터페이스에 쉽게 접근 &amp; 이용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504ec0e6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504ec0e6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504ec0e6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504ec0e6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504ec0e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b504ec0e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504ec0e6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504ec0e6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504ec0e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b504ec0e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504ec0e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504ec0e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b504ec0e6_3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b504ec0e6_3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504ec0e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504ec0e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504ec0e6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b504ec0e6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504ec0e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b504ec0e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b504ec0e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b504ec0e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504ec0e6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504ec0e6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b504ec0e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b504ec0e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b504ec0e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b504ec0e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504ec0e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504ec0e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하나의 타임라인을 클릭하여 열었을 때 남겼던 메모를 수정할 수 있도록 UI를 수정했습니다. 보이는 것과 같이 메모를 수정하고 저장 버튼을 누르면 작성이 완료됩니다.</a:t>
            </a:r>
            <a:endParaRPr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b504ec0e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b504ec0e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504ec0e6_3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504ec0e6_3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504ec0e6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504ec0e6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자바에서 기본적으로 제공하는 BufferedInputStream을 상속받아 InputStream이 전달하는 크기를 제한할 수 있는 기능을 가진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ConstrainableinputStream을 데코레이터 패턴을 적용하여 구현되어있음을 확인할 수 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504ec0e6_4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504ec0e6_4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자바에서 기본적으로 제공하는 BufferedInputStream을 상속받아 InputStream이 전달하는 크기를 제한할 수 있는 기능을 가진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ConstrainableinputStream을 데코레이터 패턴을 적용하여 구현되어있음을 확인할 수 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504ec0e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504ec0e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 배웠던 Visitor 패턴은 Concrete한 Node의 종류에 따라 Visitor내에서 적용할 메소드가 달라졌었는데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Jsoup에서의 Visitor 패턴은 한 메소드 내에서 Node의 종류를 conditional statement로 갈라 놓았다.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504ec0e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504ec0e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TreeBuilder에서 Concrete Builder의 메소드를 호출하면서 Product인 Document의 part들을 생성하고 추가한다.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이때 parsing을 수행할 document의 종류에 따라 매번 다른 Concrete Builder 를 선택한다.(이게 하나의 전략)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504ec0e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504ec0e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각각 동일 메소드를 서로 다르게 override하여 state에 따라 동일 메소드가 각기 다른 behavior로 동작하도록 구현되어있다.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메소드를 호출할때마다 state </a:t>
            </a:r>
            <a:r>
              <a:rPr lang="ko">
                <a:solidFill>
                  <a:schemeClr val="dk1"/>
                </a:solidFill>
              </a:rPr>
              <a:t>t</a:t>
            </a:r>
            <a:r>
              <a:rPr lang="ko">
                <a:solidFill>
                  <a:schemeClr val="dk1"/>
                </a:solidFill>
              </a:rPr>
              <a:t>rasition 메소드</a:t>
            </a:r>
            <a:r>
              <a:rPr lang="ko"/>
              <a:t>에 의해 state가 매번 바뀐다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504ec0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504ec0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Subject : NodeList / Observer :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NodeList에서 메소드를 실행하면 nodelistChanged()를 호출함으로써 Element에게 notify를 한다.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1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08350" y="2031176"/>
            <a:ext cx="41829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931350" y="2450851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5250550" y="793375"/>
            <a:ext cx="224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2">
  <p:cSld name="SECTION_HEADER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308350" y="2031176"/>
            <a:ext cx="41829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931350" y="2450851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2" type="title"/>
          </p:nvPr>
        </p:nvSpPr>
        <p:spPr>
          <a:xfrm>
            <a:off x="5250550" y="793375"/>
            <a:ext cx="224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hyperlink" Target="https://github.com/users/donghae0414/projects/1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github.com/donghae0414/jsoup/tree/master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github.com/users/donghae0414/projects/1" TargetMode="External"/><Relationship Id="rId6" Type="http://schemas.openxmlformats.org/officeDocument/2006/relationships/hyperlink" Target="https://github.com/users/donghae0414/projects/1" TargetMode="External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600">
                <a:highlight>
                  <a:srgbClr val="FFFFFF"/>
                </a:highlight>
              </a:rPr>
              <a:t>Design Pattern </a:t>
            </a:r>
            <a:endParaRPr b="1" sz="36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600">
                <a:highlight>
                  <a:srgbClr val="FFFFFF"/>
                </a:highlight>
              </a:rPr>
              <a:t>Term Project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784125" y="3033125"/>
            <a:ext cx="2025600" cy="1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10조 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Open Sans"/>
                <a:ea typeface="Open Sans"/>
                <a:cs typeface="Open Sans"/>
                <a:sym typeface="Open Sans"/>
              </a:rPr>
              <a:t>20143846 박준영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Open Sans"/>
                <a:ea typeface="Open Sans"/>
                <a:cs typeface="Open Sans"/>
                <a:sym typeface="Open Sans"/>
              </a:rPr>
              <a:t>20146518 손창우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Open Sans"/>
                <a:ea typeface="Open Sans"/>
                <a:cs typeface="Open Sans"/>
                <a:sym typeface="Open Sans"/>
              </a:rPr>
              <a:t>20141095 양동욱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Open Sans"/>
                <a:ea typeface="Open Sans"/>
                <a:cs typeface="Open Sans"/>
                <a:sym typeface="Open Sans"/>
              </a:rPr>
              <a:t>20142748 이강희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Iterator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24087" l="0" r="0" t="0"/>
          <a:stretch/>
        </p:blipFill>
        <p:spPr>
          <a:xfrm>
            <a:off x="401925" y="1147221"/>
            <a:ext cx="5901749" cy="2671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25" y="3962750"/>
            <a:ext cx="5901750" cy="89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Composite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99625"/>
            <a:ext cx="4509677" cy="31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377" y="1299625"/>
            <a:ext cx="4010925" cy="70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1376" y="2086725"/>
            <a:ext cx="4010925" cy="4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1375" y="2812675"/>
            <a:ext cx="4010925" cy="37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Factory Method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775" y="1911301"/>
            <a:ext cx="6377225" cy="4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775" y="2761577"/>
            <a:ext cx="6377225" cy="13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Facade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54400"/>
            <a:ext cx="5942975" cy="2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4294967295" type="ctrTitle"/>
          </p:nvPr>
        </p:nvSpPr>
        <p:spPr>
          <a:xfrm>
            <a:off x="2824500" y="3229000"/>
            <a:ext cx="3495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새로 추가한 기능</a:t>
            </a:r>
            <a:endParaRPr b="1"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8"/>
          <p:cNvSpPr txBox="1"/>
          <p:nvPr>
            <p:ph idx="4294967295" type="title"/>
          </p:nvPr>
        </p:nvSpPr>
        <p:spPr>
          <a:xfrm>
            <a:off x="3728100" y="1291475"/>
            <a:ext cx="16878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b="1" sz="9600" u="sng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새로 추가한 기능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47300" y="2075496"/>
            <a:ext cx="39393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HTML Tag를 불러올 수 있지만 적용된 스타일은 수작업으로 찾아야하는 불편함이 있다.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Jsoup으로는 inline 속성으로 가지는 style 값과 태그로 정의된 style만 불러올 수있다.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Style을 가진 HTML DOM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775" y="1104738"/>
            <a:ext cx="4452600" cy="260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새로 추가한 기능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447300" y="2075501"/>
            <a:ext cx="39393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Open Sans"/>
                <a:ea typeface="Open Sans"/>
                <a:cs typeface="Open Sans"/>
                <a:sym typeface="Open Sans"/>
              </a:rPr>
              <a:t>1. CssParser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DOM에서 사용되는 CSS Style 분석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latin typeface="Open Sans"/>
                <a:ea typeface="Open Sans"/>
                <a:cs typeface="Open Sans"/>
                <a:sym typeface="Open Sans"/>
              </a:rPr>
              <a:t>2. Styler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-"/>
            </a:pPr>
            <a:r>
              <a:rPr lang="ko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Style 정보를 갖는 Document 생성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Style을 가진 HTML DOM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775" y="1104738"/>
            <a:ext cx="4452600" cy="260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4294967295" type="ctrTitle"/>
          </p:nvPr>
        </p:nvSpPr>
        <p:spPr>
          <a:xfrm>
            <a:off x="3675900" y="3233225"/>
            <a:ext cx="21981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구현 방법</a:t>
            </a:r>
            <a:endParaRPr b="1"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1"/>
          <p:cNvSpPr txBox="1"/>
          <p:nvPr>
            <p:ph idx="4294967295" type="title"/>
          </p:nvPr>
        </p:nvSpPr>
        <p:spPr>
          <a:xfrm>
            <a:off x="3728100" y="1291475"/>
            <a:ext cx="16878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b="1" sz="9600" u="sng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47300" y="1841375"/>
            <a:ext cx="56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org.jsoup.parser.CssParser.java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구현방법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Created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public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static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rgbClr val="267F9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HashMap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ko" sz="1800">
                <a:solidFill>
                  <a:srgbClr val="267F9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ko" sz="1800">
                <a:solidFill>
                  <a:srgbClr val="267F9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ko" sz="1800">
                <a:solidFill>
                  <a:srgbClr val="795E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parse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ko" sz="1800">
                <a:solidFill>
                  <a:srgbClr val="267F9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rgbClr val="00108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doc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Document내 모든 style 속성 가져와 HashMap으로 반환.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style의 우선순위를 고려하여 </a:t>
            </a:r>
            <a:b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우선순위가 낮은 속성부터 높은 속성 순으로 탐색.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 Element에서 자신에게 지원되는 css rule을 저장한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Document를 생성하여 반환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org.jsoup.style.Styler.java </a:t>
            </a:r>
            <a:r>
              <a:rPr lang="ko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(Visitor Pattern)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구현방법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Created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42425" y="308175"/>
            <a:ext cx="4756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latin typeface="Open Sans"/>
                <a:ea typeface="Open Sans"/>
                <a:cs typeface="Open Sans"/>
                <a:sym typeface="Open Sans"/>
              </a:rPr>
              <a:t>Index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11690" y="1453425"/>
            <a:ext cx="328800" cy="328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43400" y="1398525"/>
            <a:ext cx="316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JSoup 패턴 / 구조</a:t>
            </a:r>
            <a:endParaRPr b="1" sz="3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1690" y="2188475"/>
            <a:ext cx="328800" cy="328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43400" y="2133150"/>
            <a:ext cx="316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새로 추가한 기능</a:t>
            </a:r>
            <a:endParaRPr b="1" sz="24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11690" y="2979263"/>
            <a:ext cx="328800" cy="328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3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843400" y="2923513"/>
            <a:ext cx="3728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구현 방법</a:t>
            </a:r>
            <a:endParaRPr b="1"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1690" y="3770075"/>
            <a:ext cx="328800" cy="328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FFFF"/>
                </a:solidFill>
              </a:rPr>
              <a:t>4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43400" y="3713900"/>
            <a:ext cx="3161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 b="1"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93100" y="2568550"/>
            <a:ext cx="8261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</a:rPr>
              <a:t>final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StylingVisitor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NodeVisitor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5080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void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795E26"/>
                </a:solidFill>
                <a:highlight>
                  <a:srgbClr val="FFFFFF"/>
                </a:highlight>
              </a:rPr>
              <a:t>head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Node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1080"/>
                </a:solidFill>
                <a:highlight>
                  <a:srgbClr val="FFFFFF"/>
                </a:highlight>
              </a:rPr>
              <a:t>source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int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1080"/>
                </a:solidFill>
                <a:highlight>
                  <a:srgbClr val="FFFFFF"/>
                </a:highlight>
              </a:rPr>
              <a:t>depth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9144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>
                <a:solidFill>
                  <a:schemeClr val="dk1"/>
                </a:solidFill>
              </a:rPr>
              <a:t>해당 Node가 Element라면 자신에게 적용될 수 있는 Style을 갖도록 함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54000" lvl="0" marL="7620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void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795E26"/>
                </a:solidFill>
                <a:highlight>
                  <a:srgbClr val="FFFFFF"/>
                </a:highlight>
              </a:rPr>
              <a:t>tail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Node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1080"/>
                </a:solidFill>
                <a:highlight>
                  <a:srgbClr val="FFFFFF"/>
                </a:highlight>
              </a:rPr>
              <a:t>source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ko">
                <a:solidFill>
                  <a:srgbClr val="267F99"/>
                </a:solidFill>
                <a:highlight>
                  <a:srgbClr val="FFFFFF"/>
                </a:highlight>
              </a:rPr>
              <a:t>int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ko">
                <a:solidFill>
                  <a:srgbClr val="001080"/>
                </a:solidFill>
                <a:highlight>
                  <a:srgbClr val="FFFFFF"/>
                </a:highlight>
              </a:rPr>
              <a:t>depth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해당 Node의 SubTree는 모두 탐색을 마쳤으므로,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상위 Node부터 탐색을 진행할 수 있도록 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현재 수행중인 Node를 parentNode를 가리키게 한다.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org.jsoup.style.Styler.java </a:t>
            </a:r>
            <a:r>
              <a:rPr b="1" lang="ko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(Visitor Pattern)</a:t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구현방법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Created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493100" y="2427575"/>
            <a:ext cx="82614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54000" lvl="0" marL="0" rtl="0" algn="l">
              <a:lnSpc>
                <a:spcPct val="12272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ko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ko">
                <a:solidFill>
                  <a:srgbClr val="267F99"/>
                </a:solidFill>
                <a:highlight>
                  <a:srgbClr val="FFFFFF"/>
                </a:highlight>
              </a:rPr>
              <a:t>Document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ko">
                <a:solidFill>
                  <a:srgbClr val="795E26"/>
                </a:solidFill>
                <a:highlight>
                  <a:srgbClr val="FFFFFF"/>
                </a:highlight>
              </a:rPr>
              <a:t>applyExternalStyle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ko">
                <a:solidFill>
                  <a:srgbClr val="267F99"/>
                </a:solidFill>
                <a:highlight>
                  <a:srgbClr val="FFFFFF"/>
                </a:highlight>
              </a:rPr>
              <a:t>Document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ko">
                <a:solidFill>
                  <a:srgbClr val="001080"/>
                </a:solidFill>
                <a:highlight>
                  <a:srgbClr val="FFFFFF"/>
                </a:highlight>
              </a:rPr>
              <a:t>doc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9144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사용자가 이용할 Jsoup 인터페이스를 위해 추가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원본 Document를 이용해 스타일을 적용한 Document를 return해준다.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50800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org.jsoup.Jsoup.java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구현방법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Created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적용된 스타일에 대한 정보를 각 Element에서 저장한다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멤버변수 </a:t>
            </a:r>
            <a:r>
              <a:rPr lang="ko" sz="1600">
                <a:solidFill>
                  <a:srgbClr val="267F99"/>
                </a:solidFill>
              </a:rPr>
              <a:t>List</a:t>
            </a:r>
            <a:r>
              <a:rPr lang="ko" sz="1600">
                <a:solidFill>
                  <a:schemeClr val="dk1"/>
                </a:solidFill>
              </a:rPr>
              <a:t>&lt;</a:t>
            </a:r>
            <a:r>
              <a:rPr lang="ko" sz="1600">
                <a:solidFill>
                  <a:srgbClr val="267F99"/>
                </a:solidFill>
              </a:rPr>
              <a:t>String</a:t>
            </a:r>
            <a:r>
              <a:rPr lang="ko" sz="1600">
                <a:solidFill>
                  <a:schemeClr val="dk1"/>
                </a:solidFill>
              </a:rPr>
              <a:t>&gt; </a:t>
            </a:r>
            <a:r>
              <a:rPr lang="ko" sz="1600">
                <a:solidFill>
                  <a:srgbClr val="001080"/>
                </a:solidFill>
              </a:rPr>
              <a:t>styles</a:t>
            </a:r>
            <a:r>
              <a:rPr lang="ko" sz="1200">
                <a:solidFill>
                  <a:srgbClr val="001080"/>
                </a:solidFill>
              </a:rPr>
              <a:t> 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가지며 getter, setter를 이용해 Client에서 접근할 수 있다.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org.jsoup.node.Element.java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구현방법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Modified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simpleBehaviorTest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Style 태그를 갖는 Document에 대한 Unit test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simpleInlineTest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Inline 속성으로 style을 갖는 Document에 대한 Unit Test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org.jsoup.parser</a:t>
            </a: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.CssParserTest.java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CssParserTest.java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simpleBehaviorTest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Origin Document로 부터 Style이 입혀진 Document를 생성하는 Unit test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org.jsoup.style.StylerTest.java</a:t>
            </a:r>
            <a:endParaRPr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Styler</a:t>
            </a: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Test.java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311700" y="19648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기존의 class의 기능을 손상시키지 않음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기능 동작에 대한 단위 테스트 통과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결과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926" y="1198218"/>
            <a:ext cx="3397775" cy="3403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911625" y="-66575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URL: </a:t>
            </a:r>
            <a:r>
              <a:rPr lang="ko" sz="1700" u="sng">
                <a:solidFill>
                  <a:schemeClr val="hlink"/>
                </a:solidFill>
                <a:hlinkClick r:id="rId4"/>
              </a:rPr>
              <a:t>https://github.com/users/donghae0414/projects/1</a:t>
            </a:r>
            <a:endParaRPr sz="19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협업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Github Project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866" y="2361387"/>
            <a:ext cx="2970459" cy="2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0325" y="2989141"/>
            <a:ext cx="3443451" cy="18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/>
          <p:nvPr/>
        </p:nvSpPr>
        <p:spPr>
          <a:xfrm>
            <a:off x="311710" y="308201"/>
            <a:ext cx="135600" cy="705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493100" y="2568550"/>
            <a:ext cx="82614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447300" y="1841375"/>
            <a:ext cx="79887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URL: </a:t>
            </a:r>
            <a:r>
              <a:rPr lang="ko" sz="1700" u="sng">
                <a:solidFill>
                  <a:schemeClr val="hlink"/>
                </a:solidFill>
                <a:hlinkClick r:id="rId4"/>
              </a:rPr>
              <a:t>https://github.com/donghae0414/jsoup/tree/master</a:t>
            </a:r>
            <a:r>
              <a:rPr lang="ko" sz="1800" u="sng">
                <a:solidFill>
                  <a:schemeClr val="hlink"/>
                </a:solidFill>
                <a:hlinkClick r:id="rId5"/>
              </a:rPr>
              <a:t>/</a:t>
            </a:r>
            <a:r>
              <a:rPr lang="ko" sz="1700" u="sng">
                <a:solidFill>
                  <a:schemeClr val="hlink"/>
                </a:solidFill>
                <a:hlinkClick r:id="rId6"/>
              </a:rPr>
              <a:t>1</a:t>
            </a:r>
            <a:endParaRPr sz="19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618725" y="399750"/>
            <a:ext cx="529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협업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311700" y="1338875"/>
            <a:ext cx="5467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b="1" lang="ko" sz="2400">
                <a:latin typeface="Open Sans"/>
                <a:ea typeface="Open Sans"/>
                <a:cs typeface="Open Sans"/>
                <a:sym typeface="Open Sans"/>
              </a:rPr>
              <a:t>Github Repository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99" y="2337712"/>
            <a:ext cx="3043075" cy="24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3978" y="2349663"/>
            <a:ext cx="1917421" cy="24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9491" y="2349675"/>
            <a:ext cx="1518404" cy="26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600">
                <a:highlight>
                  <a:srgbClr val="FFFFFF"/>
                </a:highlight>
              </a:rPr>
              <a:t>Q &amp; A</a:t>
            </a:r>
            <a:endParaRPr b="1" sz="3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4294967295" type="ctrTitle"/>
          </p:nvPr>
        </p:nvSpPr>
        <p:spPr>
          <a:xfrm>
            <a:off x="2824500" y="3229000"/>
            <a:ext cx="3495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JSoup 패턴 / 구조</a:t>
            </a:r>
            <a:endParaRPr b="1" sz="3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3728100" y="1291475"/>
            <a:ext cx="16878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1" sz="9600" u="sng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1537300"/>
            <a:ext cx="8904976" cy="28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0.  Jsoup 동작 과정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Font typeface="Fira Sans Extra Condensed"/>
              <a:buAutoNum type="arabicPeriod"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Decorator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96" y="1489059"/>
            <a:ext cx="2720425" cy="28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688" y="3067588"/>
            <a:ext cx="49053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7704" y="1489054"/>
            <a:ext cx="4905375" cy="139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Visitor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99625"/>
            <a:ext cx="3991949" cy="28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0" r="38393" t="0"/>
          <a:stretch/>
        </p:blipFill>
        <p:spPr>
          <a:xfrm>
            <a:off x="4572000" y="698825"/>
            <a:ext cx="4098025" cy="409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 flipH="1" rot="10800000">
            <a:off x="5682500" y="869975"/>
            <a:ext cx="985500" cy="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 flipH="1" rot="10800000">
            <a:off x="5064925" y="977825"/>
            <a:ext cx="1788000" cy="2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 flipH="1" rot="10800000">
            <a:off x="5602325" y="3039800"/>
            <a:ext cx="1788000" cy="2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 flipH="1" rot="10800000">
            <a:off x="5602325" y="3623400"/>
            <a:ext cx="1788000" cy="2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Builder &amp; Strategy 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225" y="1208825"/>
            <a:ext cx="32385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00" y="1208825"/>
            <a:ext cx="4077226" cy="15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200" y="3019350"/>
            <a:ext cx="4932025" cy="16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 State 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65235"/>
            <a:ext cx="4228499" cy="254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198" y="1228875"/>
            <a:ext cx="4292101" cy="26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79500" y="0"/>
            <a:ext cx="3397775" cy="2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lang="ko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Observer Pattern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61650"/>
            <a:ext cx="4076150" cy="242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9700" y="2662575"/>
            <a:ext cx="4361924" cy="16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700" y="967025"/>
            <a:ext cx="4336387" cy="1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