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AU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AU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AU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AU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87B6D88-CCA1-4F57-A24D-46A93349AA90}" type="slidenum">
              <a:rPr lang="en-AU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4DD2AB0-3C80-46A8-A6A2-CF6707AC6503}" type="slidenum">
              <a:rPr lang="en-AU" sz="1200" strike="noStrike">
                <a:latin typeface="+mn-lt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873080" y="428760"/>
            <a:ext cx="7040160" cy="632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50920" y="1357200"/>
            <a:ext cx="8662680" cy="243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50920" y="4018680"/>
            <a:ext cx="8662680" cy="243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873080" y="428760"/>
            <a:ext cx="7040160" cy="632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250920" y="1357200"/>
            <a:ext cx="4227120" cy="243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89720" y="1357200"/>
            <a:ext cx="4227120" cy="243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89720" y="4018680"/>
            <a:ext cx="4227120" cy="243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250920" y="4018680"/>
            <a:ext cx="4227120" cy="243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873080" y="428760"/>
            <a:ext cx="7040160" cy="632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250920" y="1357200"/>
            <a:ext cx="8662680" cy="509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250920" y="1357200"/>
            <a:ext cx="8662680" cy="509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1388880" y="1357200"/>
            <a:ext cx="6386040" cy="509544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1388880" y="1357200"/>
            <a:ext cx="6386040" cy="5095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873080" y="428760"/>
            <a:ext cx="7040160" cy="632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250920" y="1357200"/>
            <a:ext cx="8662680" cy="509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873080" y="428760"/>
            <a:ext cx="7040160" cy="632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250920" y="1357200"/>
            <a:ext cx="8662680" cy="509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873080" y="428760"/>
            <a:ext cx="7040160" cy="632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50920" y="1357200"/>
            <a:ext cx="4227120" cy="509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89720" y="1357200"/>
            <a:ext cx="4227120" cy="509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873080" y="428760"/>
            <a:ext cx="7040160" cy="632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873080" y="428760"/>
            <a:ext cx="7040160" cy="293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873080" y="428760"/>
            <a:ext cx="7040160" cy="632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250920" y="1357200"/>
            <a:ext cx="4227120" cy="243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250920" y="4018680"/>
            <a:ext cx="4227120" cy="243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89720" y="1357200"/>
            <a:ext cx="4227120" cy="509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873080" y="428760"/>
            <a:ext cx="7040160" cy="632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250920" y="1357200"/>
            <a:ext cx="8662680" cy="509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873080" y="428760"/>
            <a:ext cx="7040160" cy="632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250920" y="1357200"/>
            <a:ext cx="4227120" cy="509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89720" y="1357200"/>
            <a:ext cx="4227120" cy="243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89720" y="4018680"/>
            <a:ext cx="4227120" cy="243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873080" y="428760"/>
            <a:ext cx="7040160" cy="632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250920" y="1357200"/>
            <a:ext cx="4227120" cy="243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89720" y="1357200"/>
            <a:ext cx="4227120" cy="243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250920" y="4018680"/>
            <a:ext cx="8662680" cy="243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873080" y="428760"/>
            <a:ext cx="7040160" cy="632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250920" y="1357200"/>
            <a:ext cx="8662680" cy="243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50920" y="4018680"/>
            <a:ext cx="8662680" cy="243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873080" y="428760"/>
            <a:ext cx="7040160" cy="632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50920" y="1357200"/>
            <a:ext cx="4227120" cy="243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89720" y="1357200"/>
            <a:ext cx="4227120" cy="243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89720" y="4018680"/>
            <a:ext cx="4227120" cy="243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250920" y="4018680"/>
            <a:ext cx="4227120" cy="243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873080" y="428760"/>
            <a:ext cx="7040160" cy="632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250920" y="1357200"/>
            <a:ext cx="8662680" cy="509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250920" y="1357200"/>
            <a:ext cx="8662680" cy="509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1388880" y="1357200"/>
            <a:ext cx="6386040" cy="509544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1388880" y="1357200"/>
            <a:ext cx="6386040" cy="5095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73080" y="428760"/>
            <a:ext cx="7040160" cy="632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50920" y="1357200"/>
            <a:ext cx="8662680" cy="509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73080" y="428760"/>
            <a:ext cx="7040160" cy="632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250920" y="1357200"/>
            <a:ext cx="4227120" cy="509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89720" y="1357200"/>
            <a:ext cx="4227120" cy="509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873080" y="428760"/>
            <a:ext cx="7040160" cy="632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1873080" y="428760"/>
            <a:ext cx="7040160" cy="293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873080" y="428760"/>
            <a:ext cx="7040160" cy="632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50920" y="1357200"/>
            <a:ext cx="4227120" cy="243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50920" y="4018680"/>
            <a:ext cx="4227120" cy="243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89720" y="1357200"/>
            <a:ext cx="4227120" cy="509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73080" y="428760"/>
            <a:ext cx="7040160" cy="632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50920" y="1357200"/>
            <a:ext cx="4227120" cy="509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89720" y="1357200"/>
            <a:ext cx="4227120" cy="243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89720" y="4018680"/>
            <a:ext cx="4227120" cy="243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873080" y="428760"/>
            <a:ext cx="7040160" cy="632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50920" y="1357200"/>
            <a:ext cx="4227120" cy="243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89720" y="1357200"/>
            <a:ext cx="4227120" cy="243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250920" y="4018680"/>
            <a:ext cx="8662680" cy="2430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928800" y="260280"/>
            <a:ext cx="8000640" cy="953640"/>
          </a:xfrm>
          <a:prstGeom prst="rect">
            <a:avLst/>
          </a:prstGeom>
          <a:solidFill>
            <a:schemeClr val="accent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250560" y="6575400"/>
            <a:ext cx="8678880" cy="0"/>
          </a:xfrm>
          <a:prstGeom prst="line">
            <a:avLst/>
          </a:prstGeom>
          <a:ln w="28440">
            <a:solidFill>
              <a:srgbClr val="ce1126"/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 flipH="1">
            <a:off x="250200" y="260280"/>
            <a:ext cx="1611000" cy="788760"/>
          </a:xfrm>
          <a:prstGeom prst="rect">
            <a:avLst/>
          </a:prstGeom>
          <a:solidFill>
            <a:srgbClr val="ce112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2" descr=""/>
          <p:cNvPicPr/>
          <p:nvPr/>
        </p:nvPicPr>
        <p:blipFill>
          <a:blip r:embed="rId2"/>
          <a:stretch/>
        </p:blipFill>
        <p:spPr>
          <a:xfrm>
            <a:off x="422640" y="435240"/>
            <a:ext cx="1267560" cy="438840"/>
          </a:xfrm>
          <a:prstGeom prst="rect">
            <a:avLst/>
          </a:prstGeom>
          <a:ln w="9360">
            <a:noFill/>
          </a:ln>
        </p:spPr>
      </p:pic>
      <p:sp>
        <p:nvSpPr>
          <p:cNvPr id="4" name="CustomShape 4"/>
          <p:cNvSpPr/>
          <p:nvPr/>
        </p:nvSpPr>
        <p:spPr>
          <a:xfrm flipH="1">
            <a:off x="928800" y="260280"/>
            <a:ext cx="8000640" cy="953640"/>
          </a:xfrm>
          <a:prstGeom prst="rect">
            <a:avLst/>
          </a:prstGeom>
          <a:solidFill>
            <a:schemeClr val="accent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5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6"/>
          <p:cNvSpPr/>
          <p:nvPr/>
        </p:nvSpPr>
        <p:spPr>
          <a:xfrm>
            <a:off x="1071720" y="0"/>
            <a:ext cx="8071920" cy="5785920"/>
          </a:xfrm>
          <a:prstGeom prst="rect">
            <a:avLst/>
          </a:prstGeom>
          <a:solidFill>
            <a:schemeClr val="accent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1332000" y="260280"/>
            <a:ext cx="7581600" cy="108072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en-US" sz="3600" strike="noStrike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8" name="CustomShape 8"/>
          <p:cNvSpPr/>
          <p:nvPr/>
        </p:nvSpPr>
        <p:spPr>
          <a:xfrm>
            <a:off x="1071720" y="4200480"/>
            <a:ext cx="2303280" cy="2303280"/>
          </a:xfrm>
          <a:prstGeom prst="rect">
            <a:avLst/>
          </a:prstGeom>
          <a:solidFill>
            <a:schemeClr val="accent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9"/>
          <p:cNvSpPr/>
          <p:nvPr/>
        </p:nvSpPr>
        <p:spPr>
          <a:xfrm flipH="1">
            <a:off x="261360" y="5715000"/>
            <a:ext cx="1612440" cy="788760"/>
          </a:xfrm>
          <a:prstGeom prst="rect">
            <a:avLst/>
          </a:prstGeom>
          <a:solidFill>
            <a:srgbClr val="ce112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" name="Picture 17" descr=""/>
          <p:cNvPicPr/>
          <p:nvPr/>
        </p:nvPicPr>
        <p:blipFill>
          <a:blip r:embed="rId3"/>
          <a:stretch/>
        </p:blipFill>
        <p:spPr>
          <a:xfrm>
            <a:off x="433800" y="5889960"/>
            <a:ext cx="1268640" cy="438840"/>
          </a:xfrm>
          <a:prstGeom prst="rect">
            <a:avLst/>
          </a:prstGeom>
          <a:ln w="9360">
            <a:noFill/>
          </a:ln>
        </p:spPr>
      </p:pic>
      <p:sp>
        <p:nvSpPr>
          <p:cNvPr id="11" name="CustomShape 10"/>
          <p:cNvSpPr/>
          <p:nvPr/>
        </p:nvSpPr>
        <p:spPr>
          <a:xfrm>
            <a:off x="1090440" y="4219560"/>
            <a:ext cx="226656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AU" sz="1200" strike="noStrike">
                <a:solidFill>
                  <a:srgbClr val="000000"/>
                </a:solidFill>
                <a:latin typeface="Arial"/>
              </a:rPr>
              <a:t>FACULTY OF</a:t>
            </a:r>
            <a:r>
              <a:rPr lang="en-AU" sz="1200" strike="noStrike">
                <a:solidFill>
                  <a:srgbClr val="000000"/>
                </a:solidFill>
                <a:latin typeface="Arial"/>
              </a:rPr>
              <a:t>
</a:t>
            </a:r>
            <a:r>
              <a:rPr lang="en-AU" sz="1200" strike="noStrike">
                <a:solidFill>
                  <a:srgbClr val="000000"/>
                </a:solidFill>
                <a:latin typeface="Arial"/>
              </a:rPr>
              <a:t>ENGINEERING &amp;</a:t>
            </a:r>
            <a:r>
              <a:rPr lang="en-AU" sz="1200" strike="noStrike">
                <a:solidFill>
                  <a:srgbClr val="000000"/>
                </a:solidFill>
                <a:latin typeface="Arial"/>
              </a:rPr>
              <a:t>
</a:t>
            </a:r>
            <a:r>
              <a:rPr lang="en-AU" sz="1200" strike="noStrike">
                <a:solidFill>
                  <a:srgbClr val="000000"/>
                </a:solidFill>
                <a:latin typeface="Arial"/>
              </a:rPr>
              <a:t>INFORMATION TECHNOLOGIES</a:t>
            </a:r>
            <a:endParaRPr/>
          </a:p>
        </p:txBody>
      </p:sp>
      <p:sp>
        <p:nvSpPr>
          <p:cNvPr id="12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 flipH="1">
            <a:off x="928800" y="260280"/>
            <a:ext cx="8000640" cy="953640"/>
          </a:xfrm>
          <a:prstGeom prst="rect">
            <a:avLst/>
          </a:prstGeom>
          <a:solidFill>
            <a:schemeClr val="accent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Line 2"/>
          <p:cNvSpPr/>
          <p:nvPr/>
        </p:nvSpPr>
        <p:spPr>
          <a:xfrm>
            <a:off x="250560" y="6575400"/>
            <a:ext cx="8678880" cy="0"/>
          </a:xfrm>
          <a:prstGeom prst="line">
            <a:avLst/>
          </a:prstGeom>
          <a:ln w="28440">
            <a:solidFill>
              <a:srgbClr val="ce1126"/>
            </a:solidFill>
            <a:round/>
          </a:ln>
        </p:spPr>
      </p:sp>
      <p:sp>
        <p:nvSpPr>
          <p:cNvPr id="49" name="CustomShape 3"/>
          <p:cNvSpPr/>
          <p:nvPr/>
        </p:nvSpPr>
        <p:spPr>
          <a:xfrm flipH="1">
            <a:off x="250200" y="260280"/>
            <a:ext cx="1611000" cy="788760"/>
          </a:xfrm>
          <a:prstGeom prst="rect">
            <a:avLst/>
          </a:prstGeom>
          <a:solidFill>
            <a:srgbClr val="ce112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0" name="Picture 12" descr=""/>
          <p:cNvPicPr/>
          <p:nvPr/>
        </p:nvPicPr>
        <p:blipFill>
          <a:blip r:embed="rId2"/>
          <a:stretch/>
        </p:blipFill>
        <p:spPr>
          <a:xfrm>
            <a:off x="422640" y="435240"/>
            <a:ext cx="1267560" cy="438840"/>
          </a:xfrm>
          <a:prstGeom prst="rect">
            <a:avLst/>
          </a:prstGeom>
          <a:ln w="9360">
            <a:noFill/>
          </a:ln>
        </p:spPr>
      </p:pic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1873080" y="428760"/>
            <a:ext cx="7040160" cy="632880"/>
          </a:xfrm>
          <a:prstGeom prst="rect">
            <a:avLst/>
          </a:prstGeom>
        </p:spPr>
        <p:txBody>
          <a:bodyPr anchor="b"/>
          <a:p>
            <a:pPr algn="r">
              <a:lnSpc>
                <a:spcPts val="882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250920" y="1357200"/>
            <a:ext cx="8662680" cy="5095440"/>
          </a:xfrm>
          <a:prstGeom prst="rect">
            <a:avLst/>
          </a:prstGeom>
        </p:spPr>
        <p:txBody>
          <a:bodyPr lIns="0"/>
          <a:p>
            <a:pPr>
              <a:buSzPct val="45000"/>
              <a:buFont typeface="StarSymbol"/>
              <a:buChar char="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›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-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-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-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53" name="PlaceHolder 6"/>
          <p:cNvSpPr>
            <a:spLocks noGrp="1"/>
          </p:cNvSpPr>
          <p:nvPr>
            <p:ph type="sldNum"/>
          </p:nvPr>
        </p:nvSpPr>
        <p:spPr>
          <a:xfrm>
            <a:off x="8664480" y="6586560"/>
            <a:ext cx="248760" cy="21384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CB2FAAF8-3B19-47F2-8EEE-5F4AFCFD4EBF}" type="slidenum">
              <a:rPr lang="en-AU" sz="900" strike="noStrike">
                <a:solidFill>
                  <a:srgbClr val="ce1126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332000" y="260280"/>
            <a:ext cx="7581600" cy="1080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en-US" sz="3600" strike="noStrike">
                <a:solidFill>
                  <a:srgbClr val="000000"/>
                </a:solidFill>
                <a:latin typeface="Arial"/>
              </a:rPr>
              <a:t>3D Neuron Reconstruction from Multi-Modal Optical Microscopy Images 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3414600" y="5016600"/>
            <a:ext cx="5570280" cy="283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r>
              <a:rPr b="1" lang="en-AU" sz="1400" strike="noStrike">
                <a:solidFill>
                  <a:srgbClr val="000000"/>
                </a:solidFill>
                <a:latin typeface="Arial"/>
              </a:rPr>
              <a:t>Weidong (Tom)  Cai</a:t>
            </a:r>
            <a:r>
              <a:rPr lang="en-AU" sz="14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lang="en-AU" sz="1400" strike="noStrike">
                <a:solidFill>
                  <a:srgbClr val="000000"/>
                </a:solidFill>
                <a:latin typeface="Arial"/>
              </a:rPr>
              <a:t>|Associate Professor </a:t>
            </a:r>
            <a:endParaRPr/>
          </a:p>
        </p:txBody>
      </p:sp>
      <p:sp>
        <p:nvSpPr>
          <p:cNvPr id="95" name="CustomShape 3"/>
          <p:cNvSpPr/>
          <p:nvPr/>
        </p:nvSpPr>
        <p:spPr>
          <a:xfrm>
            <a:off x="3414600" y="5300640"/>
            <a:ext cx="5570280" cy="283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lang="en-AU" sz="1400" strike="noStrike">
                <a:solidFill>
                  <a:srgbClr val="000000"/>
                </a:solidFill>
                <a:latin typeface="Arial"/>
              </a:rPr>
              <a:t>Biomedical &amp; Multimedia Info. Tech. (BMIT) Research Group</a:t>
            </a:r>
            <a:r>
              <a:rPr lang="en-AU" sz="1400" strike="noStrike">
                <a:solidFill>
                  <a:srgbClr val="000000"/>
                </a:solidFill>
                <a:latin typeface="Arial"/>
              </a:rPr>
              <a:t>
</a:t>
            </a:r>
            <a:r>
              <a:rPr lang="en-AU" sz="1400" strike="noStrike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 algn="r">
              <a:lnSpc>
                <a:spcPct val="100000"/>
              </a:lnSpc>
            </a:pPr>
            <a:r>
              <a:rPr lang="en-AU" sz="1400" strike="noStrike">
                <a:solidFill>
                  <a:srgbClr val="000000"/>
                </a:solidFill>
                <a:latin typeface="Arial"/>
              </a:rPr>
              <a:t>School of Information Technologies </a:t>
            </a:r>
            <a:endParaRPr/>
          </a:p>
        </p:txBody>
      </p:sp>
      <p:sp>
        <p:nvSpPr>
          <p:cNvPr id="96" name="CustomShape 4"/>
          <p:cNvSpPr/>
          <p:nvPr/>
        </p:nvSpPr>
        <p:spPr>
          <a:xfrm>
            <a:off x="3414600" y="4788000"/>
            <a:ext cx="5570280" cy="283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r>
              <a:rPr b="1" lang="en-AU" sz="1400" strike="noStrike">
                <a:solidFill>
                  <a:srgbClr val="000000"/>
                </a:solidFill>
                <a:latin typeface="Arial"/>
              </a:rPr>
              <a:t>Donghao Zhang</a:t>
            </a:r>
            <a:r>
              <a:rPr lang="en-AU" sz="14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lang="en-AU" sz="1400" strike="noStrike">
                <a:solidFill>
                  <a:srgbClr val="000000"/>
                </a:solidFill>
                <a:latin typeface="Arial"/>
              </a:rPr>
              <a:t>| Master Student</a:t>
            </a:r>
            <a:endParaRPr/>
          </a:p>
        </p:txBody>
      </p:sp>
      <p:sp>
        <p:nvSpPr>
          <p:cNvPr id="97" name="TextShape 5"/>
          <p:cNvSpPr txBox="1"/>
          <p:nvPr/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sp>
        <p:nvSpPr>
          <p:cNvPr id="98" name="TextShape 6"/>
          <p:cNvSpPr txBox="1"/>
          <p:nvPr/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sp>
        <p:nvSpPr>
          <p:cNvPr id="99" name="TextShape 7"/>
          <p:cNvSpPr txBox="1"/>
          <p:nvPr/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  <p:transition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1873080" y="428760"/>
            <a:ext cx="7040160" cy="6328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ts val="882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Simulation and Analysis of Digital Reconstruction (cont.)  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250920" y="1357200"/>
            <a:ext cx="8662680" cy="5095440"/>
          </a:xfrm>
          <a:prstGeom prst="rect">
            <a:avLst/>
          </a:prstGeom>
          <a:noFill/>
          <a:ln>
            <a:noFill/>
          </a:ln>
        </p:spPr>
        <p:txBody>
          <a:bodyPr l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5" name="TextShape 3"/>
          <p:cNvSpPr txBox="1"/>
          <p:nvPr/>
        </p:nvSpPr>
        <p:spPr>
          <a:xfrm>
            <a:off x="8664480" y="6586560"/>
            <a:ext cx="248760" cy="21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5585A278-1BE7-47C8-8388-AD20A9422B3B}" type="slidenum">
              <a:rPr lang="en-AU" sz="900" strike="noStrike">
                <a:solidFill>
                  <a:srgbClr val="ce1126"/>
                </a:solidFill>
                <a:latin typeface="Arial"/>
              </a:rPr>
              <a:t>&lt;number&gt;</a:t>
            </a:fld>
            <a:endParaRPr/>
          </a:p>
        </p:txBody>
      </p:sp>
      <p:graphicFrame>
        <p:nvGraphicFramePr>
          <p:cNvPr id="166" name="Table 4"/>
          <p:cNvGraphicFramePr/>
          <p:nvPr/>
        </p:nvGraphicFramePr>
        <p:xfrm>
          <a:off x="1619640" y="2118600"/>
          <a:ext cx="6095520" cy="2595600"/>
        </p:xfrm>
        <a:graphic>
          <a:graphicData uri="http://schemas.openxmlformats.org/drawingml/2006/table">
            <a:tbl>
              <a:tblPr/>
              <a:tblGrid>
                <a:gridCol w="870840"/>
                <a:gridCol w="870840"/>
                <a:gridCol w="870840"/>
                <a:gridCol w="870840"/>
                <a:gridCol w="870840"/>
                <a:gridCol w="870840"/>
                <a:gridCol w="870840"/>
              </a:tblGrid>
              <a:tr h="431640">
                <a:tc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trike="noStrike">
                          <a:solidFill>
                            <a:srgbClr val="ffffff"/>
                          </a:solidFill>
                          <a:latin typeface="Arial"/>
                        </a:rPr>
                        <a:t>18%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trike="noStrike">
                          <a:solidFill>
                            <a:srgbClr val="ffffff"/>
                          </a:solidFill>
                          <a:latin typeface="Arial"/>
                        </a:rPr>
                        <a:t>36%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trike="noStrike">
                          <a:solidFill>
                            <a:srgbClr val="ffffff"/>
                          </a:solidFill>
                          <a:latin typeface="Arial"/>
                        </a:rPr>
                        <a:t>54%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trike="noStrike">
                          <a:solidFill>
                            <a:srgbClr val="ffffff"/>
                          </a:solidFill>
                          <a:latin typeface="Arial"/>
                        </a:rPr>
                        <a:t>72%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trike="noStrike">
                          <a:solidFill>
                            <a:srgbClr val="ffffff"/>
                          </a:solidFill>
                          <a:latin typeface="Arial"/>
                        </a:rPr>
                        <a:t>90%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360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SD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1.9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2.3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7.6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26.1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55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DNR</a:t>
                      </a:r>
                      <a:endParaRPr/>
                    </a:p>
                  </a:txBody>
                  <a:tcPr/>
                </a:tc>
              </a:tr>
              <a:tr h="360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SSD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2.1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2.5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5.3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63</a:t>
                      </a:r>
                      <a:endParaRPr/>
                    </a:p>
                  </a:txBody>
                  <a:tcPr/>
                </a:tc>
              </a:tr>
              <a:tr h="360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SSD%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26%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31%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37.2%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54%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72%</a:t>
                      </a:r>
                      <a:endParaRPr/>
                    </a:p>
                  </a:txBody>
                  <a:tcPr/>
                </a:tc>
              </a:tr>
              <a:tr h="360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SD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2.0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3.1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8.9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28.4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76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APP2</a:t>
                      </a:r>
                      <a:endParaRPr/>
                    </a:p>
                  </a:txBody>
                  <a:tcPr/>
                </a:tc>
              </a:tr>
              <a:tr h="360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SSD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2.1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3.4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9.2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37.7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66.8</a:t>
                      </a:r>
                      <a:endParaRPr/>
                    </a:p>
                  </a:txBody>
                  <a:tcPr/>
                </a:tc>
              </a:tr>
              <a:tr h="360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SSD%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29%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33%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40.3%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67%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trike="noStrike">
                          <a:solidFill>
                            <a:srgbClr val="000000"/>
                          </a:solidFill>
                          <a:latin typeface="Arial"/>
                        </a:rPr>
                        <a:t>80.2%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7" name="CustomShape 5"/>
          <p:cNvSpPr/>
          <p:nvPr/>
        </p:nvSpPr>
        <p:spPr>
          <a:xfrm>
            <a:off x="655920" y="4920120"/>
            <a:ext cx="76744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000000"/>
                </a:solidFill>
                <a:latin typeface="Arial"/>
              </a:rPr>
              <a:t>SD : Voxel Spatial Distance between Ground Truth and 3D Reconstruction</a:t>
            </a:r>
            <a:endParaRPr/>
          </a:p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000000"/>
                </a:solidFill>
                <a:latin typeface="Arial"/>
              </a:rPr>
              <a:t>SSD : Voxel Substantial Spatial Distance  </a:t>
            </a:r>
            <a:endParaRPr/>
          </a:p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000000"/>
                </a:solidFill>
                <a:latin typeface="Arial"/>
              </a:rPr>
              <a:t>SSD% :  Probability of  SSD node pairs.  </a:t>
            </a:r>
            <a:endParaRPr/>
          </a:p>
        </p:txBody>
      </p:sp>
    </p:spTree>
  </p:cSld>
  <p:transition spd="slow">
    <p:fade/>
  </p:transition>
  <p:timing>
    <p:tnLst>
      <p:par>
        <p:cTn id="56" dur="indefinite" restart="never" nodeType="tmRoot">
          <p:childTnLst>
            <p:seq>
              <p:cTn id="5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1873080" y="428760"/>
            <a:ext cx="7040160" cy="6328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ts val="882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Conclusion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250920" y="1357200"/>
            <a:ext cx="8662680" cy="5095440"/>
          </a:xfrm>
          <a:prstGeom prst="rect">
            <a:avLst/>
          </a:prstGeom>
          <a:noFill/>
          <a:ln>
            <a:noFill/>
          </a:ln>
        </p:spPr>
        <p:txBody>
          <a:bodyPr l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›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The image quality is improved by image processing techniques such as noise reduction, deconvolution and shade correction.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›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The k-means algorithm is optimized with KNN. The clustering result of k-means is valuable information for soma detection and tree segmentation.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›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Tree segmentation can be achieved by the principal curve starting from different centroids.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›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Our model is quite robust even when most of neuron signal is deleted.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70" name="TextShape 3"/>
          <p:cNvSpPr txBox="1"/>
          <p:nvPr/>
        </p:nvSpPr>
        <p:spPr>
          <a:xfrm>
            <a:off x="8664480" y="6586560"/>
            <a:ext cx="248760" cy="21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62CF325D-DDE2-48D6-8844-44392B62B692}" type="slidenum">
              <a:rPr lang="en-AU" sz="900" strike="noStrike">
                <a:solidFill>
                  <a:srgbClr val="ce1126"/>
                </a:solidFill>
                <a:latin typeface="Arial"/>
              </a:rPr>
              <a:t>&lt;number&gt;</a:t>
            </a:fld>
            <a:endParaRPr/>
          </a:p>
        </p:txBody>
      </p:sp>
    </p:spTree>
  </p:cSld>
  <p:transition>
    <p:pull dir="r"/>
  </p:transition>
  <p:timing>
    <p:tnLst>
      <p:par>
        <p:cTn id="58" dur="indefinite" restart="never" nodeType="tmRoot">
          <p:childTnLst>
            <p:seq>
              <p:cTn id="5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1873080" y="428760"/>
            <a:ext cx="7040160" cy="6328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250920" y="1357200"/>
            <a:ext cx="8662680" cy="5095440"/>
          </a:xfrm>
          <a:prstGeom prst="rect">
            <a:avLst/>
          </a:prstGeom>
          <a:noFill/>
          <a:ln>
            <a:noFill/>
          </a:ln>
        </p:spPr>
        <p:txBody>
          <a:bodyPr lIns="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Arial"/>
              </a:rPr>
              <a:t>THANK YOU</a:t>
            </a:r>
            <a:endParaRPr/>
          </a:p>
        </p:txBody>
      </p:sp>
      <p:sp>
        <p:nvSpPr>
          <p:cNvPr id="173" name="TextShape 3"/>
          <p:cNvSpPr txBox="1"/>
          <p:nvPr/>
        </p:nvSpPr>
        <p:spPr>
          <a:xfrm>
            <a:off x="8664480" y="6586560"/>
            <a:ext cx="248760" cy="21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8055732D-1036-4128-8002-A63ED3745D66}" type="slidenum">
              <a:rPr lang="en-AU" sz="900" strike="noStrike">
                <a:solidFill>
                  <a:srgbClr val="ce1126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74" name="CustomShape 4"/>
          <p:cNvSpPr/>
          <p:nvPr/>
        </p:nvSpPr>
        <p:spPr>
          <a:xfrm>
            <a:off x="3286800" y="4579920"/>
            <a:ext cx="2239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AU" sz="3600" strike="noStrike">
                <a:solidFill>
                  <a:srgbClr val="000000"/>
                </a:solidFill>
                <a:latin typeface="Arial"/>
              </a:rPr>
              <a:t>Questions</a:t>
            </a:r>
            <a:endParaRPr/>
          </a:p>
        </p:txBody>
      </p:sp>
    </p:spTree>
  </p:cSld>
  <p:transition>
    <p:pull dir="r"/>
  </p:transition>
  <p:timing>
    <p:tnLst>
      <p:par>
        <p:cTn id="60" dur="indefinite" restart="never" nodeType="tmRoot">
          <p:childTnLst>
            <p:seq>
              <p:cTn id="6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873080" y="428760"/>
            <a:ext cx="7040160" cy="6328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250920" y="1357200"/>
            <a:ext cx="8662680" cy="5095440"/>
          </a:xfrm>
          <a:prstGeom prst="rect">
            <a:avLst/>
          </a:prstGeom>
          <a:noFill/>
          <a:ln>
            <a:noFill/>
          </a:ln>
        </p:spPr>
        <p:txBody>
          <a:bodyPr l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›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Importance of 3D Neuron Reconstruction </a:t>
            </a:r>
            <a:endParaRPr/>
          </a:p>
          <a:p>
            <a:pPr>
              <a:lnSpc>
                <a:spcPct val="100000"/>
              </a:lnSpc>
              <a:buFont typeface="Arial"/>
              <a:buChar char="›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Problem Statement: Challenges of 3D Neuron Reconstruction </a:t>
            </a:r>
            <a:endParaRPr/>
          </a:p>
          <a:p>
            <a:pPr>
              <a:lnSpc>
                <a:spcPct val="100000"/>
              </a:lnSpc>
              <a:buFont typeface="Arial"/>
              <a:buChar char="›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Image Processing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Adjustable Binarization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K-means</a:t>
            </a:r>
            <a:endParaRPr/>
          </a:p>
          <a:p>
            <a:pPr>
              <a:lnSpc>
                <a:spcPct val="100000"/>
              </a:lnSpc>
              <a:buFont typeface="Arial"/>
              <a:buChar char="›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Soma Detection</a:t>
            </a:r>
            <a:endParaRPr/>
          </a:p>
          <a:p>
            <a:pPr>
              <a:lnSpc>
                <a:spcPct val="100000"/>
              </a:lnSpc>
              <a:buFont typeface="Arial"/>
              <a:buChar char="›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Tree Segmentation</a:t>
            </a:r>
            <a:endParaRPr/>
          </a:p>
          <a:p>
            <a:pPr>
              <a:lnSpc>
                <a:spcPct val="100000"/>
              </a:lnSpc>
              <a:buFont typeface="Arial"/>
              <a:buChar char="›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Simulation and Analysis of Digital Reconstruction  </a:t>
            </a:r>
            <a:endParaRPr/>
          </a:p>
          <a:p>
            <a:pPr>
              <a:lnSpc>
                <a:spcPct val="100000"/>
              </a:lnSpc>
              <a:buFont typeface="Arial"/>
              <a:buChar char="›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Conclusion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2" name="TextShape 3"/>
          <p:cNvSpPr txBox="1"/>
          <p:nvPr/>
        </p:nvSpPr>
        <p:spPr>
          <a:xfrm>
            <a:off x="8664480" y="6586560"/>
            <a:ext cx="248760" cy="21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C288794A-5CE6-45B1-BF1C-6AE0966259B7}" type="slidenum">
              <a:rPr lang="en-AU" sz="900" strike="noStrike">
                <a:solidFill>
                  <a:srgbClr val="ce1126"/>
                </a:solidFill>
                <a:latin typeface="Arial"/>
              </a:rPr>
              <a:t>&lt;number&gt;</a:t>
            </a:fld>
            <a:endParaRPr/>
          </a:p>
        </p:txBody>
      </p:sp>
    </p:spTree>
  </p:cSld>
  <p:transition spd="slow">
    <p:fade/>
  </p:transition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0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9" dur="500"/>
                                        <p:tgtEl>
                                          <p:spTgt spid="101">
                                            <p:txEl>
                                              <p:pRg st="1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1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3" dur="500"/>
                                        <p:tgtEl>
                                          <p:spTgt spid="101">
                                            <p:txEl>
                                              <p:pRg st="41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64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7" dur="500"/>
                                        <p:tgtEl>
                                          <p:spTgt spid="101">
                                            <p:txEl>
                                              <p:pRg st="164" end="1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82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1" dur="500"/>
                                        <p:tgtEl>
                                          <p:spTgt spid="101">
                                            <p:txEl>
                                              <p:pRg st="182" end="2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00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5" dur="500"/>
                                        <p:tgtEl>
                                          <p:spTgt spid="101">
                                            <p:txEl>
                                              <p:pRg st="100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17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9" dur="500"/>
                                        <p:tgtEl>
                                          <p:spTgt spid="101">
                                            <p:txEl>
                                              <p:pRg st="117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41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3" dur="500"/>
                                        <p:tgtEl>
                                          <p:spTgt spid="101">
                                            <p:txEl>
                                              <p:pRg st="141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49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7" dur="500"/>
                                        <p:tgtEl>
                                          <p:spTgt spid="101">
                                            <p:txEl>
                                              <p:pRg st="149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34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1" dur="500"/>
                                        <p:tgtEl>
                                          <p:spTgt spid="101">
                                            <p:txEl>
                                              <p:pRg st="234" end="2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873080" y="428760"/>
            <a:ext cx="7040160" cy="6328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ts val="882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Problem Statement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250920" y="1357200"/>
            <a:ext cx="8662680" cy="5095440"/>
          </a:xfrm>
          <a:prstGeom prst="rect">
            <a:avLst/>
          </a:prstGeom>
          <a:noFill/>
          <a:ln>
            <a:noFill/>
          </a:ln>
        </p:spPr>
        <p:txBody>
          <a:bodyPr l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5" name="TextShape 3"/>
          <p:cNvSpPr txBox="1"/>
          <p:nvPr/>
        </p:nvSpPr>
        <p:spPr>
          <a:xfrm>
            <a:off x="8664480" y="6586560"/>
            <a:ext cx="248760" cy="21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7DF02FB8-7AD2-41C9-86F2-552492B47309}" type="slidenum">
              <a:rPr lang="en-AU" sz="900" strike="noStrike">
                <a:solidFill>
                  <a:srgbClr val="ce1126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106" name="Picture 5" descr=""/>
          <p:cNvPicPr/>
          <p:nvPr/>
        </p:nvPicPr>
        <p:blipFill>
          <a:blip r:embed="rId1"/>
          <a:stretch/>
        </p:blipFill>
        <p:spPr>
          <a:xfrm>
            <a:off x="107640" y="2325240"/>
            <a:ext cx="3816000" cy="3024000"/>
          </a:xfrm>
          <a:prstGeom prst="rect">
            <a:avLst/>
          </a:prstGeom>
          <a:ln>
            <a:noFill/>
          </a:ln>
        </p:spPr>
      </p:pic>
      <p:sp>
        <p:nvSpPr>
          <p:cNvPr id="107" name="CustomShape 4"/>
          <p:cNvSpPr/>
          <p:nvPr/>
        </p:nvSpPr>
        <p:spPr>
          <a:xfrm>
            <a:off x="2367720" y="2854800"/>
            <a:ext cx="703800" cy="458640"/>
          </a:xfrm>
          <a:prstGeom prst="donut">
            <a:avLst>
              <a:gd name="adj" fmla="val 12198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5"/>
          <p:cNvSpPr/>
          <p:nvPr/>
        </p:nvSpPr>
        <p:spPr>
          <a:xfrm>
            <a:off x="3397680" y="4589280"/>
            <a:ext cx="218880" cy="145800"/>
          </a:xfrm>
          <a:prstGeom prst="donut">
            <a:avLst>
              <a:gd name="adj" fmla="val 12198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6"/>
          <p:cNvSpPr/>
          <p:nvPr/>
        </p:nvSpPr>
        <p:spPr>
          <a:xfrm>
            <a:off x="3008880" y="4825440"/>
            <a:ext cx="73080" cy="188280"/>
          </a:xfrm>
          <a:prstGeom prst="donut">
            <a:avLst>
              <a:gd name="adj" fmla="val 12198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0" name="Picture 6" descr=""/>
          <p:cNvPicPr/>
          <p:nvPr/>
        </p:nvPicPr>
        <p:blipFill>
          <a:blip r:embed="rId2"/>
          <a:stretch/>
        </p:blipFill>
        <p:spPr>
          <a:xfrm>
            <a:off x="5292000" y="2325240"/>
            <a:ext cx="3721680" cy="3013920"/>
          </a:xfrm>
          <a:prstGeom prst="rect">
            <a:avLst/>
          </a:prstGeom>
          <a:ln>
            <a:noFill/>
          </a:ln>
        </p:spPr>
      </p:pic>
      <p:sp>
        <p:nvSpPr>
          <p:cNvPr id="111" name="CustomShape 7"/>
          <p:cNvSpPr/>
          <p:nvPr/>
        </p:nvSpPr>
        <p:spPr>
          <a:xfrm flipV="1">
            <a:off x="3924000" y="3831840"/>
            <a:ext cx="1367640" cy="4680"/>
          </a:xfrm>
          <a:prstGeom prst="straightConnector1">
            <a:avLst/>
          </a:prstGeom>
          <a:noFill/>
          <a:ln>
            <a:round/>
            <a:tailEnd len="med" type="arrow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12" name="CustomShape 8"/>
          <p:cNvSpPr/>
          <p:nvPr/>
        </p:nvSpPr>
        <p:spPr>
          <a:xfrm>
            <a:off x="4270320" y="2854800"/>
            <a:ext cx="60300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en-AU" sz="5400" strike="noStrike">
                <a:solidFill>
                  <a:srgbClr val="25bdff"/>
                </a:solidFill>
                <a:latin typeface="Arial"/>
              </a:rPr>
              <a:t>?</a:t>
            </a:r>
            <a:endParaRPr/>
          </a:p>
        </p:txBody>
      </p:sp>
      <p:sp>
        <p:nvSpPr>
          <p:cNvPr id="113" name="CustomShape 9"/>
          <p:cNvSpPr/>
          <p:nvPr/>
        </p:nvSpPr>
        <p:spPr>
          <a:xfrm>
            <a:off x="3957840" y="5445360"/>
            <a:ext cx="166536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AU" sz="1600" strike="noStrike">
                <a:solidFill>
                  <a:srgbClr val="000000"/>
                </a:solidFill>
                <a:latin typeface="Arial"/>
              </a:rPr>
              <a:t>Digital </a:t>
            </a:r>
            <a:endParaRPr/>
          </a:p>
          <a:p>
            <a:pPr>
              <a:lnSpc>
                <a:spcPct val="100000"/>
              </a:lnSpc>
            </a:pPr>
            <a:r>
              <a:rPr b="1" lang="en-AU" sz="1600" strike="noStrike">
                <a:solidFill>
                  <a:srgbClr val="000000"/>
                </a:solidFill>
                <a:latin typeface="Arial"/>
              </a:rPr>
              <a:t>Reconstruction</a:t>
            </a:r>
            <a:endParaRPr/>
          </a:p>
          <a:p>
            <a:pPr>
              <a:lnSpc>
                <a:spcPct val="100000"/>
              </a:lnSpc>
            </a:pPr>
            <a:r>
              <a:rPr b="1" lang="en-AU" sz="1600" strike="noStrike">
                <a:solidFill>
                  <a:srgbClr val="000000"/>
                </a:solidFill>
                <a:latin typeface="Arial"/>
              </a:rPr>
              <a:t>Algorithm</a:t>
            </a:r>
            <a:endParaRPr/>
          </a:p>
        </p:txBody>
      </p:sp>
      <p:sp>
        <p:nvSpPr>
          <p:cNvPr id="114" name="CustomShape 10"/>
          <p:cNvSpPr/>
          <p:nvPr/>
        </p:nvSpPr>
        <p:spPr>
          <a:xfrm flipH="1" flipV="1">
            <a:off x="4571280" y="3803040"/>
            <a:ext cx="360" cy="1716840"/>
          </a:xfrm>
          <a:prstGeom prst="straightConnector1">
            <a:avLst/>
          </a:prstGeom>
          <a:noFill/>
          <a:ln>
            <a:round/>
            <a:tailEnd len="med" type="arrow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15" name="CustomShape 11"/>
          <p:cNvSpPr/>
          <p:nvPr/>
        </p:nvSpPr>
        <p:spPr>
          <a:xfrm>
            <a:off x="8388360" y="4554720"/>
            <a:ext cx="298800" cy="2156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fade/>
  </p:transition>
  <p:timing>
    <p:tnLst>
      <p:par>
        <p:cTn id="42" dur="indefinite" restart="never" nodeType="tmRoot">
          <p:childTnLst>
            <p:seq>
              <p:cTn id="4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873080" y="428760"/>
            <a:ext cx="7040160" cy="6328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ts val="882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Image Processing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250920" y="1357200"/>
            <a:ext cx="8662680" cy="5095440"/>
          </a:xfrm>
          <a:prstGeom prst="rect">
            <a:avLst/>
          </a:prstGeom>
          <a:noFill/>
          <a:ln>
            <a:noFill/>
          </a:ln>
        </p:spPr>
        <p:txBody>
          <a:bodyPr l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8" name="TextShape 3"/>
          <p:cNvSpPr txBox="1"/>
          <p:nvPr/>
        </p:nvSpPr>
        <p:spPr>
          <a:xfrm>
            <a:off x="8664480" y="6586560"/>
            <a:ext cx="248760" cy="21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C4C2858D-2803-4DB8-AAD6-C1E3277DB129}" type="slidenum">
              <a:rPr lang="en-AU" sz="900" strike="noStrike">
                <a:solidFill>
                  <a:srgbClr val="ce1126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119" name="Picture 5" descr=""/>
          <p:cNvPicPr/>
          <p:nvPr/>
        </p:nvPicPr>
        <p:blipFill>
          <a:blip r:embed="rId1"/>
          <a:stretch/>
        </p:blipFill>
        <p:spPr>
          <a:xfrm>
            <a:off x="693360" y="2356560"/>
            <a:ext cx="3662280" cy="2808000"/>
          </a:xfrm>
          <a:prstGeom prst="rect">
            <a:avLst/>
          </a:prstGeom>
          <a:ln>
            <a:noFill/>
          </a:ln>
        </p:spPr>
      </p:pic>
      <p:pic>
        <p:nvPicPr>
          <p:cNvPr id="120" name="Picture 7" descr=""/>
          <p:cNvPicPr/>
          <p:nvPr/>
        </p:nvPicPr>
        <p:blipFill>
          <a:blip r:embed="rId2"/>
          <a:stretch/>
        </p:blipFill>
        <p:spPr>
          <a:xfrm>
            <a:off x="4807440" y="2356560"/>
            <a:ext cx="3724560" cy="2808000"/>
          </a:xfrm>
          <a:prstGeom prst="rect">
            <a:avLst/>
          </a:prstGeom>
          <a:ln>
            <a:noFill/>
          </a:ln>
        </p:spPr>
      </p:pic>
      <p:sp>
        <p:nvSpPr>
          <p:cNvPr id="121" name="CustomShape 4"/>
          <p:cNvSpPr/>
          <p:nvPr/>
        </p:nvSpPr>
        <p:spPr>
          <a:xfrm>
            <a:off x="1337400" y="1660320"/>
            <a:ext cx="2374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000000"/>
                </a:solidFill>
                <a:latin typeface="Arial"/>
              </a:rPr>
              <a:t>Grayscale 3D Neuron</a:t>
            </a:r>
            <a:endParaRPr/>
          </a:p>
        </p:txBody>
      </p:sp>
      <p:sp>
        <p:nvSpPr>
          <p:cNvPr id="122" name="CustomShape 5"/>
          <p:cNvSpPr/>
          <p:nvPr/>
        </p:nvSpPr>
        <p:spPr>
          <a:xfrm>
            <a:off x="4348800" y="1668960"/>
            <a:ext cx="4641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000000"/>
                </a:solidFill>
                <a:latin typeface="Arial"/>
              </a:rPr>
              <a:t>Adjustable Binarized 3D Neuron using KNN </a:t>
            </a:r>
            <a:endParaRPr/>
          </a:p>
        </p:txBody>
      </p:sp>
    </p:spTree>
  </p:cSld>
  <p:transition spd="slow">
    <p:fade/>
  </p:transition>
  <p:timing>
    <p:tnLst>
      <p:par>
        <p:cTn id="44" dur="indefinite" restart="never" nodeType="tmRoot">
          <p:childTnLst>
            <p:seq>
              <p:cTn id="4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873080" y="428760"/>
            <a:ext cx="7040160" cy="6328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ts val="882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Image Processing (Cont.)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250920" y="1357200"/>
            <a:ext cx="8662680" cy="5095440"/>
          </a:xfrm>
          <a:prstGeom prst="rect">
            <a:avLst/>
          </a:prstGeom>
          <a:noFill/>
          <a:ln>
            <a:noFill/>
          </a:ln>
        </p:spPr>
        <p:txBody>
          <a:bodyPr l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5" name="TextShape 3"/>
          <p:cNvSpPr txBox="1"/>
          <p:nvPr/>
        </p:nvSpPr>
        <p:spPr>
          <a:xfrm>
            <a:off x="8664480" y="6586560"/>
            <a:ext cx="248760" cy="21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97442952-7544-4DE1-958B-F0273A4805BE}" type="slidenum">
              <a:rPr lang="en-AU" sz="900" strike="noStrike">
                <a:solidFill>
                  <a:srgbClr val="ce1126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126" name="Picture 4" descr=""/>
          <p:cNvPicPr/>
          <p:nvPr/>
        </p:nvPicPr>
        <p:blipFill>
          <a:blip r:embed="rId1"/>
          <a:stretch/>
        </p:blipFill>
        <p:spPr>
          <a:xfrm>
            <a:off x="4932000" y="2349000"/>
            <a:ext cx="3564360" cy="2880000"/>
          </a:xfrm>
          <a:prstGeom prst="rect">
            <a:avLst/>
          </a:prstGeom>
          <a:ln>
            <a:noFill/>
          </a:ln>
        </p:spPr>
      </p:pic>
      <p:pic>
        <p:nvPicPr>
          <p:cNvPr id="127" name="Picture 6" descr=""/>
          <p:cNvPicPr/>
          <p:nvPr/>
        </p:nvPicPr>
        <p:blipFill>
          <a:blip r:embed="rId2"/>
          <a:stretch/>
        </p:blipFill>
        <p:spPr>
          <a:xfrm>
            <a:off x="776520" y="2349360"/>
            <a:ext cx="3579120" cy="288864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701640" y="1753920"/>
            <a:ext cx="372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000000"/>
                </a:solidFill>
                <a:latin typeface="Arial"/>
              </a:rPr>
              <a:t>3D Neuron before Noise Reduction</a:t>
            </a:r>
            <a:endParaRPr/>
          </a:p>
        </p:txBody>
      </p:sp>
      <p:sp>
        <p:nvSpPr>
          <p:cNvPr id="129" name="CustomShape 5"/>
          <p:cNvSpPr/>
          <p:nvPr/>
        </p:nvSpPr>
        <p:spPr>
          <a:xfrm>
            <a:off x="4953240" y="1761480"/>
            <a:ext cx="3539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000000"/>
                </a:solidFill>
                <a:latin typeface="Arial"/>
              </a:rPr>
              <a:t>3D Neuron after Noise Reduction</a:t>
            </a:r>
            <a:endParaRPr/>
          </a:p>
        </p:txBody>
      </p:sp>
    </p:spTree>
  </p:cSld>
  <p:transition spd="slow">
    <p:fade/>
  </p:transition>
  <p:timing>
    <p:tnLst>
      <p:par>
        <p:cTn id="46" dur="indefinite" restart="never" nodeType="tmRoot">
          <p:childTnLst>
            <p:seq>
              <p:cTn id="4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873080" y="428760"/>
            <a:ext cx="7040160" cy="6328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ts val="882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Soma Detection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250920" y="1357200"/>
            <a:ext cx="8662680" cy="5095440"/>
          </a:xfrm>
          <a:prstGeom prst="rect">
            <a:avLst/>
          </a:prstGeom>
          <a:noFill/>
          <a:ln>
            <a:noFill/>
          </a:ln>
        </p:spPr>
        <p:txBody>
          <a:bodyPr l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2" name="TextShape 3"/>
          <p:cNvSpPr txBox="1"/>
          <p:nvPr/>
        </p:nvSpPr>
        <p:spPr>
          <a:xfrm>
            <a:off x="8664480" y="6586560"/>
            <a:ext cx="248760" cy="21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492C9CD8-9C86-4D22-B37A-D250EAEADAB0}" type="slidenum">
              <a:rPr lang="en-AU" sz="900" strike="noStrike">
                <a:solidFill>
                  <a:srgbClr val="ce1126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133" name="Picture 4" descr=""/>
          <p:cNvPicPr/>
          <p:nvPr/>
        </p:nvPicPr>
        <p:blipFill>
          <a:blip r:embed="rId1"/>
          <a:stretch/>
        </p:blipFill>
        <p:spPr>
          <a:xfrm>
            <a:off x="683640" y="2349000"/>
            <a:ext cx="3564360" cy="2880000"/>
          </a:xfrm>
          <a:prstGeom prst="rect">
            <a:avLst/>
          </a:prstGeom>
          <a:ln>
            <a:noFill/>
          </a:ln>
        </p:spPr>
      </p:pic>
      <p:pic>
        <p:nvPicPr>
          <p:cNvPr id="134" name="Picture 5" descr=""/>
          <p:cNvPicPr/>
          <p:nvPr/>
        </p:nvPicPr>
        <p:blipFill>
          <a:blip r:embed="rId2"/>
          <a:stretch/>
        </p:blipFill>
        <p:spPr>
          <a:xfrm>
            <a:off x="5004000" y="2349000"/>
            <a:ext cx="3684600" cy="2880000"/>
          </a:xfrm>
          <a:prstGeom prst="rect">
            <a:avLst/>
          </a:prstGeom>
          <a:ln>
            <a:noFill/>
          </a:ln>
        </p:spPr>
      </p:pic>
      <p:sp>
        <p:nvSpPr>
          <p:cNvPr id="135" name="CustomShape 4"/>
          <p:cNvSpPr/>
          <p:nvPr/>
        </p:nvSpPr>
        <p:spPr>
          <a:xfrm>
            <a:off x="703800" y="1804320"/>
            <a:ext cx="3375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000000"/>
                </a:solidFill>
                <a:latin typeface="Arial"/>
              </a:rPr>
              <a:t>3D Neuron shown by threshold </a:t>
            </a:r>
            <a:endParaRPr/>
          </a:p>
        </p:txBody>
      </p:sp>
      <p:sp>
        <p:nvSpPr>
          <p:cNvPr id="136" name="CustomShape 5"/>
          <p:cNvSpPr/>
          <p:nvPr/>
        </p:nvSpPr>
        <p:spPr>
          <a:xfrm>
            <a:off x="5025600" y="1804320"/>
            <a:ext cx="3110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000000"/>
                </a:solidFill>
                <a:latin typeface="Arial"/>
              </a:rPr>
              <a:t>Clustering Result of k-means</a:t>
            </a:r>
            <a:endParaRPr/>
          </a:p>
        </p:txBody>
      </p:sp>
    </p:spTree>
  </p:cSld>
  <p:transition spd="slow">
    <p:fade/>
  </p:transition>
  <p:timing>
    <p:tnLst>
      <p:par>
        <p:cTn id="48" dur="indefinite" restart="never" nodeType="tmRoot">
          <p:childTnLst>
            <p:seq>
              <p:cTn id="4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873080" y="428760"/>
            <a:ext cx="7040160" cy="6328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ts val="882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Tree Segmentation 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250920" y="1357200"/>
            <a:ext cx="8662680" cy="5095440"/>
          </a:xfrm>
          <a:prstGeom prst="rect">
            <a:avLst/>
          </a:prstGeom>
          <a:noFill/>
          <a:ln>
            <a:noFill/>
          </a:ln>
        </p:spPr>
        <p:txBody>
          <a:bodyPr l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9" name="TextShape 3"/>
          <p:cNvSpPr txBox="1"/>
          <p:nvPr/>
        </p:nvSpPr>
        <p:spPr>
          <a:xfrm>
            <a:off x="8664480" y="6586560"/>
            <a:ext cx="248760" cy="21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5C323E47-C12C-4625-9944-593AF62A637A}" type="slidenum">
              <a:rPr lang="en-AU" sz="900" strike="noStrike">
                <a:solidFill>
                  <a:srgbClr val="ce1126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140" name="Picture 4" descr=""/>
          <p:cNvPicPr/>
          <p:nvPr/>
        </p:nvPicPr>
        <p:blipFill>
          <a:blip r:embed="rId1"/>
          <a:stretch/>
        </p:blipFill>
        <p:spPr>
          <a:xfrm>
            <a:off x="755640" y="1616040"/>
            <a:ext cx="3091320" cy="2180520"/>
          </a:xfrm>
          <a:prstGeom prst="rect">
            <a:avLst/>
          </a:prstGeom>
          <a:ln>
            <a:noFill/>
          </a:ln>
        </p:spPr>
      </p:pic>
      <p:pic>
        <p:nvPicPr>
          <p:cNvPr id="141" name="Picture 6" descr=""/>
          <p:cNvPicPr/>
          <p:nvPr/>
        </p:nvPicPr>
        <p:blipFill>
          <a:blip r:embed="rId2"/>
          <a:stretch/>
        </p:blipFill>
        <p:spPr>
          <a:xfrm>
            <a:off x="5148000" y="1628640"/>
            <a:ext cx="3240000" cy="2194200"/>
          </a:xfrm>
          <a:prstGeom prst="rect">
            <a:avLst/>
          </a:prstGeom>
          <a:ln>
            <a:noFill/>
          </a:ln>
        </p:spPr>
      </p:pic>
      <p:pic>
        <p:nvPicPr>
          <p:cNvPr id="142" name="Picture 8" descr=""/>
          <p:cNvPicPr/>
          <p:nvPr/>
        </p:nvPicPr>
        <p:blipFill>
          <a:blip r:embed="rId3"/>
          <a:stretch/>
        </p:blipFill>
        <p:spPr>
          <a:xfrm>
            <a:off x="3132000" y="4293000"/>
            <a:ext cx="3168000" cy="2090520"/>
          </a:xfrm>
          <a:prstGeom prst="rect">
            <a:avLst/>
          </a:prstGeom>
          <a:ln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619640" y="3796920"/>
            <a:ext cx="1537200" cy="1397520"/>
          </a:xfrm>
          <a:prstGeom prst="straightConnector1">
            <a:avLst/>
          </a:prstGeom>
          <a:noFill/>
          <a:ln>
            <a:round/>
            <a:tailEnd len="med" type="arrow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44" name="CustomShape 5"/>
          <p:cNvSpPr/>
          <p:nvPr/>
        </p:nvSpPr>
        <p:spPr>
          <a:xfrm flipV="1">
            <a:off x="6156000" y="3880080"/>
            <a:ext cx="1848600" cy="1348200"/>
          </a:xfrm>
          <a:prstGeom prst="straightConnector1">
            <a:avLst/>
          </a:prstGeom>
          <a:noFill/>
          <a:ln>
            <a:round/>
            <a:tailEnd len="med" type="arrow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45" name="CustomShape 6"/>
          <p:cNvSpPr/>
          <p:nvPr/>
        </p:nvSpPr>
        <p:spPr>
          <a:xfrm>
            <a:off x="3575160" y="3924000"/>
            <a:ext cx="1790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000000"/>
                </a:solidFill>
                <a:latin typeface="Arial"/>
              </a:rPr>
              <a:t>Principal Curve </a:t>
            </a:r>
            <a:endParaRPr/>
          </a:p>
        </p:txBody>
      </p:sp>
      <p:sp>
        <p:nvSpPr>
          <p:cNvPr id="146" name="CustomShape 7"/>
          <p:cNvSpPr/>
          <p:nvPr/>
        </p:nvSpPr>
        <p:spPr>
          <a:xfrm>
            <a:off x="656640" y="1211760"/>
            <a:ext cx="380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000000"/>
                </a:solidFill>
                <a:latin typeface="Arial"/>
              </a:rPr>
              <a:t>Binarized(or Grayscale) 3D Neuron </a:t>
            </a:r>
            <a:endParaRPr/>
          </a:p>
        </p:txBody>
      </p:sp>
      <p:sp>
        <p:nvSpPr>
          <p:cNvPr id="147" name="CustomShape 8"/>
          <p:cNvSpPr/>
          <p:nvPr/>
        </p:nvSpPr>
        <p:spPr>
          <a:xfrm>
            <a:off x="5730840" y="125964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9"/>
          <p:cNvSpPr/>
          <p:nvPr/>
        </p:nvSpPr>
        <p:spPr>
          <a:xfrm>
            <a:off x="5392080" y="1211760"/>
            <a:ext cx="2552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AU" strike="noStrike">
                <a:solidFill>
                  <a:srgbClr val="000000"/>
                </a:solidFill>
                <a:latin typeface="Arial"/>
              </a:rPr>
              <a:t>Skeleton of 3D Neuron </a:t>
            </a:r>
            <a:endParaRPr/>
          </a:p>
        </p:txBody>
      </p:sp>
    </p:spTree>
  </p:cSld>
  <p:transition spd="slow">
    <p:fade/>
  </p:transition>
  <p:timing>
    <p:tnLst>
      <p:par>
        <p:cTn id="50" dur="indefinite" restart="never" nodeType="tmRoot">
          <p:childTnLst>
            <p:seq>
              <p:cTn id="5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873080" y="428760"/>
            <a:ext cx="7040160" cy="6328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ts val="882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Simulation and Analysis of Digital Reconstruction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
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250920" y="1357200"/>
            <a:ext cx="8662680" cy="5095440"/>
          </a:xfrm>
          <a:prstGeom prst="rect">
            <a:avLst/>
          </a:prstGeom>
          <a:noFill/>
          <a:ln>
            <a:noFill/>
          </a:ln>
        </p:spPr>
        <p:txBody>
          <a:bodyPr l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1" name="TextShape 3"/>
          <p:cNvSpPr txBox="1"/>
          <p:nvPr/>
        </p:nvSpPr>
        <p:spPr>
          <a:xfrm>
            <a:off x="8664480" y="6586560"/>
            <a:ext cx="248760" cy="21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0F4B6A2F-76F9-4A24-9F2A-A25DBBE3C86F}" type="slidenum">
              <a:rPr lang="en-AU" sz="900" strike="noStrike">
                <a:solidFill>
                  <a:srgbClr val="ce1126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152" name="Picture 5" descr=""/>
          <p:cNvPicPr/>
          <p:nvPr/>
        </p:nvPicPr>
        <p:blipFill>
          <a:blip r:embed="rId1"/>
          <a:stretch/>
        </p:blipFill>
        <p:spPr>
          <a:xfrm>
            <a:off x="1043640" y="1614600"/>
            <a:ext cx="1944000" cy="1958040"/>
          </a:xfrm>
          <a:prstGeom prst="rect">
            <a:avLst/>
          </a:prstGeom>
          <a:ln>
            <a:noFill/>
          </a:ln>
        </p:spPr>
      </p:pic>
      <p:pic>
        <p:nvPicPr>
          <p:cNvPr id="153" name="Picture 7" descr=""/>
          <p:cNvPicPr/>
          <p:nvPr/>
        </p:nvPicPr>
        <p:blipFill>
          <a:blip r:embed="rId2"/>
          <a:stretch/>
        </p:blipFill>
        <p:spPr>
          <a:xfrm>
            <a:off x="5580000" y="1672200"/>
            <a:ext cx="1944000" cy="1900440"/>
          </a:xfrm>
          <a:prstGeom prst="rect">
            <a:avLst/>
          </a:prstGeom>
          <a:ln>
            <a:noFill/>
          </a:ln>
        </p:spPr>
      </p:pic>
      <p:pic>
        <p:nvPicPr>
          <p:cNvPr id="154" name="Picture 9" descr=""/>
          <p:cNvPicPr/>
          <p:nvPr/>
        </p:nvPicPr>
        <p:blipFill>
          <a:blip r:embed="rId3"/>
          <a:stretch/>
        </p:blipFill>
        <p:spPr>
          <a:xfrm>
            <a:off x="3420000" y="4146840"/>
            <a:ext cx="2157840" cy="2208240"/>
          </a:xfrm>
          <a:prstGeom prst="rect">
            <a:avLst/>
          </a:prstGeom>
          <a:ln>
            <a:noFill/>
          </a:ln>
        </p:spPr>
      </p:pic>
      <p:sp>
        <p:nvSpPr>
          <p:cNvPr id="155" name="CustomShape 4"/>
          <p:cNvSpPr/>
          <p:nvPr/>
        </p:nvSpPr>
        <p:spPr>
          <a:xfrm>
            <a:off x="2267640" y="3605760"/>
            <a:ext cx="1151640" cy="1695960"/>
          </a:xfrm>
          <a:prstGeom prst="straightConnector1">
            <a:avLst/>
          </a:prstGeom>
          <a:noFill/>
          <a:ln>
            <a:round/>
            <a:tailEnd len="med" type="arrow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6" name="CustomShape 5"/>
          <p:cNvSpPr/>
          <p:nvPr/>
        </p:nvSpPr>
        <p:spPr>
          <a:xfrm flipH="1">
            <a:off x="5567400" y="3573000"/>
            <a:ext cx="875880" cy="1767960"/>
          </a:xfrm>
          <a:prstGeom prst="straightConnector1">
            <a:avLst/>
          </a:prstGeom>
          <a:noFill/>
          <a:ln>
            <a:round/>
            <a:tailEnd len="med" type="arrow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7" name="CustomShape 6"/>
          <p:cNvSpPr/>
          <p:nvPr/>
        </p:nvSpPr>
        <p:spPr>
          <a:xfrm>
            <a:off x="1028520" y="1248480"/>
            <a:ext cx="1900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AU" sz="1400" strike="noStrike">
                <a:solidFill>
                  <a:srgbClr val="000000"/>
                </a:solidFill>
                <a:latin typeface="Arial"/>
              </a:rPr>
              <a:t>Grayscale 3D Neuron</a:t>
            </a:r>
            <a:endParaRPr/>
          </a:p>
        </p:txBody>
      </p:sp>
      <p:sp>
        <p:nvSpPr>
          <p:cNvPr id="158" name="CustomShape 7"/>
          <p:cNvSpPr/>
          <p:nvPr/>
        </p:nvSpPr>
        <p:spPr>
          <a:xfrm>
            <a:off x="2923200" y="3727080"/>
            <a:ext cx="3053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AU" sz="1400" strike="noStrike">
                <a:solidFill>
                  <a:srgbClr val="000000"/>
                </a:solidFill>
                <a:latin typeface="Arial"/>
              </a:rPr>
              <a:t>Simulation of Digital Reconstruction </a:t>
            </a:r>
            <a:endParaRPr/>
          </a:p>
        </p:txBody>
      </p:sp>
      <p:sp>
        <p:nvSpPr>
          <p:cNvPr id="159" name="CustomShape 8"/>
          <p:cNvSpPr/>
          <p:nvPr/>
        </p:nvSpPr>
        <p:spPr>
          <a:xfrm>
            <a:off x="5451480" y="1289520"/>
            <a:ext cx="2666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AU" sz="1400" strike="noStrike">
                <a:solidFill>
                  <a:srgbClr val="000000"/>
                </a:solidFill>
                <a:latin typeface="Arial"/>
              </a:rPr>
              <a:t>Estimation of radius of skeleton</a:t>
            </a:r>
            <a:endParaRPr/>
          </a:p>
        </p:txBody>
      </p:sp>
    </p:spTree>
  </p:cSld>
  <p:transition spd="slow">
    <p:fade/>
  </p:transition>
  <p:timing>
    <p:tnLst>
      <p:par>
        <p:cTn id="52" dur="indefinite" restart="never" nodeType="tmRoot">
          <p:childTnLst>
            <p:seq>
              <p:cTn id="5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873080" y="428760"/>
            <a:ext cx="7040160" cy="6328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ts val="882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Data and Evaluation </a:t>
            </a:r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250920" y="1357200"/>
            <a:ext cx="8662680" cy="5095440"/>
          </a:xfrm>
          <a:prstGeom prst="rect">
            <a:avLst/>
          </a:prstGeom>
          <a:noFill/>
          <a:ln>
            <a:noFill/>
          </a:ln>
        </p:spPr>
        <p:txBody>
          <a:bodyPr l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›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Dataset used for Evaluation 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OP 1 image stacks from Diadem Challenge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Chiang fly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Image Stacks from Dragonfly C147 to Dragonfly C194 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›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SWC Parameter Explanation 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N : node index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Type : neuron type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X, Y, Z : the location of node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Radius : the estimated radius used for Reconstruction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-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Parind : parent node index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2" name="TextShape 3"/>
          <p:cNvSpPr txBox="1"/>
          <p:nvPr/>
        </p:nvSpPr>
        <p:spPr>
          <a:xfrm>
            <a:off x="8664480" y="6586560"/>
            <a:ext cx="248760" cy="21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A4BACB75-AA42-4C61-80F5-90A54F063139}" type="slidenum">
              <a:rPr lang="en-AU" sz="900" strike="noStrike">
                <a:solidFill>
                  <a:srgbClr val="ce1126"/>
                </a:solidFill>
                <a:latin typeface="Arial"/>
              </a:rPr>
              <a:t>&lt;number&gt;</a:t>
            </a:fld>
            <a:endParaRPr/>
          </a:p>
        </p:txBody>
      </p:sp>
    </p:spTree>
  </p:cSld>
  <p:transition>
    <p:pull dir="r"/>
  </p:transition>
  <p:timing>
    <p:tnLst>
      <p:par>
        <p:cTn id="54" dur="indefinite" restart="never" nodeType="tmRoot">
          <p:childTnLst>
            <p:seq>
              <p:cTn id="5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