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15"/>
  </p:notesMasterIdLst>
  <p:sldIdLst>
    <p:sldId id="256" r:id="rId4"/>
    <p:sldId id="315" r:id="rId5"/>
    <p:sldId id="318" r:id="rId6"/>
    <p:sldId id="319" r:id="rId7"/>
    <p:sldId id="317" r:id="rId8"/>
    <p:sldId id="320" r:id="rId9"/>
    <p:sldId id="321" r:id="rId10"/>
    <p:sldId id="322" r:id="rId11"/>
    <p:sldId id="323" r:id="rId12"/>
    <p:sldId id="324" r:id="rId13"/>
    <p:sldId id="309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3" autoAdjust="0"/>
    <p:restoredTop sz="80404" autoAdjust="0"/>
  </p:normalViewPr>
  <p:slideViewPr>
    <p:cSldViewPr>
      <p:cViewPr>
        <p:scale>
          <a:sx n="77" d="100"/>
          <a:sy n="77" d="100"/>
        </p:scale>
        <p:origin x="-848" y="96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5/9/2015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12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56335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6337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2484" name="Group 20"/>
          <p:cNvGrpSpPr>
            <a:grpSpLocks/>
          </p:cNvGrpSpPr>
          <p:nvPr userDrawn="1"/>
        </p:nvGrpSpPr>
        <p:grpSpPr bwMode="auto">
          <a:xfrm>
            <a:off x="261938" y="5715000"/>
            <a:ext cx="1612900" cy="788988"/>
            <a:chOff x="261938" y="5715016"/>
            <a:chExt cx="1612106" cy="789289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2486" name="Picture 17" descr="USY_MB1_rgb_Reversed_Standard_Logo.png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 userDrawn="1"/>
        </p:nvSpPr>
        <p:spPr>
          <a:xfrm>
            <a:off x="1090613" y="4219575"/>
            <a:ext cx="2266950" cy="822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/>
              <a:t>FACULTY OF</a:t>
            </a:r>
            <a:br>
              <a:rPr lang="en-US" sz="1200"/>
            </a:br>
            <a:r>
              <a:rPr lang="en-US" sz="1200"/>
              <a:t>ENGINEERING &amp;</a:t>
            </a:r>
            <a:br>
              <a:rPr lang="en-US" sz="1200"/>
            </a:br>
            <a:r>
              <a:rPr lang="en-US" sz="1200"/>
              <a:t>INFORMATION TECHNOLOGIES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grpSp>
        <p:nvGrpSpPr>
          <p:cNvPr id="68636" name="Group 14"/>
          <p:cNvGrpSpPr>
            <a:grpSpLocks/>
          </p:cNvGrpSpPr>
          <p:nvPr userDrawn="1"/>
        </p:nvGrpSpPr>
        <p:grpSpPr bwMode="auto">
          <a:xfrm>
            <a:off x="223838" y="5967413"/>
            <a:ext cx="1268412" cy="639762"/>
            <a:chOff x="261938" y="5715016"/>
            <a:chExt cx="1612106" cy="789289"/>
          </a:xfrm>
        </p:grpSpPr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8638" name="Picture 18" descr="USY_MB1_rgb_Reversed_Standard_Logo.pn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55306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55308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1450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1452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TITLE, FONT IN ARIAL 24PT  [1 line only]</a:t>
            </a:r>
            <a:endParaRPr lang="en-AU" smtClean="0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250825" y="260350"/>
            <a:ext cx="1611313" cy="788988"/>
            <a:chOff x="261938" y="5715016"/>
            <a:chExt cx="1612106" cy="789289"/>
          </a:xfrm>
        </p:grpSpPr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 flipH="1">
              <a:off x="261938" y="5715016"/>
              <a:ext cx="1612106" cy="789289"/>
            </a:xfrm>
            <a:prstGeom prst="rect">
              <a:avLst/>
            </a:prstGeom>
            <a:solidFill>
              <a:srgbClr val="CE1126"/>
            </a:solidFill>
            <a:ln w="25400" algn="ctr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AU">
                <a:solidFill>
                  <a:schemeClr val="lt1"/>
                </a:solidFill>
                <a:latin typeface="+mn-lt"/>
                <a:cs typeface="+mn-cs"/>
              </a:endParaRPr>
            </a:p>
          </p:txBody>
        </p:sp>
        <p:pic>
          <p:nvPicPr>
            <p:cNvPr id="67596" name="Picture 12" descr="USY_MB1_rgb_Reversed_Standard_Logo.png"/>
            <p:cNvPicPr>
              <a:picLocks noChangeAspect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33773" y="5890063"/>
              <a:ext cx="1268436" cy="439194"/>
            </a:xfrm>
            <a:prstGeom prst="rect">
              <a:avLst/>
            </a:prstGeom>
            <a:solidFill>
              <a:srgbClr val="CE1126"/>
            </a:solidFill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331913" y="1347780"/>
            <a:ext cx="7581900" cy="108108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3D Neuron Reconstruction from Multi-Modal Optical Microscopy Images </a:t>
            </a:r>
            <a:endParaRPr lang="en-AU" dirty="0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414713" y="5016500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err="1" smtClean="0"/>
              <a:t>Weidong</a:t>
            </a:r>
            <a:r>
              <a:rPr lang="en-US" sz="1400" b="1" dirty="0" smtClean="0"/>
              <a:t> (Tom)  </a:t>
            </a:r>
            <a:r>
              <a:rPr lang="en-US" sz="1400" b="1" dirty="0" err="1" smtClean="0"/>
              <a:t>Cai</a:t>
            </a:r>
            <a:r>
              <a:rPr lang="en-US" sz="1400" dirty="0" smtClean="0"/>
              <a:t>	Associate Professor </a:t>
            </a:r>
            <a:endParaRPr lang="en-US" sz="1400" dirty="0"/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3414713" y="5300663"/>
            <a:ext cx="5570537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r>
              <a:rPr lang="en-US" sz="1400" dirty="0"/>
              <a:t>Biomedical &amp; Multimedia Info. Tech. (BMIT) Research Group</a:t>
            </a:r>
            <a:br>
              <a:rPr lang="en-US" sz="1400" dirty="0"/>
            </a:br>
            <a:r>
              <a:rPr lang="en-US" sz="1400" dirty="0" smtClean="0"/>
              <a:t> </a:t>
            </a:r>
          </a:p>
          <a:p>
            <a:pPr algn="r"/>
            <a:r>
              <a:rPr lang="en-US" sz="1400" dirty="0" smtClean="0"/>
              <a:t>School </a:t>
            </a:r>
            <a:r>
              <a:rPr lang="en-US" sz="1400" dirty="0"/>
              <a:t>of Information Technologies 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414713" y="4787911"/>
            <a:ext cx="5570537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chemeClr val="accent1"/>
              </a:buClr>
              <a:buFont typeface="Arial" charset="0"/>
              <a:buNone/>
            </a:pPr>
            <a:r>
              <a:rPr lang="en-US" sz="1400" b="1" dirty="0" smtClean="0"/>
              <a:t>Donghao Zhang</a:t>
            </a:r>
            <a:r>
              <a:rPr lang="en-US" sz="1400" dirty="0" smtClean="0"/>
              <a:t>	| Master Student</a:t>
            </a:r>
            <a:endParaRPr lang="en-US" sz="1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GA-</a:t>
            </a:r>
            <a:r>
              <a:rPr lang="en-US" dirty="0" err="1" smtClean="0"/>
              <a:t>ParFnt</a:t>
            </a:r>
            <a:r>
              <a:rPr lang="en-US" dirty="0" smtClean="0"/>
              <a:t> was effective in finding the Pareto Front of executing jobs </a:t>
            </a:r>
            <a:r>
              <a:rPr lang="en-US" dirty="0" err="1" smtClean="0"/>
              <a:t>vs</a:t>
            </a:r>
            <a:r>
              <a:rPr lang="en-US" dirty="0" smtClean="0"/>
              <a:t> Transfer time of Datafiles in Grids</a:t>
            </a:r>
          </a:p>
          <a:p>
            <a:endParaRPr lang="en-US" dirty="0" smtClean="0"/>
          </a:p>
          <a:p>
            <a:r>
              <a:rPr lang="en-US" dirty="0" smtClean="0"/>
              <a:t>Such Pareto Front could be estimated by exponential </a:t>
            </a:r>
            <a:r>
              <a:rPr lang="en-US" dirty="0" err="1" smtClean="0"/>
              <a:t>funcitons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scheduling algorithms are not optimal, despite their claim.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531596"/>
      </p:ext>
    </p:extLst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AU" sz="6000" dirty="0" smtClean="0"/>
          </a:p>
          <a:p>
            <a:pPr algn="ctr">
              <a:buNone/>
            </a:pPr>
            <a:endParaRPr lang="en-AU" sz="6000" dirty="0" smtClean="0"/>
          </a:p>
          <a:p>
            <a:pPr algn="ctr">
              <a:buNone/>
            </a:pPr>
            <a:r>
              <a:rPr lang="en-AU" sz="6000" dirty="0" smtClean="0"/>
              <a:t>THANK YOU</a:t>
            </a:r>
            <a:endParaRPr lang="en-AU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11</a:t>
            </a:fld>
            <a:endParaRPr lang="en-AU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/>
              <a:t>Importance of </a:t>
            </a:r>
            <a:r>
              <a:rPr lang="en-AU" dirty="0" smtClean="0"/>
              <a:t>3D Neuron </a:t>
            </a:r>
            <a:r>
              <a:rPr lang="en-AU" dirty="0"/>
              <a:t>Reconstruction </a:t>
            </a:r>
            <a:endParaRPr lang="en-AU" dirty="0" smtClean="0"/>
          </a:p>
          <a:p>
            <a:r>
              <a:rPr lang="en-AU" dirty="0" smtClean="0"/>
              <a:t>Problem Statements: Challenges of 3D Neuron Reconstruction </a:t>
            </a:r>
            <a:endParaRPr lang="en-AU" dirty="0"/>
          </a:p>
          <a:p>
            <a:r>
              <a:rPr lang="en-AU" dirty="0"/>
              <a:t>Soma Segmentation</a:t>
            </a:r>
          </a:p>
          <a:p>
            <a:pPr lvl="1"/>
            <a:r>
              <a:rPr lang="en-AU" dirty="0" smtClean="0"/>
              <a:t>Image Processing</a:t>
            </a:r>
          </a:p>
          <a:p>
            <a:pPr lvl="1"/>
            <a:r>
              <a:rPr lang="en-AU" dirty="0" smtClean="0"/>
              <a:t>K-means</a:t>
            </a:r>
          </a:p>
          <a:p>
            <a:r>
              <a:rPr lang="en-AU" dirty="0" smtClean="0"/>
              <a:t>Tree </a:t>
            </a:r>
            <a:r>
              <a:rPr lang="en-AU" dirty="0"/>
              <a:t>Segmentation</a:t>
            </a:r>
          </a:p>
          <a:p>
            <a:pPr lvl="1"/>
            <a:r>
              <a:rPr lang="en-AU" dirty="0" err="1" smtClean="0"/>
              <a:t>Binarization</a:t>
            </a:r>
            <a:endParaRPr lang="en-AU" dirty="0" smtClean="0"/>
          </a:p>
          <a:p>
            <a:pPr lvl="1"/>
            <a:r>
              <a:rPr lang="en-AU" dirty="0" err="1" smtClean="0"/>
              <a:t>Skeletonization</a:t>
            </a:r>
            <a:endParaRPr lang="en-AU" dirty="0" smtClean="0"/>
          </a:p>
          <a:p>
            <a:r>
              <a:rPr lang="en-AU" dirty="0" smtClean="0"/>
              <a:t>Stimulation and Analysis of Digital Construction  </a:t>
            </a:r>
          </a:p>
          <a:p>
            <a:r>
              <a:rPr lang="en-AU" dirty="0" smtClean="0"/>
              <a:t>Conclusion</a:t>
            </a:r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5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Problem Statement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910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348880"/>
            <a:ext cx="3564570" cy="288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348881"/>
            <a:ext cx="36850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Soma Segmentation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48880"/>
            <a:ext cx="3564570" cy="288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7" y="2349306"/>
            <a:ext cx="3579510" cy="28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8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8" y="2356660"/>
            <a:ext cx="3662738" cy="2808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84" y="2356661"/>
            <a:ext cx="372505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Tree Segmentation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16151"/>
            <a:ext cx="3091555" cy="2180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628801"/>
            <a:ext cx="3240360" cy="21944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293096"/>
            <a:ext cx="3168352" cy="209089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619672" y="3796904"/>
            <a:ext cx="1537537" cy="13980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156176" y="3880771"/>
            <a:ext cx="1848889" cy="134842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63888" y="39238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Principal Curve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3250" y="125946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Binarized</a:t>
            </a:r>
            <a:r>
              <a:rPr lang="en-US" dirty="0" smtClean="0"/>
              <a:t> </a:t>
            </a:r>
            <a:r>
              <a:rPr lang="en-US" dirty="0" smtClean="0"/>
              <a:t>3D Neuron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0948" y="12594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77205" y="1211868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Skeleton of 3D Neuron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</a:t>
            </a:r>
            <a:br>
              <a:rPr lang="en-AU" dirty="0" smtClean="0"/>
            </a:br>
            <a:r>
              <a:rPr lang="en-AU" dirty="0" smtClean="0"/>
              <a:t>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14609"/>
            <a:ext cx="1944216" cy="19584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672235"/>
            <a:ext cx="1944216" cy="19007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146992"/>
            <a:ext cx="2158179" cy="220864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2267744" y="3605787"/>
            <a:ext cx="1152128" cy="16964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567968" y="3573016"/>
            <a:ext cx="876240" cy="17684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99592" y="124861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Grayscale 3D Neuron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7824" y="371703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Stimulation of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12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Stimulation and Analysis of Digital </a:t>
            </a:r>
            <a:r>
              <a:rPr lang="en-AU" dirty="0" smtClean="0"/>
              <a:t>Reconstruction </a:t>
            </a:r>
            <a:r>
              <a:rPr lang="en-US" dirty="0" smtClean="0"/>
              <a:t>(</a:t>
            </a:r>
            <a:r>
              <a:rPr lang="en-US" dirty="0"/>
              <a:t>cont.)</a:t>
            </a:r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92449"/>
              </p:ext>
            </p:extLst>
          </p:nvPr>
        </p:nvGraphicFramePr>
        <p:xfrm>
          <a:off x="1619672" y="2118464"/>
          <a:ext cx="6095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1.9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7.6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26.1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55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DNR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63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31%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54%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72%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8.9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28.4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76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APP2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37.7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66.8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SSD%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33%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40.3%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67%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80.2%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920292"/>
            <a:ext cx="7763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SD : Voxel Spatial Distance between Ground Truth and 3D Reconstruction</a:t>
            </a:r>
          </a:p>
          <a:p>
            <a:r>
              <a:rPr lang="en-US" dirty="0" smtClean="0"/>
              <a:t>SSD : Voxel Substantial Spatial Distance  </a:t>
            </a:r>
          </a:p>
          <a:p>
            <a:r>
              <a:rPr lang="en-US" dirty="0" smtClean="0"/>
              <a:t>SSD% :  Probability of  SSD node pairs.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267</Words>
  <Application>Microsoft Office PowerPoint</Application>
  <PresentationFormat>On-screen Show (4:3)</PresentationFormat>
  <Paragraphs>105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8_UNIS Master</vt:lpstr>
      <vt:lpstr>10_UNIS Master</vt:lpstr>
      <vt:lpstr>13_UNIS Master</vt:lpstr>
      <vt:lpstr>3D Neuron Reconstruction from Multi-Modal Optical Microscopy Images </vt:lpstr>
      <vt:lpstr>PowerPoint Presentation</vt:lpstr>
      <vt:lpstr>Problem Statement</vt:lpstr>
      <vt:lpstr>Soma Segmentation</vt:lpstr>
      <vt:lpstr>Soma Segmentation (cont.)</vt:lpstr>
      <vt:lpstr>Tree Segmentation</vt:lpstr>
      <vt:lpstr>Tree Segmentation (cont.)</vt:lpstr>
      <vt:lpstr>Stimulation and Analysis of Digital Reconstruction (Cont.)</vt:lpstr>
      <vt:lpstr>Stimulation and Analysis of Digital Reconstruction (cont.)  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 Template</dc:title>
  <dc:subject>Engineering</dc:subject>
  <dc:creator>PresentationStudio.com</dc:creator>
  <cp:lastModifiedBy>donghao</cp:lastModifiedBy>
  <cp:revision>188</cp:revision>
  <dcterms:created xsi:type="dcterms:W3CDTF">2010-09-21T23:48:57Z</dcterms:created>
  <dcterms:modified xsi:type="dcterms:W3CDTF">2015-05-09T12:55:04Z</dcterms:modified>
</cp:coreProperties>
</file>