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690" r:id="rId2"/>
    <p:sldMasterId id="2147483696" r:id="rId3"/>
  </p:sldMasterIdLst>
  <p:notesMasterIdLst>
    <p:notesMasterId r:id="rId15"/>
  </p:notesMasterIdLst>
  <p:sldIdLst>
    <p:sldId id="256" r:id="rId4"/>
    <p:sldId id="315" r:id="rId5"/>
    <p:sldId id="318" r:id="rId6"/>
    <p:sldId id="320" r:id="rId7"/>
    <p:sldId id="317" r:id="rId8"/>
    <p:sldId id="319" r:id="rId9"/>
    <p:sldId id="321" r:id="rId10"/>
    <p:sldId id="322" r:id="rId11"/>
    <p:sldId id="323" r:id="rId12"/>
    <p:sldId id="324" r:id="rId13"/>
    <p:sldId id="30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1162">
          <p15:clr>
            <a:srgbClr val="A4A3A4"/>
          </p15:clr>
        </p15:guide>
        <p15:guide id="6" pos="158">
          <p15:clr>
            <a:srgbClr val="A4A3A4"/>
          </p15:clr>
        </p15:guide>
        <p15:guide id="7" pos="5615">
          <p15:clr>
            <a:srgbClr val="A4A3A4"/>
          </p15:clr>
        </p15:guide>
        <p15:guide id="8" pos="4967">
          <p15:clr>
            <a:srgbClr val="A4A3A4"/>
          </p15:clr>
        </p15:guide>
        <p15:guide id="9" pos="11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D23"/>
    <a:srgbClr val="DA4D5C"/>
    <a:srgbClr val="ED2B42"/>
    <a:srgbClr val="FCDB95"/>
    <a:srgbClr val="DCDDDE"/>
    <a:srgbClr val="009900"/>
    <a:srgbClr val="0000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3" autoAdjust="0"/>
    <p:restoredTop sz="80404" autoAdjust="0"/>
  </p:normalViewPr>
  <p:slideViewPr>
    <p:cSldViewPr>
      <p:cViewPr>
        <p:scale>
          <a:sx n="77" d="100"/>
          <a:sy n="77" d="100"/>
        </p:scale>
        <p:origin x="-864" y="-48"/>
      </p:cViewPr>
      <p:guideLst>
        <p:guide orient="horz" pos="164"/>
        <p:guide orient="horz" pos="4156"/>
        <p:guide orient="horz" pos="4065"/>
        <p:guide orient="horz" pos="799"/>
        <p:guide orient="horz" pos="1162"/>
        <p:guide pos="158"/>
        <p:guide pos="5615"/>
        <p:guide pos="4967"/>
        <p:guide pos="11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67AC849-19F6-4005-B03B-2E5B11541F5D}" type="datetimeFigureOut">
              <a:rPr lang="en-US"/>
              <a:pPr>
                <a:defRPr/>
              </a:pPr>
              <a:t>5/10/2015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095C4C-A269-498F-B608-25A42E521B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208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15442F-588A-4C2C-9CD0-BAB78264B88C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12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 userDrawn="1"/>
        </p:nvSpPr>
        <p:spPr bwMode="black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1071563" y="0"/>
            <a:ext cx="8072437" cy="578643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6332" name="Title Placeholder 1"/>
          <p:cNvSpPr>
            <a:spLocks noGrp="1"/>
          </p:cNvSpPr>
          <p:nvPr>
            <p:ph type="ctrTitle"/>
          </p:nvPr>
        </p:nvSpPr>
        <p:spPr bwMode="black">
          <a:xfrm>
            <a:off x="1331913" y="260350"/>
            <a:ext cx="7581900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56333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1331913" y="1341438"/>
            <a:ext cx="7581900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lt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56335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6337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>
    <p:pull dir="r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1E4C1B-89FA-4762-B603-3FB06F7CFCC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3A4029-3F5F-424F-BEA0-687F10274E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6" name="Picture 9" descr="lecture_theatre.jpg"/>
          <p:cNvPicPr>
            <a:picLocks noChangeAspect="1"/>
          </p:cNvPicPr>
          <p:nvPr userDrawn="1"/>
        </p:nvPicPr>
        <p:blipFill>
          <a:blip r:embed="rId2" cstate="print"/>
          <a:srcRect l="12701" t="6534" r="6001" b="13710"/>
          <a:stretch>
            <a:fillRect/>
          </a:stretch>
        </p:blipFill>
        <p:spPr bwMode="auto">
          <a:xfrm>
            <a:off x="0" y="3357563"/>
            <a:ext cx="9142413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2473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260350"/>
            <a:ext cx="8662988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2474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250825" y="1341438"/>
            <a:ext cx="8662988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inv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2484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2486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>
    <p:pull dir="r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AB187F-3B88-431B-B2AC-0056425A5D8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2B3CDA-1FF0-4D37-8902-D7DA16A449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93DF4C-0FAF-44E1-AF80-F5F32603DC9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5EB9-22FA-4548-967D-4FA52B89D91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C4702A-60D6-4C6B-BD8F-D89A4C9472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A4E9A1-3F59-4AD6-AD24-F90C9461FA7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F91DA-57B7-4138-B53F-CABB7A35EDD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C958E-F62C-4427-BED2-9F2AD66C62E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A3C57-EF48-4F40-A532-BA73F249FBA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0F2067-C36F-4EF5-B99D-9752818D0A1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368ECD-2EE0-45EB-B94C-41C290E034E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 flipH="1"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68617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1844675"/>
            <a:ext cx="7634288" cy="792163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8627" name="Rectangle 1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7885113" y="1844675"/>
            <a:ext cx="1028700" cy="792163"/>
          </a:xfrm>
        </p:spPr>
        <p:txBody>
          <a:bodyPr lIns="91440"/>
          <a:lstStyle>
            <a:lvl1pPr marL="0" indent="0" algn="r">
              <a:buFont typeface="Arial" charset="0"/>
              <a:buNone/>
              <a:defRPr sz="4000" b="1"/>
            </a:lvl1pPr>
          </a:lstStyle>
          <a:p>
            <a:r>
              <a:rPr lang="en-AU"/>
              <a:t>#</a:t>
            </a: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invGray">
          <a:xfrm>
            <a:off x="854075" y="5248275"/>
            <a:ext cx="1360488" cy="1358900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8636" name="Group 14"/>
          <p:cNvGrpSpPr>
            <a:grpSpLocks/>
          </p:cNvGrpSpPr>
          <p:nvPr userDrawn="1"/>
        </p:nvGrpSpPr>
        <p:grpSpPr bwMode="auto">
          <a:xfrm>
            <a:off x="223838" y="5967413"/>
            <a:ext cx="1268412" cy="639762"/>
            <a:chOff x="261938" y="5715016"/>
            <a:chExt cx="1612106" cy="789289"/>
          </a:xfrm>
        </p:grpSpPr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8638" name="Picture 18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"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21748F-8A5B-4697-976E-C4F001CCC4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C09E00-CBCC-4CFA-84B7-D67B9FA142C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464BF4-A777-42CB-A0EC-4AB935B0A42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F71BE3-0BB0-49DF-83B9-EEAE90C851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B2881D-72A9-4693-AC14-73A6186729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215E4B-A19F-40DB-B0C1-1876FFF5B0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8EBFD-2719-4D5B-876A-23461AAFC24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53BE9A-29C3-4007-A896-9BB9E48984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91422E-0723-4865-A87B-86F503C737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D3FCD4-9CFD-4429-BCC7-475FAFE3E30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CBE89-3739-4BC8-9ABD-E7EE1B42583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D5713E-7A65-426C-8722-E41458A6066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49C794-EA7E-45BB-A3B3-2C2DF2585BB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3C56F3-CB51-44FC-B5BD-A13B9C64DB2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34665D-04FA-42E6-97B2-B78037A2A84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786BFA-43B5-4915-91D5-D9EABB71ABF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04B6A7-9496-437D-8CDE-1F297D3DA6E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5299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553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F4F90A38-9A51-4D76-9442-14E5AF6AE74C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5308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1443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14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4FA1396B-571C-4F99-A55A-A349256ED496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1450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1452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7587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758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953B6709-D289-4DDC-8FED-2C797522CE5D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7594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7596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Grp="1"/>
          </p:cNvSpPr>
          <p:nvPr>
            <p:ph type="ctrTitle"/>
          </p:nvPr>
        </p:nvSpPr>
        <p:spPr>
          <a:xfrm>
            <a:off x="1331913" y="1347780"/>
            <a:ext cx="7581900" cy="108108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3D Neuron Reconstruction from Multi-Modal Optical Microscopy Images </a:t>
            </a:r>
            <a:endParaRPr lang="en-AU" dirty="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414713" y="5016500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err="1" smtClean="0"/>
              <a:t>Weidong</a:t>
            </a:r>
            <a:r>
              <a:rPr lang="en-US" sz="1400" b="1" dirty="0" smtClean="0"/>
              <a:t> (Tom)  </a:t>
            </a:r>
            <a:r>
              <a:rPr lang="en-US" sz="1400" b="1" dirty="0" err="1" smtClean="0"/>
              <a:t>Cai</a:t>
            </a:r>
            <a:r>
              <a:rPr lang="en-US" sz="1400" dirty="0" smtClean="0"/>
              <a:t>	Associate Professor </a:t>
            </a:r>
            <a:endParaRPr lang="en-US" sz="1400" dirty="0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414713" y="5300663"/>
            <a:ext cx="557053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r>
              <a:rPr lang="en-US" sz="1400" dirty="0"/>
              <a:t>Biomedical &amp; Multimedia Info. Tech. (BMIT) Research Group</a:t>
            </a:r>
            <a:br>
              <a:rPr lang="en-US" sz="1400" dirty="0"/>
            </a:br>
            <a:r>
              <a:rPr lang="en-US" sz="1400" dirty="0" smtClean="0"/>
              <a:t> </a:t>
            </a:r>
          </a:p>
          <a:p>
            <a:pPr algn="r"/>
            <a:r>
              <a:rPr lang="en-US" sz="1400" dirty="0" smtClean="0"/>
              <a:t>School </a:t>
            </a:r>
            <a:r>
              <a:rPr lang="en-US" sz="1400" dirty="0"/>
              <a:t>of Information Technologies 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414713" y="4787911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smtClean="0"/>
              <a:t>Donghao Zhang</a:t>
            </a:r>
            <a:r>
              <a:rPr lang="en-US" sz="1400" dirty="0" smtClean="0"/>
              <a:t>	| Master Student</a:t>
            </a:r>
            <a:endParaRPr lang="en-US" sz="14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image quality is improved by image processing techniques such as noise reduction, deconvolution and shade correction.</a:t>
            </a:r>
          </a:p>
          <a:p>
            <a:endParaRPr lang="en-US" dirty="0" smtClean="0"/>
          </a:p>
          <a:p>
            <a:r>
              <a:rPr lang="en-US" dirty="0" smtClean="0"/>
              <a:t>The k-means algorithms is optimized </a:t>
            </a:r>
            <a:r>
              <a:rPr lang="en-US" dirty="0" smtClean="0"/>
              <a:t>with KNN. The clustering resulting of k-means is valuable information for soma detection and tree segmentation.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Tree segmentation can be achieved by the principal curve.</a:t>
            </a:r>
          </a:p>
          <a:p>
            <a:endParaRPr lang="en-US" dirty="0"/>
          </a:p>
          <a:p>
            <a:r>
              <a:rPr lang="en-US" dirty="0" smtClean="0"/>
              <a:t>Our model is quite robust even when most of neuron signal is deleted.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53159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AU" sz="6000" dirty="0" smtClean="0"/>
          </a:p>
          <a:p>
            <a:pPr algn="ctr">
              <a:buNone/>
            </a:pPr>
            <a:endParaRPr lang="en-AU" sz="6000" dirty="0" smtClean="0"/>
          </a:p>
          <a:p>
            <a:pPr algn="ctr">
              <a:buNone/>
            </a:pPr>
            <a:r>
              <a:rPr lang="en-AU" sz="6000" dirty="0" smtClean="0"/>
              <a:t>THANK YOU</a:t>
            </a:r>
            <a:endParaRPr lang="en-AU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3275856" y="457991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Questions</a:t>
            </a:r>
            <a:endParaRPr lang="en-US" sz="36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/>
              <a:t>Importance of </a:t>
            </a:r>
            <a:r>
              <a:rPr lang="en-AU" dirty="0" smtClean="0"/>
              <a:t>3D Neuron </a:t>
            </a:r>
            <a:r>
              <a:rPr lang="en-AU" dirty="0"/>
              <a:t>Reconstruction </a:t>
            </a:r>
            <a:endParaRPr lang="en-AU" dirty="0" smtClean="0"/>
          </a:p>
          <a:p>
            <a:r>
              <a:rPr lang="en-AU" dirty="0" smtClean="0"/>
              <a:t>Problem Statements: Challenges of 3D Neuron Reconstruction </a:t>
            </a:r>
            <a:endParaRPr lang="en-AU" dirty="0"/>
          </a:p>
          <a:p>
            <a:r>
              <a:rPr lang="en-AU" dirty="0" smtClean="0"/>
              <a:t>Image Processing</a:t>
            </a:r>
            <a:endParaRPr lang="en-AU" dirty="0" smtClean="0"/>
          </a:p>
          <a:p>
            <a:pPr lvl="1"/>
            <a:r>
              <a:rPr lang="en-AU" dirty="0" smtClean="0"/>
              <a:t>Adjustable </a:t>
            </a:r>
            <a:r>
              <a:rPr lang="en-AU" dirty="0" err="1" smtClean="0"/>
              <a:t>Binarization</a:t>
            </a:r>
            <a:endParaRPr lang="en-AU" dirty="0" smtClean="0"/>
          </a:p>
          <a:p>
            <a:pPr lvl="1"/>
            <a:r>
              <a:rPr lang="en-AU" dirty="0" smtClean="0"/>
              <a:t>K-means</a:t>
            </a:r>
            <a:endParaRPr lang="en-AU" dirty="0" smtClean="0"/>
          </a:p>
          <a:p>
            <a:r>
              <a:rPr lang="en-AU" dirty="0" smtClean="0"/>
              <a:t>Soma Segmentation </a:t>
            </a:r>
          </a:p>
          <a:p>
            <a:r>
              <a:rPr lang="en-AU" dirty="0" smtClean="0"/>
              <a:t>Tree Segmentation</a:t>
            </a:r>
          </a:p>
          <a:p>
            <a:r>
              <a:rPr lang="en-AU" dirty="0" smtClean="0"/>
              <a:t>Stimulation </a:t>
            </a:r>
            <a:r>
              <a:rPr lang="en-AU" dirty="0" smtClean="0"/>
              <a:t>and Analysis of Digital Construction  </a:t>
            </a:r>
          </a:p>
          <a:p>
            <a:r>
              <a:rPr lang="en-AU" dirty="0" smtClean="0"/>
              <a:t>Conclusion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5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 Statement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10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Image Processing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8" y="2356660"/>
            <a:ext cx="3662738" cy="2808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84" y="2356661"/>
            <a:ext cx="3725056" cy="2808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2996" y="1660158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Grayscale 3D Neuron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20551" y="1668864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Adjustable </a:t>
            </a:r>
            <a:r>
              <a:rPr lang="en-US" dirty="0" err="1" smtClean="0"/>
              <a:t>Binarized</a:t>
            </a:r>
            <a:r>
              <a:rPr lang="en-US" dirty="0" smtClean="0"/>
              <a:t> 3D Neuron using KNN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Soma Segmentation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48880"/>
            <a:ext cx="3564570" cy="2880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7" y="2349306"/>
            <a:ext cx="3579510" cy="28889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525" y="1753932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Neuron before Noise Reduction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1761442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Neuron after Noise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Soma Segmentation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80"/>
            <a:ext cx="3564570" cy="288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348881"/>
            <a:ext cx="3685005" cy="2880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0417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Neuron shown by threshold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7345" y="180417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Clustering Result of k-means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Tree Segmentation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16151"/>
            <a:ext cx="3091555" cy="2180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28801"/>
            <a:ext cx="3240360" cy="2194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293096"/>
            <a:ext cx="3168352" cy="209089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619672" y="3796904"/>
            <a:ext cx="1537537" cy="13980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56176" y="3880771"/>
            <a:ext cx="1848889" cy="13484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63888" y="392383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Principal Curve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3927" y="121186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Binarized</a:t>
            </a:r>
            <a:r>
              <a:rPr lang="en-US" dirty="0" smtClean="0"/>
              <a:t>(or Grayscale) 3D Neuron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30948" y="12594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77205" y="121186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Skeleton of 3D Neuron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9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Stimulation and Analysis of Digital </a:t>
            </a:r>
            <a:r>
              <a:rPr lang="en-AU" dirty="0" smtClean="0"/>
              <a:t>Reconstruction</a:t>
            </a:r>
            <a:br>
              <a:rPr lang="en-AU" dirty="0" smtClean="0"/>
            </a:br>
            <a:r>
              <a:rPr lang="en-AU" dirty="0" smtClean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14609"/>
            <a:ext cx="1944216" cy="1958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72235"/>
            <a:ext cx="1944216" cy="19007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146992"/>
            <a:ext cx="2158179" cy="220864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267744" y="3605787"/>
            <a:ext cx="1152128" cy="1696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67968" y="3573016"/>
            <a:ext cx="876240" cy="1768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5498" y="1248612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Grayscale 3D Neuron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894339" y="3727037"/>
            <a:ext cx="311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Stimulation of Digital Reconstruction 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48842" y="1289342"/>
            <a:ext cx="2672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Estimation of radius of skeleton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91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Stimulation and Analysis of Digital </a:t>
            </a:r>
            <a:r>
              <a:rPr lang="en-AU" dirty="0" smtClean="0"/>
              <a:t>Reconstruction </a:t>
            </a:r>
            <a:r>
              <a:rPr lang="en-US" dirty="0" smtClean="0"/>
              <a:t>(</a:t>
            </a:r>
            <a:r>
              <a:rPr lang="en-US" dirty="0"/>
              <a:t>cont.)</a:t>
            </a:r>
            <a:r>
              <a:rPr lang="en-AU" dirty="0" smtClean="0"/>
              <a:t> 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9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92449"/>
              </p:ext>
            </p:extLst>
          </p:nvPr>
        </p:nvGraphicFramePr>
        <p:xfrm>
          <a:off x="1619672" y="2118464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7.6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55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DNR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63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31%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72%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8.9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76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APP2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37.7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66.8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80.2%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920292"/>
            <a:ext cx="7763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 : Voxel Spatial Distance between Ground Truth and 3D Reconstruction</a:t>
            </a:r>
          </a:p>
          <a:p>
            <a:r>
              <a:rPr lang="en-US" dirty="0" smtClean="0"/>
              <a:t>SSD : Voxel Substantial Spatial Distance  </a:t>
            </a:r>
          </a:p>
          <a:p>
            <a:r>
              <a:rPr lang="en-US" dirty="0" smtClean="0"/>
              <a:t>SSD% :  Probability of  SSD node pairs.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6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UNIS Master">
  <a:themeElements>
    <a:clrScheme name="8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8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UNIS Master">
  <a:themeElements>
    <a:clrScheme name="10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0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UNIS Master">
  <a:themeElements>
    <a:clrScheme name="13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3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327</Words>
  <Application>Microsoft Office PowerPoint</Application>
  <PresentationFormat>On-screen Show (4:3)</PresentationFormat>
  <Paragraphs>114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8_UNIS Master</vt:lpstr>
      <vt:lpstr>10_UNIS Master</vt:lpstr>
      <vt:lpstr>13_UNIS Master</vt:lpstr>
      <vt:lpstr>3D Neuron Reconstruction from Multi-Modal Optical Microscopy Images </vt:lpstr>
      <vt:lpstr>PowerPoint Presentation</vt:lpstr>
      <vt:lpstr>Problem Statement</vt:lpstr>
      <vt:lpstr>Image Processing</vt:lpstr>
      <vt:lpstr>Soma Segmentation</vt:lpstr>
      <vt:lpstr>Soma Segmentation</vt:lpstr>
      <vt:lpstr>Tree Segmentation </vt:lpstr>
      <vt:lpstr>Stimulation and Analysis of Digital Reconstruction (Cont.)</vt:lpstr>
      <vt:lpstr>Stimulation and Analysis of Digital Reconstruction (cont.)  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subject>Engineering</dc:subject>
  <dc:creator>PresentationStudio.com</dc:creator>
  <cp:lastModifiedBy>donghao</cp:lastModifiedBy>
  <cp:revision>197</cp:revision>
  <dcterms:created xsi:type="dcterms:W3CDTF">2010-09-21T23:48:57Z</dcterms:created>
  <dcterms:modified xsi:type="dcterms:W3CDTF">2015-05-09T15:35:50Z</dcterms:modified>
</cp:coreProperties>
</file>