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76" r:id="rId2"/>
    <p:sldId id="260" r:id="rId3"/>
    <p:sldId id="266" r:id="rId4"/>
    <p:sldId id="262" r:id="rId5"/>
    <p:sldId id="261" r:id="rId6"/>
    <p:sldId id="263" r:id="rId7"/>
    <p:sldId id="264" r:id="rId8"/>
    <p:sldId id="265" r:id="rId9"/>
    <p:sldId id="1275" r:id="rId10"/>
    <p:sldId id="1272" r:id="rId11"/>
    <p:sldId id="1273" r:id="rId12"/>
    <p:sldId id="1274" r:id="rId1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A3F7A-5937-4A4B-8616-DBBE0C46C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1D3AD0-7803-4623-B3F5-B491CF16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42F12-FF36-459E-A6AD-E120B144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E8294-8F1B-4B0B-9F65-ADB1F8D1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85E40-CF86-4913-957F-8BA398E3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20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B13B-8960-4326-B325-A10B9006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14F978-8013-4673-B6A0-550976C09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8C6A0-BCC8-49C1-B1C7-772525CF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D09F1-CC14-4C6D-A75E-C74C492D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BB3F1-3BE7-431A-AA8D-8D3B1D47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CBA79F-8384-482A-8FC6-3E871B786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B7F5D-876B-4182-BDEC-F8C112AD9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6100B-63EB-41F5-A8F1-3005FF10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7AB56-225E-4FE9-B9FC-B9C7A3D6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3655-F539-4D8B-BDD5-817E0DF5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9E759-29D4-4F9C-A268-207CD168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5DE2B-4F4A-45B1-83C9-25D91B783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584CC-C055-4E23-89D2-5C5CC54F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172FC-729F-49ED-8664-960AF68A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C2F9F-25FE-4CE9-BA8D-FAF90839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59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2A5D0-CEC7-4A6A-B643-4B3669CB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1C109-4885-45C3-B0B4-E0A9DCA40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0991B2-7C7B-4284-9473-10E667D3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FE9F3-6CF2-4218-994C-77AF2501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E2B02-6C5B-4356-8C8B-196556F7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8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143BC-03EA-4EB5-A3DC-CCBBBDA5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E0BE6-BE6C-4081-815A-977FB0FC1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EBCAB-B95A-44B7-8D68-9DA87D37B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2CCC7-3830-4190-80D7-2A16BD75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AC134-5EC6-495E-9E75-93316314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196FE9-1F65-4A7E-9CE8-F5E5FAD7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8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2ED57-5C3B-4DF2-9581-4C96E9DF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4C19C-57F6-40F3-B195-424305430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CF0102-5C42-49C8-9811-AB5AB11BC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57552C-C412-4A14-8138-5E4AF6D2B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BB6BDF-C903-4B34-A265-37099B1B3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B095D9-466B-4832-B69E-9CD0A26A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E11473-6E32-4FD3-9FFF-BAFC2C55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D3667-3D1A-4894-9AC7-68C8F3DF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49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44C27-A51C-4887-8002-F42560B1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23820-8742-4BA9-8191-4513BE89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6992C1-201A-4D15-8E1D-B7ED4B07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2B79DB-7063-439E-8F82-814ED5D1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3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2FE6E8-F395-499A-A778-E289D3D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1F90A8-F994-40E6-9BB5-F81AEDC6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F35A2-2113-4C5E-A4CB-CE388F58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1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9F4C9-FEA4-41D2-A550-3D6BD509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BF14E-FDA3-4885-A97E-80F9F1BD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8088FC-632B-4EA7-8184-BF909BEC0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9B306-A3A4-4B17-B2E7-206BAB27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62762-CC38-4327-BA96-0118560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676E3-9E58-40AD-A7DF-BA88AB7F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7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03C7-F6C1-45CC-8497-D1F1AFBC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7E7EF2-8CA2-446F-BDE6-F46B57A17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EEE67-85BF-44C0-932F-0971898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1783A-569B-4CEA-9544-958F65DC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F77B6-728B-4305-B694-02812646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1A15-1478-475F-9184-D6B534DE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4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2E8C9-99C1-4AC5-B58A-39388E6E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B10EB-F92A-4A6B-9736-EE0F37D8E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ED788-E343-494E-A9ED-D5F94A40D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C637-C6EA-41A9-B35B-02846330CF29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67705-63C4-4D61-ADE7-3FEC264A6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371E3D-B731-40D0-BA08-C255117CB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572F-9654-4BCA-855A-6717E32B2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7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18" Type="http://schemas.microsoft.com/office/2007/relationships/hdphoto" Target="../media/hdphoto10.wdp"/><Relationship Id="rId26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35.png"/><Relationship Id="rId7" Type="http://schemas.openxmlformats.org/officeDocument/2006/relationships/image" Target="../media/image5.png"/><Relationship Id="rId12" Type="http://schemas.microsoft.com/office/2007/relationships/hdphoto" Target="../media/hdphoto8.wdp"/><Relationship Id="rId17" Type="http://schemas.openxmlformats.org/officeDocument/2006/relationships/image" Target="../media/image32.png"/><Relationship Id="rId25" Type="http://schemas.openxmlformats.org/officeDocument/2006/relationships/image" Target="../media/image38.png"/><Relationship Id="rId2" Type="http://schemas.openxmlformats.org/officeDocument/2006/relationships/image" Target="../media/image23.jpeg"/><Relationship Id="rId16" Type="http://schemas.openxmlformats.org/officeDocument/2006/relationships/image" Target="../media/image31.png"/><Relationship Id="rId20" Type="http://schemas.openxmlformats.org/officeDocument/2006/relationships/image" Target="../media/image34.png"/><Relationship Id="rId29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24" Type="http://schemas.openxmlformats.org/officeDocument/2006/relationships/image" Target="../media/image37.png"/><Relationship Id="rId5" Type="http://schemas.microsoft.com/office/2007/relationships/hdphoto" Target="../media/hdphoto7.wdp"/><Relationship Id="rId15" Type="http://schemas.microsoft.com/office/2007/relationships/hdphoto" Target="../media/hdphoto9.wdp"/><Relationship Id="rId23" Type="http://schemas.openxmlformats.org/officeDocument/2006/relationships/image" Target="../media/image36.png"/><Relationship Id="rId28" Type="http://schemas.openxmlformats.org/officeDocument/2006/relationships/image" Target="../media/image3.png"/><Relationship Id="rId10" Type="http://schemas.microsoft.com/office/2007/relationships/hdphoto" Target="../media/hdphoto2.wdp"/><Relationship Id="rId19" Type="http://schemas.openxmlformats.org/officeDocument/2006/relationships/image" Target="../media/image33.jpeg"/><Relationship Id="rId4" Type="http://schemas.openxmlformats.org/officeDocument/2006/relationships/image" Target="../media/image25.png"/><Relationship Id="rId9" Type="http://schemas.openxmlformats.org/officeDocument/2006/relationships/image" Target="../media/image7.png"/><Relationship Id="rId14" Type="http://schemas.openxmlformats.org/officeDocument/2006/relationships/image" Target="../media/image30.png"/><Relationship Id="rId22" Type="http://schemas.microsoft.com/office/2007/relationships/hdphoto" Target="../media/hdphoto11.wdp"/><Relationship Id="rId27" Type="http://schemas.microsoft.com/office/2007/relationships/hdphoto" Target="../media/hdphoto12.wdp"/><Relationship Id="rId30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17" Type="http://schemas.openxmlformats.org/officeDocument/2006/relationships/image" Target="../media/image12.png"/><Relationship Id="rId2" Type="http://schemas.openxmlformats.org/officeDocument/2006/relationships/image" Target="../media/image1.jpe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microsoft.com/office/2007/relationships/hdphoto" Target="../media/hdphoto6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microsoft.com/office/2007/relationships/hdphoto" Target="../media/hdphoto3.wdp"/><Relationship Id="rId1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microsoft.com/office/2007/relationships/hdphoto" Target="../media/hdphoto2.wdp"/><Relationship Id="rId1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875FF-2BC1-4A40-8C31-98943F9C1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보안채널 모니터링 </a:t>
            </a:r>
            <a:br>
              <a:rPr lang="en-US" altLang="ko-KR" dirty="0"/>
            </a:br>
            <a:r>
              <a:rPr lang="en-US" altLang="ko-KR" dirty="0"/>
              <a:t>GUI </a:t>
            </a:r>
            <a:r>
              <a:rPr lang="ko-KR" altLang="en-US" dirty="0"/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C2D5C-516A-4AD5-B6F1-240CAA545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(Secure Channel Monitoring)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54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67F-8EC6-4C8D-8F21-A638025E917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8670" y="852967"/>
            <a:ext cx="964049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connection </a:t>
            </a:r>
            <a:r>
              <a:rPr lang="ko-KR" altLang="en-US" sz="1400" dirty="0"/>
              <a:t>실패 시 </a:t>
            </a:r>
            <a:r>
              <a:rPr lang="en-US" altLang="ko-KR" sz="1400" dirty="0"/>
              <a:t>:  </a:t>
            </a:r>
            <a:r>
              <a:rPr lang="ko-KR" altLang="en-US" sz="1400" dirty="0" err="1"/>
              <a:t>경량형</a:t>
            </a:r>
            <a:r>
              <a:rPr lang="en-US" altLang="ko-KR" sz="1400" dirty="0"/>
              <a:t>-</a:t>
            </a:r>
            <a:r>
              <a:rPr lang="ko-KR" altLang="en-US" sz="1400" dirty="0"/>
              <a:t>세션 없음</a:t>
            </a:r>
            <a:r>
              <a:rPr lang="en-US" altLang="ko-KR" sz="1400" dirty="0"/>
              <a:t>,  </a:t>
            </a:r>
            <a:r>
              <a:rPr lang="ko-KR" altLang="en-US" sz="1400" dirty="0" err="1"/>
              <a:t>고속형</a:t>
            </a:r>
            <a:r>
              <a:rPr lang="en-US" altLang="ko-KR" sz="1400" dirty="0"/>
              <a:t>-</a:t>
            </a:r>
            <a:r>
              <a:rPr lang="ko-KR" altLang="en-US" sz="1400" dirty="0"/>
              <a:t>치명적 오류</a:t>
            </a:r>
            <a:r>
              <a:rPr lang="en-US" altLang="ko-KR" sz="1400" dirty="0"/>
              <a:t>(</a:t>
            </a:r>
            <a:r>
              <a:rPr lang="ko-KR" altLang="en-US" sz="1400" dirty="0"/>
              <a:t>무조건 </a:t>
            </a:r>
            <a:r>
              <a:rPr lang="en-US" altLang="ko-KR" sz="1400" dirty="0"/>
              <a:t>connection</a:t>
            </a:r>
            <a:r>
              <a:rPr lang="ko-KR" altLang="en-US" sz="1400" dirty="0"/>
              <a:t>은 </a:t>
            </a:r>
            <a:r>
              <a:rPr lang="ko-KR" altLang="en-US" sz="1400" dirty="0" err="1"/>
              <a:t>가능해야함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TCP port : 14445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세션 상태 표시</a:t>
            </a:r>
            <a:r>
              <a:rPr lang="en-US" altLang="ko-KR" sz="1400" dirty="0"/>
              <a:t> :   </a:t>
            </a:r>
            <a:r>
              <a:rPr lang="ko-KR" altLang="en-US" sz="1400" dirty="0"/>
              <a:t>모니터 서버에 연결 후 수초 마다 전송됨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모니터 </a:t>
            </a:r>
            <a:r>
              <a:rPr lang="en-US" altLang="ko-KR" sz="1400" dirty="0"/>
              <a:t>client</a:t>
            </a:r>
            <a:r>
              <a:rPr lang="ko-KR" altLang="en-US" sz="1400" dirty="0"/>
              <a:t>는 지속적으로 수신 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수신을 일정 시간 하지 않으면 세션이 끊어진다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 </a:t>
            </a:r>
            <a:r>
              <a:rPr lang="ko-KR" altLang="en-US" sz="1400" dirty="0"/>
              <a:t>세션이 끊어지면 처음부터 다시 </a:t>
            </a:r>
            <a:r>
              <a:rPr lang="en-US" altLang="ko-KR" sz="1400" dirty="0" err="1"/>
              <a:t>tcp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connet</a:t>
            </a:r>
            <a:r>
              <a:rPr lang="ko-KR" altLang="en-US" sz="1400" dirty="0"/>
              <a:t>를 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모니터 </a:t>
            </a:r>
            <a:r>
              <a:rPr lang="en-US" altLang="ko-KR" sz="1400" dirty="0"/>
              <a:t>client </a:t>
            </a:r>
            <a:r>
              <a:rPr lang="ko-KR" altLang="en-US" sz="1400" dirty="0"/>
              <a:t>는 아래 </a:t>
            </a:r>
            <a:r>
              <a:rPr lang="en-US" altLang="ko-KR" sz="1400" dirty="0"/>
              <a:t>4</a:t>
            </a:r>
            <a:r>
              <a:rPr lang="ko-KR" altLang="en-US" sz="1400" dirty="0"/>
              <a:t>곳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dsm-st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dsm</a:t>
            </a:r>
            <a:r>
              <a:rPr lang="en-US" altLang="ko-KR" sz="1400" dirty="0"/>
              <a:t>-ex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서버측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클라이언트측</a:t>
            </a:r>
            <a:r>
              <a:rPr lang="en-US" altLang="ko-KR" sz="1400" dirty="0"/>
              <a:t>)</a:t>
            </a:r>
            <a:r>
              <a:rPr lang="ko-KR" altLang="en-US" sz="1400" dirty="0"/>
              <a:t>에 접속 가능하다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en-US" altLang="ko-KR" sz="1400" dirty="0"/>
              <a:t>*</a:t>
            </a:r>
            <a:r>
              <a:rPr lang="ko-KR" altLang="en-US" sz="1400" dirty="0"/>
              <a:t>현재 </a:t>
            </a:r>
            <a:r>
              <a:rPr lang="ko-KR" altLang="en-US" sz="1400" dirty="0" err="1"/>
              <a:t>서버측</a:t>
            </a:r>
            <a:r>
              <a:rPr lang="en-US" altLang="ko-KR" sz="1400" dirty="0"/>
              <a:t>(1</a:t>
            </a:r>
            <a:r>
              <a:rPr lang="ko-KR" altLang="en-US" sz="1400" dirty="0"/>
              <a:t>번</a:t>
            </a:r>
            <a:r>
              <a:rPr lang="en-US" altLang="ko-KR" sz="1400" dirty="0"/>
              <a:t>, 3</a:t>
            </a:r>
            <a:r>
              <a:rPr lang="ko-KR" altLang="en-US" sz="1400" dirty="0"/>
              <a:t>번</a:t>
            </a:r>
            <a:r>
              <a:rPr lang="en-US" altLang="ko-KR" sz="1400" dirty="0"/>
              <a:t>)</a:t>
            </a:r>
            <a:r>
              <a:rPr lang="ko-KR" altLang="en-US" sz="1400" dirty="0"/>
              <a:t>만</a:t>
            </a:r>
            <a:r>
              <a:rPr lang="en-US" altLang="ko-KR" sz="1400" dirty="0"/>
              <a:t> </a:t>
            </a:r>
            <a:r>
              <a:rPr lang="ko-KR" altLang="en-US" sz="1400" dirty="0"/>
              <a:t>사용 유력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618" y="178263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DSM-TLS 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모니터링 프로토콜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548790" y="4514088"/>
            <a:ext cx="5119326" cy="1971220"/>
            <a:chOff x="1327902" y="2545292"/>
            <a:chExt cx="10232358" cy="3940016"/>
          </a:xfrm>
        </p:grpSpPr>
        <p:pic>
          <p:nvPicPr>
            <p:cNvPr id="17" name="Picture 4" descr="라즈베리파이4 (Raspberry Pi 4 Model B) 4GB + 방열판 / 디바이스마트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25" b="16966"/>
            <a:stretch/>
          </p:blipFill>
          <p:spPr bwMode="auto">
            <a:xfrm rot="10800000">
              <a:off x="9155519" y="4928205"/>
              <a:ext cx="1255633" cy="867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9361917" y="5795954"/>
              <a:ext cx="1076849" cy="23075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</a:rPr>
                <a:t>192.168.0.5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853232" y="5954493"/>
              <a:ext cx="2707028" cy="3381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600" b="1" dirty="0" err="1">
                  <a:solidFill>
                    <a:schemeClr val="tx1"/>
                  </a:solidFill>
                </a:rPr>
                <a:t>드론</a:t>
              </a:r>
              <a:r>
                <a:rPr lang="ko-KR" altLang="en-US" sz="600" b="1" dirty="0">
                  <a:solidFill>
                    <a:schemeClr val="tx1"/>
                  </a:solidFill>
                </a:rPr>
                <a:t> 미션 컴퓨터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600" b="1" dirty="0" err="1">
                  <a:solidFill>
                    <a:schemeClr val="tx1"/>
                  </a:solidFill>
                </a:rPr>
                <a:t>라즈베리파이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4)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830196" y="4121507"/>
              <a:ext cx="894471" cy="2734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" b="1" dirty="0" err="1">
                  <a:solidFill>
                    <a:schemeClr val="tx1"/>
                  </a:solidFill>
                </a:rPr>
                <a:t>UART</a:t>
              </a:r>
              <a:r>
                <a:rPr lang="en-US" altLang="ko-KR" sz="200" b="1" dirty="0">
                  <a:solidFill>
                    <a:schemeClr val="tx1"/>
                  </a:solidFill>
                </a:rPr>
                <a:t> / USB / or</a:t>
              </a:r>
            </a:p>
            <a:p>
              <a:pPr algn="ctr"/>
              <a:r>
                <a:rPr lang="en-US" altLang="ko-KR" sz="200" b="1" dirty="0">
                  <a:solidFill>
                    <a:schemeClr val="tx1"/>
                  </a:solidFill>
                </a:rPr>
                <a:t>Ethernet</a:t>
              </a:r>
            </a:p>
          </p:txBody>
        </p:sp>
        <p:pic>
          <p:nvPicPr>
            <p:cNvPr id="21" name="Picture 7" descr="https://mavlink.io/assets/site/logo_mavlink_smal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825" y="3831345"/>
              <a:ext cx="1016587" cy="243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엑스캅터 - [해외구매대행] 픽스호크 Pixhawk PX4 2.4.6 패키지 - 드론장">
              <a:extLst>
                <a:ext uri="{FF2B5EF4-FFF2-40B4-BE49-F238E27FC236}">
                  <a16:creationId xmlns:a16="http://schemas.microsoft.com/office/drawing/2014/main" id="{57F68A9B-1049-4A9E-A351-EE894939F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00" b="90000" l="19200" r="81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137" y="2910931"/>
              <a:ext cx="1058800" cy="10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1433" y="2545292"/>
              <a:ext cx="796887" cy="420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직사각형 23"/>
            <p:cNvSpPr/>
            <p:nvPr/>
          </p:nvSpPr>
          <p:spPr>
            <a:xfrm>
              <a:off x="9277448" y="4465607"/>
              <a:ext cx="1963384" cy="3383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500" b="1" dirty="0" err="1"/>
                <a:t>UART</a:t>
              </a:r>
              <a:r>
                <a:rPr lang="en-US" altLang="ko-KR" sz="500" b="1" dirty="0"/>
                <a:t> or  </a:t>
              </a:r>
              <a:r>
                <a:rPr lang="en-US" altLang="ko-KR" sz="500" b="1" dirty="0" err="1"/>
                <a:t>UDP</a:t>
              </a:r>
              <a:r>
                <a:rPr lang="en-US" altLang="ko-KR" sz="500" b="1" dirty="0"/>
                <a:t> port: 14550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625626" y="4709156"/>
              <a:ext cx="1296500" cy="3581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500" b="1" dirty="0" err="1"/>
                <a:t>dptm</a:t>
              </a:r>
              <a:r>
                <a:rPr lang="en-US" altLang="ko-KR" sz="500" b="1" dirty="0"/>
                <a:t> </a:t>
              </a:r>
              <a:r>
                <a:rPr lang="en-US" altLang="ko-KR" sz="500" b="1" dirty="0" err="1"/>
                <a:t>MAVLink</a:t>
              </a:r>
              <a:r>
                <a:rPr lang="en-US" altLang="ko-KR" sz="500" b="1" dirty="0"/>
                <a:t> Router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10273876" y="3898020"/>
              <a:ext cx="13520" cy="8778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1327902" y="2717931"/>
              <a:ext cx="2859062" cy="3767377"/>
              <a:chOff x="9019397" y="1907882"/>
              <a:chExt cx="2859062" cy="3767377"/>
            </a:xfrm>
          </p:grpSpPr>
          <p:pic>
            <p:nvPicPr>
              <p:cNvPr id="28" name="Picture 2" descr="Z:\R\PngItem_4950634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32700" y="4185496"/>
                <a:ext cx="1392661" cy="9576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9406979" y="4908779"/>
                <a:ext cx="1244102" cy="67639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chemeClr val="tx1"/>
                    </a:solidFill>
                  </a:rPr>
                  <a:t>192.168.0.3</a:t>
                </a: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671940" y="5337060"/>
                <a:ext cx="972908" cy="33819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ko-KR" altLang="en-US" sz="600" b="1" dirty="0">
                    <a:solidFill>
                      <a:schemeClr val="tx1"/>
                    </a:solidFill>
                  </a:rPr>
                  <a:t>서버 컴퓨터</a:t>
                </a:r>
                <a:endParaRPr lang="en-US" altLang="ko-KR" sz="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9101000" y="4354202"/>
                <a:ext cx="1386738" cy="3581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r>
                  <a:rPr lang="en-US" altLang="ko-KR" sz="600" b="1" dirty="0" err="1"/>
                  <a:t>dptm</a:t>
                </a:r>
                <a:r>
                  <a:rPr lang="en-US" altLang="ko-KR" sz="600" b="1" dirty="0"/>
                  <a:t> </a:t>
                </a:r>
                <a:r>
                  <a:rPr lang="en-US" altLang="ko-KR" sz="600" b="1" dirty="0" err="1"/>
                  <a:t>MAVLink</a:t>
                </a:r>
                <a:r>
                  <a:rPr lang="en-US" altLang="ko-KR" sz="600" b="1" dirty="0"/>
                  <a:t> server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D1342F0-5EEA-4794-A7F4-8150A666BD29}"/>
                  </a:ext>
                </a:extLst>
              </p:cNvPr>
              <p:cNvSpPr/>
              <p:nvPr/>
            </p:nvSpPr>
            <p:spPr>
              <a:xfrm>
                <a:off x="9357683" y="2011950"/>
                <a:ext cx="1601016" cy="615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58138">
                  <a:spcBef>
                    <a:spcPct val="50000"/>
                  </a:spcBef>
                </a:pPr>
                <a:r>
                  <a:rPr lang="en-US" altLang="ko-KR" sz="700" dirty="0" err="1">
                    <a:ln w="0"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QGroundControl</a:t>
                </a:r>
                <a:endParaRPr lang="ko-KR" altLang="en-US" sz="700" dirty="0">
                  <a:ln w="0"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9397" y="1907882"/>
                <a:ext cx="457200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8B96CA7A-E30F-496E-B879-B9172165B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353865" y="2241370"/>
                <a:ext cx="1101636" cy="749274"/>
              </a:xfrm>
              <a:prstGeom prst="rect">
                <a:avLst/>
              </a:prstGeom>
            </p:spPr>
          </p:pic>
          <p:sp>
            <p:nvSpPr>
              <p:cNvPr id="35" name="직사각형 34"/>
              <p:cNvSpPr/>
              <p:nvPr/>
            </p:nvSpPr>
            <p:spPr>
              <a:xfrm>
                <a:off x="9264372" y="3039206"/>
                <a:ext cx="1240603" cy="338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500" b="1" dirty="0" err="1"/>
                  <a:t>UDP</a:t>
                </a:r>
                <a:r>
                  <a:rPr lang="en-US" altLang="ko-KR" sz="500" b="1" dirty="0"/>
                  <a:t> port: 14550</a:t>
                </a:r>
              </a:p>
            </p:txBody>
          </p:sp>
          <p:pic>
            <p:nvPicPr>
              <p:cNvPr id="36" name="Picture 7" descr="https://mavlink.io/assets/site/logo_mavlink_smal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8555" y="2845793"/>
                <a:ext cx="1016587" cy="24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7" name="직선 연결선 36"/>
              <p:cNvCxnSpPr/>
              <p:nvPr/>
            </p:nvCxnSpPr>
            <p:spPr>
              <a:xfrm flipV="1">
                <a:off x="9676083" y="3226376"/>
                <a:ext cx="0" cy="1159750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/>
              <p:cNvSpPr/>
              <p:nvPr/>
            </p:nvSpPr>
            <p:spPr>
              <a:xfrm>
                <a:off x="10637856" y="4977774"/>
                <a:ext cx="1240603" cy="338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500" b="1" dirty="0" err="1"/>
                  <a:t>UDP</a:t>
                </a:r>
                <a:r>
                  <a:rPr lang="en-US" altLang="ko-KR" sz="500" b="1" dirty="0"/>
                  <a:t> port: 14555</a:t>
                </a:r>
              </a:p>
            </p:txBody>
          </p:sp>
        </p:grp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6667" b="91852" l="7541" r="93443">
                          <a14:foregroundMark x1="15738" y1="15926" x2="85246" y2="16667"/>
                          <a14:foregroundMark x1="84918" y1="12963" x2="15410" y2="12963"/>
                          <a14:foregroundMark x1="21967" y1="17037" x2="21967" y2="17037"/>
                          <a14:foregroundMark x1="20000" y1="18519" x2="82295" y2="18889"/>
                          <a14:foregroundMark x1="83934" y1="20000" x2="83934" y2="83333"/>
                          <a14:foregroundMark x1="77705" y1="82222" x2="14754" y2="80741"/>
                          <a14:foregroundMark x1="18361" y1="19630" x2="18033" y2="80000"/>
                          <a14:foregroundMark x1="32787" y1="80000" x2="70820" y2="80370"/>
                          <a14:foregroundMark x1="12787" y1="84444" x2="89180" y2="85556"/>
                          <a14:foregroundMark x1="88197" y1="82963" x2="14098" y2="85926"/>
                          <a14:foregroundMark x1="21311" y1="25926" x2="79016" y2="50000"/>
                          <a14:foregroundMark x1="78361" y1="24444" x2="21967" y2="24444"/>
                          <a14:foregroundMark x1="37049" y1="72593" x2="65574" y2="75556"/>
                          <a14:foregroundMark x1="77377" y1="62963" x2="84590" y2="18519"/>
                          <a14:foregroundMark x1="26557" y1="60000" x2="13443" y2="20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2000" y="5546188"/>
              <a:ext cx="332263" cy="294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0" name="직선 연결선 39"/>
            <p:cNvCxnSpPr>
              <a:stCxn id="39" idx="3"/>
              <a:endCxn id="41" idx="1"/>
            </p:cNvCxnSpPr>
            <p:nvPr/>
          </p:nvCxnSpPr>
          <p:spPr>
            <a:xfrm flipV="1">
              <a:off x="3274263" y="5671013"/>
              <a:ext cx="5780504" cy="2224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6667" b="91852" l="7541" r="93443">
                          <a14:foregroundMark x1="15738" y1="15926" x2="85246" y2="16667"/>
                          <a14:foregroundMark x1="84918" y1="12963" x2="15410" y2="12963"/>
                          <a14:foregroundMark x1="21967" y1="17037" x2="21967" y2="17037"/>
                          <a14:foregroundMark x1="20000" y1="18519" x2="82295" y2="18889"/>
                          <a14:foregroundMark x1="83934" y1="20000" x2="83934" y2="83333"/>
                          <a14:foregroundMark x1="77705" y1="82222" x2="14754" y2="80741"/>
                          <a14:foregroundMark x1="18361" y1="19630" x2="18033" y2="80000"/>
                          <a14:foregroundMark x1="32787" y1="80000" x2="70820" y2="80370"/>
                          <a14:foregroundMark x1="12787" y1="84444" x2="89180" y2="85556"/>
                          <a14:foregroundMark x1="88197" y1="82963" x2="14098" y2="85926"/>
                          <a14:foregroundMark x1="21311" y1="25926" x2="79016" y2="50000"/>
                          <a14:foregroundMark x1="78361" y1="24444" x2="21967" y2="24444"/>
                          <a14:foregroundMark x1="37049" y1="72593" x2="65574" y2="75556"/>
                          <a14:foregroundMark x1="77377" y1="62963" x2="84590" y2="18519"/>
                          <a14:foregroundMark x1="26557" y1="60000" x2="13443" y2="20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4767" y="5523946"/>
              <a:ext cx="332263" cy="294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5134097" y="5104066"/>
              <a:ext cx="1654231" cy="6763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</a:rPr>
                <a:t>Router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94708" y="5954493"/>
              <a:ext cx="2171977" cy="3018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b="1" dirty="0">
                  <a:solidFill>
                    <a:schemeClr val="tx1"/>
                  </a:solidFill>
                </a:rPr>
                <a:t>RF</a:t>
              </a:r>
              <a:r>
                <a:rPr lang="ko-KR" altLang="en-US" sz="600" b="1" dirty="0">
                  <a:solidFill>
                    <a:schemeClr val="tx1"/>
                  </a:solidFill>
                </a:rPr>
                <a:t>모뎀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/ </a:t>
              </a:r>
              <a:r>
                <a:rPr lang="en-US" altLang="ko-KR" sz="600" b="1" dirty="0" err="1">
                  <a:solidFill>
                    <a:schemeClr val="tx1"/>
                  </a:solidFill>
                </a:rPr>
                <a:t>5G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/LTE/ </a:t>
              </a:r>
              <a:r>
                <a:rPr lang="en-US" altLang="ko-KR" sz="600" b="1" dirty="0" err="1">
                  <a:solidFill>
                    <a:schemeClr val="tx1"/>
                  </a:solidFill>
                </a:rPr>
                <a:t>WiFi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600" b="1" dirty="0" err="1">
                  <a:solidFill>
                    <a:schemeClr val="tx1"/>
                  </a:solidFill>
                </a:rPr>
                <a:t>유무선공유기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(AP)</a:t>
              </a:r>
            </a:p>
          </p:txBody>
        </p:sp>
        <p:sp>
          <p:nvSpPr>
            <p:cNvPr id="44" name="구름 43">
              <a:extLst>
                <a:ext uri="{FF2B5EF4-FFF2-40B4-BE49-F238E27FC236}">
                  <a16:creationId xmlns:a16="http://schemas.microsoft.com/office/drawing/2014/main" id="{28E669FF-D71C-4A55-8784-A24A42BE52C8}"/>
                </a:ext>
              </a:extLst>
            </p:cNvPr>
            <p:cNvSpPr/>
            <p:nvPr/>
          </p:nvSpPr>
          <p:spPr>
            <a:xfrm>
              <a:off x="5526107" y="5181049"/>
              <a:ext cx="1130533" cy="793775"/>
            </a:xfrm>
            <a:prstGeom prst="cloud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6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657796" y="4780493"/>
              <a:ext cx="789432" cy="1094872"/>
              <a:chOff x="5483014" y="4229542"/>
              <a:chExt cx="789432" cy="1094872"/>
            </a:xfrm>
          </p:grpSpPr>
          <p:pic>
            <p:nvPicPr>
              <p:cNvPr id="46" name="Picture 2" descr="R:\pngwing.com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3014" y="4534982"/>
                <a:ext cx="789432" cy="789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이등변 삼각형 46"/>
              <p:cNvSpPr/>
              <p:nvPr/>
            </p:nvSpPr>
            <p:spPr>
              <a:xfrm>
                <a:off x="5787806" y="4229542"/>
                <a:ext cx="45719" cy="537017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endParaRPr lang="ko-KR" altLang="en-US" sz="300" dirty="0">
                  <a:latin typeface="+mn-ea"/>
                </a:endParaRPr>
              </a:p>
            </p:txBody>
          </p:sp>
          <p:sp>
            <p:nvSpPr>
              <p:cNvPr id="48" name="이등변 삼각형 47"/>
              <p:cNvSpPr/>
              <p:nvPr/>
            </p:nvSpPr>
            <p:spPr>
              <a:xfrm>
                <a:off x="6109965" y="4293416"/>
                <a:ext cx="45719" cy="537017"/>
              </a:xfrm>
              <a:prstGeom prst="triangl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/>
                <a:endParaRPr lang="ko-KR" altLang="en-US" sz="300" dirty="0">
                  <a:latin typeface="+mn-ea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2108585" y="3950959"/>
              <a:ext cx="2732039" cy="1739897"/>
              <a:chOff x="2526765" y="3298732"/>
              <a:chExt cx="2732039" cy="173989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3604573" y="4522917"/>
                <a:ext cx="1654231" cy="51571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chemeClr val="tx1"/>
                    </a:solidFill>
                  </a:rPr>
                  <a:t>DSM-ST</a:t>
                </a:r>
              </a:p>
              <a:p>
                <a:pPr algn="ctr"/>
                <a:r>
                  <a:rPr lang="en-US" altLang="ko-KR" sz="600" b="1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600" b="1" dirty="0" err="1">
                    <a:solidFill>
                      <a:schemeClr val="tx1"/>
                    </a:solidFill>
                  </a:rPr>
                  <a:t>경량형</a:t>
                </a:r>
                <a:r>
                  <a:rPr lang="ko-KR" altLang="en-US" sz="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err="1">
                    <a:solidFill>
                      <a:schemeClr val="tx1"/>
                    </a:solidFill>
                  </a:rPr>
                  <a:t>드론보안모듈</a:t>
                </a:r>
                <a:r>
                  <a:rPr lang="en-US" altLang="ko-KR" sz="600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66" b="100000" l="0" r="99156">
                            <a14:foregroundMark x1="29958" y1="37658" x2="69198" y2="66772"/>
                            <a14:foregroundMark x1="66667" y1="15190" x2="31646" y2="33544"/>
                            <a14:foregroundMark x1="43038" y1="75949" x2="53165" y2="867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55" t="11687" r="16605" b="8847"/>
              <a:stretch/>
            </p:blipFill>
            <p:spPr bwMode="auto">
              <a:xfrm rot="16200000">
                <a:off x="3226377" y="4245144"/>
                <a:ext cx="207036" cy="3678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2" name="Picture 2" descr="R:\KakaoTalk_20241104_215023822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2385" y="4008905"/>
                <a:ext cx="965016" cy="612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3" name="직선 연결선 52"/>
              <p:cNvCxnSpPr/>
              <p:nvPr/>
            </p:nvCxnSpPr>
            <p:spPr>
              <a:xfrm flipH="1">
                <a:off x="3513800" y="4420273"/>
                <a:ext cx="522521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66" b="100000" l="0" r="99156">
                            <a14:foregroundMark x1="29958" y1="37658" x2="69198" y2="66772"/>
                            <a14:foregroundMark x1="66667" y1="15190" x2="31646" y2="33544"/>
                            <a14:foregroundMark x1="43038" y1="75949" x2="53165" y2="867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55" t="11687" r="16605" b="8847"/>
              <a:stretch/>
            </p:blipFill>
            <p:spPr bwMode="auto">
              <a:xfrm rot="10800000">
                <a:off x="2526765" y="4001591"/>
                <a:ext cx="207036" cy="3678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5" name="자유형 54"/>
              <p:cNvSpPr/>
              <p:nvPr/>
            </p:nvSpPr>
            <p:spPr>
              <a:xfrm>
                <a:off x="2629848" y="3522233"/>
                <a:ext cx="1713471" cy="514870"/>
              </a:xfrm>
              <a:custGeom>
                <a:avLst/>
                <a:gdLst>
                  <a:gd name="connsiteX0" fmla="*/ 76890 w 1824164"/>
                  <a:gd name="connsiteY0" fmla="*/ 996805 h 1120372"/>
                  <a:gd name="connsiteX1" fmla="*/ 76890 w 1824164"/>
                  <a:gd name="connsiteY1" fmla="*/ 634340 h 1120372"/>
                  <a:gd name="connsiteX2" fmla="*/ 875960 w 1824164"/>
                  <a:gd name="connsiteY2" fmla="*/ 26 h 1120372"/>
                  <a:gd name="connsiteX3" fmla="*/ 1740933 w 1824164"/>
                  <a:gd name="connsiteY3" fmla="*/ 659053 h 1120372"/>
                  <a:gd name="connsiteX4" fmla="*/ 1740933 w 1824164"/>
                  <a:gd name="connsiteY4" fmla="*/ 1120372 h 1120372"/>
                  <a:gd name="connsiteX0" fmla="*/ 76890 w 1824164"/>
                  <a:gd name="connsiteY0" fmla="*/ 996805 h 1120372"/>
                  <a:gd name="connsiteX1" fmla="*/ 76890 w 1824164"/>
                  <a:gd name="connsiteY1" fmla="*/ 634340 h 1120372"/>
                  <a:gd name="connsiteX2" fmla="*/ 875960 w 1824164"/>
                  <a:gd name="connsiteY2" fmla="*/ 26 h 1120372"/>
                  <a:gd name="connsiteX3" fmla="*/ 1740933 w 1824164"/>
                  <a:gd name="connsiteY3" fmla="*/ 659053 h 1120372"/>
                  <a:gd name="connsiteX4" fmla="*/ 1740933 w 1824164"/>
                  <a:gd name="connsiteY4" fmla="*/ 1120372 h 1120372"/>
                  <a:gd name="connsiteX0" fmla="*/ 76890 w 1824164"/>
                  <a:gd name="connsiteY0" fmla="*/ 996805 h 1120372"/>
                  <a:gd name="connsiteX1" fmla="*/ 76890 w 1824164"/>
                  <a:gd name="connsiteY1" fmla="*/ 634340 h 1120372"/>
                  <a:gd name="connsiteX2" fmla="*/ 875960 w 1824164"/>
                  <a:gd name="connsiteY2" fmla="*/ 26 h 1120372"/>
                  <a:gd name="connsiteX3" fmla="*/ 1740933 w 1824164"/>
                  <a:gd name="connsiteY3" fmla="*/ 659053 h 1120372"/>
                  <a:gd name="connsiteX4" fmla="*/ 1740933 w 1824164"/>
                  <a:gd name="connsiteY4" fmla="*/ 1120372 h 1120372"/>
                  <a:gd name="connsiteX0" fmla="*/ 76890 w 1772072"/>
                  <a:gd name="connsiteY0" fmla="*/ 996805 h 1222074"/>
                  <a:gd name="connsiteX1" fmla="*/ 76890 w 1772072"/>
                  <a:gd name="connsiteY1" fmla="*/ 634340 h 1222074"/>
                  <a:gd name="connsiteX2" fmla="*/ 875960 w 1772072"/>
                  <a:gd name="connsiteY2" fmla="*/ 26 h 1222074"/>
                  <a:gd name="connsiteX3" fmla="*/ 1740933 w 1772072"/>
                  <a:gd name="connsiteY3" fmla="*/ 659053 h 1222074"/>
                  <a:gd name="connsiteX4" fmla="*/ 1740933 w 1772072"/>
                  <a:gd name="connsiteY4" fmla="*/ 1120372 h 1222074"/>
                  <a:gd name="connsiteX0" fmla="*/ 76890 w 1740934"/>
                  <a:gd name="connsiteY0" fmla="*/ 996805 h 996806"/>
                  <a:gd name="connsiteX1" fmla="*/ 76890 w 1740934"/>
                  <a:gd name="connsiteY1" fmla="*/ 634340 h 996806"/>
                  <a:gd name="connsiteX2" fmla="*/ 875960 w 1740934"/>
                  <a:gd name="connsiteY2" fmla="*/ 26 h 996806"/>
                  <a:gd name="connsiteX3" fmla="*/ 1740933 w 1740934"/>
                  <a:gd name="connsiteY3" fmla="*/ 659053 h 996806"/>
                  <a:gd name="connsiteX0" fmla="*/ 76890 w 1757410"/>
                  <a:gd name="connsiteY0" fmla="*/ 1000263 h 1000264"/>
                  <a:gd name="connsiteX1" fmla="*/ 76890 w 1757410"/>
                  <a:gd name="connsiteY1" fmla="*/ 637798 h 1000264"/>
                  <a:gd name="connsiteX2" fmla="*/ 875960 w 1757410"/>
                  <a:gd name="connsiteY2" fmla="*/ 3484 h 1000264"/>
                  <a:gd name="connsiteX3" fmla="*/ 1757409 w 1757410"/>
                  <a:gd name="connsiteY3" fmla="*/ 942598 h 1000264"/>
                  <a:gd name="connsiteX0" fmla="*/ 76890 w 1757409"/>
                  <a:gd name="connsiteY0" fmla="*/ 1000263 h 1000264"/>
                  <a:gd name="connsiteX1" fmla="*/ 76890 w 1757409"/>
                  <a:gd name="connsiteY1" fmla="*/ 637798 h 1000264"/>
                  <a:gd name="connsiteX2" fmla="*/ 875960 w 1757409"/>
                  <a:gd name="connsiteY2" fmla="*/ 3484 h 1000264"/>
                  <a:gd name="connsiteX3" fmla="*/ 1757409 w 1757409"/>
                  <a:gd name="connsiteY3" fmla="*/ 942598 h 1000264"/>
                  <a:gd name="connsiteX0" fmla="*/ 0 w 1680519"/>
                  <a:gd name="connsiteY0" fmla="*/ 996779 h 996780"/>
                  <a:gd name="connsiteX1" fmla="*/ 799070 w 1680519"/>
                  <a:gd name="connsiteY1" fmla="*/ 0 h 996780"/>
                  <a:gd name="connsiteX2" fmla="*/ 1680519 w 1680519"/>
                  <a:gd name="connsiteY2" fmla="*/ 939114 h 996780"/>
                  <a:gd name="connsiteX0" fmla="*/ 709 w 1681228"/>
                  <a:gd name="connsiteY0" fmla="*/ 996779 h 996780"/>
                  <a:gd name="connsiteX1" fmla="*/ 799779 w 1681228"/>
                  <a:gd name="connsiteY1" fmla="*/ 0 h 996780"/>
                  <a:gd name="connsiteX2" fmla="*/ 1681228 w 1681228"/>
                  <a:gd name="connsiteY2" fmla="*/ 939114 h 996780"/>
                  <a:gd name="connsiteX0" fmla="*/ 661 w 1681180"/>
                  <a:gd name="connsiteY0" fmla="*/ 1293341 h 1293342"/>
                  <a:gd name="connsiteX1" fmla="*/ 840920 w 1681180"/>
                  <a:gd name="connsiteY1" fmla="*/ 0 h 1293342"/>
                  <a:gd name="connsiteX2" fmla="*/ 1681180 w 1681180"/>
                  <a:gd name="connsiteY2" fmla="*/ 1235676 h 1293342"/>
                  <a:gd name="connsiteX0" fmla="*/ 730 w 1681249"/>
                  <a:gd name="connsiteY0" fmla="*/ 1079157 h 1079158"/>
                  <a:gd name="connsiteX1" fmla="*/ 783324 w 1681249"/>
                  <a:gd name="connsiteY1" fmla="*/ 0 h 1079158"/>
                  <a:gd name="connsiteX2" fmla="*/ 1681249 w 1681249"/>
                  <a:gd name="connsiteY2" fmla="*/ 1021492 h 1079158"/>
                  <a:gd name="connsiteX0" fmla="*/ 789 w 1681308"/>
                  <a:gd name="connsiteY0" fmla="*/ 1079479 h 1079480"/>
                  <a:gd name="connsiteX1" fmla="*/ 783383 w 1681308"/>
                  <a:gd name="connsiteY1" fmla="*/ 322 h 1079480"/>
                  <a:gd name="connsiteX2" fmla="*/ 1681308 w 1681308"/>
                  <a:gd name="connsiteY2" fmla="*/ 1021814 h 1079480"/>
                  <a:gd name="connsiteX0" fmla="*/ 695 w 1714166"/>
                  <a:gd name="connsiteY0" fmla="*/ 1029740 h 1029740"/>
                  <a:gd name="connsiteX1" fmla="*/ 816241 w 1714166"/>
                  <a:gd name="connsiteY1" fmla="*/ 8 h 1029740"/>
                  <a:gd name="connsiteX2" fmla="*/ 1714166 w 1714166"/>
                  <a:gd name="connsiteY2" fmla="*/ 1021500 h 1029740"/>
                  <a:gd name="connsiteX0" fmla="*/ 0 w 1713471"/>
                  <a:gd name="connsiteY0" fmla="*/ 1054584 h 1054584"/>
                  <a:gd name="connsiteX1" fmla="*/ 815546 w 1713471"/>
                  <a:gd name="connsiteY1" fmla="*/ 24852 h 1054584"/>
                  <a:gd name="connsiteX2" fmla="*/ 1713471 w 1713471"/>
                  <a:gd name="connsiteY2" fmla="*/ 1046344 h 1054584"/>
                  <a:gd name="connsiteX0" fmla="*/ 0 w 1713471"/>
                  <a:gd name="connsiteY0" fmla="*/ 1029740 h 1029740"/>
                  <a:gd name="connsiteX1" fmla="*/ 815546 w 1713471"/>
                  <a:gd name="connsiteY1" fmla="*/ 8 h 1029740"/>
                  <a:gd name="connsiteX2" fmla="*/ 1713471 w 1713471"/>
                  <a:gd name="connsiteY2" fmla="*/ 1021500 h 102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3471" h="1029740">
                    <a:moveTo>
                      <a:pt x="0" y="1029740"/>
                    </a:moveTo>
                    <a:cubicBezTo>
                      <a:pt x="26430" y="228956"/>
                      <a:pt x="529968" y="1381"/>
                      <a:pt x="815546" y="8"/>
                    </a:cubicBezTo>
                    <a:cubicBezTo>
                      <a:pt x="1101125" y="-1365"/>
                      <a:pt x="1697958" y="192480"/>
                      <a:pt x="1713471" y="1021500"/>
                    </a:cubicBezTo>
                  </a:path>
                </a:pathLst>
              </a:cu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116738" y="3298732"/>
                <a:ext cx="574163" cy="24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USB-</a:t>
                </a:r>
                <a:r>
                  <a:rPr lang="en-US" altLang="ko-KR" sz="2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UART</a:t>
                </a:r>
                <a:endParaRPr lang="ko-KR" altLang="en-US" sz="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433609" y="4221006"/>
                <a:ext cx="548530" cy="24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USB-CDC</a:t>
                </a:r>
                <a:endParaRPr lang="ko-KR" altLang="en-US" sz="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pic>
            <p:nvPicPr>
              <p:cNvPr id="58" name="Picture 2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1266" b="100000" l="0" r="99156">
                            <a14:foregroundMark x1="29958" y1="37658" x2="69198" y2="66772"/>
                            <a14:foregroundMark x1="66667" y1="15190" x2="31646" y2="33544"/>
                            <a14:foregroundMark x1="43038" y1="75949" x2="53165" y2="867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55" t="11687" r="16605" b="8847"/>
              <a:stretch/>
            </p:blipFill>
            <p:spPr bwMode="auto">
              <a:xfrm rot="5400000">
                <a:off x="3854764" y="4330602"/>
                <a:ext cx="111450" cy="197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9" name="그룹 58"/>
            <p:cNvGrpSpPr/>
            <p:nvPr/>
          </p:nvGrpSpPr>
          <p:grpSpPr>
            <a:xfrm>
              <a:off x="6883758" y="4229638"/>
              <a:ext cx="2669752" cy="1340078"/>
              <a:chOff x="7235263" y="3548836"/>
              <a:chExt cx="2669752" cy="1340078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7235263" y="4731025"/>
                <a:ext cx="2171009" cy="157889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600" b="1" dirty="0">
                    <a:solidFill>
                      <a:schemeClr val="tx1"/>
                    </a:solidFill>
                  </a:rPr>
                  <a:t>DSM-ST</a:t>
                </a:r>
              </a:p>
              <a:p>
                <a:pPr algn="ctr"/>
                <a:r>
                  <a:rPr lang="en-US" altLang="ko-KR" sz="600" b="1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600" b="1" dirty="0" err="1">
                    <a:solidFill>
                      <a:schemeClr val="tx1"/>
                    </a:solidFill>
                  </a:rPr>
                  <a:t>경량형</a:t>
                </a:r>
                <a:r>
                  <a:rPr lang="ko-KR" altLang="en-US" sz="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600" b="1" dirty="0" err="1">
                    <a:solidFill>
                      <a:schemeClr val="tx1"/>
                    </a:solidFill>
                  </a:rPr>
                  <a:t>드론보안모듈</a:t>
                </a:r>
                <a:r>
                  <a:rPr lang="en-US" altLang="ko-KR" sz="600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 rot="10800000">
                <a:off x="7877839" y="4047297"/>
                <a:ext cx="1785863" cy="612679"/>
                <a:chOff x="6057269" y="4191710"/>
                <a:chExt cx="1785863" cy="612679"/>
              </a:xfrm>
            </p:grpSpPr>
            <p:pic>
              <p:nvPicPr>
                <p:cNvPr id="67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BEBA8EAE-BF5A-486C-A8C5-ECC9F3942E4B}">
                      <a14:imgProps xmlns:a14="http://schemas.microsoft.com/office/drawing/2010/main">
                        <a14:imgLayer r:embed="rId15">
                          <a14:imgEffect>
                            <a14:backgroundRemoval t="1266" b="100000" l="0" r="99156">
                              <a14:foregroundMark x1="29958" y1="37658" x2="69198" y2="66772"/>
                              <a14:foregroundMark x1="66667" y1="15190" x2="31646" y2="33544"/>
                              <a14:foregroundMark x1="43038" y1="75949" x2="53165" y2="8670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55" t="11687" r="16605" b="8847"/>
                <a:stretch/>
              </p:blipFill>
              <p:spPr bwMode="auto">
                <a:xfrm rot="16200000">
                  <a:off x="6137656" y="4205000"/>
                  <a:ext cx="207036" cy="3678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68" name="직선 연결선 67"/>
                <p:cNvCxnSpPr>
                  <a:stCxn id="67" idx="2"/>
                </p:cNvCxnSpPr>
                <p:nvPr/>
              </p:nvCxnSpPr>
              <p:spPr>
                <a:xfrm rot="10800000" flipH="1" flipV="1">
                  <a:off x="6425078" y="4388904"/>
                  <a:ext cx="828300" cy="1"/>
                </a:xfrm>
                <a:prstGeom prst="line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9" name="Picture 2" descr="R:\KakaoTalk_20241104_215023822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78116" y="4191710"/>
                  <a:ext cx="965016" cy="6126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66" b="100000" l="0" r="99156">
                            <a14:foregroundMark x1="29958" y1="37658" x2="69198" y2="66772"/>
                            <a14:foregroundMark x1="66667" y1="15190" x2="31646" y2="33544"/>
                            <a14:foregroundMark x1="43038" y1="75949" x2="53165" y2="867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55" t="11687" r="16605" b="8847"/>
              <a:stretch/>
            </p:blipFill>
            <p:spPr bwMode="auto">
              <a:xfrm rot="10800000">
                <a:off x="9697979" y="4037103"/>
                <a:ext cx="207036" cy="3678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3" name="자유형 62"/>
              <p:cNvSpPr/>
              <p:nvPr/>
            </p:nvSpPr>
            <p:spPr>
              <a:xfrm>
                <a:off x="8558059" y="3751470"/>
                <a:ext cx="1243438" cy="368563"/>
              </a:xfrm>
              <a:custGeom>
                <a:avLst/>
                <a:gdLst>
                  <a:gd name="connsiteX0" fmla="*/ 76890 w 1824164"/>
                  <a:gd name="connsiteY0" fmla="*/ 996805 h 1120372"/>
                  <a:gd name="connsiteX1" fmla="*/ 76890 w 1824164"/>
                  <a:gd name="connsiteY1" fmla="*/ 634340 h 1120372"/>
                  <a:gd name="connsiteX2" fmla="*/ 875960 w 1824164"/>
                  <a:gd name="connsiteY2" fmla="*/ 26 h 1120372"/>
                  <a:gd name="connsiteX3" fmla="*/ 1740933 w 1824164"/>
                  <a:gd name="connsiteY3" fmla="*/ 659053 h 1120372"/>
                  <a:gd name="connsiteX4" fmla="*/ 1740933 w 1824164"/>
                  <a:gd name="connsiteY4" fmla="*/ 1120372 h 1120372"/>
                  <a:gd name="connsiteX0" fmla="*/ 76890 w 1824164"/>
                  <a:gd name="connsiteY0" fmla="*/ 996805 h 1120372"/>
                  <a:gd name="connsiteX1" fmla="*/ 76890 w 1824164"/>
                  <a:gd name="connsiteY1" fmla="*/ 634340 h 1120372"/>
                  <a:gd name="connsiteX2" fmla="*/ 875960 w 1824164"/>
                  <a:gd name="connsiteY2" fmla="*/ 26 h 1120372"/>
                  <a:gd name="connsiteX3" fmla="*/ 1740933 w 1824164"/>
                  <a:gd name="connsiteY3" fmla="*/ 659053 h 1120372"/>
                  <a:gd name="connsiteX4" fmla="*/ 1740933 w 1824164"/>
                  <a:gd name="connsiteY4" fmla="*/ 1120372 h 1120372"/>
                  <a:gd name="connsiteX0" fmla="*/ 76890 w 1824164"/>
                  <a:gd name="connsiteY0" fmla="*/ 996805 h 1120372"/>
                  <a:gd name="connsiteX1" fmla="*/ 76890 w 1824164"/>
                  <a:gd name="connsiteY1" fmla="*/ 634340 h 1120372"/>
                  <a:gd name="connsiteX2" fmla="*/ 875960 w 1824164"/>
                  <a:gd name="connsiteY2" fmla="*/ 26 h 1120372"/>
                  <a:gd name="connsiteX3" fmla="*/ 1740933 w 1824164"/>
                  <a:gd name="connsiteY3" fmla="*/ 659053 h 1120372"/>
                  <a:gd name="connsiteX4" fmla="*/ 1740933 w 1824164"/>
                  <a:gd name="connsiteY4" fmla="*/ 1120372 h 1120372"/>
                  <a:gd name="connsiteX0" fmla="*/ 76890 w 1772072"/>
                  <a:gd name="connsiteY0" fmla="*/ 996805 h 1222074"/>
                  <a:gd name="connsiteX1" fmla="*/ 76890 w 1772072"/>
                  <a:gd name="connsiteY1" fmla="*/ 634340 h 1222074"/>
                  <a:gd name="connsiteX2" fmla="*/ 875960 w 1772072"/>
                  <a:gd name="connsiteY2" fmla="*/ 26 h 1222074"/>
                  <a:gd name="connsiteX3" fmla="*/ 1740933 w 1772072"/>
                  <a:gd name="connsiteY3" fmla="*/ 659053 h 1222074"/>
                  <a:gd name="connsiteX4" fmla="*/ 1740933 w 1772072"/>
                  <a:gd name="connsiteY4" fmla="*/ 1120372 h 1222074"/>
                  <a:gd name="connsiteX0" fmla="*/ 76890 w 1740934"/>
                  <a:gd name="connsiteY0" fmla="*/ 996805 h 996806"/>
                  <a:gd name="connsiteX1" fmla="*/ 76890 w 1740934"/>
                  <a:gd name="connsiteY1" fmla="*/ 634340 h 996806"/>
                  <a:gd name="connsiteX2" fmla="*/ 875960 w 1740934"/>
                  <a:gd name="connsiteY2" fmla="*/ 26 h 996806"/>
                  <a:gd name="connsiteX3" fmla="*/ 1740933 w 1740934"/>
                  <a:gd name="connsiteY3" fmla="*/ 659053 h 996806"/>
                  <a:gd name="connsiteX0" fmla="*/ 76890 w 1757410"/>
                  <a:gd name="connsiteY0" fmla="*/ 1000263 h 1000264"/>
                  <a:gd name="connsiteX1" fmla="*/ 76890 w 1757410"/>
                  <a:gd name="connsiteY1" fmla="*/ 637798 h 1000264"/>
                  <a:gd name="connsiteX2" fmla="*/ 875960 w 1757410"/>
                  <a:gd name="connsiteY2" fmla="*/ 3484 h 1000264"/>
                  <a:gd name="connsiteX3" fmla="*/ 1757409 w 1757410"/>
                  <a:gd name="connsiteY3" fmla="*/ 942598 h 1000264"/>
                  <a:gd name="connsiteX0" fmla="*/ 76890 w 1757409"/>
                  <a:gd name="connsiteY0" fmla="*/ 1000263 h 1000264"/>
                  <a:gd name="connsiteX1" fmla="*/ 76890 w 1757409"/>
                  <a:gd name="connsiteY1" fmla="*/ 637798 h 1000264"/>
                  <a:gd name="connsiteX2" fmla="*/ 875960 w 1757409"/>
                  <a:gd name="connsiteY2" fmla="*/ 3484 h 1000264"/>
                  <a:gd name="connsiteX3" fmla="*/ 1757409 w 1757409"/>
                  <a:gd name="connsiteY3" fmla="*/ 942598 h 1000264"/>
                  <a:gd name="connsiteX0" fmla="*/ 0 w 1680519"/>
                  <a:gd name="connsiteY0" fmla="*/ 996779 h 996780"/>
                  <a:gd name="connsiteX1" fmla="*/ 799070 w 1680519"/>
                  <a:gd name="connsiteY1" fmla="*/ 0 h 996780"/>
                  <a:gd name="connsiteX2" fmla="*/ 1680519 w 1680519"/>
                  <a:gd name="connsiteY2" fmla="*/ 939114 h 996780"/>
                  <a:gd name="connsiteX0" fmla="*/ 709 w 1681228"/>
                  <a:gd name="connsiteY0" fmla="*/ 996779 h 996780"/>
                  <a:gd name="connsiteX1" fmla="*/ 799779 w 1681228"/>
                  <a:gd name="connsiteY1" fmla="*/ 0 h 996780"/>
                  <a:gd name="connsiteX2" fmla="*/ 1681228 w 1681228"/>
                  <a:gd name="connsiteY2" fmla="*/ 939114 h 996780"/>
                  <a:gd name="connsiteX0" fmla="*/ 661 w 1681180"/>
                  <a:gd name="connsiteY0" fmla="*/ 1293341 h 1293342"/>
                  <a:gd name="connsiteX1" fmla="*/ 840920 w 1681180"/>
                  <a:gd name="connsiteY1" fmla="*/ 0 h 1293342"/>
                  <a:gd name="connsiteX2" fmla="*/ 1681180 w 1681180"/>
                  <a:gd name="connsiteY2" fmla="*/ 1235676 h 1293342"/>
                  <a:gd name="connsiteX0" fmla="*/ 730 w 1681249"/>
                  <a:gd name="connsiteY0" fmla="*/ 1079157 h 1079158"/>
                  <a:gd name="connsiteX1" fmla="*/ 783324 w 1681249"/>
                  <a:gd name="connsiteY1" fmla="*/ 0 h 1079158"/>
                  <a:gd name="connsiteX2" fmla="*/ 1681249 w 1681249"/>
                  <a:gd name="connsiteY2" fmla="*/ 1021492 h 1079158"/>
                  <a:gd name="connsiteX0" fmla="*/ 789 w 1681308"/>
                  <a:gd name="connsiteY0" fmla="*/ 1079479 h 1079480"/>
                  <a:gd name="connsiteX1" fmla="*/ 783383 w 1681308"/>
                  <a:gd name="connsiteY1" fmla="*/ 322 h 1079480"/>
                  <a:gd name="connsiteX2" fmla="*/ 1681308 w 1681308"/>
                  <a:gd name="connsiteY2" fmla="*/ 1021814 h 1079480"/>
                  <a:gd name="connsiteX0" fmla="*/ 695 w 1714166"/>
                  <a:gd name="connsiteY0" fmla="*/ 1029740 h 1029740"/>
                  <a:gd name="connsiteX1" fmla="*/ 816241 w 1714166"/>
                  <a:gd name="connsiteY1" fmla="*/ 8 h 1029740"/>
                  <a:gd name="connsiteX2" fmla="*/ 1714166 w 1714166"/>
                  <a:gd name="connsiteY2" fmla="*/ 1021500 h 1029740"/>
                  <a:gd name="connsiteX0" fmla="*/ 0 w 1713471"/>
                  <a:gd name="connsiteY0" fmla="*/ 1054584 h 1054584"/>
                  <a:gd name="connsiteX1" fmla="*/ 815546 w 1713471"/>
                  <a:gd name="connsiteY1" fmla="*/ 24852 h 1054584"/>
                  <a:gd name="connsiteX2" fmla="*/ 1713471 w 1713471"/>
                  <a:gd name="connsiteY2" fmla="*/ 1046344 h 1054584"/>
                  <a:gd name="connsiteX0" fmla="*/ 0 w 1713471"/>
                  <a:gd name="connsiteY0" fmla="*/ 1029740 h 1029740"/>
                  <a:gd name="connsiteX1" fmla="*/ 815546 w 1713471"/>
                  <a:gd name="connsiteY1" fmla="*/ 8 h 1029740"/>
                  <a:gd name="connsiteX2" fmla="*/ 1713471 w 1713471"/>
                  <a:gd name="connsiteY2" fmla="*/ 1021500 h 1029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3471" h="1029740">
                    <a:moveTo>
                      <a:pt x="0" y="1029740"/>
                    </a:moveTo>
                    <a:cubicBezTo>
                      <a:pt x="26430" y="228956"/>
                      <a:pt x="529968" y="1381"/>
                      <a:pt x="815546" y="8"/>
                    </a:cubicBezTo>
                    <a:cubicBezTo>
                      <a:pt x="1101125" y="-1365"/>
                      <a:pt x="1697958" y="192480"/>
                      <a:pt x="1713471" y="1021500"/>
                    </a:cubicBezTo>
                  </a:path>
                </a:pathLst>
              </a:cu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906337" y="3548836"/>
                <a:ext cx="574163" cy="24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USB-</a:t>
                </a:r>
                <a:r>
                  <a:rPr lang="en-US" altLang="ko-KR" sz="200" dirty="0" err="1">
                    <a:latin typeface="D2Coding" panose="020B0609020101020101" pitchFamily="49" charset="-127"/>
                    <a:ea typeface="D2Coding" panose="020B0609020101020101" pitchFamily="49" charset="-127"/>
                  </a:rPr>
                  <a:t>UART</a:t>
                </a:r>
                <a:endParaRPr lang="ko-KR" altLang="en-US" sz="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769060" y="4270710"/>
                <a:ext cx="548531" cy="246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" dirty="0">
                    <a:latin typeface="D2Coding" panose="020B0609020101020101" pitchFamily="49" charset="-127"/>
                    <a:ea typeface="D2Coding" panose="020B0609020101020101" pitchFamily="49" charset="-127"/>
                  </a:rPr>
                  <a:t>USB-CDC</a:t>
                </a:r>
                <a:endParaRPr lang="ko-KR" altLang="en-US" sz="200" dirty="0">
                  <a:latin typeface="D2Coding" panose="020B0609020101020101" pitchFamily="49" charset="-127"/>
                  <a:ea typeface="D2Coding" panose="020B0609020101020101" pitchFamily="49" charset="-127"/>
                </a:endParaRPr>
              </a:p>
            </p:txBody>
          </p:sp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1266" b="100000" l="0" r="99156">
                            <a14:foregroundMark x1="29958" y1="37658" x2="69198" y2="66772"/>
                            <a14:foregroundMark x1="66667" y1="15190" x2="31646" y2="33544"/>
                            <a14:foregroundMark x1="43038" y1="75949" x2="53165" y2="867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55" t="11687" r="16605" b="8847"/>
              <a:stretch/>
            </p:blipFill>
            <p:spPr bwMode="auto">
              <a:xfrm rot="16200000">
                <a:off x="8730195" y="4362696"/>
                <a:ext cx="111450" cy="197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0" name="자유형 69"/>
            <p:cNvSpPr/>
            <p:nvPr/>
          </p:nvSpPr>
          <p:spPr>
            <a:xfrm>
              <a:off x="2466695" y="4341225"/>
              <a:ext cx="6810754" cy="1008830"/>
            </a:xfrm>
            <a:custGeom>
              <a:avLst/>
              <a:gdLst>
                <a:gd name="connsiteX0" fmla="*/ 0 w 8686800"/>
                <a:gd name="connsiteY0" fmla="*/ 963469 h 1153969"/>
                <a:gd name="connsiteX1" fmla="*/ 4171950 w 8686800"/>
                <a:gd name="connsiteY1" fmla="*/ 1444 h 1153969"/>
                <a:gd name="connsiteX2" fmla="*/ 8686800 w 8686800"/>
                <a:gd name="connsiteY2" fmla="*/ 1153969 h 11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86800" h="1153969">
                  <a:moveTo>
                    <a:pt x="0" y="963469"/>
                  </a:moveTo>
                  <a:cubicBezTo>
                    <a:pt x="1362075" y="466581"/>
                    <a:pt x="2724150" y="-30306"/>
                    <a:pt x="4171950" y="1444"/>
                  </a:cubicBezTo>
                  <a:cubicBezTo>
                    <a:pt x="5619750" y="33194"/>
                    <a:pt x="7153275" y="593581"/>
                    <a:pt x="8686800" y="1153969"/>
                  </a:cubicBezTo>
                </a:path>
              </a:pathLst>
            </a:custGeom>
            <a:noFill/>
            <a:ln w="76200">
              <a:solidFill>
                <a:srgbClr val="00B050">
                  <a:alpha val="30980"/>
                </a:srgbClr>
              </a:solidFill>
              <a:prstDash val="solid"/>
              <a:headEnd type="triangle" w="med" len="med"/>
              <a:tailEnd type="triangle" w="med" len="med"/>
            </a:ln>
          </p:spPr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905919" y="4514088"/>
            <a:ext cx="5901552" cy="1848188"/>
            <a:chOff x="1040765" y="162115"/>
            <a:chExt cx="10616502" cy="3324768"/>
          </a:xfrm>
        </p:grpSpPr>
        <p:pic>
          <p:nvPicPr>
            <p:cNvPr id="72" name="Picture 4" descr="라즈베리파이4 (Raspberry Pi 4 Model B) 4GB + 방열판 / 디바이스마트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25" b="16966"/>
            <a:stretch/>
          </p:blipFill>
          <p:spPr bwMode="auto">
            <a:xfrm rot="10800000">
              <a:off x="10252628" y="2465921"/>
              <a:ext cx="814240" cy="56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R:\KakaoTalk_20240725_161032641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781782" y="2345432"/>
              <a:ext cx="620025" cy="838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R:\KakaoTalk_20240725_161032641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865892" y="2380718"/>
              <a:ext cx="620025" cy="838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직사각형 74"/>
            <p:cNvSpPr/>
            <p:nvPr/>
          </p:nvSpPr>
          <p:spPr>
            <a:xfrm>
              <a:off x="8193553" y="2918796"/>
              <a:ext cx="1275648" cy="521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172.16.0.12/24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175904" y="2945308"/>
              <a:ext cx="1275648" cy="521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10.0.0.11/24</a:t>
              </a:r>
            </a:p>
          </p:txBody>
        </p:sp>
        <p:cxnSp>
          <p:nvCxnSpPr>
            <p:cNvPr id="77" name="직선 연결선 76"/>
            <p:cNvCxnSpPr>
              <a:stCxn id="109" idx="3"/>
              <a:endCxn id="79" idx="1"/>
            </p:cNvCxnSpPr>
            <p:nvPr/>
          </p:nvCxnSpPr>
          <p:spPr>
            <a:xfrm flipV="1">
              <a:off x="2440138" y="2974435"/>
              <a:ext cx="1235376" cy="747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구름 77">
              <a:extLst>
                <a:ext uri="{FF2B5EF4-FFF2-40B4-BE49-F238E27FC236}">
                  <a16:creationId xmlns:a16="http://schemas.microsoft.com/office/drawing/2014/main" id="{28E669FF-D71C-4A55-8784-A24A42BE52C8}"/>
                </a:ext>
              </a:extLst>
            </p:cNvPr>
            <p:cNvSpPr/>
            <p:nvPr/>
          </p:nvSpPr>
          <p:spPr>
            <a:xfrm>
              <a:off x="5805756" y="2603724"/>
              <a:ext cx="668702" cy="451617"/>
            </a:xfrm>
            <a:prstGeom prst="cloud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700" dirty="0" err="1">
                <a:solidFill>
                  <a:schemeClr val="tx1"/>
                </a:solidFill>
              </a:endParaRPr>
            </a:p>
          </p:txBody>
        </p:sp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667" b="91852" l="7541" r="93443">
                          <a14:foregroundMark x1="15738" y1="15926" x2="85246" y2="16667"/>
                          <a14:foregroundMark x1="84918" y1="12963" x2="15410" y2="12963"/>
                          <a14:foregroundMark x1="21967" y1="17037" x2="21967" y2="17037"/>
                          <a14:foregroundMark x1="20000" y1="18519" x2="82295" y2="18889"/>
                          <a14:foregroundMark x1="83934" y1="20000" x2="83934" y2="83333"/>
                          <a14:foregroundMark x1="77705" y1="82222" x2="14754" y2="80741"/>
                          <a14:foregroundMark x1="18361" y1="19630" x2="18033" y2="80000"/>
                          <a14:foregroundMark x1="32787" y1="80000" x2="70820" y2="80370"/>
                          <a14:foregroundMark x1="12787" y1="84444" x2="89180" y2="85556"/>
                          <a14:foregroundMark x1="88197" y1="82963" x2="14098" y2="85926"/>
                          <a14:foregroundMark x1="21311" y1="25926" x2="79016" y2="50000"/>
                          <a14:foregroundMark x1="78361" y1="24444" x2="21967" y2="24444"/>
                          <a14:foregroundMark x1="37049" y1="72593" x2="65574" y2="75556"/>
                          <a14:foregroundMark x1="77377" y1="62963" x2="84590" y2="18519"/>
                          <a14:foregroundMark x1="26557" y1="60000" x2="13443" y2="20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514" y="2861025"/>
              <a:ext cx="256222" cy="226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667" b="91852" l="7541" r="93443">
                          <a14:foregroundMark x1="15738" y1="15926" x2="85246" y2="16667"/>
                          <a14:foregroundMark x1="84918" y1="12963" x2="15410" y2="12963"/>
                          <a14:foregroundMark x1="21967" y1="17037" x2="21967" y2="17037"/>
                          <a14:foregroundMark x1="20000" y1="18519" x2="82295" y2="18889"/>
                          <a14:foregroundMark x1="83934" y1="20000" x2="83934" y2="83333"/>
                          <a14:foregroundMark x1="77705" y1="82222" x2="14754" y2="80741"/>
                          <a14:foregroundMark x1="18361" y1="19630" x2="18033" y2="80000"/>
                          <a14:foregroundMark x1="32787" y1="80000" x2="70820" y2="80370"/>
                          <a14:foregroundMark x1="12787" y1="84444" x2="89180" y2="85556"/>
                          <a14:foregroundMark x1="88197" y1="82963" x2="14098" y2="85926"/>
                          <a14:foregroundMark x1="21311" y1="25926" x2="79016" y2="50000"/>
                          <a14:foregroundMark x1="78361" y1="24444" x2="21967" y2="24444"/>
                          <a14:foregroundMark x1="37049" y1="72593" x2="65574" y2="75556"/>
                          <a14:foregroundMark x1="77377" y1="62963" x2="84590" y2="18519"/>
                          <a14:foregroundMark x1="26557" y1="60000" x2="13443" y2="20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882" y="2852544"/>
              <a:ext cx="256222" cy="226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1" name="직사각형 80"/>
            <p:cNvSpPr/>
            <p:nvPr/>
          </p:nvSpPr>
          <p:spPr>
            <a:xfrm>
              <a:off x="3441104" y="1594777"/>
              <a:ext cx="1275648" cy="93780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</a:rPr>
                <a:t>드론보안모듈</a:t>
              </a:r>
              <a:endParaRPr lang="en-US" altLang="ko-KR" sz="7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DSM-EX</a:t>
              </a:r>
            </a:p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Drone Side</a:t>
              </a:r>
              <a:br>
                <a:rPr lang="en-US" altLang="ko-KR" sz="700" b="1" dirty="0">
                  <a:solidFill>
                    <a:schemeClr val="tx1"/>
                  </a:solidFill>
                </a:rPr>
              </a:br>
              <a:r>
                <a:rPr lang="en-US" altLang="ko-KR" sz="700" b="1" dirty="0">
                  <a:solidFill>
                    <a:schemeClr val="tx1"/>
                  </a:solidFill>
                </a:rPr>
                <a:t>(VPN Client)</a:t>
              </a:r>
            </a:p>
          </p:txBody>
        </p:sp>
        <p:cxnSp>
          <p:nvCxnSpPr>
            <p:cNvPr id="82" name="직선 연결선 81"/>
            <p:cNvCxnSpPr>
              <a:stCxn id="80" idx="3"/>
              <a:endCxn id="84" idx="1"/>
            </p:cNvCxnSpPr>
            <p:nvPr/>
          </p:nvCxnSpPr>
          <p:spPr>
            <a:xfrm>
              <a:off x="4627104" y="2965954"/>
              <a:ext cx="3007162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직사각형 82"/>
            <p:cNvSpPr/>
            <p:nvPr/>
          </p:nvSpPr>
          <p:spPr>
            <a:xfrm>
              <a:off x="5521480" y="2592519"/>
              <a:ext cx="1275648" cy="521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Network</a:t>
              </a:r>
            </a:p>
            <a:p>
              <a:pPr algn="ctr"/>
              <a:endParaRPr lang="en-US" altLang="ko-KR" sz="7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(RF/</a:t>
              </a:r>
              <a:r>
                <a:rPr lang="en-US" altLang="ko-KR" sz="700" b="1" dirty="0" err="1">
                  <a:solidFill>
                    <a:schemeClr val="tx1"/>
                  </a:solidFill>
                </a:rPr>
                <a:t>5G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/LET/</a:t>
              </a:r>
              <a:r>
                <a:rPr lang="en-US" altLang="ko-KR" sz="700" b="1" dirty="0" err="1">
                  <a:solidFill>
                    <a:schemeClr val="tx1"/>
                  </a:solidFill>
                </a:rPr>
                <a:t>WiFi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)</a:t>
              </a:r>
            </a:p>
          </p:txBody>
        </p:sp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667" b="91852" l="7541" r="93443">
                          <a14:foregroundMark x1="15738" y1="15926" x2="85246" y2="16667"/>
                          <a14:foregroundMark x1="84918" y1="12963" x2="15410" y2="12963"/>
                          <a14:foregroundMark x1="21967" y1="17037" x2="21967" y2="17037"/>
                          <a14:foregroundMark x1="20000" y1="18519" x2="82295" y2="18889"/>
                          <a14:foregroundMark x1="83934" y1="20000" x2="83934" y2="83333"/>
                          <a14:foregroundMark x1="77705" y1="82222" x2="14754" y2="80741"/>
                          <a14:foregroundMark x1="18361" y1="19630" x2="18033" y2="80000"/>
                          <a14:foregroundMark x1="32787" y1="80000" x2="70820" y2="80370"/>
                          <a14:foregroundMark x1="12787" y1="84444" x2="89180" y2="85556"/>
                          <a14:foregroundMark x1="88197" y1="82963" x2="14098" y2="85926"/>
                          <a14:foregroundMark x1="21311" y1="25926" x2="79016" y2="50000"/>
                          <a14:foregroundMark x1="78361" y1="24444" x2="21967" y2="24444"/>
                          <a14:foregroundMark x1="37049" y1="72593" x2="65574" y2="75556"/>
                          <a14:foregroundMark x1="77377" y1="62963" x2="84590" y2="18519"/>
                          <a14:foregroundMark x1="26557" y1="60000" x2="13443" y2="20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4266" y="2852544"/>
              <a:ext cx="256222" cy="226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5" name="직사각형 84"/>
            <p:cNvSpPr/>
            <p:nvPr/>
          </p:nvSpPr>
          <p:spPr>
            <a:xfrm>
              <a:off x="6917905" y="2925229"/>
              <a:ext cx="1275648" cy="521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10.0.0.12/24</a:t>
              </a:r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667" b="91852" l="7541" r="93443">
                          <a14:foregroundMark x1="15738" y1="15926" x2="85246" y2="16667"/>
                          <a14:foregroundMark x1="84918" y1="12963" x2="15410" y2="12963"/>
                          <a14:foregroundMark x1="21967" y1="17037" x2="21967" y2="17037"/>
                          <a14:foregroundMark x1="20000" y1="18519" x2="82295" y2="18889"/>
                          <a14:foregroundMark x1="83934" y1="20000" x2="83934" y2="83333"/>
                          <a14:foregroundMark x1="77705" y1="82222" x2="14754" y2="80741"/>
                          <a14:foregroundMark x1="18361" y1="19630" x2="18033" y2="80000"/>
                          <a14:foregroundMark x1="32787" y1="80000" x2="70820" y2="80370"/>
                          <a14:foregroundMark x1="12787" y1="84444" x2="89180" y2="85556"/>
                          <a14:foregroundMark x1="88197" y1="82963" x2="14098" y2="85926"/>
                          <a14:foregroundMark x1="21311" y1="25926" x2="79016" y2="50000"/>
                          <a14:foregroundMark x1="78361" y1="24444" x2="21967" y2="24444"/>
                          <a14:foregroundMark x1="37049" y1="72593" x2="65574" y2="75556"/>
                          <a14:foregroundMark x1="77377" y1="62963" x2="84590" y2="18519"/>
                          <a14:foregroundMark x1="26557" y1="60000" x2="13443" y2="20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872" y="2844554"/>
              <a:ext cx="256222" cy="226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" name="직사각형 86"/>
            <p:cNvSpPr/>
            <p:nvPr/>
          </p:nvSpPr>
          <p:spPr>
            <a:xfrm>
              <a:off x="2842780" y="2965283"/>
              <a:ext cx="1253797" cy="521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192.168.0.11/24</a:t>
              </a: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672366" y="1836731"/>
              <a:ext cx="1275648" cy="521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b="1" dirty="0" err="1">
                  <a:solidFill>
                    <a:schemeClr val="tx1"/>
                  </a:solidFill>
                </a:rPr>
                <a:t>드론보안모듈</a:t>
              </a:r>
              <a:endParaRPr lang="en-US" altLang="ko-KR" sz="7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DSM-EX</a:t>
              </a:r>
            </a:p>
            <a:p>
              <a:pPr algn="ctr"/>
              <a:r>
                <a:rPr lang="en-US" altLang="ko-KR" sz="700" b="1" dirty="0">
                  <a:solidFill>
                    <a:schemeClr val="tx1"/>
                  </a:solidFill>
                </a:rPr>
                <a:t>GCS Side</a:t>
              </a:r>
              <a:br>
                <a:rPr lang="en-US" altLang="ko-KR" sz="700" b="1" dirty="0">
                  <a:solidFill>
                    <a:schemeClr val="tx1"/>
                  </a:solidFill>
                </a:rPr>
              </a:br>
              <a:r>
                <a:rPr lang="en-US" altLang="ko-KR" sz="700" b="1" dirty="0">
                  <a:solidFill>
                    <a:schemeClr val="tx1"/>
                  </a:solidFill>
                </a:rPr>
                <a:t>(VPN Server)</a:t>
              </a:r>
            </a:p>
          </p:txBody>
        </p:sp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667" b="91852" l="7541" r="93443">
                          <a14:foregroundMark x1="15738" y1="15926" x2="85246" y2="16667"/>
                          <a14:foregroundMark x1="84918" y1="12963" x2="15410" y2="12963"/>
                          <a14:foregroundMark x1="21967" y1="17037" x2="21967" y2="17037"/>
                          <a14:foregroundMark x1="20000" y1="18519" x2="82295" y2="18889"/>
                          <a14:foregroundMark x1="83934" y1="20000" x2="83934" y2="83333"/>
                          <a14:foregroundMark x1="77705" y1="82222" x2="14754" y2="80741"/>
                          <a14:foregroundMark x1="18361" y1="19630" x2="18033" y2="80000"/>
                          <a14:foregroundMark x1="32787" y1="80000" x2="70820" y2="80370"/>
                          <a14:foregroundMark x1="12787" y1="84444" x2="89180" y2="85556"/>
                          <a14:foregroundMark x1="88197" y1="82963" x2="14098" y2="85926"/>
                          <a14:foregroundMark x1="21311" y1="25926" x2="79016" y2="50000"/>
                          <a14:foregroundMark x1="78361" y1="24444" x2="21967" y2="24444"/>
                          <a14:foregroundMark x1="37049" y1="72593" x2="65574" y2="75556"/>
                          <a14:foregroundMark x1="77377" y1="62963" x2="84590" y2="18519"/>
                          <a14:foregroundMark x1="26557" y1="60000" x2="13443" y2="20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7459" y="2844554"/>
              <a:ext cx="256222" cy="226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90" name="그룹 89"/>
            <p:cNvGrpSpPr/>
            <p:nvPr/>
          </p:nvGrpSpPr>
          <p:grpSpPr>
            <a:xfrm>
              <a:off x="1040765" y="822404"/>
              <a:ext cx="1601015" cy="2661189"/>
              <a:chOff x="9929040" y="2585370"/>
              <a:chExt cx="1601015" cy="2661189"/>
            </a:xfrm>
          </p:grpSpPr>
          <p:pic>
            <p:nvPicPr>
              <p:cNvPr id="91" name="Picture 2" descr="Z:\R\PngItem_4950634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9924" y="4378013"/>
                <a:ext cx="1073940" cy="4639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D1342F0-5EEA-4794-A7F4-8150A666BD29}"/>
                  </a:ext>
                </a:extLst>
              </p:cNvPr>
              <p:cNvSpPr/>
              <p:nvPr/>
            </p:nvSpPr>
            <p:spPr>
              <a:xfrm>
                <a:off x="9929040" y="3020805"/>
                <a:ext cx="1601015" cy="609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58138">
                  <a:spcBef>
                    <a:spcPct val="50000"/>
                  </a:spcBef>
                </a:pPr>
                <a:r>
                  <a:rPr lang="en-US" altLang="ko-KR" sz="800" dirty="0" err="1">
                    <a:ln w="0">
                      <a:solidFill>
                        <a:schemeClr val="tx1">
                          <a:lumMod val="75000"/>
                          <a:lumOff val="25000"/>
                          <a:alpha val="30000"/>
                        </a:schemeClr>
                      </a:solidFill>
                    </a:ln>
                    <a:latin typeface="휴먼모음T" panose="02030504000101010101" pitchFamily="18" charset="-127"/>
                    <a:ea typeface="휴먼모음T" panose="02030504000101010101" pitchFamily="18" charset="-127"/>
                  </a:rPr>
                  <a:t>QGroundControl</a:t>
                </a:r>
                <a:endParaRPr lang="ko-KR" altLang="en-US" sz="800" dirty="0">
                  <a:ln w="0"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latin typeface="휴먼모음T" panose="02030504000101010101" pitchFamily="18" charset="-127"/>
                  <a:ea typeface="휴먼모음T" panose="02030504000101010101" pitchFamily="18" charset="-127"/>
                </a:endParaRPr>
              </a:p>
            </p:txBody>
          </p:sp>
          <p:pic>
            <p:nvPicPr>
              <p:cNvPr id="93" name="Picture 3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7954" y="2585370"/>
                <a:ext cx="457200" cy="485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8B96CA7A-E30F-496E-B879-B9172165B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230022" y="3250226"/>
                <a:ext cx="1101636" cy="749274"/>
              </a:xfrm>
              <a:prstGeom prst="rect">
                <a:avLst/>
              </a:prstGeom>
            </p:spPr>
          </p:pic>
          <p:sp>
            <p:nvSpPr>
              <p:cNvPr id="95" name="직사각형 94"/>
              <p:cNvSpPr/>
              <p:nvPr/>
            </p:nvSpPr>
            <p:spPr>
              <a:xfrm>
                <a:off x="10121805" y="4048063"/>
                <a:ext cx="1278054" cy="332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600" b="1" dirty="0" err="1"/>
                  <a:t>UDP</a:t>
                </a:r>
                <a:r>
                  <a:rPr lang="en-US" altLang="ko-KR" sz="600" b="1" dirty="0"/>
                  <a:t> port: 14550</a:t>
                </a: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0002234" y="4724959"/>
                <a:ext cx="1167174" cy="52160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</a:rPr>
                  <a:t>192.168.0.3/24</a:t>
                </a:r>
              </a:p>
            </p:txBody>
          </p:sp>
          <p:cxnSp>
            <p:nvCxnSpPr>
              <p:cNvPr id="97" name="직선 연결선 96"/>
              <p:cNvCxnSpPr>
                <a:endCxn id="91" idx="0"/>
              </p:cNvCxnSpPr>
              <p:nvPr/>
            </p:nvCxnSpPr>
            <p:spPr>
              <a:xfrm>
                <a:off x="10746894" y="3512310"/>
                <a:ext cx="0" cy="865703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7" descr="https://mavlink.io/assets/site/logo_mavlink_small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54712" y="3854649"/>
                <a:ext cx="1016587" cy="24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9" name="직선 연결선 98"/>
            <p:cNvCxnSpPr>
              <a:stCxn id="86" idx="3"/>
              <a:endCxn id="89" idx="1"/>
            </p:cNvCxnSpPr>
            <p:nvPr/>
          </p:nvCxnSpPr>
          <p:spPr>
            <a:xfrm>
              <a:off x="8624094" y="2957964"/>
              <a:ext cx="1443365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0000" l="10000" r="90000">
                          <a14:foregroundMark x1="28972" y1="29762" x2="73832" y2="47222"/>
                          <a14:foregroundMark x1="74143" y1="28968" x2="29283" y2="49206"/>
                          <a14:foregroundMark x1="49221" y1="25794" x2="52336" y2="48016"/>
                          <a14:foregroundMark x1="43925" y1="55159" x2="60748" y2="55159"/>
                          <a14:foregroundMark x1="24922" y1="75000" x2="78816" y2="738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0" t="23571" r="14594" b="17943"/>
            <a:stretch/>
          </p:blipFill>
          <p:spPr bwMode="auto">
            <a:xfrm>
              <a:off x="7244783" y="2158328"/>
              <a:ext cx="668565" cy="454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1" name="직사각형 100"/>
            <p:cNvSpPr/>
            <p:nvPr/>
          </p:nvSpPr>
          <p:spPr>
            <a:xfrm>
              <a:off x="6681165" y="1813519"/>
              <a:ext cx="1275648" cy="521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10.0.30.2/24</a:t>
              </a:r>
            </a:p>
          </p:txBody>
        </p:sp>
        <p:pic>
          <p:nvPicPr>
            <p:cNvPr id="102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0000" l="10000" r="90000">
                          <a14:foregroundMark x1="28972" y1="29762" x2="73832" y2="47222"/>
                          <a14:foregroundMark x1="74143" y1="28968" x2="29283" y2="49206"/>
                          <a14:foregroundMark x1="49221" y1="25794" x2="52336" y2="48016"/>
                          <a14:foregroundMark x1="43925" y1="55159" x2="60748" y2="55159"/>
                          <a14:foregroundMark x1="24922" y1="75000" x2="78816" y2="7381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0" t="23571" r="14594" b="17943"/>
            <a:stretch/>
          </p:blipFill>
          <p:spPr bwMode="auto">
            <a:xfrm>
              <a:off x="4396980" y="2158304"/>
              <a:ext cx="668565" cy="454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3" name="직사각형 102"/>
            <p:cNvSpPr/>
            <p:nvPr/>
          </p:nvSpPr>
          <p:spPr>
            <a:xfrm>
              <a:off x="4530108" y="1788898"/>
              <a:ext cx="1275648" cy="521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10.0.30.1/24</a:t>
              </a:r>
            </a:p>
          </p:txBody>
        </p:sp>
        <p:cxnSp>
          <p:nvCxnSpPr>
            <p:cNvPr id="104" name="직선 연결선 103"/>
            <p:cNvCxnSpPr/>
            <p:nvPr/>
          </p:nvCxnSpPr>
          <p:spPr>
            <a:xfrm flipH="1">
              <a:off x="4944175" y="2544161"/>
              <a:ext cx="2374814" cy="0"/>
            </a:xfrm>
            <a:prstGeom prst="line">
              <a:avLst/>
            </a:prstGeom>
            <a:ln w="762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9987991" y="2880696"/>
              <a:ext cx="1275648" cy="521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172.16.0.5/24</a:t>
              </a:r>
            </a:p>
          </p:txBody>
        </p:sp>
        <p:cxnSp>
          <p:nvCxnSpPr>
            <p:cNvPr id="106" name="직선 연결선 105"/>
            <p:cNvCxnSpPr/>
            <p:nvPr/>
          </p:nvCxnSpPr>
          <p:spPr>
            <a:xfrm flipV="1">
              <a:off x="10659748" y="1400467"/>
              <a:ext cx="452" cy="98163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10151253" y="1565013"/>
              <a:ext cx="978660" cy="2734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300" b="1" dirty="0" err="1">
                  <a:solidFill>
                    <a:schemeClr val="tx1"/>
                  </a:solidFill>
                </a:rPr>
                <a:t>UART</a:t>
              </a:r>
              <a:r>
                <a:rPr lang="en-US" altLang="ko-KR" sz="300" b="1" dirty="0">
                  <a:solidFill>
                    <a:schemeClr val="tx1"/>
                  </a:solidFill>
                </a:rPr>
                <a:t>/ USB/  or</a:t>
              </a:r>
            </a:p>
            <a:p>
              <a:pPr algn="ctr"/>
              <a:r>
                <a:rPr lang="en-US" altLang="ko-KR" sz="300" b="1" dirty="0">
                  <a:solidFill>
                    <a:schemeClr val="tx1"/>
                  </a:solidFill>
                </a:rPr>
                <a:t>Ethernet</a:t>
              </a:r>
            </a:p>
          </p:txBody>
        </p:sp>
        <p:pic>
          <p:nvPicPr>
            <p:cNvPr id="108" name="Picture 7" descr="https://mavlink.io/assets/site/logo_mavlink_small.pn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1108" y="1265891"/>
              <a:ext cx="1016587" cy="243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667" b="91852" l="7541" r="93443">
                          <a14:foregroundMark x1="15738" y1="15926" x2="85246" y2="16667"/>
                          <a14:foregroundMark x1="84918" y1="12963" x2="15410" y2="12963"/>
                          <a14:foregroundMark x1="21967" y1="17037" x2="21967" y2="17037"/>
                          <a14:foregroundMark x1="20000" y1="18519" x2="82295" y2="18889"/>
                          <a14:foregroundMark x1="83934" y1="20000" x2="83934" y2="83333"/>
                          <a14:foregroundMark x1="77705" y1="82222" x2="14754" y2="80741"/>
                          <a14:foregroundMark x1="18361" y1="19630" x2="18033" y2="80000"/>
                          <a14:foregroundMark x1="32787" y1="80000" x2="70820" y2="80370"/>
                          <a14:foregroundMark x1="12787" y1="84444" x2="89180" y2="85556"/>
                          <a14:foregroundMark x1="88197" y1="82963" x2="14098" y2="85926"/>
                          <a14:foregroundMark x1="21311" y1="25926" x2="79016" y2="50000"/>
                          <a14:foregroundMark x1="78361" y1="24444" x2="21967" y2="24444"/>
                          <a14:foregroundMark x1="37049" y1="72593" x2="65574" y2="75556"/>
                          <a14:foregroundMark x1="77377" y1="62963" x2="84590" y2="18519"/>
                          <a14:foregroundMark x1="26557" y1="60000" x2="13443" y2="20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916" y="2861772"/>
              <a:ext cx="256222" cy="226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2" descr="엑스캅터 - [해외구매대행] 픽스호크 Pixhawk PX4 2.4.6 패키지 - 드론장">
              <a:extLst>
                <a:ext uri="{FF2B5EF4-FFF2-40B4-BE49-F238E27FC236}">
                  <a16:creationId xmlns:a16="http://schemas.microsoft.com/office/drawing/2014/main" id="{57F68A9B-1049-4A9E-A351-EE894939F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9000" b="90000" l="19200" r="81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8420" y="364527"/>
              <a:ext cx="1058800" cy="10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5135" y="162115"/>
              <a:ext cx="796887" cy="420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" name="직사각형 111"/>
            <p:cNvSpPr/>
            <p:nvPr/>
          </p:nvSpPr>
          <p:spPr>
            <a:xfrm>
              <a:off x="9693882" y="1883648"/>
              <a:ext cx="1963385" cy="3322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600" b="1" dirty="0" err="1"/>
                <a:t>UART</a:t>
              </a:r>
              <a:r>
                <a:rPr lang="en-US" altLang="ko-KR" sz="600" b="1" dirty="0"/>
                <a:t> or  </a:t>
              </a:r>
              <a:r>
                <a:rPr lang="en-US" altLang="ko-KR" sz="600" b="1" dirty="0" err="1"/>
                <a:t>UDP</a:t>
              </a:r>
              <a:r>
                <a:rPr lang="en-US" altLang="ko-KR" sz="600" b="1" dirty="0"/>
                <a:t> port: 14550</a:t>
              </a: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984909" y="2143702"/>
              <a:ext cx="1296500" cy="3581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400" b="1" dirty="0" err="1"/>
                <a:t>MAVLink</a:t>
              </a:r>
              <a:r>
                <a:rPr lang="en-US" altLang="ko-KR" sz="400" b="1" dirty="0"/>
                <a:t> Router</a:t>
              </a:r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4837646" y="3128618"/>
            <a:ext cx="1271305" cy="7956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ko-KR" altLang="en-US" sz="1000">
                <a:latin typeface="+mn-ea"/>
              </a:rPr>
              <a:t>모니터 프로그램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48384" y="6485308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DSM-ST (</a:t>
            </a:r>
            <a:r>
              <a:rPr lang="ko-KR" altLang="en-US" sz="900" b="1" dirty="0" err="1">
                <a:latin typeface="+mn-ea"/>
              </a:rPr>
              <a:t>경량형</a:t>
            </a:r>
            <a:r>
              <a:rPr lang="ko-KR" altLang="en-US" sz="900" b="1" dirty="0">
                <a:latin typeface="+mn-ea"/>
              </a:rPr>
              <a:t> </a:t>
            </a:r>
            <a:r>
              <a:rPr lang="ko-KR" altLang="en-US" sz="900" b="1" dirty="0" err="1">
                <a:latin typeface="+mn-ea"/>
              </a:rPr>
              <a:t>드론</a:t>
            </a:r>
            <a:r>
              <a:rPr lang="ko-KR" altLang="en-US" sz="900" b="1" dirty="0">
                <a:latin typeface="+mn-ea"/>
              </a:rPr>
              <a:t> 보안 모듈</a:t>
            </a:r>
            <a:r>
              <a:rPr lang="en-US" altLang="ko-KR" sz="900" b="1" dirty="0">
                <a:latin typeface="+mn-ea"/>
              </a:rPr>
              <a:t>)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003251" y="6440239"/>
            <a:ext cx="1915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DSM-EX (</a:t>
            </a:r>
            <a:r>
              <a:rPr lang="ko-KR" altLang="en-US" sz="900" b="1" dirty="0" err="1">
                <a:latin typeface="+mn-ea"/>
              </a:rPr>
              <a:t>고속형</a:t>
            </a:r>
            <a:r>
              <a:rPr lang="ko-KR" altLang="en-US" sz="900" b="1" dirty="0">
                <a:latin typeface="+mn-ea"/>
              </a:rPr>
              <a:t> </a:t>
            </a:r>
            <a:r>
              <a:rPr lang="ko-KR" altLang="en-US" sz="900" b="1" dirty="0" err="1">
                <a:latin typeface="+mn-ea"/>
              </a:rPr>
              <a:t>드론</a:t>
            </a:r>
            <a:r>
              <a:rPr lang="ko-KR" altLang="en-US" sz="900" b="1" dirty="0">
                <a:latin typeface="+mn-ea"/>
              </a:rPr>
              <a:t> 보안 모듈</a:t>
            </a:r>
            <a:r>
              <a:rPr lang="en-US" altLang="ko-KR" sz="900" b="1" dirty="0">
                <a:latin typeface="+mn-ea"/>
              </a:rPr>
              <a:t>)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588685" y="3989678"/>
            <a:ext cx="853921" cy="46482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encrypt data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8893979" y="3989678"/>
            <a:ext cx="853921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plain-text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0121367" y="3978856"/>
            <a:ext cx="1273314" cy="464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 err="1">
                <a:latin typeface="+mn-ea"/>
              </a:rPr>
              <a:t>Mavlink</a:t>
            </a:r>
            <a:r>
              <a:rPr lang="en-US" altLang="ko-KR" sz="1000" dirty="0">
                <a:latin typeface="+mn-ea"/>
              </a:rPr>
              <a:t> packet</a:t>
            </a:r>
          </a:p>
          <a:p>
            <a:pPr algn="ctr"/>
            <a:r>
              <a:rPr lang="en-US" altLang="ko-KR" sz="1000" dirty="0">
                <a:latin typeface="+mn-ea"/>
              </a:rPr>
              <a:t>decoding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6105150" y="3475328"/>
            <a:ext cx="1651930" cy="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>
            <a:off x="9730228" y="4222088"/>
            <a:ext cx="385524" cy="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1118638" y="5790096"/>
            <a:ext cx="84820" cy="75077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309541" y="5630044"/>
            <a:ext cx="84820" cy="75077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428146" y="5790070"/>
            <a:ext cx="84820" cy="75077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0007751" y="5775866"/>
            <a:ext cx="84820" cy="75077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107024" y="3886761"/>
            <a:ext cx="84820" cy="75077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273065" y="3886760"/>
            <a:ext cx="84820" cy="75077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5439106" y="3886759"/>
            <a:ext cx="84820" cy="75077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605147" y="3886758"/>
            <a:ext cx="84820" cy="75077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133" name="자유형 132"/>
          <p:cNvSpPr/>
          <p:nvPr/>
        </p:nvSpPr>
        <p:spPr>
          <a:xfrm>
            <a:off x="1161048" y="3924299"/>
            <a:ext cx="3967212" cy="1900073"/>
          </a:xfrm>
          <a:custGeom>
            <a:avLst/>
            <a:gdLst>
              <a:gd name="connsiteX0" fmla="*/ 3931920 w 3931920"/>
              <a:gd name="connsiteY0" fmla="*/ 0 h 1821180"/>
              <a:gd name="connsiteX1" fmla="*/ 1242060 w 3931920"/>
              <a:gd name="connsiteY1" fmla="*/ 586740 h 1821180"/>
              <a:gd name="connsiteX2" fmla="*/ 0 w 3931920"/>
              <a:gd name="connsiteY2" fmla="*/ 1821180 h 182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1920" h="1821180">
                <a:moveTo>
                  <a:pt x="3931920" y="0"/>
                </a:moveTo>
                <a:cubicBezTo>
                  <a:pt x="2914650" y="141605"/>
                  <a:pt x="1897380" y="283210"/>
                  <a:pt x="1242060" y="586740"/>
                </a:cubicBezTo>
                <a:cubicBezTo>
                  <a:pt x="586740" y="890270"/>
                  <a:pt x="0" y="1821180"/>
                  <a:pt x="0" y="1821180"/>
                </a:cubicBezTo>
              </a:path>
            </a:pathLst>
          </a:custGeom>
          <a:ln w="12700"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5311140" y="3954780"/>
            <a:ext cx="237053" cy="1676400"/>
          </a:xfrm>
          <a:custGeom>
            <a:avLst/>
            <a:gdLst>
              <a:gd name="connsiteX0" fmla="*/ 0 w 237053"/>
              <a:gd name="connsiteY0" fmla="*/ 0 h 1676400"/>
              <a:gd name="connsiteX1" fmla="*/ 236220 w 237053"/>
              <a:gd name="connsiteY1" fmla="*/ 883920 h 1676400"/>
              <a:gd name="connsiteX2" fmla="*/ 83820 w 237053"/>
              <a:gd name="connsiteY2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053" h="1676400">
                <a:moveTo>
                  <a:pt x="0" y="0"/>
                </a:moveTo>
                <a:cubicBezTo>
                  <a:pt x="111125" y="302260"/>
                  <a:pt x="222250" y="604520"/>
                  <a:pt x="236220" y="883920"/>
                </a:cubicBezTo>
                <a:cubicBezTo>
                  <a:pt x="250190" y="1163320"/>
                  <a:pt x="83820" y="1676400"/>
                  <a:pt x="83820" y="1676400"/>
                </a:cubicBezTo>
              </a:path>
            </a:pathLst>
          </a:custGeom>
          <a:ln w="6350"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자유형 134"/>
          <p:cNvSpPr/>
          <p:nvPr/>
        </p:nvSpPr>
        <p:spPr>
          <a:xfrm>
            <a:off x="5463540" y="3924300"/>
            <a:ext cx="1981200" cy="1882140"/>
          </a:xfrm>
          <a:custGeom>
            <a:avLst/>
            <a:gdLst>
              <a:gd name="connsiteX0" fmla="*/ 0 w 1981200"/>
              <a:gd name="connsiteY0" fmla="*/ 0 h 1882140"/>
              <a:gd name="connsiteX1" fmla="*/ 1501140 w 1981200"/>
              <a:gd name="connsiteY1" fmla="*/ 1280160 h 1882140"/>
              <a:gd name="connsiteX2" fmla="*/ 1981200 w 1981200"/>
              <a:gd name="connsiteY2" fmla="*/ 1882140 h 188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1882140">
                <a:moveTo>
                  <a:pt x="0" y="0"/>
                </a:moveTo>
                <a:cubicBezTo>
                  <a:pt x="585470" y="483235"/>
                  <a:pt x="1170940" y="966470"/>
                  <a:pt x="1501140" y="1280160"/>
                </a:cubicBezTo>
                <a:cubicBezTo>
                  <a:pt x="1831340" y="1593850"/>
                  <a:pt x="1906270" y="1737995"/>
                  <a:pt x="1981200" y="1882140"/>
                </a:cubicBezTo>
              </a:path>
            </a:pathLst>
          </a:custGeom>
          <a:ln w="12700"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 135"/>
          <p:cNvSpPr/>
          <p:nvPr/>
        </p:nvSpPr>
        <p:spPr>
          <a:xfrm>
            <a:off x="5646420" y="3916680"/>
            <a:ext cx="4411980" cy="1874520"/>
          </a:xfrm>
          <a:custGeom>
            <a:avLst/>
            <a:gdLst>
              <a:gd name="connsiteX0" fmla="*/ 0 w 4411980"/>
              <a:gd name="connsiteY0" fmla="*/ 0 h 1874520"/>
              <a:gd name="connsiteX1" fmla="*/ 3398520 w 4411980"/>
              <a:gd name="connsiteY1" fmla="*/ 784860 h 1874520"/>
              <a:gd name="connsiteX2" fmla="*/ 4411980 w 4411980"/>
              <a:gd name="connsiteY2" fmla="*/ 187452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1980" h="1874520">
                <a:moveTo>
                  <a:pt x="0" y="0"/>
                </a:moveTo>
                <a:cubicBezTo>
                  <a:pt x="1331595" y="236220"/>
                  <a:pt x="2663190" y="472440"/>
                  <a:pt x="3398520" y="784860"/>
                </a:cubicBezTo>
                <a:cubicBezTo>
                  <a:pt x="4133850" y="1097280"/>
                  <a:pt x="4272915" y="1485900"/>
                  <a:pt x="4411980" y="1874520"/>
                </a:cubicBezTo>
              </a:path>
            </a:pathLst>
          </a:custGeom>
          <a:ln w="6350">
            <a:prstDash val="dash"/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/>
          <p:cNvCxnSpPr/>
          <p:nvPr/>
        </p:nvCxnSpPr>
        <p:spPr>
          <a:xfrm>
            <a:off x="5668116" y="4920891"/>
            <a:ext cx="0" cy="1679833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927570" y="3977640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</a:rPr>
              <a:t>1     2   3    4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37196" y="3465476"/>
            <a:ext cx="12057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모니터 </a:t>
            </a:r>
            <a:r>
              <a:rPr lang="en-US" altLang="ko-KR" sz="900" b="1" dirty="0">
                <a:latin typeface="+mn-ea"/>
              </a:rPr>
              <a:t>packet </a:t>
            </a:r>
            <a:r>
              <a:rPr lang="ko-KR" altLang="en-US" sz="900" b="1" dirty="0">
                <a:latin typeface="+mn-ea"/>
              </a:rPr>
              <a:t>수신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7757080" y="3268472"/>
            <a:ext cx="1885281" cy="403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 err="1">
                <a:latin typeface="+mn-ea"/>
              </a:rPr>
              <a:t>CMD</a:t>
            </a:r>
            <a:r>
              <a:rPr lang="ko-KR" altLang="en-US" sz="1000" dirty="0">
                <a:latin typeface="+mn-ea"/>
              </a:rPr>
              <a:t>에 따라 아래로 표시</a:t>
            </a:r>
          </a:p>
        </p:txBody>
      </p:sp>
      <p:cxnSp>
        <p:nvCxnSpPr>
          <p:cNvPr id="148" name="직선 화살표 연결선 147"/>
          <p:cNvCxnSpPr/>
          <p:nvPr/>
        </p:nvCxnSpPr>
        <p:spPr>
          <a:xfrm flipH="1">
            <a:off x="8075765" y="3671824"/>
            <a:ext cx="207175" cy="258495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9105793" y="3671824"/>
            <a:ext cx="215146" cy="258495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136074" y="3723386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Recv:encrypted</a:t>
            </a:r>
            <a:endParaRPr lang="ko-KR" altLang="en-US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298078" y="3728316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Recv:plain-text</a:t>
            </a:r>
            <a:endParaRPr lang="ko-KR" altLang="en-US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622635" y="2362332"/>
            <a:ext cx="1273314" cy="464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 err="1">
                <a:latin typeface="+mn-ea"/>
              </a:rPr>
              <a:t>Mavlink</a:t>
            </a:r>
            <a:r>
              <a:rPr lang="en-US" altLang="ko-KR" sz="1000" dirty="0">
                <a:latin typeface="+mn-ea"/>
              </a:rPr>
              <a:t> packet</a:t>
            </a:r>
          </a:p>
          <a:p>
            <a:pPr algn="ctr"/>
            <a:r>
              <a:rPr lang="en-US" altLang="ko-KR" sz="1000" dirty="0">
                <a:latin typeface="+mn-ea"/>
              </a:rPr>
              <a:t>decoding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573445" y="2362332"/>
            <a:ext cx="853921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plain-text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55" name="직선 화살표 연결선 154"/>
          <p:cNvCxnSpPr>
            <a:stCxn id="154" idx="3"/>
            <a:endCxn id="153" idx="1"/>
          </p:cNvCxnSpPr>
          <p:nvPr/>
        </p:nvCxnSpPr>
        <p:spPr>
          <a:xfrm>
            <a:off x="8427366" y="2594742"/>
            <a:ext cx="195269" cy="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/>
          <p:cNvSpPr/>
          <p:nvPr/>
        </p:nvSpPr>
        <p:spPr>
          <a:xfrm>
            <a:off x="10289094" y="2355828"/>
            <a:ext cx="853921" cy="46482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encrypt data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60" name="직선 화살표 연결선 159"/>
          <p:cNvCxnSpPr/>
          <p:nvPr/>
        </p:nvCxnSpPr>
        <p:spPr>
          <a:xfrm flipH="1" flipV="1">
            <a:off x="7957410" y="2827152"/>
            <a:ext cx="439270" cy="44132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7809748" y="2922224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Send:plain-text</a:t>
            </a:r>
            <a:endParaRPr lang="ko-KR" altLang="en-US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982958" y="2932396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Send:encrypted</a:t>
            </a:r>
            <a:endParaRPr lang="ko-KR" altLang="en-US" sz="9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9527488" y="2820648"/>
            <a:ext cx="761606" cy="447824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3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C67F-8EC6-4C8D-8F21-A638025E917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45917" y="2219332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cmd</a:t>
            </a:r>
            <a:endParaRPr lang="ko-KR" altLang="en-US" sz="9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8116" y="2219332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seq</a:t>
            </a:r>
            <a:endParaRPr lang="ko-KR" altLang="en-US" sz="9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50315" y="2219332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len</a:t>
            </a:r>
            <a:endParaRPr lang="en-US" altLang="ko-KR" sz="9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52514" y="2219332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9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52514" y="2219332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len</a:t>
            </a:r>
            <a:endParaRPr lang="ko-KR" altLang="en-US" sz="9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04199" y="1909219"/>
            <a:ext cx="13545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cmd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seq</a:t>
            </a:r>
            <a:r>
              <a:rPr lang="en-US" altLang="ko-KR" sz="1100" dirty="0"/>
              <a:t>    length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0310" y="915781"/>
            <a:ext cx="96404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프로토콜은 아래와 같다</a:t>
            </a:r>
            <a:r>
              <a:rPr lang="en-US" altLang="ko-KR" sz="1400" dirty="0"/>
              <a:t>.(IP/TCP)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4byte</a:t>
            </a:r>
            <a:r>
              <a:rPr lang="ko-KR" altLang="en-US" sz="1400" dirty="0"/>
              <a:t> </a:t>
            </a:r>
            <a:r>
              <a:rPr lang="en-US" altLang="ko-KR" sz="1400" dirty="0"/>
              <a:t>head</a:t>
            </a:r>
            <a:r>
              <a:rPr lang="ko-KR" altLang="en-US" sz="1400" dirty="0"/>
              <a:t>를 먼저 수신 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head</a:t>
            </a:r>
            <a:r>
              <a:rPr lang="ko-KR" altLang="en-US" sz="1400" dirty="0"/>
              <a:t>에서 </a:t>
            </a:r>
            <a:r>
              <a:rPr lang="en-US" altLang="ko-KR" sz="1400" dirty="0"/>
              <a:t>length(16bit, big-endian)</a:t>
            </a:r>
            <a:r>
              <a:rPr lang="ko-KR" altLang="en-US" sz="1400" dirty="0"/>
              <a:t>를 얻어</a:t>
            </a:r>
            <a:r>
              <a:rPr lang="en-US" altLang="ko-KR" sz="1400" dirty="0"/>
              <a:t>, </a:t>
            </a:r>
            <a:r>
              <a:rPr lang="ko-KR" altLang="en-US" sz="1400" dirty="0"/>
              <a:t>길이가 </a:t>
            </a:r>
            <a:r>
              <a:rPr lang="en-US" altLang="ko-KR" sz="1400" dirty="0"/>
              <a:t>0</a:t>
            </a:r>
            <a:r>
              <a:rPr lang="ko-KR" altLang="en-US" sz="1400" dirty="0"/>
              <a:t>이 아니면</a:t>
            </a:r>
            <a:r>
              <a:rPr lang="en-US" altLang="ko-KR" sz="1400" dirty="0"/>
              <a:t>, </a:t>
            </a:r>
            <a:r>
              <a:rPr lang="ko-KR" altLang="en-US" sz="1400" dirty="0"/>
              <a:t>해당 길이 만큼 무조건 수신</a:t>
            </a:r>
            <a:r>
              <a:rPr lang="en-US" altLang="ko-KR" sz="1400" dirty="0"/>
              <a:t>(</a:t>
            </a:r>
            <a:r>
              <a:rPr lang="ko-KR" altLang="en-US" sz="1400" dirty="0"/>
              <a:t>읽어야</a:t>
            </a:r>
            <a:r>
              <a:rPr lang="en-US" altLang="ko-KR" sz="1400" dirty="0"/>
              <a:t>) 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2454713" y="2219332"/>
            <a:ext cx="22349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>
                <a:latin typeface="+mn-ea"/>
              </a:rPr>
              <a:t>payload</a:t>
            </a:r>
            <a:endParaRPr lang="ko-KR" altLang="en-US" sz="900" dirty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92148" y="2181262"/>
            <a:ext cx="6270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packet: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22992" y="2600422"/>
            <a:ext cx="34442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Consolas" panose="020B0609020204030204" pitchFamily="49" charset="0"/>
              </a:rPr>
              <a:t>cmd</a:t>
            </a:r>
            <a:r>
              <a:rPr lang="en-US" altLang="ko-KR" sz="1000" dirty="0">
                <a:latin typeface="Consolas" panose="020B0609020204030204" pitchFamily="49" charset="0"/>
              </a:rPr>
              <a:t> bit: 7654 3210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0000 0000:  </a:t>
            </a:r>
            <a:r>
              <a:rPr lang="en-US" altLang="ko-KR" sz="1000" dirty="0" err="1">
                <a:latin typeface="Consolas" panose="020B0609020204030204" pitchFamily="49" charset="0"/>
              </a:rPr>
              <a:t>recv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0000 0001:  send                     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0000 0010:  encrypted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0000 0100:  packet mode(DSM-EX)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0000 1000:  ping(no data)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0001 0000:  status</a:t>
            </a:r>
          </a:p>
          <a:p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0:  </a:t>
            </a:r>
            <a:r>
              <a:rPr lang="en-US" altLang="ko-KR" sz="1000" dirty="0" err="1">
                <a:latin typeface="Consolas" panose="020B0609020204030204" pitchFamily="49" charset="0"/>
              </a:rPr>
              <a:t>RECV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1:  SEND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2:  encrypt </a:t>
            </a:r>
            <a:r>
              <a:rPr lang="en-US" altLang="ko-KR" sz="1000" dirty="0" err="1">
                <a:latin typeface="Consolas" panose="020B0609020204030204" pitchFamily="49" charset="0"/>
              </a:rPr>
              <a:t>RECV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3:  encrypt SEND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4:  packet: </a:t>
            </a:r>
            <a:r>
              <a:rPr lang="en-US" altLang="ko-KR" sz="1000" dirty="0" err="1">
                <a:latin typeface="Consolas" panose="020B0609020204030204" pitchFamily="49" charset="0"/>
              </a:rPr>
              <a:t>RECV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5:  packet: SEND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6:  packet: encrypt </a:t>
            </a:r>
            <a:r>
              <a:rPr lang="en-US" altLang="ko-KR" sz="1000" dirty="0" err="1">
                <a:latin typeface="Consolas" panose="020B0609020204030204" pitchFamily="49" charset="0"/>
              </a:rPr>
              <a:t>RECV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7:  packet: encrypt SEND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8:  PING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16: status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365760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TLS 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모니터링 프로토콜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84625" y="2745474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cmd</a:t>
            </a:r>
            <a:endParaRPr lang="ko-KR" altLang="en-US" sz="900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86824" y="2745474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seq</a:t>
            </a:r>
            <a:endParaRPr lang="ko-KR" altLang="en-US" sz="9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89023" y="2745474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len</a:t>
            </a:r>
            <a:endParaRPr lang="en-US" altLang="ko-KR" sz="9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91222" y="2745474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9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91222" y="2745474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len</a:t>
            </a:r>
            <a:endParaRPr lang="ko-KR" altLang="en-US" sz="9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01466" y="2433234"/>
            <a:ext cx="14020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cmd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seq</a:t>
            </a:r>
            <a:r>
              <a:rPr lang="en-US" altLang="ko-KR" sz="1100" dirty="0"/>
              <a:t>    length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093422" y="2745474"/>
            <a:ext cx="1174964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>
                <a:latin typeface="+mn-ea"/>
              </a:rPr>
              <a:t>payload</a:t>
            </a:r>
            <a:endParaRPr lang="ko-KR" altLang="en-US" sz="900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68386" y="2745474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cmd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70585" y="2745474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seq</a:t>
            </a:r>
            <a:endParaRPr lang="ko-KR" altLang="en-US" sz="9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72784" y="2745474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len</a:t>
            </a:r>
            <a:endParaRPr lang="en-US" altLang="ko-KR" sz="900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174983" y="2745474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900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174983" y="2745474"/>
            <a:ext cx="302199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 err="1">
                <a:latin typeface="+mn-ea"/>
              </a:rPr>
              <a:t>len</a:t>
            </a:r>
            <a:endParaRPr lang="ko-KR" altLang="en-US" sz="9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77183" y="2745474"/>
            <a:ext cx="1876618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dirty="0">
                <a:latin typeface="+mn-ea"/>
              </a:rPr>
              <a:t>payload</a:t>
            </a:r>
            <a:endParaRPr lang="ko-KR" altLang="en-US" sz="900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869384" y="2120993"/>
            <a:ext cx="4124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데이터는 지속적으로 아래와 같이 전송된다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112F3-8044-483D-8715-AF4AAAF32B60}"/>
              </a:ext>
            </a:extLst>
          </p:cNvPr>
          <p:cNvSpPr txBox="1"/>
          <p:nvPr/>
        </p:nvSpPr>
        <p:spPr>
          <a:xfrm>
            <a:off x="5801466" y="4031583"/>
            <a:ext cx="3552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1200" b="0" i="0" dirty="0">
                <a:solidFill>
                  <a:srgbClr val="111111"/>
                </a:solidFill>
                <a:effectLst/>
                <a:latin typeface="Apple SD Gothic Neo"/>
              </a:rPr>
              <a:t>   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16: status – example(json </a:t>
            </a:r>
            <a:r>
              <a:rPr lang="ko-KR" altLang="en-US" sz="1200" b="0" i="0" dirty="0">
                <a:solidFill>
                  <a:srgbClr val="111111"/>
                </a:solidFill>
                <a:effectLst/>
                <a:latin typeface="Apple SD Gothic Neo"/>
              </a:rPr>
              <a:t>형태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)</a:t>
            </a:r>
          </a:p>
          <a:p>
            <a:pPr algn="l" fontAlgn="base"/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﻿﻿    {</a:t>
            </a:r>
          </a:p>
          <a:p>
            <a:pPr algn="l" fontAlgn="base"/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﻿       "state": "connected", </a:t>
            </a:r>
          </a:p>
          <a:p>
            <a:pPr algn="l" fontAlgn="base"/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﻿       "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Apple SD Gothic Neo"/>
              </a:rPr>
              <a:t>tls_ver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": "dtls1.2“,</a:t>
            </a:r>
          </a:p>
          <a:p>
            <a:pPr fontAlgn="base"/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﻿       "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Apple SD Gothic Neo"/>
              </a:rPr>
              <a:t>kem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": "MLKEM512",</a:t>
            </a:r>
          </a:p>
          <a:p>
            <a:pPr algn="l" fontAlgn="base"/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﻿       "sig": "MLDSA44",</a:t>
            </a:r>
          </a:p>
          <a:p>
            <a:pPr algn="l" fontAlgn="base"/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﻿       "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Apple SD Gothic Neo"/>
              </a:rPr>
              <a:t>ciphersuite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": “TLS_AES_128_GCM_SHA256",</a:t>
            </a:r>
          </a:p>
          <a:p>
            <a:pPr algn="l" fontAlgn="base"/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﻿       "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Apple SD Gothic Neo"/>
              </a:rPr>
              <a:t>tx_packets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": 0,</a:t>
            </a:r>
          </a:p>
          <a:p>
            <a:pPr algn="l" fontAlgn="base"/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       "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Apple SD Gothic Neo"/>
              </a:rPr>
              <a:t>rx_packets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" 0,</a:t>
            </a:r>
          </a:p>
          <a:p>
            <a:pPr algn="l" fontAlgn="base"/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       "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Apple SD Gothic Neo"/>
              </a:rPr>
              <a:t>tx_bytes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": 0,</a:t>
            </a:r>
          </a:p>
          <a:p>
            <a:pPr algn="l" fontAlgn="base"/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       "</a:t>
            </a:r>
            <a:r>
              <a:rPr lang="en-US" altLang="ko-KR" sz="1200" b="0" i="0" dirty="0" err="1">
                <a:solidFill>
                  <a:srgbClr val="111111"/>
                </a:solidFill>
                <a:effectLst/>
                <a:latin typeface="Apple SD Gothic Neo"/>
              </a:rPr>
              <a:t>rx_bytes</a:t>
            </a:r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": 0﻿</a:t>
            </a:r>
          </a:p>
          <a:p>
            <a:pPr algn="l" fontAlgn="base"/>
            <a:r>
              <a:rPr lang="en-US" altLang="ko-KR" sz="1200" b="0" i="0" dirty="0">
                <a:solidFill>
                  <a:srgbClr val="111111"/>
                </a:solidFill>
                <a:effectLst/>
                <a:latin typeface="Apple SD Gothic Neo"/>
              </a:rPr>
              <a:t>    }</a:t>
            </a:r>
            <a:endParaRPr lang="en-US" altLang="ko-KR" b="0" i="0" dirty="0">
              <a:solidFill>
                <a:srgbClr val="111111"/>
              </a:solidFill>
              <a:effectLst/>
              <a:latin typeface="Apple SD Gothic Neo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AC099A1-66E0-40D9-B8D8-065C97500DD0}"/>
              </a:ext>
            </a:extLst>
          </p:cNvPr>
          <p:cNvCxnSpPr/>
          <p:nvPr/>
        </p:nvCxnSpPr>
        <p:spPr>
          <a:xfrm>
            <a:off x="8268386" y="2600422"/>
            <a:ext cx="0" cy="568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48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50269" y="991981"/>
            <a:ext cx="3269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mon</a:t>
            </a:r>
            <a:r>
              <a:rPr lang="en-US" altLang="ko-KR" sz="1400" dirty="0"/>
              <a:t> server</a:t>
            </a:r>
            <a:r>
              <a:rPr lang="ko-KR" altLang="en-US" sz="1400" dirty="0"/>
              <a:t>  </a:t>
            </a:r>
            <a:r>
              <a:rPr lang="en-US" altLang="ko-KR" sz="1400" dirty="0"/>
              <a:t>(DSM-ST, DSM-EX)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365760"/>
            <a:ext cx="580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TLS 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모니터링 서버 구조</a:t>
            </a:r>
          </a:p>
        </p:txBody>
      </p:sp>
      <p:sp>
        <p:nvSpPr>
          <p:cNvPr id="2" name="원통 1"/>
          <p:cNvSpPr/>
          <p:nvPr/>
        </p:nvSpPr>
        <p:spPr>
          <a:xfrm>
            <a:off x="2487773" y="2396490"/>
            <a:ext cx="963215" cy="107823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queue</a:t>
            </a:r>
          </a:p>
          <a:p>
            <a:pPr algn="ctr"/>
            <a:r>
              <a:rPr lang="en-US" altLang="ko-KR" sz="1000" dirty="0">
                <a:latin typeface="+mn-ea"/>
              </a:rPr>
              <a:t>(N</a:t>
            </a:r>
            <a:r>
              <a:rPr lang="ko-KR" altLang="en-US" sz="1000" dirty="0">
                <a:latin typeface="+mn-ea"/>
              </a:rPr>
              <a:t>개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771137" y="1943100"/>
            <a:ext cx="647700" cy="33909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05252" y="1402080"/>
            <a:ext cx="1630680" cy="4343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mon </a:t>
            </a:r>
            <a:r>
              <a:rPr lang="ko-KR" altLang="en-US" sz="1000" dirty="0">
                <a:latin typeface="+mn-ea"/>
              </a:rPr>
              <a:t>서버 실행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220592" y="1836420"/>
            <a:ext cx="0" cy="87630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70047" y="2095500"/>
            <a:ext cx="1101090" cy="373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TCP: 14445</a:t>
            </a:r>
          </a:p>
          <a:p>
            <a:pPr algn="ctr"/>
            <a:r>
              <a:rPr lang="ko-KR" altLang="en-US" sz="1000" dirty="0">
                <a:latin typeface="+mn-ea"/>
              </a:rPr>
              <a:t>접속 대기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418837" y="1739265"/>
            <a:ext cx="1101090" cy="373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client </a:t>
            </a:r>
            <a:r>
              <a:rPr lang="ko-KR" altLang="en-US" sz="1000" dirty="0">
                <a:latin typeface="+mn-ea"/>
              </a:rPr>
              <a:t>접속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364983" y="1488445"/>
            <a:ext cx="12885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task(thread) </a:t>
            </a:r>
            <a:r>
              <a:rPr lang="ko-KR" altLang="en-US" sz="1100" dirty="0"/>
              <a:t>생성</a:t>
            </a:r>
            <a:endParaRPr lang="en-US" altLang="ko-KR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405252" y="4221480"/>
            <a:ext cx="1630680" cy="373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push: queue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25" name="직선 화살표 연결선 24"/>
          <p:cNvCxnSpPr>
            <a:endCxn id="24" idx="1"/>
          </p:cNvCxnSpPr>
          <p:nvPr/>
        </p:nvCxnSpPr>
        <p:spPr>
          <a:xfrm>
            <a:off x="83820" y="4408170"/>
            <a:ext cx="321432" cy="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2587499" y="3225172"/>
            <a:ext cx="1972561" cy="130939"/>
            <a:chOff x="3064259" y="3667132"/>
            <a:chExt cx="3443795" cy="2286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7" name="직사각형 26"/>
            <p:cNvSpPr/>
            <p:nvPr/>
          </p:nvSpPr>
          <p:spPr>
            <a:xfrm>
              <a:off x="3064259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cmd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66458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seq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8657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en-US" altLang="ko-KR" sz="700" dirty="0">
                <a:latin typeface="+mn-ea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73055" y="3667132"/>
              <a:ext cx="22349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>
                  <a:latin typeface="+mn-ea"/>
                </a:rPr>
                <a:t>payload</a:t>
              </a:r>
              <a:endParaRPr lang="ko-KR" altLang="en-US" sz="700" dirty="0">
                <a:latin typeface="+mn-ea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87499" y="3377572"/>
            <a:ext cx="1972561" cy="130939"/>
            <a:chOff x="3064259" y="3667132"/>
            <a:chExt cx="3443795" cy="2286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2" name="직사각형 41"/>
            <p:cNvSpPr/>
            <p:nvPr/>
          </p:nvSpPr>
          <p:spPr>
            <a:xfrm>
              <a:off x="3064259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cmd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366458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seq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68657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en-US" altLang="ko-KR" sz="700" dirty="0">
                <a:latin typeface="+mn-ea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273055" y="3667132"/>
              <a:ext cx="22349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>
                  <a:latin typeface="+mn-ea"/>
                </a:rPr>
                <a:t>payload</a:t>
              </a:r>
              <a:endParaRPr lang="ko-KR" altLang="en-US" sz="700" dirty="0">
                <a:latin typeface="+mn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587499" y="3529972"/>
            <a:ext cx="1972561" cy="130939"/>
            <a:chOff x="3064259" y="3667132"/>
            <a:chExt cx="3443795" cy="2286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9" name="직사각형 48"/>
            <p:cNvSpPr/>
            <p:nvPr/>
          </p:nvSpPr>
          <p:spPr>
            <a:xfrm>
              <a:off x="3064259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cmd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366458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seq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68657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en-US" altLang="ko-KR" sz="700" dirty="0">
                <a:latin typeface="+mn-ea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273055" y="3667132"/>
              <a:ext cx="22349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>
                  <a:latin typeface="+mn-ea"/>
                </a:rPr>
                <a:t>payload</a:t>
              </a:r>
              <a:endParaRPr lang="ko-KR" altLang="en-US" sz="700" dirty="0">
                <a:latin typeface="+mn-ea"/>
              </a:endParaRPr>
            </a:p>
          </p:txBody>
        </p:sp>
      </p:grpSp>
      <p:cxnSp>
        <p:nvCxnSpPr>
          <p:cNvPr id="56" name="직선 화살표 연결선 55"/>
          <p:cNvCxnSpPr>
            <a:stCxn id="24" idx="0"/>
          </p:cNvCxnSpPr>
          <p:nvPr/>
        </p:nvCxnSpPr>
        <p:spPr>
          <a:xfrm flipV="1">
            <a:off x="1220592" y="3756660"/>
            <a:ext cx="1366907" cy="46482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587499" y="3726180"/>
            <a:ext cx="1972561" cy="1143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1000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919549" y="991981"/>
            <a:ext cx="3269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mon client</a:t>
            </a:r>
          </a:p>
          <a:p>
            <a:r>
              <a:rPr lang="en-US" altLang="ko-KR" sz="1400" dirty="0"/>
              <a:t>       - </a:t>
            </a:r>
            <a:r>
              <a:rPr lang="en-US" altLang="ko-KR" sz="1400" dirty="0" err="1"/>
              <a:t>mon_svc</a:t>
            </a:r>
            <a:r>
              <a:rPr lang="en-US" altLang="ko-KR" sz="1400" dirty="0"/>
              <a:t> library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266937" y="1649730"/>
            <a:ext cx="1190870" cy="3733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server </a:t>
            </a:r>
            <a:r>
              <a:rPr lang="ko-KR" altLang="en-US" sz="1000" dirty="0">
                <a:latin typeface="+mn-ea"/>
              </a:rPr>
              <a:t>접속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3573783" y="1836420"/>
            <a:ext cx="2693154" cy="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원통 64"/>
          <p:cNvSpPr/>
          <p:nvPr/>
        </p:nvSpPr>
        <p:spPr>
          <a:xfrm>
            <a:off x="6545677" y="2938916"/>
            <a:ext cx="963215" cy="1078230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queue</a:t>
            </a:r>
          </a:p>
          <a:p>
            <a:pPr algn="ctr"/>
            <a:r>
              <a:rPr lang="en-US" altLang="ko-KR" sz="1000" dirty="0">
                <a:latin typeface="+mn-ea"/>
              </a:rPr>
              <a:t>(N</a:t>
            </a:r>
            <a:r>
              <a:rPr lang="ko-KR" altLang="en-US" sz="1000" dirty="0">
                <a:latin typeface="+mn-ea"/>
              </a:rPr>
              <a:t>개</a:t>
            </a:r>
            <a:r>
              <a:rPr lang="en-US" altLang="ko-KR" sz="1000" dirty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66935" y="2358390"/>
            <a:ext cx="2724663" cy="3733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mon </a:t>
            </a:r>
            <a:r>
              <a:rPr lang="en-US" altLang="ko-KR" sz="1000" dirty="0" err="1">
                <a:latin typeface="+mn-ea"/>
              </a:rPr>
              <a:t>recv</a:t>
            </a:r>
            <a:r>
              <a:rPr lang="en-US" altLang="ko-KR" sz="1000" dirty="0">
                <a:latin typeface="+mn-ea"/>
              </a:rPr>
              <a:t> thread(task)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3573779" y="2545080"/>
            <a:ext cx="2613661" cy="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구름 68"/>
          <p:cNvSpPr/>
          <p:nvPr/>
        </p:nvSpPr>
        <p:spPr>
          <a:xfrm>
            <a:off x="4366260" y="1750055"/>
            <a:ext cx="1135380" cy="962665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network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6336539" y="3810000"/>
            <a:ext cx="1972561" cy="130939"/>
            <a:chOff x="3064259" y="3667132"/>
            <a:chExt cx="3443795" cy="2286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1" name="직사각형 70"/>
            <p:cNvSpPr/>
            <p:nvPr/>
          </p:nvSpPr>
          <p:spPr>
            <a:xfrm>
              <a:off x="3064259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cmd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366458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seq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668657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en-US" altLang="ko-KR" sz="700" dirty="0">
                <a:latin typeface="+mn-ea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273055" y="3667132"/>
              <a:ext cx="22349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>
                  <a:latin typeface="+mn-ea"/>
                </a:rPr>
                <a:t>payload</a:t>
              </a:r>
              <a:endParaRPr lang="ko-KR" altLang="en-US" sz="700" dirty="0">
                <a:latin typeface="+mn-ea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336539" y="3962400"/>
            <a:ext cx="1972561" cy="130939"/>
            <a:chOff x="3064259" y="3667132"/>
            <a:chExt cx="3443795" cy="2286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8" name="직사각형 77"/>
            <p:cNvSpPr/>
            <p:nvPr/>
          </p:nvSpPr>
          <p:spPr>
            <a:xfrm>
              <a:off x="3064259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cmd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366458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seq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668657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en-US" altLang="ko-KR" sz="700" dirty="0">
                <a:latin typeface="+mn-ea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4273055" y="3667132"/>
              <a:ext cx="22349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>
                  <a:latin typeface="+mn-ea"/>
                </a:rPr>
                <a:t>payload</a:t>
              </a:r>
              <a:endParaRPr lang="ko-KR" altLang="en-US" sz="700" dirty="0">
                <a:latin typeface="+mn-ea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6336539" y="4114800"/>
            <a:ext cx="1972561" cy="130939"/>
            <a:chOff x="3064259" y="3667132"/>
            <a:chExt cx="3443795" cy="2286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85" name="직사각형 84"/>
            <p:cNvSpPr/>
            <p:nvPr/>
          </p:nvSpPr>
          <p:spPr>
            <a:xfrm>
              <a:off x="3064259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cmd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66458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seq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668657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en-US" altLang="ko-KR" sz="700" dirty="0">
                <a:latin typeface="+mn-ea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ko-KR" altLang="en-US" sz="700" dirty="0">
                <a:latin typeface="+mn-ea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970856" y="3667132"/>
              <a:ext cx="3021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 err="1">
                  <a:latin typeface="+mn-ea"/>
                </a:rPr>
                <a:t>len</a:t>
              </a:r>
              <a:endParaRPr lang="ko-KR" altLang="en-US" sz="700" dirty="0">
                <a:latin typeface="+mn-ea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4273055" y="3667132"/>
              <a:ext cx="2234999" cy="2286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700" dirty="0">
                  <a:latin typeface="+mn-ea"/>
                </a:rPr>
                <a:t>payload</a:t>
              </a:r>
              <a:endParaRPr lang="ko-KR" altLang="en-US" sz="700" dirty="0">
                <a:latin typeface="+mn-ea"/>
              </a:endParaRPr>
            </a:p>
          </p:txBody>
        </p:sp>
      </p:grpSp>
      <p:sp>
        <p:nvSpPr>
          <p:cNvPr id="92" name="원호 91"/>
          <p:cNvSpPr/>
          <p:nvPr/>
        </p:nvSpPr>
        <p:spPr>
          <a:xfrm>
            <a:off x="8812530" y="2545080"/>
            <a:ext cx="525780" cy="563880"/>
          </a:xfrm>
          <a:prstGeom prst="arc">
            <a:avLst>
              <a:gd name="adj1" fmla="val 16200000"/>
              <a:gd name="adj2" fmla="val 10708348"/>
            </a:avLst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9819391" y="928206"/>
            <a:ext cx="1749304" cy="373380"/>
          </a:xfrm>
          <a:prstGeom prst="roundRect">
            <a:avLst>
              <a:gd name="adj" fmla="val 3503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Mon GUI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7025067" y="2023110"/>
            <a:ext cx="0" cy="33528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6997869" y="2125980"/>
            <a:ext cx="13112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task(thread) </a:t>
            </a:r>
            <a:r>
              <a:rPr lang="ko-KR" altLang="en-US" sz="1100" dirty="0"/>
              <a:t>생성</a:t>
            </a:r>
            <a:endParaRPr lang="en-US" altLang="ko-KR" sz="1100" dirty="0"/>
          </a:p>
        </p:txBody>
      </p:sp>
      <p:cxnSp>
        <p:nvCxnSpPr>
          <p:cNvPr id="101" name="직선 화살표 연결선 100"/>
          <p:cNvCxnSpPr/>
          <p:nvPr/>
        </p:nvCxnSpPr>
        <p:spPr>
          <a:xfrm>
            <a:off x="10694043" y="1301586"/>
            <a:ext cx="0" cy="4756314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9075420" y="1623060"/>
            <a:ext cx="3009902" cy="440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OPEN API: </a:t>
            </a:r>
          </a:p>
          <a:p>
            <a:pPr algn="ctr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h=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mon_svc_client_open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server_ip_addr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, 14445)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02" name="직선 화살표 연결선 101"/>
          <p:cNvCxnSpPr>
            <a:stCxn id="95" idx="1"/>
          </p:cNvCxnSpPr>
          <p:nvPr/>
        </p:nvCxnSpPr>
        <p:spPr>
          <a:xfrm flipH="1">
            <a:off x="7602267" y="1843404"/>
            <a:ext cx="1473153" cy="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9087871" y="3333750"/>
            <a:ext cx="3009902" cy="440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READ packet API: </a:t>
            </a:r>
          </a:p>
          <a:p>
            <a:pPr algn="ctr"/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mon_svc_client_read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(h, &amp;buff), return 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endParaRPr lang="ko-KR" altLang="en-US" sz="1000" dirty="0">
              <a:latin typeface="+mn-ea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2969382" y="2112645"/>
            <a:ext cx="0" cy="432435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7035969" y="2712720"/>
            <a:ext cx="0" cy="335280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389864" y="4594860"/>
            <a:ext cx="31562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event:  packet </a:t>
            </a:r>
            <a:r>
              <a:rPr lang="ko-KR" altLang="en-US" sz="1100" dirty="0"/>
              <a:t>수신 시 접속된 </a:t>
            </a:r>
            <a:r>
              <a:rPr lang="en-US" altLang="ko-KR" sz="1100" dirty="0"/>
              <a:t>queue</a:t>
            </a:r>
            <a:r>
              <a:rPr lang="ko-KR" altLang="en-US" sz="1100" dirty="0"/>
              <a:t>에 </a:t>
            </a:r>
            <a:r>
              <a:rPr lang="en-US" altLang="ko-KR" sz="1100" dirty="0"/>
              <a:t>push</a:t>
            </a:r>
          </a:p>
        </p:txBody>
      </p:sp>
      <p:cxnSp>
        <p:nvCxnSpPr>
          <p:cNvPr id="113" name="직선 화살표 연결선 112"/>
          <p:cNvCxnSpPr>
            <a:stCxn id="76" idx="3"/>
            <a:endCxn id="107" idx="1"/>
          </p:cNvCxnSpPr>
          <p:nvPr/>
        </p:nvCxnSpPr>
        <p:spPr>
          <a:xfrm flipV="1">
            <a:off x="8309100" y="3554094"/>
            <a:ext cx="778771" cy="321376"/>
          </a:xfrm>
          <a:prstGeom prst="straightConnector1">
            <a:avLst/>
          </a:prstGeom>
          <a:ln w="12700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9087871" y="4374516"/>
            <a:ext cx="3009902" cy="440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Next packet API: </a:t>
            </a:r>
          </a:p>
          <a:p>
            <a:pPr algn="ctr"/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mon_svc_client_read_next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(h)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16" name="원호 115"/>
          <p:cNvSpPr/>
          <p:nvPr/>
        </p:nvSpPr>
        <p:spPr>
          <a:xfrm>
            <a:off x="10357742" y="3027052"/>
            <a:ext cx="1666620" cy="2153923"/>
          </a:xfrm>
          <a:prstGeom prst="arc">
            <a:avLst>
              <a:gd name="adj1" fmla="val 14455985"/>
              <a:gd name="adj2" fmla="val 7161612"/>
            </a:avLst>
          </a:prstGeom>
          <a:ln w="127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9087871" y="5372100"/>
            <a:ext cx="3009902" cy="440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CLOSE API: </a:t>
            </a:r>
          </a:p>
          <a:p>
            <a:pPr algn="ctr"/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h=</a:t>
            </a:r>
            <a:r>
              <a:rPr lang="en-US" altLang="ko-KR" sz="1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mon_svc_client_close</a:t>
            </a:r>
            <a:r>
              <a:rPr lang="en-US" altLang="ko-KR" sz="1000" dirty="0">
                <a:latin typeface="D2Coding" panose="020B0609020101020101" pitchFamily="49" charset="-127"/>
                <a:ea typeface="D2Coding" panose="020B0609020101020101" pitchFamily="49" charset="-127"/>
              </a:rPr>
              <a:t>(h)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196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28CB313-B8EB-4370-B97F-14B663F58194}"/>
              </a:ext>
            </a:extLst>
          </p:cNvPr>
          <p:cNvCxnSpPr>
            <a:stCxn id="21" idx="3"/>
            <a:endCxn id="13" idx="1"/>
          </p:cNvCxnSpPr>
          <p:nvPr/>
        </p:nvCxnSpPr>
        <p:spPr bwMode="auto">
          <a:xfrm>
            <a:off x="4081935" y="1487467"/>
            <a:ext cx="365412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EB88E-0AB2-4C3A-9CE1-E52F0C1029ED}"/>
              </a:ext>
            </a:extLst>
          </p:cNvPr>
          <p:cNvSpPr txBox="1"/>
          <p:nvPr/>
        </p:nvSpPr>
        <p:spPr>
          <a:xfrm>
            <a:off x="2902002" y="2908972"/>
            <a:ext cx="1165695" cy="58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FC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4DC37-905B-492F-9796-DA2193F9E2A0}"/>
              </a:ext>
            </a:extLst>
          </p:cNvPr>
          <p:cNvSpPr txBox="1"/>
          <p:nvPr/>
        </p:nvSpPr>
        <p:spPr>
          <a:xfrm>
            <a:off x="5509279" y="4441637"/>
            <a:ext cx="707138" cy="613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/>
              <a:t>Drone</a:t>
            </a:r>
          </a:p>
          <a:p>
            <a:pPr algn="ctr"/>
            <a:r>
              <a:rPr lang="en-US" altLang="ko-KR" sz="1000" dirty="0"/>
              <a:t>Modem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83C6B-ACF6-4FFE-94B5-8EE0499BB182}"/>
              </a:ext>
            </a:extLst>
          </p:cNvPr>
          <p:cNvSpPr txBox="1"/>
          <p:nvPr/>
        </p:nvSpPr>
        <p:spPr>
          <a:xfrm>
            <a:off x="2902003" y="4454888"/>
            <a:ext cx="1165694" cy="61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MC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AAD582-6A63-43A8-B7E9-ED665BA05BAC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 bwMode="auto">
          <a:xfrm flipV="1">
            <a:off x="4067697" y="4748178"/>
            <a:ext cx="1441582" cy="13251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2FA3FE-8765-4C7A-8983-C4B5E201265E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 bwMode="auto">
          <a:xfrm flipV="1">
            <a:off x="6216417" y="4741553"/>
            <a:ext cx="1020440" cy="6625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DCD0C8-5991-407C-8816-2D0CFF16EA2B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>
            <a:off x="3484850" y="3495552"/>
            <a:ext cx="0" cy="95933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꺾인 연결선 9">
            <a:extLst>
              <a:ext uri="{FF2B5EF4-FFF2-40B4-BE49-F238E27FC236}">
                <a16:creationId xmlns:a16="http://schemas.microsoft.com/office/drawing/2014/main" id="{0F3F4701-C7A9-45B1-9447-DFBF7AB729D0}"/>
              </a:ext>
            </a:extLst>
          </p:cNvPr>
          <p:cNvCxnSpPr/>
          <p:nvPr/>
        </p:nvCxnSpPr>
        <p:spPr bwMode="auto">
          <a:xfrm flipV="1">
            <a:off x="4041375" y="1042022"/>
            <a:ext cx="960081" cy="30684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꺾인 연결선 13">
            <a:extLst>
              <a:ext uri="{FF2B5EF4-FFF2-40B4-BE49-F238E27FC236}">
                <a16:creationId xmlns:a16="http://schemas.microsoft.com/office/drawing/2014/main" id="{4D41E1F9-9E62-462E-90D6-BCD8B591AD81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 bwMode="auto">
          <a:xfrm>
            <a:off x="4067697" y="3202262"/>
            <a:ext cx="1795151" cy="1239375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5A0586-7579-4792-A146-7D2D4967163E}"/>
              </a:ext>
            </a:extLst>
          </p:cNvPr>
          <p:cNvSpPr txBox="1"/>
          <p:nvPr/>
        </p:nvSpPr>
        <p:spPr>
          <a:xfrm>
            <a:off x="4447347" y="1275750"/>
            <a:ext cx="689794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Motor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D423F-E6F1-430F-8CF0-09710BDFD782}"/>
              </a:ext>
            </a:extLst>
          </p:cNvPr>
          <p:cNvSpPr txBox="1"/>
          <p:nvPr/>
        </p:nvSpPr>
        <p:spPr>
          <a:xfrm>
            <a:off x="2032918" y="1275750"/>
            <a:ext cx="769569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Power module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084A7-DA37-4B7A-8FB1-ABA12855D78E}"/>
              </a:ext>
            </a:extLst>
          </p:cNvPr>
          <p:cNvSpPr txBox="1"/>
          <p:nvPr/>
        </p:nvSpPr>
        <p:spPr>
          <a:xfrm>
            <a:off x="1096814" y="3706318"/>
            <a:ext cx="769569" cy="59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Battery</a:t>
            </a:r>
          </a:p>
        </p:txBody>
      </p:sp>
      <p:cxnSp>
        <p:nvCxnSpPr>
          <p:cNvPr id="16" name="꺾인 연결선 50">
            <a:extLst>
              <a:ext uri="{FF2B5EF4-FFF2-40B4-BE49-F238E27FC236}">
                <a16:creationId xmlns:a16="http://schemas.microsoft.com/office/drawing/2014/main" id="{94FF1274-00A2-4A5B-A3C7-C1E8B246D708}"/>
              </a:ext>
            </a:extLst>
          </p:cNvPr>
          <p:cNvCxnSpPr>
            <a:stCxn id="15" idx="3"/>
            <a:endCxn id="5" idx="1"/>
          </p:cNvCxnSpPr>
          <p:nvPr/>
        </p:nvCxnSpPr>
        <p:spPr bwMode="auto">
          <a:xfrm flipV="1">
            <a:off x="1866383" y="3202262"/>
            <a:ext cx="1035619" cy="7995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꺾인 연결선 52">
            <a:extLst>
              <a:ext uri="{FF2B5EF4-FFF2-40B4-BE49-F238E27FC236}">
                <a16:creationId xmlns:a16="http://schemas.microsoft.com/office/drawing/2014/main" id="{8ADAD6EC-2F0A-4C93-A87C-CF8D9FD25585}"/>
              </a:ext>
            </a:extLst>
          </p:cNvPr>
          <p:cNvCxnSpPr>
            <a:stCxn id="15" idx="3"/>
            <a:endCxn id="7" idx="1"/>
          </p:cNvCxnSpPr>
          <p:nvPr/>
        </p:nvCxnSpPr>
        <p:spPr bwMode="auto">
          <a:xfrm>
            <a:off x="1866383" y="4001762"/>
            <a:ext cx="1035620" cy="7596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꺾인 연결선 54">
            <a:extLst>
              <a:ext uri="{FF2B5EF4-FFF2-40B4-BE49-F238E27FC236}">
                <a16:creationId xmlns:a16="http://schemas.microsoft.com/office/drawing/2014/main" id="{4EBD3F9E-C57C-4BB4-BFE3-365473CC0AF7}"/>
              </a:ext>
            </a:extLst>
          </p:cNvPr>
          <p:cNvCxnSpPr>
            <a:cxnSpLocks/>
            <a:stCxn id="15" idx="2"/>
            <a:endCxn id="6" idx="2"/>
          </p:cNvCxnSpPr>
          <p:nvPr/>
        </p:nvCxnSpPr>
        <p:spPr bwMode="auto">
          <a:xfrm rot="16200000" flipH="1">
            <a:off x="3293466" y="2485337"/>
            <a:ext cx="757514" cy="4381249"/>
          </a:xfrm>
          <a:prstGeom prst="bentConnector3">
            <a:avLst>
              <a:gd name="adj1" fmla="val 284541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꺾인 연결선 59">
            <a:extLst>
              <a:ext uri="{FF2B5EF4-FFF2-40B4-BE49-F238E27FC236}">
                <a16:creationId xmlns:a16="http://schemas.microsoft.com/office/drawing/2014/main" id="{8C6E47DD-0A23-4DCC-91A5-A715BDE59C54}"/>
              </a:ext>
            </a:extLst>
          </p:cNvPr>
          <p:cNvCxnSpPr/>
          <p:nvPr/>
        </p:nvCxnSpPr>
        <p:spPr bwMode="auto">
          <a:xfrm rot="5400000" flipH="1" flipV="1">
            <a:off x="647832" y="2321234"/>
            <a:ext cx="2218851" cy="551319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꺾인 연결선 62">
            <a:extLst>
              <a:ext uri="{FF2B5EF4-FFF2-40B4-BE49-F238E27FC236}">
                <a16:creationId xmlns:a16="http://schemas.microsoft.com/office/drawing/2014/main" id="{123BF032-5F7D-4A05-9E5B-33871A9D36D1}"/>
              </a:ext>
            </a:extLst>
          </p:cNvPr>
          <p:cNvCxnSpPr>
            <a:endCxn id="14" idx="2"/>
          </p:cNvCxnSpPr>
          <p:nvPr/>
        </p:nvCxnSpPr>
        <p:spPr bwMode="auto">
          <a:xfrm rot="16200000" flipV="1">
            <a:off x="1980322" y="2136565"/>
            <a:ext cx="1359062" cy="484299"/>
          </a:xfrm>
          <a:prstGeom prst="bentConnector3">
            <a:avLst>
              <a:gd name="adj1" fmla="val 3038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1191403-914C-4317-8CC4-735E581C80B1}"/>
              </a:ext>
            </a:extLst>
          </p:cNvPr>
          <p:cNvSpPr txBox="1"/>
          <p:nvPr/>
        </p:nvSpPr>
        <p:spPr>
          <a:xfrm>
            <a:off x="3312366" y="1275750"/>
            <a:ext cx="769569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ECS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8F2F0F-B701-4E8E-9C1D-C1608BCA3DFF}"/>
              </a:ext>
            </a:extLst>
          </p:cNvPr>
          <p:cNvSpPr txBox="1"/>
          <p:nvPr/>
        </p:nvSpPr>
        <p:spPr>
          <a:xfrm>
            <a:off x="5500539" y="1275750"/>
            <a:ext cx="865714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Propeller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3E2C0E-B4EE-4317-90A9-B81E5618815C}"/>
              </a:ext>
            </a:extLst>
          </p:cNvPr>
          <p:cNvCxnSpPr/>
          <p:nvPr/>
        </p:nvCxnSpPr>
        <p:spPr bwMode="auto">
          <a:xfrm flipV="1">
            <a:off x="2811658" y="1495508"/>
            <a:ext cx="513519" cy="1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0CC83EB-E028-454F-8E71-93346DC05363}"/>
              </a:ext>
            </a:extLst>
          </p:cNvPr>
          <p:cNvCxnSpPr/>
          <p:nvPr/>
        </p:nvCxnSpPr>
        <p:spPr bwMode="auto">
          <a:xfrm>
            <a:off x="5137141" y="1479190"/>
            <a:ext cx="365412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A4AC040-7138-4FD7-B1D1-6DAA2FCF0C50}"/>
              </a:ext>
            </a:extLst>
          </p:cNvPr>
          <p:cNvSpPr txBox="1"/>
          <p:nvPr/>
        </p:nvSpPr>
        <p:spPr>
          <a:xfrm>
            <a:off x="2792199" y="2158779"/>
            <a:ext cx="668574" cy="392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GPS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0040CF5-FF06-4918-B610-893B96CDC6A2}"/>
              </a:ext>
            </a:extLst>
          </p:cNvPr>
          <p:cNvCxnSpPr/>
          <p:nvPr/>
        </p:nvCxnSpPr>
        <p:spPr bwMode="auto">
          <a:xfrm flipV="1">
            <a:off x="3689101" y="1699184"/>
            <a:ext cx="1" cy="120978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C1EB0C8-BE5E-4C24-9F64-4BA52548D004}"/>
              </a:ext>
            </a:extLst>
          </p:cNvPr>
          <p:cNvSpPr txBox="1"/>
          <p:nvPr/>
        </p:nvSpPr>
        <p:spPr>
          <a:xfrm>
            <a:off x="5340104" y="3662365"/>
            <a:ext cx="564110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UART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B1A11F-9632-4812-9E93-3E68DDF25FA4}"/>
              </a:ext>
            </a:extLst>
          </p:cNvPr>
          <p:cNvSpPr txBox="1"/>
          <p:nvPr/>
        </p:nvSpPr>
        <p:spPr>
          <a:xfrm>
            <a:off x="4469410" y="4532830"/>
            <a:ext cx="75663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Ethernet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C472F6-1D29-403D-9449-8343576E9C59}"/>
              </a:ext>
            </a:extLst>
          </p:cNvPr>
          <p:cNvSpPr txBox="1"/>
          <p:nvPr/>
        </p:nvSpPr>
        <p:spPr>
          <a:xfrm>
            <a:off x="3411677" y="3951299"/>
            <a:ext cx="1254598" cy="25367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UART-to-USB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(Baud Rate: 57,600)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AC090A-5163-4C6D-8920-A9EAC03D058F}"/>
              </a:ext>
            </a:extLst>
          </p:cNvPr>
          <p:cNvSpPr txBox="1"/>
          <p:nvPr/>
        </p:nvSpPr>
        <p:spPr>
          <a:xfrm>
            <a:off x="7236857" y="4441637"/>
            <a:ext cx="681353" cy="599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/>
              <a:t>Ground </a:t>
            </a:r>
          </a:p>
          <a:p>
            <a:pPr algn="ctr"/>
            <a:r>
              <a:rPr lang="en-US" altLang="ko-KR" sz="1000" dirty="0"/>
              <a:t>Modem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D99115-C612-4888-8564-038DEC8160E1}"/>
              </a:ext>
            </a:extLst>
          </p:cNvPr>
          <p:cNvSpPr txBox="1"/>
          <p:nvPr/>
        </p:nvSpPr>
        <p:spPr>
          <a:xfrm>
            <a:off x="8968118" y="4432403"/>
            <a:ext cx="864096" cy="61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GCS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DC67AFB-D452-42D2-ACCB-6A7F70892426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 bwMode="auto">
          <a:xfrm flipV="1">
            <a:off x="7918210" y="4738944"/>
            <a:ext cx="1049908" cy="260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984A0C9-E0FB-44B1-9A21-8DCBFC11B7FE}"/>
              </a:ext>
            </a:extLst>
          </p:cNvPr>
          <p:cNvSpPr txBox="1"/>
          <p:nvPr/>
        </p:nvSpPr>
        <p:spPr>
          <a:xfrm>
            <a:off x="4588760" y="2552399"/>
            <a:ext cx="1115144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Telemetry</a:t>
            </a:r>
          </a:p>
          <a:p>
            <a:pPr algn="ctr"/>
            <a:r>
              <a:rPr lang="en-US" altLang="ko-KR" sz="1100" dirty="0"/>
              <a:t>Transmitter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8A100BC-F6ED-4E00-9962-6E93F6D9B36B}"/>
              </a:ext>
            </a:extLst>
          </p:cNvPr>
          <p:cNvCxnSpPr/>
          <p:nvPr/>
        </p:nvCxnSpPr>
        <p:spPr bwMode="auto">
          <a:xfrm>
            <a:off x="3113038" y="2551173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14A3F0-DA7A-4265-B967-2107918D6914}"/>
              </a:ext>
            </a:extLst>
          </p:cNvPr>
          <p:cNvSpPr txBox="1"/>
          <p:nvPr/>
        </p:nvSpPr>
        <p:spPr>
          <a:xfrm>
            <a:off x="4575640" y="1985880"/>
            <a:ext cx="1128264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RF</a:t>
            </a:r>
          </a:p>
          <a:p>
            <a:pPr algn="ctr"/>
            <a:r>
              <a:rPr lang="en-US" altLang="ko-KR" sz="1100" dirty="0"/>
              <a:t>Receiver</a:t>
            </a:r>
          </a:p>
        </p:txBody>
      </p:sp>
      <p:cxnSp>
        <p:nvCxnSpPr>
          <p:cNvPr id="36" name="꺾인 연결선 130">
            <a:extLst>
              <a:ext uri="{FF2B5EF4-FFF2-40B4-BE49-F238E27FC236}">
                <a16:creationId xmlns:a16="http://schemas.microsoft.com/office/drawing/2014/main" id="{00DE5349-B50C-4FFB-9F18-94AA65246066}"/>
              </a:ext>
            </a:extLst>
          </p:cNvPr>
          <p:cNvCxnSpPr>
            <a:stCxn id="35" idx="1"/>
          </p:cNvCxnSpPr>
          <p:nvPr/>
        </p:nvCxnSpPr>
        <p:spPr bwMode="auto">
          <a:xfrm rot="10800000" flipV="1">
            <a:off x="3871922" y="2197597"/>
            <a:ext cx="703719" cy="711374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꺾인 연결선 134">
            <a:extLst>
              <a:ext uri="{FF2B5EF4-FFF2-40B4-BE49-F238E27FC236}">
                <a16:creationId xmlns:a16="http://schemas.microsoft.com/office/drawing/2014/main" id="{590113BB-278C-4CE2-BAC8-2AB861CEC546}"/>
              </a:ext>
            </a:extLst>
          </p:cNvPr>
          <p:cNvCxnSpPr>
            <a:stCxn id="33" idx="1"/>
          </p:cNvCxnSpPr>
          <p:nvPr/>
        </p:nvCxnSpPr>
        <p:spPr bwMode="auto">
          <a:xfrm rot="10800000" flipV="1">
            <a:off x="4032150" y="2764116"/>
            <a:ext cx="556610" cy="142338"/>
          </a:xfrm>
          <a:prstGeom prst="bentConnector3">
            <a:avLst>
              <a:gd name="adj1" fmla="val 102923"/>
            </a:avLst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F625060-1D6D-4A13-B2FE-131AC141ABAA}"/>
              </a:ext>
            </a:extLst>
          </p:cNvPr>
          <p:cNvCxnSpPr/>
          <p:nvPr/>
        </p:nvCxnSpPr>
        <p:spPr bwMode="auto">
          <a:xfrm flipH="1">
            <a:off x="3504804" y="5067970"/>
            <a:ext cx="1" cy="4818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6BF697-2AD7-4CFC-915F-7A341171D619}"/>
              </a:ext>
            </a:extLst>
          </p:cNvPr>
          <p:cNvSpPr txBox="1"/>
          <p:nvPr/>
        </p:nvSpPr>
        <p:spPr>
          <a:xfrm>
            <a:off x="3325177" y="5576036"/>
            <a:ext cx="41697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 err="1">
                <a:solidFill>
                  <a:schemeClr val="tx2"/>
                </a:solidFill>
              </a:rPr>
              <a:t>Wifi</a:t>
            </a:r>
            <a:endParaRPr lang="en-US" altLang="ko-KR" sz="900" dirty="0">
              <a:solidFill>
                <a:schemeClr val="tx2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2954592-6218-4CA2-BB46-A200335B3718}"/>
              </a:ext>
            </a:extLst>
          </p:cNvPr>
          <p:cNvCxnSpPr/>
          <p:nvPr/>
        </p:nvCxnSpPr>
        <p:spPr bwMode="auto">
          <a:xfrm flipH="1">
            <a:off x="9400166" y="5045485"/>
            <a:ext cx="1" cy="4818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DB32FA-2154-4B53-8481-4B3C53E8AAFC}"/>
              </a:ext>
            </a:extLst>
          </p:cNvPr>
          <p:cNvSpPr txBox="1"/>
          <p:nvPr/>
        </p:nvSpPr>
        <p:spPr>
          <a:xfrm>
            <a:off x="6216417" y="4786348"/>
            <a:ext cx="1276355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5.030~5.150 GHz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406364-4220-4D46-A4BB-0C6004188085}"/>
              </a:ext>
            </a:extLst>
          </p:cNvPr>
          <p:cNvSpPr txBox="1"/>
          <p:nvPr/>
        </p:nvSpPr>
        <p:spPr>
          <a:xfrm>
            <a:off x="8076561" y="4525295"/>
            <a:ext cx="862089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Ethernet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4DA26E-A75B-43DA-957A-080F82713A42}"/>
              </a:ext>
            </a:extLst>
          </p:cNvPr>
          <p:cNvSpPr txBox="1"/>
          <p:nvPr/>
        </p:nvSpPr>
        <p:spPr>
          <a:xfrm>
            <a:off x="8837332" y="3547564"/>
            <a:ext cx="1100342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Telemetry</a:t>
            </a:r>
          </a:p>
          <a:p>
            <a:pPr algn="ctr"/>
            <a:r>
              <a:rPr lang="en-US" altLang="ko-KR" sz="1100" dirty="0"/>
              <a:t>Receiver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743F45-1C0A-48AB-A407-31BD7AD41343}"/>
              </a:ext>
            </a:extLst>
          </p:cNvPr>
          <p:cNvSpPr txBox="1"/>
          <p:nvPr/>
        </p:nvSpPr>
        <p:spPr>
          <a:xfrm>
            <a:off x="8837332" y="2926697"/>
            <a:ext cx="1100342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Controller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929426C-861D-41D3-8705-A74AE58B5B40}"/>
              </a:ext>
            </a:extLst>
          </p:cNvPr>
          <p:cNvCxnSpPr>
            <a:cxnSpLocks/>
            <a:stCxn id="43" idx="2"/>
            <a:endCxn id="31" idx="0"/>
          </p:cNvCxnSpPr>
          <p:nvPr/>
        </p:nvCxnSpPr>
        <p:spPr bwMode="auto">
          <a:xfrm>
            <a:off x="9387503" y="3970998"/>
            <a:ext cx="12663" cy="46140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46D21B5-9911-4852-A9F0-9A9971DD5A27}"/>
              </a:ext>
            </a:extLst>
          </p:cNvPr>
          <p:cNvSpPr txBox="1"/>
          <p:nvPr/>
        </p:nvSpPr>
        <p:spPr>
          <a:xfrm>
            <a:off x="4212124" y="5638902"/>
            <a:ext cx="894574" cy="515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Camera</a:t>
            </a:r>
          </a:p>
          <a:p>
            <a:pPr algn="ctr"/>
            <a:r>
              <a:rPr lang="en-US" altLang="ko-KR" sz="1100" dirty="0"/>
              <a:t>&amp; Gimbal</a:t>
            </a:r>
          </a:p>
        </p:txBody>
      </p:sp>
      <p:cxnSp>
        <p:nvCxnSpPr>
          <p:cNvPr id="47" name="꺾인 연결선 160">
            <a:extLst>
              <a:ext uri="{FF2B5EF4-FFF2-40B4-BE49-F238E27FC236}">
                <a16:creationId xmlns:a16="http://schemas.microsoft.com/office/drawing/2014/main" id="{82046A22-ED04-43F7-8CD2-F4DC35AA81F0}"/>
              </a:ext>
            </a:extLst>
          </p:cNvPr>
          <p:cNvCxnSpPr>
            <a:stCxn id="46" idx="1"/>
          </p:cNvCxnSpPr>
          <p:nvPr/>
        </p:nvCxnSpPr>
        <p:spPr bwMode="auto">
          <a:xfrm rot="10800000">
            <a:off x="3921778" y="5067970"/>
            <a:ext cx="290346" cy="828776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CCF6456-4E97-43AD-91BE-57E08E77BFE9}"/>
              </a:ext>
            </a:extLst>
          </p:cNvPr>
          <p:cNvCxnSpPr/>
          <p:nvPr/>
        </p:nvCxnSpPr>
        <p:spPr bwMode="auto">
          <a:xfrm>
            <a:off x="8132684" y="1622195"/>
            <a:ext cx="522760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C8A1A69-37F6-4EB3-8E22-03EBAB263484}"/>
              </a:ext>
            </a:extLst>
          </p:cNvPr>
          <p:cNvCxnSpPr/>
          <p:nvPr/>
        </p:nvCxnSpPr>
        <p:spPr bwMode="auto">
          <a:xfrm>
            <a:off x="8117482" y="1393785"/>
            <a:ext cx="450942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A74E569-9E2B-424D-B3B6-ED4ABC291F13}"/>
              </a:ext>
            </a:extLst>
          </p:cNvPr>
          <p:cNvSpPr txBox="1"/>
          <p:nvPr/>
        </p:nvSpPr>
        <p:spPr>
          <a:xfrm>
            <a:off x="8678938" y="1300790"/>
            <a:ext cx="69015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default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ADA797-48EF-4970-AB5D-34DBE749E695}"/>
              </a:ext>
            </a:extLst>
          </p:cNvPr>
          <p:cNvSpPr txBox="1"/>
          <p:nvPr/>
        </p:nvSpPr>
        <p:spPr>
          <a:xfrm>
            <a:off x="8671444" y="1547153"/>
            <a:ext cx="69015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auxiliary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A1AC3-D48E-48C5-B0EC-3063B0F62432}"/>
              </a:ext>
            </a:extLst>
          </p:cNvPr>
          <p:cNvSpPr txBox="1"/>
          <p:nvPr/>
        </p:nvSpPr>
        <p:spPr>
          <a:xfrm>
            <a:off x="6302341" y="4405209"/>
            <a:ext cx="963984" cy="34296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30min flight</a:t>
            </a:r>
          </a:p>
          <a:p>
            <a:r>
              <a:rPr lang="en-US" altLang="ko-KR" sz="900" dirty="0">
                <a:solidFill>
                  <a:schemeClr val="tx2"/>
                </a:solidFill>
              </a:rPr>
              <a:t>(5 x 2 = 10Km)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C5C568-6A02-4A63-BEBD-1C5B48962770}"/>
              </a:ext>
            </a:extLst>
          </p:cNvPr>
          <p:cNvSpPr txBox="1"/>
          <p:nvPr/>
        </p:nvSpPr>
        <p:spPr>
          <a:xfrm>
            <a:off x="9352990" y="5322610"/>
            <a:ext cx="41697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 err="1">
                <a:solidFill>
                  <a:schemeClr val="tx2"/>
                </a:solidFill>
              </a:rPr>
              <a:t>Wifi</a:t>
            </a:r>
            <a:endParaRPr lang="en-US" altLang="ko-KR" sz="900" dirty="0">
              <a:solidFill>
                <a:schemeClr val="tx2"/>
              </a:solidFill>
            </a:endParaRPr>
          </a:p>
        </p:txBody>
      </p:sp>
      <p:cxnSp>
        <p:nvCxnSpPr>
          <p:cNvPr id="54" name="꺾인 연결선 30">
            <a:extLst>
              <a:ext uri="{FF2B5EF4-FFF2-40B4-BE49-F238E27FC236}">
                <a16:creationId xmlns:a16="http://schemas.microsoft.com/office/drawing/2014/main" id="{4EA7BC6D-7368-4990-8EF4-B9A8F099A675}"/>
              </a:ext>
            </a:extLst>
          </p:cNvPr>
          <p:cNvCxnSpPr>
            <a:stCxn id="33" idx="3"/>
            <a:endCxn id="43" idx="1"/>
          </p:cNvCxnSpPr>
          <p:nvPr/>
        </p:nvCxnSpPr>
        <p:spPr bwMode="auto">
          <a:xfrm>
            <a:off x="5703904" y="2764116"/>
            <a:ext cx="3133428" cy="995165"/>
          </a:xfrm>
          <a:prstGeom prst="bentConnector3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꺾인 연결선 83">
            <a:extLst>
              <a:ext uri="{FF2B5EF4-FFF2-40B4-BE49-F238E27FC236}">
                <a16:creationId xmlns:a16="http://schemas.microsoft.com/office/drawing/2014/main" id="{33C65930-1BE5-4910-9F68-A28E8D90604E}"/>
              </a:ext>
            </a:extLst>
          </p:cNvPr>
          <p:cNvCxnSpPr>
            <a:stCxn id="35" idx="3"/>
            <a:endCxn id="44" idx="0"/>
          </p:cNvCxnSpPr>
          <p:nvPr/>
        </p:nvCxnSpPr>
        <p:spPr bwMode="auto">
          <a:xfrm>
            <a:off x="5703904" y="2197597"/>
            <a:ext cx="3683599" cy="729100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8B4FE54-F8FB-48F8-8E73-090652C06038}"/>
              </a:ext>
            </a:extLst>
          </p:cNvPr>
          <p:cNvSpPr txBox="1"/>
          <p:nvPr/>
        </p:nvSpPr>
        <p:spPr>
          <a:xfrm>
            <a:off x="7270618" y="3580880"/>
            <a:ext cx="1812738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433 MHz, 915 MHz, …</a:t>
            </a:r>
          </a:p>
          <a:p>
            <a:endParaRPr lang="en-US" altLang="ko-KR" sz="900" dirty="0">
              <a:solidFill>
                <a:schemeClr val="tx2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BF2646A-0A24-4FF3-8E63-F40802946928}"/>
              </a:ext>
            </a:extLst>
          </p:cNvPr>
          <p:cNvCxnSpPr/>
          <p:nvPr/>
        </p:nvCxnSpPr>
        <p:spPr bwMode="auto">
          <a:xfrm flipH="1" flipV="1">
            <a:off x="1481598" y="6012153"/>
            <a:ext cx="2730526" cy="157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7F7D351-4FE0-46EE-999F-32506E290FED}"/>
              </a:ext>
            </a:extLst>
          </p:cNvPr>
          <p:cNvCxnSpPr/>
          <p:nvPr/>
        </p:nvCxnSpPr>
        <p:spPr bwMode="auto">
          <a:xfrm flipH="1">
            <a:off x="3325177" y="3495552"/>
            <a:ext cx="1" cy="96838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D41CBCB-6E4F-4C52-8CAF-57E70CDC1279}"/>
              </a:ext>
            </a:extLst>
          </p:cNvPr>
          <p:cNvSpPr txBox="1"/>
          <p:nvPr/>
        </p:nvSpPr>
        <p:spPr>
          <a:xfrm>
            <a:off x="3887448" y="5243704"/>
            <a:ext cx="1822949" cy="35115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Ethernet(Video)/RTSP</a:t>
            </a:r>
          </a:p>
          <a:p>
            <a:r>
              <a:rPr lang="en-US" altLang="ko-KR" sz="900" dirty="0" err="1">
                <a:solidFill>
                  <a:schemeClr val="tx2"/>
                </a:solidFill>
              </a:rPr>
              <a:t>S.Bus</a:t>
            </a:r>
            <a:r>
              <a:rPr lang="en-US" altLang="ko-KR" sz="900" dirty="0">
                <a:solidFill>
                  <a:schemeClr val="tx2"/>
                </a:solidFill>
              </a:rPr>
              <a:t>/UART(Gimbal Control)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2D0F3F-1854-4C36-9B84-C32159E4E2A1}"/>
              </a:ext>
            </a:extLst>
          </p:cNvPr>
          <p:cNvSpPr txBox="1"/>
          <p:nvPr/>
        </p:nvSpPr>
        <p:spPr>
          <a:xfrm>
            <a:off x="2372105" y="5328512"/>
            <a:ext cx="780560" cy="374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DSM-ST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C253753-E3FA-4875-A4F4-3DB080C25096}"/>
              </a:ext>
            </a:extLst>
          </p:cNvPr>
          <p:cNvCxnSpPr/>
          <p:nvPr/>
        </p:nvCxnSpPr>
        <p:spPr bwMode="auto">
          <a:xfrm>
            <a:off x="3041030" y="5067970"/>
            <a:ext cx="0" cy="25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5A2AA68-94A6-4A22-89D8-008C49AD5CF8}"/>
              </a:ext>
            </a:extLst>
          </p:cNvPr>
          <p:cNvSpPr txBox="1"/>
          <p:nvPr/>
        </p:nvSpPr>
        <p:spPr>
          <a:xfrm>
            <a:off x="8455971" y="5302652"/>
            <a:ext cx="780560" cy="374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DSM-ST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0584DC6-C94B-4740-89C9-831F0D1B5C77}"/>
              </a:ext>
            </a:extLst>
          </p:cNvPr>
          <p:cNvCxnSpPr/>
          <p:nvPr/>
        </p:nvCxnSpPr>
        <p:spPr bwMode="auto">
          <a:xfrm>
            <a:off x="9076812" y="5045484"/>
            <a:ext cx="0" cy="25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A16FD4E-A2BB-49B3-A065-17F9B8998FAE}"/>
              </a:ext>
            </a:extLst>
          </p:cNvPr>
          <p:cNvSpPr txBox="1"/>
          <p:nvPr/>
        </p:nvSpPr>
        <p:spPr>
          <a:xfrm>
            <a:off x="2539183" y="5120187"/>
            <a:ext cx="516165" cy="1672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USB-C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5851EB-28DE-406E-AFEC-945E3E921C99}"/>
              </a:ext>
            </a:extLst>
          </p:cNvPr>
          <p:cNvSpPr txBox="1"/>
          <p:nvPr/>
        </p:nvSpPr>
        <p:spPr>
          <a:xfrm>
            <a:off x="8568424" y="5083343"/>
            <a:ext cx="538618" cy="19275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USB-C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6716BF-37A7-4132-953B-78E3732C6975}"/>
              </a:ext>
            </a:extLst>
          </p:cNvPr>
          <p:cNvSpPr txBox="1"/>
          <p:nvPr/>
        </p:nvSpPr>
        <p:spPr>
          <a:xfrm>
            <a:off x="607102" y="262328"/>
            <a:ext cx="5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국방 </a:t>
            </a:r>
            <a:r>
              <a:rPr lang="ko-KR" altLang="en-US" dirty="0" err="1"/>
              <a:t>드론</a:t>
            </a:r>
            <a:r>
              <a:rPr lang="ko-KR" altLang="en-US" dirty="0"/>
              <a:t> 시스템 구조도 </a:t>
            </a:r>
            <a:r>
              <a:rPr lang="en-US" altLang="ko-KR" dirty="0"/>
              <a:t>(DSM-ST </a:t>
            </a:r>
            <a:r>
              <a:rPr lang="ko-KR" altLang="en-US" dirty="0"/>
              <a:t>연동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924206-67AF-4F6F-9CCD-53030B784334}"/>
              </a:ext>
            </a:extLst>
          </p:cNvPr>
          <p:cNvSpPr txBox="1"/>
          <p:nvPr/>
        </p:nvSpPr>
        <p:spPr>
          <a:xfrm>
            <a:off x="6231018" y="5129189"/>
            <a:ext cx="1276355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Up-link: 0.32Mbps</a:t>
            </a:r>
          </a:p>
          <a:p>
            <a:r>
              <a:rPr lang="en-US" altLang="ko-KR" sz="800" dirty="0">
                <a:solidFill>
                  <a:schemeClr val="tx2"/>
                </a:solidFill>
              </a:rPr>
              <a:t>Down-link: 2.5/5Mbps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0F18E4-BA8D-4564-8831-5CAB965B5163}"/>
              </a:ext>
            </a:extLst>
          </p:cNvPr>
          <p:cNvSpPr txBox="1"/>
          <p:nvPr/>
        </p:nvSpPr>
        <p:spPr>
          <a:xfrm>
            <a:off x="3120417" y="3256752"/>
            <a:ext cx="820462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(The Peach)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6AF006-4F96-4843-A42E-C11233618674}"/>
              </a:ext>
            </a:extLst>
          </p:cNvPr>
          <p:cNvSpPr txBox="1"/>
          <p:nvPr/>
        </p:nvSpPr>
        <p:spPr>
          <a:xfrm>
            <a:off x="8913135" y="4438818"/>
            <a:ext cx="992188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 err="1">
                <a:solidFill>
                  <a:schemeClr val="tx2"/>
                </a:solidFill>
              </a:rPr>
              <a:t>MAVLink</a:t>
            </a:r>
            <a:r>
              <a:rPr lang="en-US" altLang="ko-KR" sz="800" dirty="0">
                <a:solidFill>
                  <a:schemeClr val="tx2"/>
                </a:solidFill>
              </a:rPr>
              <a:t>-Router</a:t>
            </a:r>
          </a:p>
          <a:p>
            <a:r>
              <a:rPr lang="en-US" altLang="ko-KR" sz="800" dirty="0">
                <a:solidFill>
                  <a:schemeClr val="tx2"/>
                </a:solidFill>
              </a:rPr>
              <a:t>MAVP2P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E323F5-EAB8-46E7-A74A-678411FB5B62}"/>
              </a:ext>
            </a:extLst>
          </p:cNvPr>
          <p:cNvSpPr txBox="1"/>
          <p:nvPr/>
        </p:nvSpPr>
        <p:spPr>
          <a:xfrm>
            <a:off x="2875760" y="4449159"/>
            <a:ext cx="992188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 err="1">
                <a:solidFill>
                  <a:schemeClr val="tx2"/>
                </a:solidFill>
              </a:rPr>
              <a:t>MAVLink</a:t>
            </a:r>
            <a:r>
              <a:rPr lang="en-US" altLang="ko-KR" sz="800" dirty="0">
                <a:solidFill>
                  <a:schemeClr val="tx2"/>
                </a:solidFill>
              </a:rPr>
              <a:t>-Router</a:t>
            </a:r>
          </a:p>
          <a:p>
            <a:r>
              <a:rPr lang="en-US" altLang="ko-KR" sz="800" dirty="0">
                <a:solidFill>
                  <a:schemeClr val="tx2"/>
                </a:solidFill>
              </a:rPr>
              <a:t>MAVP2P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42B29B-69A2-4DDE-945E-EE99EC7B00D9}"/>
              </a:ext>
            </a:extLst>
          </p:cNvPr>
          <p:cNvSpPr txBox="1"/>
          <p:nvPr/>
        </p:nvSpPr>
        <p:spPr>
          <a:xfrm>
            <a:off x="2846861" y="2929697"/>
            <a:ext cx="720683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PX4</a:t>
            </a:r>
          </a:p>
          <a:p>
            <a:r>
              <a:rPr lang="en-US" altLang="ko-KR" sz="800" dirty="0" err="1">
                <a:solidFill>
                  <a:schemeClr val="tx2"/>
                </a:solidFill>
              </a:rPr>
              <a:t>Ardupilot</a:t>
            </a:r>
            <a:endParaRPr lang="en-US" altLang="ko-KR" sz="800" dirty="0">
              <a:solidFill>
                <a:schemeClr val="tx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39C9A61-57B5-4CAD-B7D1-C249CE8FD68A}"/>
              </a:ext>
            </a:extLst>
          </p:cNvPr>
          <p:cNvSpPr txBox="1"/>
          <p:nvPr/>
        </p:nvSpPr>
        <p:spPr>
          <a:xfrm>
            <a:off x="8897100" y="4804709"/>
            <a:ext cx="1140197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Ubuntu 20.04 LTS</a:t>
            </a:r>
          </a:p>
          <a:p>
            <a:r>
              <a:rPr lang="en-US" altLang="ko-KR" sz="800" dirty="0">
                <a:solidFill>
                  <a:schemeClr val="tx2"/>
                </a:solidFill>
              </a:rPr>
              <a:t>QGC v4.4.3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110B90-4283-4680-8CF9-A8BB5B78855E}"/>
              </a:ext>
            </a:extLst>
          </p:cNvPr>
          <p:cNvSpPr txBox="1"/>
          <p:nvPr/>
        </p:nvSpPr>
        <p:spPr>
          <a:xfrm>
            <a:off x="3113038" y="4831492"/>
            <a:ext cx="2416598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RPi 4B</a:t>
            </a:r>
          </a:p>
          <a:p>
            <a:r>
              <a:rPr lang="en-US" altLang="ko-KR" sz="800" dirty="0">
                <a:solidFill>
                  <a:schemeClr val="tx2"/>
                </a:solidFill>
              </a:rPr>
              <a:t>(Debian 10, buster with desktop, </a:t>
            </a:r>
            <a:r>
              <a:rPr lang="en-US" altLang="ko-KR" sz="800" dirty="0" err="1">
                <a:solidFill>
                  <a:schemeClr val="tx2"/>
                </a:solidFill>
              </a:rPr>
              <a:t>armhv</a:t>
            </a:r>
            <a:r>
              <a:rPr lang="en-US" altLang="ko-KR" sz="800" dirty="0">
                <a:solidFill>
                  <a:schemeClr val="tx2"/>
                </a:solidFill>
              </a:rPr>
              <a:t>, 32bits)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98CF0C-1CF5-4A74-A25B-48D220863E3B}"/>
              </a:ext>
            </a:extLst>
          </p:cNvPr>
          <p:cNvSpPr txBox="1"/>
          <p:nvPr/>
        </p:nvSpPr>
        <p:spPr>
          <a:xfrm>
            <a:off x="7378628" y="6265497"/>
            <a:ext cx="1140197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 err="1">
                <a:solidFill>
                  <a:schemeClr val="tx2"/>
                </a:solidFill>
              </a:rPr>
              <a:t>etri</a:t>
            </a:r>
            <a:r>
              <a:rPr lang="en-US" altLang="ko-KR" sz="800" dirty="0">
                <a:solidFill>
                  <a:schemeClr val="tx2"/>
                </a:solidFill>
              </a:rPr>
              <a:t>/</a:t>
            </a:r>
            <a:r>
              <a:rPr lang="en-US" altLang="ko-KR" sz="800" dirty="0" err="1">
                <a:solidFill>
                  <a:schemeClr val="tx2"/>
                </a:solidFill>
              </a:rPr>
              <a:t>etri</a:t>
            </a:r>
            <a:endParaRPr lang="en-US" altLang="ko-KR" sz="800" dirty="0">
              <a:solidFill>
                <a:schemeClr val="tx2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8703FB-9CEE-4D31-AE31-5E785688039E}"/>
              </a:ext>
            </a:extLst>
          </p:cNvPr>
          <p:cNvSpPr txBox="1"/>
          <p:nvPr/>
        </p:nvSpPr>
        <p:spPr>
          <a:xfrm>
            <a:off x="9438902" y="2613053"/>
            <a:ext cx="1140197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 err="1">
                <a:solidFill>
                  <a:schemeClr val="tx2"/>
                </a:solidFill>
              </a:rPr>
              <a:t>Radiolink</a:t>
            </a:r>
            <a:r>
              <a:rPr lang="en-US" altLang="ko-KR" sz="800" dirty="0">
                <a:solidFill>
                  <a:schemeClr val="tx2"/>
                </a:solidFill>
              </a:rPr>
              <a:t> T8FB BT</a:t>
            </a:r>
          </a:p>
          <a:p>
            <a:r>
              <a:rPr lang="en-US" altLang="ko-KR" sz="800" dirty="0">
                <a:solidFill>
                  <a:schemeClr val="tx2"/>
                </a:solidFill>
              </a:rPr>
              <a:t>8</a:t>
            </a:r>
            <a:r>
              <a:rPr lang="ko-KR" altLang="en-US" sz="800" dirty="0">
                <a:solidFill>
                  <a:schemeClr val="tx2"/>
                </a:solidFill>
              </a:rPr>
              <a:t>채널 </a:t>
            </a:r>
            <a:r>
              <a:rPr lang="en-US" altLang="ko-KR" sz="800" dirty="0">
                <a:solidFill>
                  <a:schemeClr val="tx2"/>
                </a:solidFill>
              </a:rPr>
              <a:t>2.4GHz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7B15CF-5A2B-4C30-A494-01CF25C11DD4}"/>
              </a:ext>
            </a:extLst>
          </p:cNvPr>
          <p:cNvSpPr txBox="1"/>
          <p:nvPr/>
        </p:nvSpPr>
        <p:spPr>
          <a:xfrm>
            <a:off x="10222351" y="4335708"/>
            <a:ext cx="1115106" cy="1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900" dirty="0">
                <a:solidFill>
                  <a:schemeClr val="tx2"/>
                </a:solidFill>
              </a:rPr>
              <a:t>Flight Control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D566E63-EDA2-4ECD-986C-FA3E8EC3B479}"/>
              </a:ext>
            </a:extLst>
          </p:cNvPr>
          <p:cNvSpPr txBox="1"/>
          <p:nvPr/>
        </p:nvSpPr>
        <p:spPr>
          <a:xfrm>
            <a:off x="10222351" y="4577968"/>
            <a:ext cx="1115106" cy="1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900" dirty="0">
                <a:solidFill>
                  <a:schemeClr val="tx2"/>
                </a:solidFill>
              </a:rPr>
              <a:t>Mission Planning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432DE0-8B4C-4F85-9CAC-037EF4DCDBA7}"/>
              </a:ext>
            </a:extLst>
          </p:cNvPr>
          <p:cNvSpPr txBox="1"/>
          <p:nvPr/>
        </p:nvSpPr>
        <p:spPr>
          <a:xfrm>
            <a:off x="10222351" y="4826974"/>
            <a:ext cx="1115106" cy="1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900" dirty="0">
                <a:solidFill>
                  <a:schemeClr val="tx2"/>
                </a:solidFill>
              </a:rPr>
              <a:t>Video Monitoring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322FA18-B270-4E18-B173-DC0DDCD2946A}"/>
              </a:ext>
            </a:extLst>
          </p:cNvPr>
          <p:cNvSpPr txBox="1"/>
          <p:nvPr/>
        </p:nvSpPr>
        <p:spPr>
          <a:xfrm>
            <a:off x="10222351" y="5075980"/>
            <a:ext cx="1115106" cy="286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900" dirty="0">
                <a:solidFill>
                  <a:schemeClr val="tx2"/>
                </a:solidFill>
              </a:rPr>
              <a:t>Secure Channel Monitoring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4DD3B8D-88AB-4902-8B9A-AD938C3DCD8D}"/>
              </a:ext>
            </a:extLst>
          </p:cNvPr>
          <p:cNvCxnSpPr>
            <a:endCxn id="90" idx="1"/>
          </p:cNvCxnSpPr>
          <p:nvPr/>
        </p:nvCxnSpPr>
        <p:spPr>
          <a:xfrm flipV="1">
            <a:off x="9839708" y="4424908"/>
            <a:ext cx="382643" cy="30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FF16B2D-B361-4006-9295-B3966EBA11EB}"/>
              </a:ext>
            </a:extLst>
          </p:cNvPr>
          <p:cNvCxnSpPr>
            <a:endCxn id="91" idx="1"/>
          </p:cNvCxnSpPr>
          <p:nvPr/>
        </p:nvCxnSpPr>
        <p:spPr>
          <a:xfrm flipV="1">
            <a:off x="9839708" y="4667168"/>
            <a:ext cx="382643" cy="6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5024BB3-439E-4F9F-A62F-6DFBA461550D}"/>
              </a:ext>
            </a:extLst>
          </p:cNvPr>
          <p:cNvCxnSpPr>
            <a:endCxn id="92" idx="1"/>
          </p:cNvCxnSpPr>
          <p:nvPr/>
        </p:nvCxnSpPr>
        <p:spPr>
          <a:xfrm>
            <a:off x="9839708" y="4731449"/>
            <a:ext cx="382643" cy="18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17474A01-0AD9-4966-A10A-80201E2CF5D5}"/>
              </a:ext>
            </a:extLst>
          </p:cNvPr>
          <p:cNvCxnSpPr>
            <a:endCxn id="93" idx="1"/>
          </p:cNvCxnSpPr>
          <p:nvPr/>
        </p:nvCxnSpPr>
        <p:spPr>
          <a:xfrm>
            <a:off x="9839708" y="4731449"/>
            <a:ext cx="382643" cy="48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82687F6-0D7B-4499-950B-C3ABAD7E82A4}"/>
              </a:ext>
            </a:extLst>
          </p:cNvPr>
          <p:cNvSpPr txBox="1"/>
          <p:nvPr/>
        </p:nvSpPr>
        <p:spPr>
          <a:xfrm>
            <a:off x="8968780" y="6081121"/>
            <a:ext cx="1380810" cy="6173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 err="1">
                <a:solidFill>
                  <a:schemeClr val="tx2"/>
                </a:solidFill>
              </a:rPr>
              <a:t>gstreamer</a:t>
            </a:r>
            <a:endParaRPr lang="en-US" altLang="ko-KR" sz="800" dirty="0">
              <a:solidFill>
                <a:schemeClr val="tx2"/>
              </a:solidFill>
            </a:endParaRPr>
          </a:p>
          <a:p>
            <a:r>
              <a:rPr lang="en-US" altLang="ko-KR" sz="800" dirty="0">
                <a:solidFill>
                  <a:schemeClr val="tx2"/>
                </a:solidFill>
              </a:rPr>
              <a:t>gst-launch-1.0</a:t>
            </a:r>
          </a:p>
          <a:p>
            <a:r>
              <a:rPr lang="en-US" altLang="ko-KR" sz="800" dirty="0">
                <a:solidFill>
                  <a:schemeClr val="tx2"/>
                </a:solidFill>
              </a:rPr>
              <a:t>VLS Player/</a:t>
            </a:r>
            <a:r>
              <a:rPr lang="en-US" altLang="ko-KR" sz="800" dirty="0" err="1">
                <a:solidFill>
                  <a:schemeClr val="tx2"/>
                </a:solidFill>
              </a:rPr>
              <a:t>ffplay</a:t>
            </a:r>
            <a:endParaRPr lang="en-US" altLang="ko-KR" sz="800" dirty="0">
              <a:solidFill>
                <a:schemeClr val="tx2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0124886" y="4204976"/>
            <a:ext cx="1321724" cy="1322370"/>
          </a:xfrm>
          <a:prstGeom prst="roundRect">
            <a:avLst>
              <a:gd name="adj" fmla="val 5975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C1EB0C8-BE5E-4C24-9F64-4BA52548D004}"/>
              </a:ext>
            </a:extLst>
          </p:cNvPr>
          <p:cNvSpPr txBox="1"/>
          <p:nvPr/>
        </p:nvSpPr>
        <p:spPr>
          <a:xfrm>
            <a:off x="10579099" y="3995935"/>
            <a:ext cx="426937" cy="1907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b="1" dirty="0">
                <a:solidFill>
                  <a:schemeClr val="tx2"/>
                </a:solidFill>
              </a:rPr>
              <a:t>GUI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A2E4EFE-B16A-4720-99A4-9B39C0BE577F}"/>
              </a:ext>
            </a:extLst>
          </p:cNvPr>
          <p:cNvSpPr/>
          <p:nvPr/>
        </p:nvSpPr>
        <p:spPr>
          <a:xfrm>
            <a:off x="9639335" y="4924183"/>
            <a:ext cx="115569" cy="113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A72110D-5458-4637-A1CF-D607A341C602}"/>
              </a:ext>
            </a:extLst>
          </p:cNvPr>
          <p:cNvSpPr/>
          <p:nvPr/>
        </p:nvSpPr>
        <p:spPr>
          <a:xfrm>
            <a:off x="10764057" y="5351159"/>
            <a:ext cx="115569" cy="113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B1391B6C-168A-4052-AD40-6B1BC4A69083}"/>
              </a:ext>
            </a:extLst>
          </p:cNvPr>
          <p:cNvCxnSpPr>
            <a:stCxn id="3" idx="4"/>
            <a:endCxn id="86" idx="4"/>
          </p:cNvCxnSpPr>
          <p:nvPr/>
        </p:nvCxnSpPr>
        <p:spPr>
          <a:xfrm rot="16200000" flipH="1">
            <a:off x="10045993" y="4689103"/>
            <a:ext cx="426976" cy="1124722"/>
          </a:xfrm>
          <a:prstGeom prst="curvedConnector3">
            <a:avLst>
              <a:gd name="adj1" fmla="val 15353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85F473-2333-48DD-8FE5-F5101E21CAFF}"/>
              </a:ext>
            </a:extLst>
          </p:cNvPr>
          <p:cNvSpPr txBox="1"/>
          <p:nvPr/>
        </p:nvSpPr>
        <p:spPr>
          <a:xfrm>
            <a:off x="9438902" y="5102037"/>
            <a:ext cx="867511" cy="19275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 err="1">
                <a:solidFill>
                  <a:schemeClr val="tx2"/>
                </a:solidFill>
              </a:rPr>
              <a:t>Mon_Server</a:t>
            </a:r>
            <a:endParaRPr lang="en-US" altLang="ko-KR" sz="900" dirty="0">
              <a:solidFill>
                <a:schemeClr val="tx2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543FCC-6308-4D5B-8C09-C0402270CFA8}"/>
              </a:ext>
            </a:extLst>
          </p:cNvPr>
          <p:cNvSpPr txBox="1"/>
          <p:nvPr/>
        </p:nvSpPr>
        <p:spPr>
          <a:xfrm>
            <a:off x="10703577" y="5552768"/>
            <a:ext cx="867511" cy="19275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 err="1">
                <a:solidFill>
                  <a:schemeClr val="tx2"/>
                </a:solidFill>
              </a:rPr>
              <a:t>Mon_Client</a:t>
            </a:r>
            <a:endParaRPr lang="en-US" altLang="ko-KR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9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8">
            <a:extLst>
              <a:ext uri="{FF2B5EF4-FFF2-40B4-BE49-F238E27FC236}">
                <a16:creationId xmlns:a16="http://schemas.microsoft.com/office/drawing/2014/main" id="{117E5061-549B-47EF-9CB8-2302D403A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52" y="1006653"/>
            <a:ext cx="878496" cy="27699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108000" tIns="0" rIns="0" bIns="0">
            <a:spAutoFit/>
          </a:bodyPr>
          <a:lstStyle/>
          <a:p>
            <a:pPr defTabSz="881063">
              <a:defRPr/>
            </a:pPr>
            <a:r>
              <a:rPr lang="en-US" altLang="ko-KR" b="1" spc="-150" dirty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+mj-ea"/>
                <a:ea typeface="+mj-ea"/>
              </a:rPr>
              <a:t>DSM-ST</a:t>
            </a:r>
            <a:endParaRPr lang="ko-KR" altLang="en-US" b="1" spc="-150" dirty="0">
              <a:gradFill>
                <a:gsLst>
                  <a:gs pos="0">
                    <a:srgbClr val="002060"/>
                  </a:gs>
                  <a:gs pos="100000">
                    <a:srgbClr val="002060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3" name="자유형 71">
            <a:extLst>
              <a:ext uri="{FF2B5EF4-FFF2-40B4-BE49-F238E27FC236}">
                <a16:creationId xmlns:a16="http://schemas.microsoft.com/office/drawing/2014/main" id="{5187EFD6-7F15-45F0-A11F-9C6994FA9120}"/>
              </a:ext>
            </a:extLst>
          </p:cNvPr>
          <p:cNvSpPr/>
          <p:nvPr/>
        </p:nvSpPr>
        <p:spPr>
          <a:xfrm>
            <a:off x="334963" y="1691640"/>
            <a:ext cx="11277600" cy="4526280"/>
          </a:xfrm>
          <a:custGeom>
            <a:avLst/>
            <a:gdLst>
              <a:gd name="connsiteX0" fmla="*/ 3779520 w 11277600"/>
              <a:gd name="connsiteY0" fmla="*/ 1104900 h 4526280"/>
              <a:gd name="connsiteX1" fmla="*/ 0 w 11277600"/>
              <a:gd name="connsiteY1" fmla="*/ 1104900 h 4526280"/>
              <a:gd name="connsiteX2" fmla="*/ 0 w 11277600"/>
              <a:gd name="connsiteY2" fmla="*/ 2164080 h 4526280"/>
              <a:gd name="connsiteX3" fmla="*/ 3771900 w 11277600"/>
              <a:gd name="connsiteY3" fmla="*/ 2164080 h 4526280"/>
              <a:gd name="connsiteX4" fmla="*/ 3771900 w 11277600"/>
              <a:gd name="connsiteY4" fmla="*/ 4526280 h 4526280"/>
              <a:gd name="connsiteX5" fmla="*/ 11277600 w 11277600"/>
              <a:gd name="connsiteY5" fmla="*/ 4526280 h 4526280"/>
              <a:gd name="connsiteX6" fmla="*/ 11277600 w 11277600"/>
              <a:gd name="connsiteY6" fmla="*/ 0 h 4526280"/>
              <a:gd name="connsiteX7" fmla="*/ 3779520 w 11277600"/>
              <a:gd name="connsiteY7" fmla="*/ 0 h 4526280"/>
              <a:gd name="connsiteX8" fmla="*/ 3779520 w 11277600"/>
              <a:gd name="connsiteY8" fmla="*/ 1104900 h 452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77600" h="4526280">
                <a:moveTo>
                  <a:pt x="3779520" y="1104900"/>
                </a:moveTo>
                <a:lnTo>
                  <a:pt x="0" y="1104900"/>
                </a:lnTo>
                <a:lnTo>
                  <a:pt x="0" y="2164080"/>
                </a:lnTo>
                <a:lnTo>
                  <a:pt x="3771900" y="2164080"/>
                </a:lnTo>
                <a:lnTo>
                  <a:pt x="3771900" y="4526280"/>
                </a:lnTo>
                <a:lnTo>
                  <a:pt x="11277600" y="4526280"/>
                </a:lnTo>
                <a:lnTo>
                  <a:pt x="11277600" y="0"/>
                </a:lnTo>
                <a:lnTo>
                  <a:pt x="3779520" y="0"/>
                </a:lnTo>
                <a:lnTo>
                  <a:pt x="3779520" y="1104900"/>
                </a:lnTo>
                <a:close/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endParaRPr lang="ko-KR" altLang="en-US" sz="900" dirty="0">
              <a:latin typeface="+mn-ea"/>
            </a:endParaRPr>
          </a:p>
        </p:txBody>
      </p:sp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888DBE08-46D7-48FC-8825-795D3D9AC9A8}"/>
              </a:ext>
            </a:extLst>
          </p:cNvPr>
          <p:cNvSpPr/>
          <p:nvPr/>
        </p:nvSpPr>
        <p:spPr>
          <a:xfrm>
            <a:off x="4687252" y="2250815"/>
            <a:ext cx="6574314" cy="568001"/>
          </a:xfrm>
          <a:prstGeom prst="roundRect">
            <a:avLst>
              <a:gd name="adj" fmla="val 1005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TLS Channel Manager (apps)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C7F463FA-4F88-4998-8186-F096454BE135}"/>
              </a:ext>
            </a:extLst>
          </p:cNvPr>
          <p:cNvSpPr/>
          <p:nvPr/>
        </p:nvSpPr>
        <p:spPr>
          <a:xfrm>
            <a:off x="704151" y="1803801"/>
            <a:ext cx="2754475" cy="519831"/>
          </a:xfrm>
          <a:prstGeom prst="roundRect">
            <a:avLst>
              <a:gd name="adj" fmla="val 1005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Application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아래쪽 화살표 18">
            <a:extLst>
              <a:ext uri="{FF2B5EF4-FFF2-40B4-BE49-F238E27FC236}">
                <a16:creationId xmlns:a16="http://schemas.microsoft.com/office/drawing/2014/main" id="{A9ADE79A-2E4E-42BB-8C77-25ABF08C6FDB}"/>
              </a:ext>
            </a:extLst>
          </p:cNvPr>
          <p:cNvSpPr/>
          <p:nvPr/>
        </p:nvSpPr>
        <p:spPr>
          <a:xfrm>
            <a:off x="1812993" y="2382430"/>
            <a:ext cx="415878" cy="459049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80000">
                <a:srgbClr val="FF7A00"/>
              </a:gs>
              <a:gs pos="100000">
                <a:srgbClr val="FF0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42">
            <a:extLst>
              <a:ext uri="{FF2B5EF4-FFF2-40B4-BE49-F238E27FC236}">
                <a16:creationId xmlns:a16="http://schemas.microsoft.com/office/drawing/2014/main" id="{0713A3EC-7EDF-454E-AA1C-A723D588EB36}"/>
              </a:ext>
            </a:extLst>
          </p:cNvPr>
          <p:cNvSpPr/>
          <p:nvPr/>
        </p:nvSpPr>
        <p:spPr>
          <a:xfrm>
            <a:off x="704153" y="2883334"/>
            <a:ext cx="2633560" cy="879702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SSL Component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DPTM</a:t>
            </a:r>
            <a:r>
              <a:rPr lang="en-US" altLang="ko-KR" sz="1200" dirty="0">
                <a:solidFill>
                  <a:schemeClr val="tx1"/>
                </a:solidFill>
              </a:rPr>
              <a:t> SDK API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(Drone Secure </a:t>
            </a:r>
            <a:r>
              <a:rPr lang="en-US" altLang="ko-KR" sz="1200" dirty="0" err="1">
                <a:solidFill>
                  <a:schemeClr val="tx1"/>
                </a:solidFill>
              </a:rPr>
              <a:t>PQC</a:t>
            </a:r>
            <a:r>
              <a:rPr lang="en-US" altLang="ko-KR" sz="1200" dirty="0">
                <a:solidFill>
                  <a:schemeClr val="tx1"/>
                </a:solidFill>
              </a:rPr>
              <a:t> TLS)</a:t>
            </a:r>
          </a:p>
        </p:txBody>
      </p:sp>
      <p:sp>
        <p:nvSpPr>
          <p:cNvPr id="8" name="모서리가 둥근 직사각형 45">
            <a:extLst>
              <a:ext uri="{FF2B5EF4-FFF2-40B4-BE49-F238E27FC236}">
                <a16:creationId xmlns:a16="http://schemas.microsoft.com/office/drawing/2014/main" id="{65816F71-5264-415D-B247-B3F101C31DA9}"/>
              </a:ext>
            </a:extLst>
          </p:cNvPr>
          <p:cNvSpPr/>
          <p:nvPr/>
        </p:nvSpPr>
        <p:spPr>
          <a:xfrm>
            <a:off x="704152" y="4315242"/>
            <a:ext cx="2754475" cy="47886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Network Stack</a:t>
            </a:r>
          </a:p>
        </p:txBody>
      </p:sp>
      <p:sp>
        <p:nvSpPr>
          <p:cNvPr id="9" name="아래쪽 화살표 65">
            <a:extLst>
              <a:ext uri="{FF2B5EF4-FFF2-40B4-BE49-F238E27FC236}">
                <a16:creationId xmlns:a16="http://schemas.microsoft.com/office/drawing/2014/main" id="{0A8535DD-8131-4013-9F30-4F58749FF726}"/>
              </a:ext>
            </a:extLst>
          </p:cNvPr>
          <p:cNvSpPr/>
          <p:nvPr/>
        </p:nvSpPr>
        <p:spPr>
          <a:xfrm>
            <a:off x="1812993" y="3857226"/>
            <a:ext cx="415878" cy="431489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80000">
                <a:srgbClr val="FF7A00"/>
              </a:gs>
              <a:gs pos="100000">
                <a:srgbClr val="FF0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45">
            <a:extLst>
              <a:ext uri="{FF2B5EF4-FFF2-40B4-BE49-F238E27FC236}">
                <a16:creationId xmlns:a16="http://schemas.microsoft.com/office/drawing/2014/main" id="{D4F5A908-F3AA-42E8-AEC8-5C517D381CDB}"/>
              </a:ext>
            </a:extLst>
          </p:cNvPr>
          <p:cNvSpPr/>
          <p:nvPr/>
        </p:nvSpPr>
        <p:spPr>
          <a:xfrm>
            <a:off x="704152" y="4852900"/>
            <a:ext cx="2754475" cy="47886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Operating System</a:t>
            </a:r>
          </a:p>
        </p:txBody>
      </p:sp>
      <p:sp>
        <p:nvSpPr>
          <p:cNvPr id="11" name="모서리가 둥근 직사각형 45">
            <a:extLst>
              <a:ext uri="{FF2B5EF4-FFF2-40B4-BE49-F238E27FC236}">
                <a16:creationId xmlns:a16="http://schemas.microsoft.com/office/drawing/2014/main" id="{6493FE49-814D-4262-A0D8-95C43F7CC718}"/>
              </a:ext>
            </a:extLst>
          </p:cNvPr>
          <p:cNvSpPr/>
          <p:nvPr/>
        </p:nvSpPr>
        <p:spPr>
          <a:xfrm>
            <a:off x="704150" y="5396330"/>
            <a:ext cx="2754475" cy="478860"/>
          </a:xfrm>
          <a:prstGeom prst="roundRect">
            <a:avLst>
              <a:gd name="adj" fmla="val 10053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0963DE2B-75B1-4E69-AE95-0D51F496EAFB}"/>
              </a:ext>
            </a:extLst>
          </p:cNvPr>
          <p:cNvSpPr/>
          <p:nvPr/>
        </p:nvSpPr>
        <p:spPr>
          <a:xfrm>
            <a:off x="2669004" y="5520636"/>
            <a:ext cx="719846" cy="23024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I/O</a:t>
            </a:r>
            <a:endParaRPr lang="ko-KR" altLang="en-US" sz="1100" dirty="0"/>
          </a:p>
        </p:txBody>
      </p:sp>
      <p:sp>
        <p:nvSpPr>
          <p:cNvPr id="13" name="모서리가 둥근 직사각형 4">
            <a:extLst>
              <a:ext uri="{FF2B5EF4-FFF2-40B4-BE49-F238E27FC236}">
                <a16:creationId xmlns:a16="http://schemas.microsoft.com/office/drawing/2014/main" id="{5A29E843-C259-42CD-90E2-22135222FF05}"/>
              </a:ext>
            </a:extLst>
          </p:cNvPr>
          <p:cNvSpPr/>
          <p:nvPr/>
        </p:nvSpPr>
        <p:spPr>
          <a:xfrm>
            <a:off x="496084" y="1660951"/>
            <a:ext cx="3249262" cy="4377048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3ED2C-DD39-4022-8E85-89EF2DA93B0A}"/>
              </a:ext>
            </a:extLst>
          </p:cNvPr>
          <p:cNvSpPr txBox="1"/>
          <p:nvPr/>
        </p:nvSpPr>
        <p:spPr>
          <a:xfrm>
            <a:off x="3737726" y="5269658"/>
            <a:ext cx="930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USB/SPI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구름 14">
            <a:extLst>
              <a:ext uri="{FF2B5EF4-FFF2-40B4-BE49-F238E27FC236}">
                <a16:creationId xmlns:a16="http://schemas.microsoft.com/office/drawing/2014/main" id="{D0A5C2A4-2697-44C9-92F5-D01915CBC854}"/>
              </a:ext>
            </a:extLst>
          </p:cNvPr>
          <p:cNvSpPr/>
          <p:nvPr/>
        </p:nvSpPr>
        <p:spPr>
          <a:xfrm>
            <a:off x="932729" y="6208738"/>
            <a:ext cx="961351" cy="649262"/>
          </a:xfrm>
          <a:prstGeom prst="cloud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network</a:t>
            </a:r>
            <a:endParaRPr lang="ko-KR" altLang="en-US" sz="1200" dirty="0" err="1">
              <a:solidFill>
                <a:schemeClr val="tx1"/>
              </a:solidFill>
            </a:endParaRPr>
          </a:p>
        </p:txBody>
      </p:sp>
      <p:sp>
        <p:nvSpPr>
          <p:cNvPr id="16" name="아래쪽 화살표 65">
            <a:extLst>
              <a:ext uri="{FF2B5EF4-FFF2-40B4-BE49-F238E27FC236}">
                <a16:creationId xmlns:a16="http://schemas.microsoft.com/office/drawing/2014/main" id="{E3E64AC3-B0A4-48F1-84FC-72DFF79FE266}"/>
              </a:ext>
            </a:extLst>
          </p:cNvPr>
          <p:cNvSpPr/>
          <p:nvPr/>
        </p:nvSpPr>
        <p:spPr>
          <a:xfrm>
            <a:off x="1194418" y="5718243"/>
            <a:ext cx="415878" cy="431489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80000">
                <a:srgbClr val="FF7A00"/>
              </a:gs>
              <a:gs pos="100000">
                <a:srgbClr val="FF0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B38FCB-EFA8-4187-AB97-EF8E04FE99CC}"/>
              </a:ext>
            </a:extLst>
          </p:cNvPr>
          <p:cNvSpPr txBox="1"/>
          <p:nvPr/>
        </p:nvSpPr>
        <p:spPr>
          <a:xfrm>
            <a:off x="1894080" y="1367717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MC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2F608A-37BB-460E-9CEC-7AD04630911A}"/>
              </a:ext>
            </a:extLst>
          </p:cNvPr>
          <p:cNvSpPr txBox="1"/>
          <p:nvPr/>
        </p:nvSpPr>
        <p:spPr>
          <a:xfrm>
            <a:off x="7631549" y="1388749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DSM</a:t>
            </a:r>
            <a:endParaRPr lang="ko-KR" altLang="en-US" sz="16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3F8F34-361D-43BA-AE65-75F43DAB20D7}"/>
              </a:ext>
            </a:extLst>
          </p:cNvPr>
          <p:cNvCxnSpPr>
            <a:stCxn id="12" idx="0"/>
          </p:cNvCxnSpPr>
          <p:nvPr/>
        </p:nvCxnSpPr>
        <p:spPr>
          <a:xfrm flipV="1">
            <a:off x="3028927" y="3849475"/>
            <a:ext cx="0" cy="1671161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">
            <a:extLst>
              <a:ext uri="{FF2B5EF4-FFF2-40B4-BE49-F238E27FC236}">
                <a16:creationId xmlns:a16="http://schemas.microsoft.com/office/drawing/2014/main" id="{BC47911A-C606-45C5-BE65-FBB428E24F10}"/>
              </a:ext>
            </a:extLst>
          </p:cNvPr>
          <p:cNvSpPr/>
          <p:nvPr/>
        </p:nvSpPr>
        <p:spPr>
          <a:xfrm>
            <a:off x="4696978" y="2922566"/>
            <a:ext cx="5283200" cy="1735915"/>
          </a:xfrm>
          <a:prstGeom prst="roundRect">
            <a:avLst>
              <a:gd name="adj" fmla="val 10053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37">
            <a:extLst>
              <a:ext uri="{FF2B5EF4-FFF2-40B4-BE49-F238E27FC236}">
                <a16:creationId xmlns:a16="http://schemas.microsoft.com/office/drawing/2014/main" id="{8C3886E2-03BC-4155-B33B-84EB2CD1424C}"/>
              </a:ext>
            </a:extLst>
          </p:cNvPr>
          <p:cNvSpPr/>
          <p:nvPr/>
        </p:nvSpPr>
        <p:spPr>
          <a:xfrm>
            <a:off x="6045544" y="3441761"/>
            <a:ext cx="1119962" cy="101254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SSL component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(TLS/</a:t>
            </a:r>
            <a:r>
              <a:rPr lang="en-US" altLang="ko-KR" sz="1200" dirty="0" err="1">
                <a:solidFill>
                  <a:schemeClr val="tx1"/>
                </a:solidFill>
              </a:rPr>
              <a:t>DTLS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2" name="모서리가 둥근 직사각형 42">
            <a:extLst>
              <a:ext uri="{FF2B5EF4-FFF2-40B4-BE49-F238E27FC236}">
                <a16:creationId xmlns:a16="http://schemas.microsoft.com/office/drawing/2014/main" id="{4B7B53BF-2D6E-4FBB-A011-D3E9DD68D15B}"/>
              </a:ext>
            </a:extLst>
          </p:cNvPr>
          <p:cNvSpPr/>
          <p:nvPr/>
        </p:nvSpPr>
        <p:spPr>
          <a:xfrm>
            <a:off x="4824412" y="3436374"/>
            <a:ext cx="1121894" cy="1017933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3" name="모서리가 둥근 직사각형 44">
            <a:extLst>
              <a:ext uri="{FF2B5EF4-FFF2-40B4-BE49-F238E27FC236}">
                <a16:creationId xmlns:a16="http://schemas.microsoft.com/office/drawing/2014/main" id="{524653F2-57B7-4236-9728-92306086BB84}"/>
              </a:ext>
            </a:extLst>
          </p:cNvPr>
          <p:cNvSpPr/>
          <p:nvPr/>
        </p:nvSpPr>
        <p:spPr>
          <a:xfrm>
            <a:off x="7248437" y="3441761"/>
            <a:ext cx="1074764" cy="101254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Crypto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4" name="아래쪽 화살표 38">
            <a:extLst>
              <a:ext uri="{FF2B5EF4-FFF2-40B4-BE49-F238E27FC236}">
                <a16:creationId xmlns:a16="http://schemas.microsoft.com/office/drawing/2014/main" id="{80EBCD49-6C5A-451B-A9F0-B7B61590F723}"/>
              </a:ext>
            </a:extLst>
          </p:cNvPr>
          <p:cNvSpPr/>
          <p:nvPr/>
        </p:nvSpPr>
        <p:spPr>
          <a:xfrm rot="5400000">
            <a:off x="8418437" y="3805791"/>
            <a:ext cx="415878" cy="459049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80000">
                <a:srgbClr val="FF7A00"/>
              </a:gs>
              <a:gs pos="100000">
                <a:srgbClr val="FF0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32">
            <a:extLst>
              <a:ext uri="{FF2B5EF4-FFF2-40B4-BE49-F238E27FC236}">
                <a16:creationId xmlns:a16="http://schemas.microsoft.com/office/drawing/2014/main" id="{55A7FCBC-7951-499F-BD99-A6199C26BB26}"/>
              </a:ext>
            </a:extLst>
          </p:cNvPr>
          <p:cNvSpPr/>
          <p:nvPr/>
        </p:nvSpPr>
        <p:spPr>
          <a:xfrm>
            <a:off x="8926111" y="3204071"/>
            <a:ext cx="896792" cy="655385"/>
          </a:xfrm>
          <a:prstGeom prst="roundRect">
            <a:avLst/>
          </a:prstGeom>
          <a:solidFill>
            <a:srgbClr val="FFFFCC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PQC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crypto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CBA85-F33C-4F23-B01E-B66A23ECED31}"/>
              </a:ext>
            </a:extLst>
          </p:cNvPr>
          <p:cNvSpPr txBox="1"/>
          <p:nvPr/>
        </p:nvSpPr>
        <p:spPr>
          <a:xfrm>
            <a:off x="4824140" y="2922567"/>
            <a:ext cx="327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TLS/</a:t>
            </a:r>
            <a:r>
              <a:rPr lang="en-US" altLang="ko-KR" sz="1600" dirty="0" err="1"/>
              <a:t>DTLS</a:t>
            </a:r>
            <a:r>
              <a:rPr lang="en-US" altLang="ko-KR" sz="1600" dirty="0"/>
              <a:t> library (</a:t>
            </a:r>
            <a:r>
              <a:rPr lang="en-US" altLang="ko-KR" sz="1600" dirty="0" err="1"/>
              <a:t>MBedTLS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7" name="모서리가 둥근 직사각형 32">
            <a:extLst>
              <a:ext uri="{FF2B5EF4-FFF2-40B4-BE49-F238E27FC236}">
                <a16:creationId xmlns:a16="http://schemas.microsoft.com/office/drawing/2014/main" id="{BCED93C9-3659-4ECB-9E57-79A9CFA3DFFB}"/>
              </a:ext>
            </a:extLst>
          </p:cNvPr>
          <p:cNvSpPr/>
          <p:nvPr/>
        </p:nvSpPr>
        <p:spPr>
          <a:xfrm>
            <a:off x="8926111" y="3948034"/>
            <a:ext cx="892063" cy="651929"/>
          </a:xfrm>
          <a:prstGeom prst="roundRect">
            <a:avLst/>
          </a:prstGeom>
          <a:solidFill>
            <a:srgbClr val="FFFFCC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K-</a:t>
            </a:r>
            <a:r>
              <a:rPr lang="en-US" altLang="ko-KR" sz="1200" b="1" dirty="0" err="1">
                <a:solidFill>
                  <a:schemeClr val="tx1"/>
                </a:solidFill>
              </a:rPr>
              <a:t>PQC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crypto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8" name="모서리가 둥근 직사각형 45">
            <a:extLst>
              <a:ext uri="{FF2B5EF4-FFF2-40B4-BE49-F238E27FC236}">
                <a16:creationId xmlns:a16="http://schemas.microsoft.com/office/drawing/2014/main" id="{0893BADB-8954-4D13-80A4-72389FA796DD}"/>
              </a:ext>
            </a:extLst>
          </p:cNvPr>
          <p:cNvSpPr/>
          <p:nvPr/>
        </p:nvSpPr>
        <p:spPr>
          <a:xfrm>
            <a:off x="4687252" y="4794103"/>
            <a:ext cx="2478254" cy="463698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err="1">
                <a:solidFill>
                  <a:schemeClr val="tx1"/>
                </a:solidFill>
              </a:rPr>
              <a:t>FreeRTOS</a:t>
            </a:r>
            <a:r>
              <a:rPr lang="en-US" altLang="ko-KR" sz="1200" dirty="0">
                <a:solidFill>
                  <a:schemeClr val="tx1"/>
                </a:solidFill>
              </a:rPr>
              <a:t> – </a:t>
            </a:r>
            <a:r>
              <a:rPr lang="en-US" altLang="ko-KR" sz="1200" dirty="0" err="1">
                <a:solidFill>
                  <a:schemeClr val="tx1"/>
                </a:solidFill>
              </a:rPr>
              <a:t>CMSISv2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45">
            <a:extLst>
              <a:ext uri="{FF2B5EF4-FFF2-40B4-BE49-F238E27FC236}">
                <a16:creationId xmlns:a16="http://schemas.microsoft.com/office/drawing/2014/main" id="{770819DB-C7DA-455C-B56D-3E0F2ABA73F2}"/>
              </a:ext>
            </a:extLst>
          </p:cNvPr>
          <p:cNvSpPr/>
          <p:nvPr/>
        </p:nvSpPr>
        <p:spPr>
          <a:xfrm>
            <a:off x="4696977" y="5397485"/>
            <a:ext cx="5283199" cy="478860"/>
          </a:xfrm>
          <a:prstGeom prst="roundRect">
            <a:avLst>
              <a:gd name="adj" fmla="val 10053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Hardware (Cortex-</a:t>
            </a:r>
            <a:r>
              <a:rPr lang="en-US" altLang="ko-KR" sz="1200" dirty="0" err="1">
                <a:solidFill>
                  <a:schemeClr val="tx1"/>
                </a:solidFill>
              </a:rPr>
              <a:t>M4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모서리가 둥근 직사각형 53">
            <a:extLst>
              <a:ext uri="{FF2B5EF4-FFF2-40B4-BE49-F238E27FC236}">
                <a16:creationId xmlns:a16="http://schemas.microsoft.com/office/drawing/2014/main" id="{47E05AFD-C431-466B-8F2F-944046D9BAE9}"/>
              </a:ext>
            </a:extLst>
          </p:cNvPr>
          <p:cNvSpPr/>
          <p:nvPr/>
        </p:nvSpPr>
        <p:spPr>
          <a:xfrm>
            <a:off x="4824140" y="5508804"/>
            <a:ext cx="762168" cy="25622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USB/SPI</a:t>
            </a:r>
            <a:endParaRPr lang="ko-KR" altLang="en-US" sz="1100" dirty="0"/>
          </a:p>
        </p:txBody>
      </p:sp>
      <p:sp>
        <p:nvSpPr>
          <p:cNvPr id="31" name="모서리가 둥근 직사각형 32">
            <a:extLst>
              <a:ext uri="{FF2B5EF4-FFF2-40B4-BE49-F238E27FC236}">
                <a16:creationId xmlns:a16="http://schemas.microsoft.com/office/drawing/2014/main" id="{5ED22D70-B860-46D4-B80F-7D731B32999A}"/>
              </a:ext>
            </a:extLst>
          </p:cNvPr>
          <p:cNvSpPr/>
          <p:nvPr/>
        </p:nvSpPr>
        <p:spPr>
          <a:xfrm>
            <a:off x="10304287" y="2944006"/>
            <a:ext cx="957279" cy="6854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0066FF"/>
                </a:solidFill>
              </a:rPr>
              <a:t>PUF</a:t>
            </a:r>
          </a:p>
        </p:txBody>
      </p:sp>
      <p:sp>
        <p:nvSpPr>
          <p:cNvPr id="32" name="아래쪽 화살표 38">
            <a:extLst>
              <a:ext uri="{FF2B5EF4-FFF2-40B4-BE49-F238E27FC236}">
                <a16:creationId xmlns:a16="http://schemas.microsoft.com/office/drawing/2014/main" id="{6B25F28A-6660-48D7-92E5-36B3B8CB58C7}"/>
              </a:ext>
            </a:extLst>
          </p:cNvPr>
          <p:cNvSpPr/>
          <p:nvPr/>
        </p:nvSpPr>
        <p:spPr>
          <a:xfrm rot="5400000">
            <a:off x="10001763" y="3560999"/>
            <a:ext cx="415878" cy="459049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80000">
                <a:srgbClr val="FF7A00"/>
              </a:gs>
              <a:gs pos="100000">
                <a:srgbClr val="FF0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CB657CB-EF1D-4D2A-90AD-6E30D5CDAD04}"/>
              </a:ext>
            </a:extLst>
          </p:cNvPr>
          <p:cNvSpPr/>
          <p:nvPr/>
        </p:nvSpPr>
        <p:spPr>
          <a:xfrm>
            <a:off x="10304287" y="3972465"/>
            <a:ext cx="957279" cy="6432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Anti-Tamper Module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7D212E-2859-4BE1-86B3-1D8DEBB238C0}"/>
              </a:ext>
            </a:extLst>
          </p:cNvPr>
          <p:cNvSpPr/>
          <p:nvPr/>
        </p:nvSpPr>
        <p:spPr>
          <a:xfrm>
            <a:off x="4597566" y="1774876"/>
            <a:ext cx="6835139" cy="31962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n w="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DPTM</a:t>
            </a:r>
            <a:r>
              <a:rPr lang="en-US" altLang="ko-KR" sz="1400" dirty="0">
                <a:ln w="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1400" dirty="0" err="1">
                <a:ln w="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드론</a:t>
            </a:r>
            <a:r>
              <a:rPr lang="ko-KR" altLang="en-US" sz="1400" dirty="0">
                <a:ln w="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보안 모듈 </a:t>
            </a:r>
            <a:r>
              <a:rPr lang="en-US" altLang="ko-KR" sz="1400" dirty="0">
                <a:ln w="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(Type A)</a:t>
            </a:r>
            <a:endParaRPr lang="ko-KR" altLang="en-US" sz="1400" dirty="0">
              <a:ln w="0"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A506B-49FE-47E0-9DF5-F9B992784D87}"/>
              </a:ext>
            </a:extLst>
          </p:cNvPr>
          <p:cNvSpPr/>
          <p:nvPr/>
        </p:nvSpPr>
        <p:spPr>
          <a:xfrm>
            <a:off x="4597566" y="1774876"/>
            <a:ext cx="6835140" cy="4241545"/>
          </a:xfrm>
          <a:prstGeom prst="rect">
            <a:avLst/>
          </a:prstGeom>
          <a:noFill/>
          <a:ln w="28575">
            <a:solidFill>
              <a:srgbClr val="C08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 w="0">
                <a:solidFill>
                  <a:srgbClr val="542C2A">
                    <a:alpha val="29804"/>
                  </a:srgbClr>
                </a:solidFill>
              </a:ln>
              <a:solidFill>
                <a:srgbClr val="542C2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6" name="아래쪽 화살표 65">
            <a:extLst>
              <a:ext uri="{FF2B5EF4-FFF2-40B4-BE49-F238E27FC236}">
                <a16:creationId xmlns:a16="http://schemas.microsoft.com/office/drawing/2014/main" id="{235FC60C-60D7-4DD1-90FF-D7AE8C5E4183}"/>
              </a:ext>
            </a:extLst>
          </p:cNvPr>
          <p:cNvSpPr/>
          <p:nvPr/>
        </p:nvSpPr>
        <p:spPr>
          <a:xfrm>
            <a:off x="6514415" y="4456477"/>
            <a:ext cx="284797" cy="966390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80000">
                <a:srgbClr val="FF7A00"/>
              </a:gs>
              <a:gs pos="100000">
                <a:srgbClr val="FF0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63">
            <a:extLst>
              <a:ext uri="{FF2B5EF4-FFF2-40B4-BE49-F238E27FC236}">
                <a16:creationId xmlns:a16="http://schemas.microsoft.com/office/drawing/2014/main" id="{B47EE576-ED10-48B4-8156-94E440A42772}"/>
              </a:ext>
            </a:extLst>
          </p:cNvPr>
          <p:cNvSpPr/>
          <p:nvPr/>
        </p:nvSpPr>
        <p:spPr>
          <a:xfrm>
            <a:off x="7454189" y="2373158"/>
            <a:ext cx="1121894" cy="33670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38" name="모서리가 둥근 직사각형 64">
            <a:extLst>
              <a:ext uri="{FF2B5EF4-FFF2-40B4-BE49-F238E27FC236}">
                <a16:creationId xmlns:a16="http://schemas.microsoft.com/office/drawing/2014/main" id="{52E6AA39-878B-460B-B465-5D992BF6AC03}"/>
              </a:ext>
            </a:extLst>
          </p:cNvPr>
          <p:cNvSpPr/>
          <p:nvPr/>
        </p:nvSpPr>
        <p:spPr>
          <a:xfrm>
            <a:off x="8714380" y="2373157"/>
            <a:ext cx="1121894" cy="33670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Certificate</a:t>
            </a:r>
          </a:p>
        </p:txBody>
      </p:sp>
      <p:sp>
        <p:nvSpPr>
          <p:cNvPr id="39" name="모서리가 둥근 직사각형 65">
            <a:extLst>
              <a:ext uri="{FF2B5EF4-FFF2-40B4-BE49-F238E27FC236}">
                <a16:creationId xmlns:a16="http://schemas.microsoft.com/office/drawing/2014/main" id="{656DD1D4-7EFE-47B4-845D-F400E5765769}"/>
              </a:ext>
            </a:extLst>
          </p:cNvPr>
          <p:cNvSpPr/>
          <p:nvPr/>
        </p:nvSpPr>
        <p:spPr>
          <a:xfrm>
            <a:off x="10005648" y="2373156"/>
            <a:ext cx="1121894" cy="336705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CA/</a:t>
            </a:r>
            <a:r>
              <a:rPr lang="en-US" altLang="ko-KR" sz="1200" dirty="0" err="1">
                <a:solidFill>
                  <a:schemeClr val="tx1"/>
                </a:solidFill>
              </a:rPr>
              <a:t>RootCA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1231068-A51D-403C-871A-1F704CE8AD3F}"/>
              </a:ext>
            </a:extLst>
          </p:cNvPr>
          <p:cNvCxnSpPr>
            <a:stCxn id="30" idx="1"/>
            <a:endCxn id="12" idx="3"/>
          </p:cNvCxnSpPr>
          <p:nvPr/>
        </p:nvCxnSpPr>
        <p:spPr>
          <a:xfrm flipH="1" flipV="1">
            <a:off x="3388850" y="5635760"/>
            <a:ext cx="1435290" cy="1155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49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2F61B9E-786D-4576-83C4-A04741A70C34}"/>
              </a:ext>
            </a:extLst>
          </p:cNvPr>
          <p:cNvCxnSpPr>
            <a:cxnSpLocks/>
          </p:cNvCxnSpPr>
          <p:nvPr/>
        </p:nvCxnSpPr>
        <p:spPr>
          <a:xfrm>
            <a:off x="334963" y="1535218"/>
            <a:ext cx="86423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98">
            <a:extLst>
              <a:ext uri="{FF2B5EF4-FFF2-40B4-BE49-F238E27FC236}">
                <a16:creationId xmlns:a16="http://schemas.microsoft.com/office/drawing/2014/main" id="{43AF0A1D-FC26-4E96-8842-47D59341E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1196975"/>
            <a:ext cx="4732983" cy="27699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08000" tIns="0" rIns="0" bIns="0">
            <a:spAutoFit/>
          </a:bodyPr>
          <a:lstStyle/>
          <a:p>
            <a:pPr defTabSz="881063">
              <a:defRPr/>
            </a:pPr>
            <a:r>
              <a:rPr lang="en-US" altLang="ko-KR" b="1" spc="-150" dirty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+mj-ea"/>
                <a:ea typeface="+mj-ea"/>
              </a:rPr>
              <a:t>DSM-ST – </a:t>
            </a:r>
            <a:r>
              <a:rPr lang="ko-KR" altLang="en-US" b="1" spc="-150" dirty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+mj-ea"/>
                <a:ea typeface="+mj-ea"/>
              </a:rPr>
              <a:t>네트워크 구성도</a:t>
            </a:r>
          </a:p>
        </p:txBody>
      </p:sp>
      <p:pic>
        <p:nvPicPr>
          <p:cNvPr id="60" name="Picture 4" descr="라즈베리파이4 (Raspberry Pi 4 Model B) 4GB + 방열판 / 디바이스마트">
            <a:extLst>
              <a:ext uri="{FF2B5EF4-FFF2-40B4-BE49-F238E27FC236}">
                <a16:creationId xmlns:a16="http://schemas.microsoft.com/office/drawing/2014/main" id="{8C032214-0C32-4D19-8A68-B04D0C25A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5" b="16966"/>
          <a:stretch/>
        </p:blipFill>
        <p:spPr bwMode="auto">
          <a:xfrm rot="10800000">
            <a:off x="9110324" y="4500921"/>
            <a:ext cx="1255633" cy="86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B1E28AA7-8889-434E-A92A-55B6E17BB516}"/>
              </a:ext>
            </a:extLst>
          </p:cNvPr>
          <p:cNvSpPr/>
          <p:nvPr/>
        </p:nvSpPr>
        <p:spPr>
          <a:xfrm>
            <a:off x="9316722" y="5368670"/>
            <a:ext cx="1076849" cy="23075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192.168.0.5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0F97AED-EC15-4B55-9DE5-E8460C405ECE}"/>
              </a:ext>
            </a:extLst>
          </p:cNvPr>
          <p:cNvSpPr/>
          <p:nvPr/>
        </p:nvSpPr>
        <p:spPr>
          <a:xfrm>
            <a:off x="9135595" y="5533240"/>
            <a:ext cx="1572452" cy="3381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1100" b="1" dirty="0">
                <a:solidFill>
                  <a:schemeClr val="tx1"/>
                </a:solidFill>
              </a:rPr>
              <a:t>클라이언트 디바이스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1246E4-3D19-45BB-9017-A90E48470FE6}"/>
              </a:ext>
            </a:extLst>
          </p:cNvPr>
          <p:cNvSpPr/>
          <p:nvPr/>
        </p:nvSpPr>
        <p:spPr>
          <a:xfrm>
            <a:off x="9785001" y="3694223"/>
            <a:ext cx="894471" cy="273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err="1">
                <a:solidFill>
                  <a:schemeClr val="tx1"/>
                </a:solidFill>
              </a:rPr>
              <a:t>UART</a:t>
            </a:r>
            <a:r>
              <a:rPr lang="en-US" altLang="ko-KR" sz="800" b="1" dirty="0">
                <a:solidFill>
                  <a:schemeClr val="tx1"/>
                </a:solidFill>
              </a:rPr>
              <a:t> / USB / or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Ethernet</a:t>
            </a:r>
          </a:p>
        </p:txBody>
      </p:sp>
      <p:pic>
        <p:nvPicPr>
          <p:cNvPr id="64" name="Picture 7" descr="https://mavlink.io/assets/site/logo_mavlink_small.png">
            <a:extLst>
              <a:ext uri="{FF2B5EF4-FFF2-40B4-BE49-F238E27FC236}">
                <a16:creationId xmlns:a16="http://schemas.microsoft.com/office/drawing/2014/main" id="{026AB32A-9521-48F1-A236-C8299FE92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630" y="3404061"/>
            <a:ext cx="1016587" cy="24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엑스캅터 - [해외구매대행] 픽스호크 Pixhawk PX4 2.4.6 패키지 - 드론장">
            <a:extLst>
              <a:ext uri="{FF2B5EF4-FFF2-40B4-BE49-F238E27FC236}">
                <a16:creationId xmlns:a16="http://schemas.microsoft.com/office/drawing/2014/main" id="{16550838-BBB3-4359-9E74-1710D6EE8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00" b="90000" l="19200" r="81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942" y="2483647"/>
            <a:ext cx="1058800" cy="10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>
            <a:extLst>
              <a:ext uri="{FF2B5EF4-FFF2-40B4-BE49-F238E27FC236}">
                <a16:creationId xmlns:a16="http://schemas.microsoft.com/office/drawing/2014/main" id="{68803AA9-6C21-43B1-BF52-8574ACF7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238" y="2118008"/>
            <a:ext cx="796887" cy="42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A33E4999-66DB-4A55-91AC-0D3B4A9AE11A}"/>
              </a:ext>
            </a:extLst>
          </p:cNvPr>
          <p:cNvSpPr/>
          <p:nvPr/>
        </p:nvSpPr>
        <p:spPr>
          <a:xfrm>
            <a:off x="9232254" y="4038323"/>
            <a:ext cx="19633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err="1"/>
              <a:t>UART</a:t>
            </a:r>
            <a:r>
              <a:rPr lang="en-US" altLang="ko-KR" sz="1050" b="1" dirty="0"/>
              <a:t> or  </a:t>
            </a:r>
            <a:r>
              <a:rPr lang="en-US" altLang="ko-KR" sz="1050" b="1" dirty="0" err="1"/>
              <a:t>UDP</a:t>
            </a:r>
            <a:r>
              <a:rPr lang="en-US" altLang="ko-KR" sz="1050" b="1" dirty="0"/>
              <a:t> port: 14550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7F62E7C-042C-4ABB-A1EC-B0B428416E36}"/>
              </a:ext>
            </a:extLst>
          </p:cNvPr>
          <p:cNvSpPr/>
          <p:nvPr/>
        </p:nvSpPr>
        <p:spPr>
          <a:xfrm>
            <a:off x="9580431" y="4281872"/>
            <a:ext cx="1296500" cy="3581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b="1" dirty="0" err="1"/>
              <a:t>MAVLink</a:t>
            </a:r>
            <a:r>
              <a:rPr lang="en-US" altLang="ko-KR" sz="900" b="1" dirty="0"/>
              <a:t> Router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5ED913C-507C-4D74-9D58-8B6ECC2C2A50}"/>
              </a:ext>
            </a:extLst>
          </p:cNvPr>
          <p:cNvCxnSpPr/>
          <p:nvPr/>
        </p:nvCxnSpPr>
        <p:spPr>
          <a:xfrm flipV="1">
            <a:off x="10228681" y="3470736"/>
            <a:ext cx="13520" cy="877811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2E742D6-06D6-486F-9654-5360EC01AB84}"/>
              </a:ext>
            </a:extLst>
          </p:cNvPr>
          <p:cNvGrpSpPr/>
          <p:nvPr/>
        </p:nvGrpSpPr>
        <p:grpSpPr>
          <a:xfrm>
            <a:off x="1282707" y="2290647"/>
            <a:ext cx="2870506" cy="3767377"/>
            <a:chOff x="9019397" y="1907882"/>
            <a:chExt cx="2870506" cy="3767377"/>
          </a:xfrm>
        </p:grpSpPr>
        <p:pic>
          <p:nvPicPr>
            <p:cNvPr id="71" name="Picture 2" descr="Z:\R\PngItem_4950634.png">
              <a:extLst>
                <a:ext uri="{FF2B5EF4-FFF2-40B4-BE49-F238E27FC236}">
                  <a16:creationId xmlns:a16="http://schemas.microsoft.com/office/drawing/2014/main" id="{1997293F-AB9D-4E2D-874C-AE1EE975F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2700" y="4185496"/>
              <a:ext cx="1392661" cy="957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7D4A780-0D45-4CB4-BFA1-982A4C48E6FD}"/>
                </a:ext>
              </a:extLst>
            </p:cNvPr>
            <p:cNvSpPr/>
            <p:nvPr/>
          </p:nvSpPr>
          <p:spPr>
            <a:xfrm>
              <a:off x="9406979" y="4908779"/>
              <a:ext cx="1244102" cy="6763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192.168.0.3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07B262F-1747-435E-BE7C-49DC9E154366}"/>
                </a:ext>
              </a:extLst>
            </p:cNvPr>
            <p:cNvSpPr/>
            <p:nvPr/>
          </p:nvSpPr>
          <p:spPr>
            <a:xfrm>
              <a:off x="9671940" y="5337060"/>
              <a:ext cx="972908" cy="338199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서버 컴퓨터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8F6295C-2BC4-4A43-87FD-BCE40C7EF6E9}"/>
                </a:ext>
              </a:extLst>
            </p:cNvPr>
            <p:cNvSpPr/>
            <p:nvPr/>
          </p:nvSpPr>
          <p:spPr>
            <a:xfrm>
              <a:off x="9101000" y="4354202"/>
              <a:ext cx="1386738" cy="3581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altLang="ko-KR" sz="1000" b="1" dirty="0" err="1"/>
                <a:t>dptm</a:t>
              </a:r>
              <a:r>
                <a:rPr lang="en-US" altLang="ko-KR" sz="1000" b="1" dirty="0"/>
                <a:t> </a:t>
              </a:r>
              <a:r>
                <a:rPr lang="en-US" altLang="ko-KR" sz="1000" b="1" dirty="0" err="1"/>
                <a:t>MAVLink</a:t>
              </a:r>
              <a:r>
                <a:rPr lang="en-US" altLang="ko-KR" sz="1000" b="1" dirty="0"/>
                <a:t> server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D5B330-7F0C-4F2C-825B-A9A2D41280D9}"/>
                </a:ext>
              </a:extLst>
            </p:cNvPr>
            <p:cNvSpPr/>
            <p:nvPr/>
          </p:nvSpPr>
          <p:spPr>
            <a:xfrm>
              <a:off x="9357683" y="2011950"/>
              <a:ext cx="16010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58138">
                <a:spcBef>
                  <a:spcPct val="50000"/>
                </a:spcBef>
              </a:pPr>
              <a:r>
                <a:rPr lang="en-US" altLang="ko-KR" sz="1200" dirty="0" err="1">
                  <a:ln w="0"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latin typeface="휴먼모음T" panose="02030504000101010101" pitchFamily="18" charset="-127"/>
                  <a:ea typeface="휴먼모음T" panose="02030504000101010101" pitchFamily="18" charset="-127"/>
                </a:rPr>
                <a:t>QGroundControl</a:t>
              </a:r>
              <a:endParaRPr lang="ko-KR" altLang="en-US" sz="1200" dirty="0">
                <a:ln w="0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76" name="Picture 3">
              <a:extLst>
                <a:ext uri="{FF2B5EF4-FFF2-40B4-BE49-F238E27FC236}">
                  <a16:creationId xmlns:a16="http://schemas.microsoft.com/office/drawing/2014/main" id="{89604479-E199-4882-B2E4-C23FCB750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9397" y="1907882"/>
              <a:ext cx="457200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D51A639-2BA1-4DE3-870C-C63F05626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53865" y="2241370"/>
              <a:ext cx="1101636" cy="749274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36255C9-11DF-4C20-A9E1-9A7D52FA8557}"/>
                </a:ext>
              </a:extLst>
            </p:cNvPr>
            <p:cNvSpPr/>
            <p:nvPr/>
          </p:nvSpPr>
          <p:spPr>
            <a:xfrm>
              <a:off x="9252933" y="3039207"/>
              <a:ext cx="126348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b="1" dirty="0" err="1"/>
                <a:t>UDP</a:t>
              </a:r>
              <a:r>
                <a:rPr lang="en-US" altLang="ko-KR" sz="1050" b="1" dirty="0"/>
                <a:t> port: 14550</a:t>
              </a:r>
            </a:p>
          </p:txBody>
        </p:sp>
        <p:pic>
          <p:nvPicPr>
            <p:cNvPr id="79" name="Picture 7" descr="https://mavlink.io/assets/site/logo_mavlink_small.png">
              <a:extLst>
                <a:ext uri="{FF2B5EF4-FFF2-40B4-BE49-F238E27FC236}">
                  <a16:creationId xmlns:a16="http://schemas.microsoft.com/office/drawing/2014/main" id="{50DBF434-5F5A-43D3-AB24-44E0F8FCE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8555" y="2845793"/>
              <a:ext cx="1016587" cy="243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52917B5-CAAB-4215-8593-F3FA61EFE6A8}"/>
                </a:ext>
              </a:extLst>
            </p:cNvPr>
            <p:cNvCxnSpPr/>
            <p:nvPr/>
          </p:nvCxnSpPr>
          <p:spPr>
            <a:xfrm flipV="1">
              <a:off x="9676083" y="3226376"/>
              <a:ext cx="0" cy="1159750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0D77C2A-FC46-45AD-9C8A-164C662219D9}"/>
                </a:ext>
              </a:extLst>
            </p:cNvPr>
            <p:cNvSpPr/>
            <p:nvPr/>
          </p:nvSpPr>
          <p:spPr>
            <a:xfrm>
              <a:off x="10626416" y="4977774"/>
              <a:ext cx="126348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b="1" dirty="0" err="1"/>
                <a:t>UDP</a:t>
              </a:r>
              <a:r>
                <a:rPr lang="en-US" altLang="ko-KR" sz="1050" b="1" dirty="0"/>
                <a:t> port: 14555</a:t>
              </a:r>
            </a:p>
          </p:txBody>
        </p:sp>
      </p:grpSp>
      <p:pic>
        <p:nvPicPr>
          <p:cNvPr id="82" name="Picture 2">
            <a:extLst>
              <a:ext uri="{FF2B5EF4-FFF2-40B4-BE49-F238E27FC236}">
                <a16:creationId xmlns:a16="http://schemas.microsoft.com/office/drawing/2014/main" id="{ABFB7EB5-4262-412F-A42C-B9EB06EB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667" b="91852" l="7541" r="93443">
                        <a14:foregroundMark x1="15738" y1="15926" x2="85246" y2="16667"/>
                        <a14:foregroundMark x1="84918" y1="12963" x2="15410" y2="12963"/>
                        <a14:foregroundMark x1="21967" y1="17037" x2="21967" y2="17037"/>
                        <a14:foregroundMark x1="20000" y1="18519" x2="82295" y2="18889"/>
                        <a14:foregroundMark x1="83934" y1="20000" x2="83934" y2="83333"/>
                        <a14:foregroundMark x1="77705" y1="82222" x2="14754" y2="80741"/>
                        <a14:foregroundMark x1="18361" y1="19630" x2="18033" y2="80000"/>
                        <a14:foregroundMark x1="32787" y1="80000" x2="70820" y2="80370"/>
                        <a14:foregroundMark x1="12787" y1="84444" x2="89180" y2="85556"/>
                        <a14:foregroundMark x1="88197" y1="82963" x2="14098" y2="85926"/>
                        <a14:foregroundMark x1="21311" y1="25926" x2="79016" y2="50000"/>
                        <a14:foregroundMark x1="78361" y1="24444" x2="21967" y2="24444"/>
                        <a14:foregroundMark x1="37049" y1="72593" x2="65574" y2="75556"/>
                        <a14:foregroundMark x1="77377" y1="62963" x2="84590" y2="18519"/>
                        <a14:foregroundMark x1="26557" y1="60000" x2="13443" y2="20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05" y="5118904"/>
            <a:ext cx="332263" cy="29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CA97D29F-4964-47D1-A15A-F73041F5022F}"/>
              </a:ext>
            </a:extLst>
          </p:cNvPr>
          <p:cNvCxnSpPr>
            <a:stCxn id="82" idx="3"/>
            <a:endCxn id="84" idx="1"/>
          </p:cNvCxnSpPr>
          <p:nvPr/>
        </p:nvCxnSpPr>
        <p:spPr>
          <a:xfrm flipV="1">
            <a:off x="3229068" y="5243729"/>
            <a:ext cx="5780504" cy="2224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2">
            <a:extLst>
              <a:ext uri="{FF2B5EF4-FFF2-40B4-BE49-F238E27FC236}">
                <a16:creationId xmlns:a16="http://schemas.microsoft.com/office/drawing/2014/main" id="{90736EA2-E7C8-4752-8DE3-84C740F5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667" b="91852" l="7541" r="93443">
                        <a14:foregroundMark x1="15738" y1="15926" x2="85246" y2="16667"/>
                        <a14:foregroundMark x1="84918" y1="12963" x2="15410" y2="12963"/>
                        <a14:foregroundMark x1="21967" y1="17037" x2="21967" y2="17037"/>
                        <a14:foregroundMark x1="20000" y1="18519" x2="82295" y2="18889"/>
                        <a14:foregroundMark x1="83934" y1="20000" x2="83934" y2="83333"/>
                        <a14:foregroundMark x1="77705" y1="82222" x2="14754" y2="80741"/>
                        <a14:foregroundMark x1="18361" y1="19630" x2="18033" y2="80000"/>
                        <a14:foregroundMark x1="32787" y1="80000" x2="70820" y2="80370"/>
                        <a14:foregroundMark x1="12787" y1="84444" x2="89180" y2="85556"/>
                        <a14:foregroundMark x1="88197" y1="82963" x2="14098" y2="85926"/>
                        <a14:foregroundMark x1="21311" y1="25926" x2="79016" y2="50000"/>
                        <a14:foregroundMark x1="78361" y1="24444" x2="21967" y2="24444"/>
                        <a14:foregroundMark x1="37049" y1="72593" x2="65574" y2="75556"/>
                        <a14:foregroundMark x1="77377" y1="62963" x2="84590" y2="18519"/>
                        <a14:foregroundMark x1="26557" y1="60000" x2="13443" y2="20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72" y="5096662"/>
            <a:ext cx="332263" cy="29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A14E592B-DD68-493A-ADBF-F3C1EAC14A34}"/>
              </a:ext>
            </a:extLst>
          </p:cNvPr>
          <p:cNvSpPr/>
          <p:nvPr/>
        </p:nvSpPr>
        <p:spPr>
          <a:xfrm>
            <a:off x="5088902" y="4676782"/>
            <a:ext cx="1654231" cy="6763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5A880CF-0AE0-4B8B-AC4E-09806AB7F7C1}"/>
              </a:ext>
            </a:extLst>
          </p:cNvPr>
          <p:cNvSpPr/>
          <p:nvPr/>
        </p:nvSpPr>
        <p:spPr>
          <a:xfrm>
            <a:off x="4949513" y="5527209"/>
            <a:ext cx="2171977" cy="30183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유무선공유기</a:t>
            </a:r>
            <a:r>
              <a:rPr lang="en-US" altLang="ko-KR" sz="1100" b="1" dirty="0">
                <a:solidFill>
                  <a:schemeClr val="tx1"/>
                </a:solidFill>
              </a:rPr>
              <a:t>(AP)</a:t>
            </a:r>
          </a:p>
        </p:txBody>
      </p:sp>
      <p:sp>
        <p:nvSpPr>
          <p:cNvPr id="87" name="구름 86">
            <a:extLst>
              <a:ext uri="{FF2B5EF4-FFF2-40B4-BE49-F238E27FC236}">
                <a16:creationId xmlns:a16="http://schemas.microsoft.com/office/drawing/2014/main" id="{8B4E0AF5-0EC9-42B3-BA6F-3BE049D111B8}"/>
              </a:ext>
            </a:extLst>
          </p:cNvPr>
          <p:cNvSpPr/>
          <p:nvPr/>
        </p:nvSpPr>
        <p:spPr>
          <a:xfrm>
            <a:off x="5480912" y="4753765"/>
            <a:ext cx="1130533" cy="793775"/>
          </a:xfrm>
          <a:prstGeom prst="cloud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 err="1">
              <a:solidFill>
                <a:schemeClr val="tx1"/>
              </a:solidFill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D4298D3-FBA9-4C6E-8952-1651FF38E470}"/>
              </a:ext>
            </a:extLst>
          </p:cNvPr>
          <p:cNvGrpSpPr/>
          <p:nvPr/>
        </p:nvGrpSpPr>
        <p:grpSpPr>
          <a:xfrm>
            <a:off x="5612601" y="4353209"/>
            <a:ext cx="789432" cy="1094872"/>
            <a:chOff x="5483014" y="4229542"/>
            <a:chExt cx="789432" cy="1094872"/>
          </a:xfrm>
        </p:grpSpPr>
        <p:pic>
          <p:nvPicPr>
            <p:cNvPr id="89" name="Picture 2" descr="R:\pngwing.com.png">
              <a:extLst>
                <a:ext uri="{FF2B5EF4-FFF2-40B4-BE49-F238E27FC236}">
                  <a16:creationId xmlns:a16="http://schemas.microsoft.com/office/drawing/2014/main" id="{7E34D072-01B2-4679-8E29-76BB04B32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3014" y="4534982"/>
              <a:ext cx="789432" cy="789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0D58294E-3720-4950-8AE7-1C8310F672BB}"/>
                </a:ext>
              </a:extLst>
            </p:cNvPr>
            <p:cNvSpPr/>
            <p:nvPr/>
          </p:nvSpPr>
          <p:spPr>
            <a:xfrm>
              <a:off x="5787806" y="4229542"/>
              <a:ext cx="45719" cy="537017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ko-KR" altLang="en-US" sz="900" dirty="0">
                <a:latin typeface="+mn-ea"/>
              </a:endParaRP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9FD2838B-C830-433F-86C9-297BC50DE33E}"/>
                </a:ext>
              </a:extLst>
            </p:cNvPr>
            <p:cNvSpPr/>
            <p:nvPr/>
          </p:nvSpPr>
          <p:spPr>
            <a:xfrm>
              <a:off x="6109965" y="4293416"/>
              <a:ext cx="45719" cy="537017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endParaRPr lang="ko-KR" altLang="en-US" sz="900" dirty="0">
                <a:latin typeface="+mn-ea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EDDFEC9-380D-49B7-83C7-86D8A34BAC36}"/>
              </a:ext>
            </a:extLst>
          </p:cNvPr>
          <p:cNvGrpSpPr/>
          <p:nvPr/>
        </p:nvGrpSpPr>
        <p:grpSpPr>
          <a:xfrm>
            <a:off x="2063390" y="3523675"/>
            <a:ext cx="2564625" cy="1681946"/>
            <a:chOff x="2526765" y="3298732"/>
            <a:chExt cx="2564625" cy="1681946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0C09045-C9C0-4A6D-82E8-2CAECD857FA6}"/>
                </a:ext>
              </a:extLst>
            </p:cNvPr>
            <p:cNvSpPr/>
            <p:nvPr/>
          </p:nvSpPr>
          <p:spPr>
            <a:xfrm>
              <a:off x="3437159" y="4464966"/>
              <a:ext cx="1654231" cy="51571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err="1">
                  <a:solidFill>
                    <a:schemeClr val="tx1"/>
                  </a:solidFill>
                </a:rPr>
                <a:t>드론보안모듈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(DSM-ST)</a:t>
              </a:r>
            </a:p>
          </p:txBody>
        </p:sp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92A23907-4A5E-4808-BFC2-66233F3F0F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266" b="100000" l="0" r="99156">
                          <a14:foregroundMark x1="29958" y1="37658" x2="69198" y2="66772"/>
                          <a14:foregroundMark x1="66667" y1="15190" x2="31646" y2="33544"/>
                          <a14:foregroundMark x1="43038" y1="75949" x2="53165" y2="867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5" t="11687" r="16605" b="8847"/>
            <a:stretch/>
          </p:blipFill>
          <p:spPr bwMode="auto">
            <a:xfrm rot="16200000">
              <a:off x="3226377" y="4245144"/>
              <a:ext cx="207036" cy="367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2" descr="R:\KakaoTalk_20241104_215023822.png">
              <a:extLst>
                <a:ext uri="{FF2B5EF4-FFF2-40B4-BE49-F238E27FC236}">
                  <a16:creationId xmlns:a16="http://schemas.microsoft.com/office/drawing/2014/main" id="{E8AF6B72-B751-4331-86BC-253A8DE3B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385" y="4008905"/>
              <a:ext cx="965016" cy="612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E2D0DD4E-C24E-44F3-A30E-E4E4056DC0E0}"/>
                </a:ext>
              </a:extLst>
            </p:cNvPr>
            <p:cNvCxnSpPr/>
            <p:nvPr/>
          </p:nvCxnSpPr>
          <p:spPr>
            <a:xfrm flipH="1">
              <a:off x="3513800" y="4420273"/>
              <a:ext cx="522521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E419136A-5B0E-4573-ADEB-F6F548D207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266" b="100000" l="0" r="99156">
                          <a14:foregroundMark x1="29958" y1="37658" x2="69198" y2="66772"/>
                          <a14:foregroundMark x1="66667" y1="15190" x2="31646" y2="33544"/>
                          <a14:foregroundMark x1="43038" y1="75949" x2="53165" y2="867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5" t="11687" r="16605" b="8847"/>
            <a:stretch/>
          </p:blipFill>
          <p:spPr bwMode="auto">
            <a:xfrm rot="10800000">
              <a:off x="2526765" y="4001591"/>
              <a:ext cx="207036" cy="367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8" name="자유형 23">
              <a:extLst>
                <a:ext uri="{FF2B5EF4-FFF2-40B4-BE49-F238E27FC236}">
                  <a16:creationId xmlns:a16="http://schemas.microsoft.com/office/drawing/2014/main" id="{DE77EAA0-4642-41A7-91FF-F4C584C11A8C}"/>
                </a:ext>
              </a:extLst>
            </p:cNvPr>
            <p:cNvSpPr/>
            <p:nvPr/>
          </p:nvSpPr>
          <p:spPr>
            <a:xfrm>
              <a:off x="2629848" y="3522233"/>
              <a:ext cx="1713471" cy="514870"/>
            </a:xfrm>
            <a:custGeom>
              <a:avLst/>
              <a:gdLst>
                <a:gd name="connsiteX0" fmla="*/ 76890 w 1824164"/>
                <a:gd name="connsiteY0" fmla="*/ 996805 h 1120372"/>
                <a:gd name="connsiteX1" fmla="*/ 76890 w 1824164"/>
                <a:gd name="connsiteY1" fmla="*/ 634340 h 1120372"/>
                <a:gd name="connsiteX2" fmla="*/ 875960 w 1824164"/>
                <a:gd name="connsiteY2" fmla="*/ 26 h 1120372"/>
                <a:gd name="connsiteX3" fmla="*/ 1740933 w 1824164"/>
                <a:gd name="connsiteY3" fmla="*/ 659053 h 1120372"/>
                <a:gd name="connsiteX4" fmla="*/ 1740933 w 1824164"/>
                <a:gd name="connsiteY4" fmla="*/ 1120372 h 1120372"/>
                <a:gd name="connsiteX0" fmla="*/ 76890 w 1824164"/>
                <a:gd name="connsiteY0" fmla="*/ 996805 h 1120372"/>
                <a:gd name="connsiteX1" fmla="*/ 76890 w 1824164"/>
                <a:gd name="connsiteY1" fmla="*/ 634340 h 1120372"/>
                <a:gd name="connsiteX2" fmla="*/ 875960 w 1824164"/>
                <a:gd name="connsiteY2" fmla="*/ 26 h 1120372"/>
                <a:gd name="connsiteX3" fmla="*/ 1740933 w 1824164"/>
                <a:gd name="connsiteY3" fmla="*/ 659053 h 1120372"/>
                <a:gd name="connsiteX4" fmla="*/ 1740933 w 1824164"/>
                <a:gd name="connsiteY4" fmla="*/ 1120372 h 1120372"/>
                <a:gd name="connsiteX0" fmla="*/ 76890 w 1824164"/>
                <a:gd name="connsiteY0" fmla="*/ 996805 h 1120372"/>
                <a:gd name="connsiteX1" fmla="*/ 76890 w 1824164"/>
                <a:gd name="connsiteY1" fmla="*/ 634340 h 1120372"/>
                <a:gd name="connsiteX2" fmla="*/ 875960 w 1824164"/>
                <a:gd name="connsiteY2" fmla="*/ 26 h 1120372"/>
                <a:gd name="connsiteX3" fmla="*/ 1740933 w 1824164"/>
                <a:gd name="connsiteY3" fmla="*/ 659053 h 1120372"/>
                <a:gd name="connsiteX4" fmla="*/ 1740933 w 1824164"/>
                <a:gd name="connsiteY4" fmla="*/ 1120372 h 1120372"/>
                <a:gd name="connsiteX0" fmla="*/ 76890 w 1772072"/>
                <a:gd name="connsiteY0" fmla="*/ 996805 h 1222074"/>
                <a:gd name="connsiteX1" fmla="*/ 76890 w 1772072"/>
                <a:gd name="connsiteY1" fmla="*/ 634340 h 1222074"/>
                <a:gd name="connsiteX2" fmla="*/ 875960 w 1772072"/>
                <a:gd name="connsiteY2" fmla="*/ 26 h 1222074"/>
                <a:gd name="connsiteX3" fmla="*/ 1740933 w 1772072"/>
                <a:gd name="connsiteY3" fmla="*/ 659053 h 1222074"/>
                <a:gd name="connsiteX4" fmla="*/ 1740933 w 1772072"/>
                <a:gd name="connsiteY4" fmla="*/ 1120372 h 1222074"/>
                <a:gd name="connsiteX0" fmla="*/ 76890 w 1740934"/>
                <a:gd name="connsiteY0" fmla="*/ 996805 h 996806"/>
                <a:gd name="connsiteX1" fmla="*/ 76890 w 1740934"/>
                <a:gd name="connsiteY1" fmla="*/ 634340 h 996806"/>
                <a:gd name="connsiteX2" fmla="*/ 875960 w 1740934"/>
                <a:gd name="connsiteY2" fmla="*/ 26 h 996806"/>
                <a:gd name="connsiteX3" fmla="*/ 1740933 w 1740934"/>
                <a:gd name="connsiteY3" fmla="*/ 659053 h 996806"/>
                <a:gd name="connsiteX0" fmla="*/ 76890 w 1757410"/>
                <a:gd name="connsiteY0" fmla="*/ 1000263 h 1000264"/>
                <a:gd name="connsiteX1" fmla="*/ 76890 w 1757410"/>
                <a:gd name="connsiteY1" fmla="*/ 637798 h 1000264"/>
                <a:gd name="connsiteX2" fmla="*/ 875960 w 1757410"/>
                <a:gd name="connsiteY2" fmla="*/ 3484 h 1000264"/>
                <a:gd name="connsiteX3" fmla="*/ 1757409 w 1757410"/>
                <a:gd name="connsiteY3" fmla="*/ 942598 h 1000264"/>
                <a:gd name="connsiteX0" fmla="*/ 76890 w 1757409"/>
                <a:gd name="connsiteY0" fmla="*/ 1000263 h 1000264"/>
                <a:gd name="connsiteX1" fmla="*/ 76890 w 1757409"/>
                <a:gd name="connsiteY1" fmla="*/ 637798 h 1000264"/>
                <a:gd name="connsiteX2" fmla="*/ 875960 w 1757409"/>
                <a:gd name="connsiteY2" fmla="*/ 3484 h 1000264"/>
                <a:gd name="connsiteX3" fmla="*/ 1757409 w 1757409"/>
                <a:gd name="connsiteY3" fmla="*/ 942598 h 1000264"/>
                <a:gd name="connsiteX0" fmla="*/ 0 w 1680519"/>
                <a:gd name="connsiteY0" fmla="*/ 996779 h 996780"/>
                <a:gd name="connsiteX1" fmla="*/ 799070 w 1680519"/>
                <a:gd name="connsiteY1" fmla="*/ 0 h 996780"/>
                <a:gd name="connsiteX2" fmla="*/ 1680519 w 1680519"/>
                <a:gd name="connsiteY2" fmla="*/ 939114 h 996780"/>
                <a:gd name="connsiteX0" fmla="*/ 709 w 1681228"/>
                <a:gd name="connsiteY0" fmla="*/ 996779 h 996780"/>
                <a:gd name="connsiteX1" fmla="*/ 799779 w 1681228"/>
                <a:gd name="connsiteY1" fmla="*/ 0 h 996780"/>
                <a:gd name="connsiteX2" fmla="*/ 1681228 w 1681228"/>
                <a:gd name="connsiteY2" fmla="*/ 939114 h 996780"/>
                <a:gd name="connsiteX0" fmla="*/ 661 w 1681180"/>
                <a:gd name="connsiteY0" fmla="*/ 1293341 h 1293342"/>
                <a:gd name="connsiteX1" fmla="*/ 840920 w 1681180"/>
                <a:gd name="connsiteY1" fmla="*/ 0 h 1293342"/>
                <a:gd name="connsiteX2" fmla="*/ 1681180 w 1681180"/>
                <a:gd name="connsiteY2" fmla="*/ 1235676 h 1293342"/>
                <a:gd name="connsiteX0" fmla="*/ 730 w 1681249"/>
                <a:gd name="connsiteY0" fmla="*/ 1079157 h 1079158"/>
                <a:gd name="connsiteX1" fmla="*/ 783324 w 1681249"/>
                <a:gd name="connsiteY1" fmla="*/ 0 h 1079158"/>
                <a:gd name="connsiteX2" fmla="*/ 1681249 w 1681249"/>
                <a:gd name="connsiteY2" fmla="*/ 1021492 h 1079158"/>
                <a:gd name="connsiteX0" fmla="*/ 789 w 1681308"/>
                <a:gd name="connsiteY0" fmla="*/ 1079479 h 1079480"/>
                <a:gd name="connsiteX1" fmla="*/ 783383 w 1681308"/>
                <a:gd name="connsiteY1" fmla="*/ 322 h 1079480"/>
                <a:gd name="connsiteX2" fmla="*/ 1681308 w 1681308"/>
                <a:gd name="connsiteY2" fmla="*/ 1021814 h 1079480"/>
                <a:gd name="connsiteX0" fmla="*/ 695 w 1714166"/>
                <a:gd name="connsiteY0" fmla="*/ 1029740 h 1029740"/>
                <a:gd name="connsiteX1" fmla="*/ 816241 w 1714166"/>
                <a:gd name="connsiteY1" fmla="*/ 8 h 1029740"/>
                <a:gd name="connsiteX2" fmla="*/ 1714166 w 1714166"/>
                <a:gd name="connsiteY2" fmla="*/ 1021500 h 1029740"/>
                <a:gd name="connsiteX0" fmla="*/ 0 w 1713471"/>
                <a:gd name="connsiteY0" fmla="*/ 1054584 h 1054584"/>
                <a:gd name="connsiteX1" fmla="*/ 815546 w 1713471"/>
                <a:gd name="connsiteY1" fmla="*/ 24852 h 1054584"/>
                <a:gd name="connsiteX2" fmla="*/ 1713471 w 1713471"/>
                <a:gd name="connsiteY2" fmla="*/ 1046344 h 1054584"/>
                <a:gd name="connsiteX0" fmla="*/ 0 w 1713471"/>
                <a:gd name="connsiteY0" fmla="*/ 1029740 h 1029740"/>
                <a:gd name="connsiteX1" fmla="*/ 815546 w 1713471"/>
                <a:gd name="connsiteY1" fmla="*/ 8 h 1029740"/>
                <a:gd name="connsiteX2" fmla="*/ 1713471 w 1713471"/>
                <a:gd name="connsiteY2" fmla="*/ 1021500 h 10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471" h="1029740">
                  <a:moveTo>
                    <a:pt x="0" y="1029740"/>
                  </a:moveTo>
                  <a:cubicBezTo>
                    <a:pt x="26430" y="228956"/>
                    <a:pt x="529968" y="1381"/>
                    <a:pt x="815546" y="8"/>
                  </a:cubicBezTo>
                  <a:cubicBezTo>
                    <a:pt x="1101125" y="-1365"/>
                    <a:pt x="1697958" y="192480"/>
                    <a:pt x="1713471" y="1021500"/>
                  </a:cubicBezTo>
                </a:path>
              </a:pathLst>
            </a:cu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CBF4F57-F12A-4CDF-8091-D0E6FAF9B6E4}"/>
                </a:ext>
              </a:extLst>
            </p:cNvPr>
            <p:cNvSpPr txBox="1"/>
            <p:nvPr/>
          </p:nvSpPr>
          <p:spPr>
            <a:xfrm>
              <a:off x="3116737" y="3298732"/>
              <a:ext cx="6703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USB-</a:t>
              </a:r>
              <a:r>
                <a:rPr lang="en-US" altLang="ko-KR" sz="8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UART</a:t>
              </a:r>
              <a:endPara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1EB6A56-B981-42EE-974C-F3A8CFA786CA}"/>
                </a:ext>
              </a:extLst>
            </p:cNvPr>
            <p:cNvSpPr txBox="1"/>
            <p:nvPr/>
          </p:nvSpPr>
          <p:spPr>
            <a:xfrm>
              <a:off x="3433608" y="4221007"/>
              <a:ext cx="6190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USB-CDC</a:t>
              </a:r>
              <a:endPara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pic>
          <p:nvPicPr>
            <p:cNvPr id="101" name="Picture 2">
              <a:extLst>
                <a:ext uri="{FF2B5EF4-FFF2-40B4-BE49-F238E27FC236}">
                  <a16:creationId xmlns:a16="http://schemas.microsoft.com/office/drawing/2014/main" id="{072D7318-AA62-4FD1-92E4-41E086C6ED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266" b="100000" l="0" r="99156">
                          <a14:foregroundMark x1="29958" y1="37658" x2="69198" y2="66772"/>
                          <a14:foregroundMark x1="66667" y1="15190" x2="31646" y2="33544"/>
                          <a14:foregroundMark x1="43038" y1="75949" x2="53165" y2="867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5" t="11687" r="16605" b="8847"/>
            <a:stretch/>
          </p:blipFill>
          <p:spPr bwMode="auto">
            <a:xfrm rot="5400000">
              <a:off x="3854764" y="4330602"/>
              <a:ext cx="111450" cy="19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B4EDA15-5B30-4A54-99BE-1D70B7962FEA}"/>
              </a:ext>
            </a:extLst>
          </p:cNvPr>
          <p:cNvGrpSpPr/>
          <p:nvPr/>
        </p:nvGrpSpPr>
        <p:grpSpPr>
          <a:xfrm>
            <a:off x="7442674" y="3802354"/>
            <a:ext cx="2065641" cy="1311331"/>
            <a:chOff x="7839374" y="3548836"/>
            <a:chExt cx="2065641" cy="1311331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909DC904-0A79-46BC-A0F3-8F503A056114}"/>
                </a:ext>
              </a:extLst>
            </p:cNvPr>
            <p:cNvSpPr/>
            <p:nvPr/>
          </p:nvSpPr>
          <p:spPr>
            <a:xfrm>
              <a:off x="7839374" y="4698830"/>
              <a:ext cx="1535962" cy="16133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b="1" dirty="0" err="1">
                  <a:solidFill>
                    <a:schemeClr val="tx1"/>
                  </a:solidFill>
                </a:rPr>
                <a:t>드론보안모듈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(DSM-ST)</a:t>
              </a: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ECF105D1-2CD7-4924-92E1-130A5B3AD715}"/>
                </a:ext>
              </a:extLst>
            </p:cNvPr>
            <p:cNvGrpSpPr/>
            <p:nvPr/>
          </p:nvGrpSpPr>
          <p:grpSpPr>
            <a:xfrm rot="10800000">
              <a:off x="7877839" y="4047297"/>
              <a:ext cx="1785863" cy="612679"/>
              <a:chOff x="6057269" y="4191710"/>
              <a:chExt cx="1785863" cy="612679"/>
            </a:xfrm>
          </p:grpSpPr>
          <p:pic>
            <p:nvPicPr>
              <p:cNvPr id="110" name="Picture 2">
                <a:extLst>
                  <a:ext uri="{FF2B5EF4-FFF2-40B4-BE49-F238E27FC236}">
                    <a16:creationId xmlns:a16="http://schemas.microsoft.com/office/drawing/2014/main" id="{445A2A97-0085-4DEF-BC4E-79272B1BC6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266" b="100000" l="0" r="99156">
                            <a14:foregroundMark x1="29958" y1="37658" x2="69198" y2="66772"/>
                            <a14:foregroundMark x1="66667" y1="15190" x2="31646" y2="33544"/>
                            <a14:foregroundMark x1="43038" y1="75949" x2="53165" y2="8670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55" t="11687" r="16605" b="8847"/>
              <a:stretch/>
            </p:blipFill>
            <p:spPr bwMode="auto">
              <a:xfrm rot="16200000">
                <a:off x="6137656" y="4205000"/>
                <a:ext cx="207036" cy="3678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5BE1F4E0-9E97-4A34-9353-D0A2A3A3D538}"/>
                  </a:ext>
                </a:extLst>
              </p:cNvPr>
              <p:cNvCxnSpPr>
                <a:stCxn id="110" idx="2"/>
              </p:cNvCxnSpPr>
              <p:nvPr/>
            </p:nvCxnSpPr>
            <p:spPr>
              <a:xfrm rot="10800000" flipH="1" flipV="1">
                <a:off x="6425078" y="4388904"/>
                <a:ext cx="828300" cy="1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2" name="Picture 2" descr="R:\KakaoTalk_20241104_215023822.png">
                <a:extLst>
                  <a:ext uri="{FF2B5EF4-FFF2-40B4-BE49-F238E27FC236}">
                    <a16:creationId xmlns:a16="http://schemas.microsoft.com/office/drawing/2014/main" id="{02FB231A-B2BD-4080-9AF7-339C9AC2DD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8116" y="4191710"/>
                <a:ext cx="965016" cy="612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A2F0109F-13A9-4792-8EA8-A23861374E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266" b="100000" l="0" r="99156">
                          <a14:foregroundMark x1="29958" y1="37658" x2="69198" y2="66772"/>
                          <a14:foregroundMark x1="66667" y1="15190" x2="31646" y2="33544"/>
                          <a14:foregroundMark x1="43038" y1="75949" x2="53165" y2="867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5" t="11687" r="16605" b="8847"/>
            <a:stretch/>
          </p:blipFill>
          <p:spPr bwMode="auto">
            <a:xfrm rot="10800000">
              <a:off x="9697979" y="4037103"/>
              <a:ext cx="207036" cy="3678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6" name="자유형 86">
              <a:extLst>
                <a:ext uri="{FF2B5EF4-FFF2-40B4-BE49-F238E27FC236}">
                  <a16:creationId xmlns:a16="http://schemas.microsoft.com/office/drawing/2014/main" id="{431A098C-A906-4451-9BE1-61C4B3E4C924}"/>
                </a:ext>
              </a:extLst>
            </p:cNvPr>
            <p:cNvSpPr/>
            <p:nvPr/>
          </p:nvSpPr>
          <p:spPr>
            <a:xfrm>
              <a:off x="8558059" y="3751470"/>
              <a:ext cx="1243438" cy="368563"/>
            </a:xfrm>
            <a:custGeom>
              <a:avLst/>
              <a:gdLst>
                <a:gd name="connsiteX0" fmla="*/ 76890 w 1824164"/>
                <a:gd name="connsiteY0" fmla="*/ 996805 h 1120372"/>
                <a:gd name="connsiteX1" fmla="*/ 76890 w 1824164"/>
                <a:gd name="connsiteY1" fmla="*/ 634340 h 1120372"/>
                <a:gd name="connsiteX2" fmla="*/ 875960 w 1824164"/>
                <a:gd name="connsiteY2" fmla="*/ 26 h 1120372"/>
                <a:gd name="connsiteX3" fmla="*/ 1740933 w 1824164"/>
                <a:gd name="connsiteY3" fmla="*/ 659053 h 1120372"/>
                <a:gd name="connsiteX4" fmla="*/ 1740933 w 1824164"/>
                <a:gd name="connsiteY4" fmla="*/ 1120372 h 1120372"/>
                <a:gd name="connsiteX0" fmla="*/ 76890 w 1824164"/>
                <a:gd name="connsiteY0" fmla="*/ 996805 h 1120372"/>
                <a:gd name="connsiteX1" fmla="*/ 76890 w 1824164"/>
                <a:gd name="connsiteY1" fmla="*/ 634340 h 1120372"/>
                <a:gd name="connsiteX2" fmla="*/ 875960 w 1824164"/>
                <a:gd name="connsiteY2" fmla="*/ 26 h 1120372"/>
                <a:gd name="connsiteX3" fmla="*/ 1740933 w 1824164"/>
                <a:gd name="connsiteY3" fmla="*/ 659053 h 1120372"/>
                <a:gd name="connsiteX4" fmla="*/ 1740933 w 1824164"/>
                <a:gd name="connsiteY4" fmla="*/ 1120372 h 1120372"/>
                <a:gd name="connsiteX0" fmla="*/ 76890 w 1824164"/>
                <a:gd name="connsiteY0" fmla="*/ 996805 h 1120372"/>
                <a:gd name="connsiteX1" fmla="*/ 76890 w 1824164"/>
                <a:gd name="connsiteY1" fmla="*/ 634340 h 1120372"/>
                <a:gd name="connsiteX2" fmla="*/ 875960 w 1824164"/>
                <a:gd name="connsiteY2" fmla="*/ 26 h 1120372"/>
                <a:gd name="connsiteX3" fmla="*/ 1740933 w 1824164"/>
                <a:gd name="connsiteY3" fmla="*/ 659053 h 1120372"/>
                <a:gd name="connsiteX4" fmla="*/ 1740933 w 1824164"/>
                <a:gd name="connsiteY4" fmla="*/ 1120372 h 1120372"/>
                <a:gd name="connsiteX0" fmla="*/ 76890 w 1772072"/>
                <a:gd name="connsiteY0" fmla="*/ 996805 h 1222074"/>
                <a:gd name="connsiteX1" fmla="*/ 76890 w 1772072"/>
                <a:gd name="connsiteY1" fmla="*/ 634340 h 1222074"/>
                <a:gd name="connsiteX2" fmla="*/ 875960 w 1772072"/>
                <a:gd name="connsiteY2" fmla="*/ 26 h 1222074"/>
                <a:gd name="connsiteX3" fmla="*/ 1740933 w 1772072"/>
                <a:gd name="connsiteY3" fmla="*/ 659053 h 1222074"/>
                <a:gd name="connsiteX4" fmla="*/ 1740933 w 1772072"/>
                <a:gd name="connsiteY4" fmla="*/ 1120372 h 1222074"/>
                <a:gd name="connsiteX0" fmla="*/ 76890 w 1740934"/>
                <a:gd name="connsiteY0" fmla="*/ 996805 h 996806"/>
                <a:gd name="connsiteX1" fmla="*/ 76890 w 1740934"/>
                <a:gd name="connsiteY1" fmla="*/ 634340 h 996806"/>
                <a:gd name="connsiteX2" fmla="*/ 875960 w 1740934"/>
                <a:gd name="connsiteY2" fmla="*/ 26 h 996806"/>
                <a:gd name="connsiteX3" fmla="*/ 1740933 w 1740934"/>
                <a:gd name="connsiteY3" fmla="*/ 659053 h 996806"/>
                <a:gd name="connsiteX0" fmla="*/ 76890 w 1757410"/>
                <a:gd name="connsiteY0" fmla="*/ 1000263 h 1000264"/>
                <a:gd name="connsiteX1" fmla="*/ 76890 w 1757410"/>
                <a:gd name="connsiteY1" fmla="*/ 637798 h 1000264"/>
                <a:gd name="connsiteX2" fmla="*/ 875960 w 1757410"/>
                <a:gd name="connsiteY2" fmla="*/ 3484 h 1000264"/>
                <a:gd name="connsiteX3" fmla="*/ 1757409 w 1757410"/>
                <a:gd name="connsiteY3" fmla="*/ 942598 h 1000264"/>
                <a:gd name="connsiteX0" fmla="*/ 76890 w 1757409"/>
                <a:gd name="connsiteY0" fmla="*/ 1000263 h 1000264"/>
                <a:gd name="connsiteX1" fmla="*/ 76890 w 1757409"/>
                <a:gd name="connsiteY1" fmla="*/ 637798 h 1000264"/>
                <a:gd name="connsiteX2" fmla="*/ 875960 w 1757409"/>
                <a:gd name="connsiteY2" fmla="*/ 3484 h 1000264"/>
                <a:gd name="connsiteX3" fmla="*/ 1757409 w 1757409"/>
                <a:gd name="connsiteY3" fmla="*/ 942598 h 1000264"/>
                <a:gd name="connsiteX0" fmla="*/ 0 w 1680519"/>
                <a:gd name="connsiteY0" fmla="*/ 996779 h 996780"/>
                <a:gd name="connsiteX1" fmla="*/ 799070 w 1680519"/>
                <a:gd name="connsiteY1" fmla="*/ 0 h 996780"/>
                <a:gd name="connsiteX2" fmla="*/ 1680519 w 1680519"/>
                <a:gd name="connsiteY2" fmla="*/ 939114 h 996780"/>
                <a:gd name="connsiteX0" fmla="*/ 709 w 1681228"/>
                <a:gd name="connsiteY0" fmla="*/ 996779 h 996780"/>
                <a:gd name="connsiteX1" fmla="*/ 799779 w 1681228"/>
                <a:gd name="connsiteY1" fmla="*/ 0 h 996780"/>
                <a:gd name="connsiteX2" fmla="*/ 1681228 w 1681228"/>
                <a:gd name="connsiteY2" fmla="*/ 939114 h 996780"/>
                <a:gd name="connsiteX0" fmla="*/ 661 w 1681180"/>
                <a:gd name="connsiteY0" fmla="*/ 1293341 h 1293342"/>
                <a:gd name="connsiteX1" fmla="*/ 840920 w 1681180"/>
                <a:gd name="connsiteY1" fmla="*/ 0 h 1293342"/>
                <a:gd name="connsiteX2" fmla="*/ 1681180 w 1681180"/>
                <a:gd name="connsiteY2" fmla="*/ 1235676 h 1293342"/>
                <a:gd name="connsiteX0" fmla="*/ 730 w 1681249"/>
                <a:gd name="connsiteY0" fmla="*/ 1079157 h 1079158"/>
                <a:gd name="connsiteX1" fmla="*/ 783324 w 1681249"/>
                <a:gd name="connsiteY1" fmla="*/ 0 h 1079158"/>
                <a:gd name="connsiteX2" fmla="*/ 1681249 w 1681249"/>
                <a:gd name="connsiteY2" fmla="*/ 1021492 h 1079158"/>
                <a:gd name="connsiteX0" fmla="*/ 789 w 1681308"/>
                <a:gd name="connsiteY0" fmla="*/ 1079479 h 1079480"/>
                <a:gd name="connsiteX1" fmla="*/ 783383 w 1681308"/>
                <a:gd name="connsiteY1" fmla="*/ 322 h 1079480"/>
                <a:gd name="connsiteX2" fmla="*/ 1681308 w 1681308"/>
                <a:gd name="connsiteY2" fmla="*/ 1021814 h 1079480"/>
                <a:gd name="connsiteX0" fmla="*/ 695 w 1714166"/>
                <a:gd name="connsiteY0" fmla="*/ 1029740 h 1029740"/>
                <a:gd name="connsiteX1" fmla="*/ 816241 w 1714166"/>
                <a:gd name="connsiteY1" fmla="*/ 8 h 1029740"/>
                <a:gd name="connsiteX2" fmla="*/ 1714166 w 1714166"/>
                <a:gd name="connsiteY2" fmla="*/ 1021500 h 1029740"/>
                <a:gd name="connsiteX0" fmla="*/ 0 w 1713471"/>
                <a:gd name="connsiteY0" fmla="*/ 1054584 h 1054584"/>
                <a:gd name="connsiteX1" fmla="*/ 815546 w 1713471"/>
                <a:gd name="connsiteY1" fmla="*/ 24852 h 1054584"/>
                <a:gd name="connsiteX2" fmla="*/ 1713471 w 1713471"/>
                <a:gd name="connsiteY2" fmla="*/ 1046344 h 1054584"/>
                <a:gd name="connsiteX0" fmla="*/ 0 w 1713471"/>
                <a:gd name="connsiteY0" fmla="*/ 1029740 h 1029740"/>
                <a:gd name="connsiteX1" fmla="*/ 815546 w 1713471"/>
                <a:gd name="connsiteY1" fmla="*/ 8 h 1029740"/>
                <a:gd name="connsiteX2" fmla="*/ 1713471 w 1713471"/>
                <a:gd name="connsiteY2" fmla="*/ 1021500 h 10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3471" h="1029740">
                  <a:moveTo>
                    <a:pt x="0" y="1029740"/>
                  </a:moveTo>
                  <a:cubicBezTo>
                    <a:pt x="26430" y="228956"/>
                    <a:pt x="529968" y="1381"/>
                    <a:pt x="815546" y="8"/>
                  </a:cubicBezTo>
                  <a:cubicBezTo>
                    <a:pt x="1101125" y="-1365"/>
                    <a:pt x="1697958" y="192480"/>
                    <a:pt x="1713471" y="1021500"/>
                  </a:cubicBezTo>
                </a:path>
              </a:pathLst>
            </a:cu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8221015-366C-4CD2-9D48-7599B2FF890C}"/>
                </a:ext>
              </a:extLst>
            </p:cNvPr>
            <p:cNvSpPr txBox="1"/>
            <p:nvPr/>
          </p:nvSpPr>
          <p:spPr>
            <a:xfrm>
              <a:off x="8906337" y="3548836"/>
              <a:ext cx="6703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USB-</a:t>
              </a:r>
              <a:r>
                <a:rPr lang="en-US" altLang="ko-KR" sz="800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UART</a:t>
              </a:r>
              <a:endPara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CFEE4EE-3D14-4D11-96D6-71B931CDD98F}"/>
                </a:ext>
              </a:extLst>
            </p:cNvPr>
            <p:cNvSpPr txBox="1"/>
            <p:nvPr/>
          </p:nvSpPr>
          <p:spPr>
            <a:xfrm>
              <a:off x="8769060" y="4270710"/>
              <a:ext cx="6190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latin typeface="D2Coding" panose="020B0609020101020101" pitchFamily="49" charset="-127"/>
                  <a:ea typeface="D2Coding" panose="020B0609020101020101" pitchFamily="49" charset="-127"/>
                </a:rPr>
                <a:t>USB-CDC</a:t>
              </a:r>
              <a:endParaRPr lang="ko-KR" altLang="en-US" sz="8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DE68D67F-BF34-4A06-A302-17E45D3930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266" b="100000" l="0" r="99156">
                          <a14:foregroundMark x1="29958" y1="37658" x2="69198" y2="66772"/>
                          <a14:foregroundMark x1="66667" y1="15190" x2="31646" y2="33544"/>
                          <a14:foregroundMark x1="43038" y1="75949" x2="53165" y2="867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5" t="11687" r="16605" b="8847"/>
            <a:stretch/>
          </p:blipFill>
          <p:spPr bwMode="auto">
            <a:xfrm rot="16200000">
              <a:off x="8730195" y="4362696"/>
              <a:ext cx="111450" cy="19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3" name="자유형 9">
            <a:extLst>
              <a:ext uri="{FF2B5EF4-FFF2-40B4-BE49-F238E27FC236}">
                <a16:creationId xmlns:a16="http://schemas.microsoft.com/office/drawing/2014/main" id="{9CD62900-FAE1-4825-98DA-C792F0673442}"/>
              </a:ext>
            </a:extLst>
          </p:cNvPr>
          <p:cNvSpPr/>
          <p:nvPr/>
        </p:nvSpPr>
        <p:spPr>
          <a:xfrm>
            <a:off x="2421500" y="3913941"/>
            <a:ext cx="6810754" cy="1008830"/>
          </a:xfrm>
          <a:custGeom>
            <a:avLst/>
            <a:gdLst>
              <a:gd name="connsiteX0" fmla="*/ 0 w 8686800"/>
              <a:gd name="connsiteY0" fmla="*/ 963469 h 1153969"/>
              <a:gd name="connsiteX1" fmla="*/ 4171950 w 8686800"/>
              <a:gd name="connsiteY1" fmla="*/ 1444 h 1153969"/>
              <a:gd name="connsiteX2" fmla="*/ 8686800 w 8686800"/>
              <a:gd name="connsiteY2" fmla="*/ 1153969 h 11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6800" h="1153969">
                <a:moveTo>
                  <a:pt x="0" y="963469"/>
                </a:moveTo>
                <a:cubicBezTo>
                  <a:pt x="1362075" y="466581"/>
                  <a:pt x="2724150" y="-30306"/>
                  <a:pt x="4171950" y="1444"/>
                </a:cubicBezTo>
                <a:cubicBezTo>
                  <a:pt x="5619750" y="33194"/>
                  <a:pt x="7153275" y="593581"/>
                  <a:pt x="8686800" y="1153969"/>
                </a:cubicBezTo>
              </a:path>
            </a:pathLst>
          </a:custGeom>
          <a:noFill/>
          <a:ln w="76200">
            <a:solidFill>
              <a:srgbClr val="00B050">
                <a:alpha val="30980"/>
              </a:srgbClr>
            </a:solidFill>
            <a:prstDash val="solid"/>
            <a:headEnd type="triangl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05613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D46AF81-CE6D-44C5-9421-46E7AAADDF4B}"/>
              </a:ext>
            </a:extLst>
          </p:cNvPr>
          <p:cNvCxnSpPr>
            <a:stCxn id="19" idx="3"/>
            <a:endCxn id="11" idx="1"/>
          </p:cNvCxnSpPr>
          <p:nvPr/>
        </p:nvCxnSpPr>
        <p:spPr bwMode="auto">
          <a:xfrm>
            <a:off x="4159218" y="1490738"/>
            <a:ext cx="365412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1A0FFD-3451-448D-AAC2-A61B8DC0691F}"/>
              </a:ext>
            </a:extLst>
          </p:cNvPr>
          <p:cNvSpPr txBox="1"/>
          <p:nvPr/>
        </p:nvSpPr>
        <p:spPr>
          <a:xfrm>
            <a:off x="2979285" y="2912243"/>
            <a:ext cx="1165695" cy="586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FC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82D7E-1DE2-411A-A2A5-8C5147C07B1C}"/>
              </a:ext>
            </a:extLst>
          </p:cNvPr>
          <p:cNvSpPr txBox="1"/>
          <p:nvPr/>
        </p:nvSpPr>
        <p:spPr>
          <a:xfrm>
            <a:off x="5586562" y="4444908"/>
            <a:ext cx="707138" cy="613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/>
              <a:t>Drone</a:t>
            </a:r>
          </a:p>
          <a:p>
            <a:pPr algn="ctr"/>
            <a:r>
              <a:rPr lang="en-US" altLang="ko-KR" sz="1000" dirty="0"/>
              <a:t>Modem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E283D-1A36-4100-87EA-E02DCCEBA0B4}"/>
              </a:ext>
            </a:extLst>
          </p:cNvPr>
          <p:cNvSpPr txBox="1"/>
          <p:nvPr/>
        </p:nvSpPr>
        <p:spPr>
          <a:xfrm>
            <a:off x="2979286" y="4458159"/>
            <a:ext cx="1165694" cy="61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MC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7273885-C5C4-417F-9824-D5E07F3C8998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 flipV="1">
            <a:off x="4144980" y="4751449"/>
            <a:ext cx="1441582" cy="13251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62C7B4C-0978-4D83-B4E2-0E909E198680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 bwMode="auto">
          <a:xfrm flipV="1">
            <a:off x="6293700" y="4744824"/>
            <a:ext cx="1020440" cy="6625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D88A818-CF61-42F3-ABA3-529697BC658F}"/>
              </a:ext>
            </a:extLst>
          </p:cNvPr>
          <p:cNvCxnSpPr>
            <a:stCxn id="3" idx="2"/>
            <a:endCxn id="5" idx="0"/>
          </p:cNvCxnSpPr>
          <p:nvPr/>
        </p:nvCxnSpPr>
        <p:spPr bwMode="auto">
          <a:xfrm>
            <a:off x="3562133" y="3498823"/>
            <a:ext cx="0" cy="95933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꺾인 연결선 9">
            <a:extLst>
              <a:ext uri="{FF2B5EF4-FFF2-40B4-BE49-F238E27FC236}">
                <a16:creationId xmlns:a16="http://schemas.microsoft.com/office/drawing/2014/main" id="{96FAFC1D-DD2E-4C83-85CC-8F4D723C1A98}"/>
              </a:ext>
            </a:extLst>
          </p:cNvPr>
          <p:cNvCxnSpPr/>
          <p:nvPr/>
        </p:nvCxnSpPr>
        <p:spPr bwMode="auto">
          <a:xfrm flipV="1">
            <a:off x="4118658" y="1045293"/>
            <a:ext cx="960081" cy="30684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꺾인 연결선 13">
            <a:extLst>
              <a:ext uri="{FF2B5EF4-FFF2-40B4-BE49-F238E27FC236}">
                <a16:creationId xmlns:a16="http://schemas.microsoft.com/office/drawing/2014/main" id="{1F343221-214F-4C67-884D-44D51D7794F8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 bwMode="auto">
          <a:xfrm>
            <a:off x="4144980" y="3205533"/>
            <a:ext cx="1795151" cy="1239375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F3D6BF-6C8D-4351-9F61-9FC121E50149}"/>
              </a:ext>
            </a:extLst>
          </p:cNvPr>
          <p:cNvSpPr txBox="1"/>
          <p:nvPr/>
        </p:nvSpPr>
        <p:spPr>
          <a:xfrm>
            <a:off x="4524630" y="1279021"/>
            <a:ext cx="689794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Motor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8A4C3F-3D04-43C8-83A8-0F019741235D}"/>
              </a:ext>
            </a:extLst>
          </p:cNvPr>
          <p:cNvSpPr txBox="1"/>
          <p:nvPr/>
        </p:nvSpPr>
        <p:spPr>
          <a:xfrm>
            <a:off x="2110201" y="1279021"/>
            <a:ext cx="769569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Power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5FE91-52ED-4D4D-BDB0-7395FD6251CC}"/>
              </a:ext>
            </a:extLst>
          </p:cNvPr>
          <p:cNvSpPr txBox="1"/>
          <p:nvPr/>
        </p:nvSpPr>
        <p:spPr>
          <a:xfrm>
            <a:off x="1174097" y="3709589"/>
            <a:ext cx="769569" cy="59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Battery</a:t>
            </a:r>
          </a:p>
        </p:txBody>
      </p:sp>
      <p:cxnSp>
        <p:nvCxnSpPr>
          <p:cNvPr id="14" name="꺾인 연결선 50">
            <a:extLst>
              <a:ext uri="{FF2B5EF4-FFF2-40B4-BE49-F238E27FC236}">
                <a16:creationId xmlns:a16="http://schemas.microsoft.com/office/drawing/2014/main" id="{12BD5CA2-DD5A-44F1-9040-DBBEBA80052C}"/>
              </a:ext>
            </a:extLst>
          </p:cNvPr>
          <p:cNvCxnSpPr>
            <a:stCxn id="13" idx="3"/>
            <a:endCxn id="3" idx="1"/>
          </p:cNvCxnSpPr>
          <p:nvPr/>
        </p:nvCxnSpPr>
        <p:spPr bwMode="auto">
          <a:xfrm flipV="1">
            <a:off x="1943666" y="3205533"/>
            <a:ext cx="1035619" cy="7995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52">
            <a:extLst>
              <a:ext uri="{FF2B5EF4-FFF2-40B4-BE49-F238E27FC236}">
                <a16:creationId xmlns:a16="http://schemas.microsoft.com/office/drawing/2014/main" id="{D4C79FD0-012A-4CEC-B759-C7BD65E5418A}"/>
              </a:ext>
            </a:extLst>
          </p:cNvPr>
          <p:cNvCxnSpPr>
            <a:stCxn id="13" idx="3"/>
            <a:endCxn id="5" idx="1"/>
          </p:cNvCxnSpPr>
          <p:nvPr/>
        </p:nvCxnSpPr>
        <p:spPr bwMode="auto">
          <a:xfrm>
            <a:off x="1943666" y="4005033"/>
            <a:ext cx="1035620" cy="75966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꺾인 연결선 54">
            <a:extLst>
              <a:ext uri="{FF2B5EF4-FFF2-40B4-BE49-F238E27FC236}">
                <a16:creationId xmlns:a16="http://schemas.microsoft.com/office/drawing/2014/main" id="{90235CEA-C435-4452-A242-1CC83C1A133A}"/>
              </a:ext>
            </a:extLst>
          </p:cNvPr>
          <p:cNvCxnSpPr>
            <a:cxnSpLocks/>
            <a:stCxn id="13" idx="2"/>
            <a:endCxn id="4" idx="2"/>
          </p:cNvCxnSpPr>
          <p:nvPr/>
        </p:nvCxnSpPr>
        <p:spPr bwMode="auto">
          <a:xfrm rot="16200000" flipH="1">
            <a:off x="3370749" y="2488608"/>
            <a:ext cx="757514" cy="4381249"/>
          </a:xfrm>
          <a:prstGeom prst="bentConnector3">
            <a:avLst>
              <a:gd name="adj1" fmla="val 284541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꺾인 연결선 59">
            <a:extLst>
              <a:ext uri="{FF2B5EF4-FFF2-40B4-BE49-F238E27FC236}">
                <a16:creationId xmlns:a16="http://schemas.microsoft.com/office/drawing/2014/main" id="{24792FE8-99CD-4F8C-A62B-2C7A4F6B0BA7}"/>
              </a:ext>
            </a:extLst>
          </p:cNvPr>
          <p:cNvCxnSpPr/>
          <p:nvPr/>
        </p:nvCxnSpPr>
        <p:spPr bwMode="auto">
          <a:xfrm rot="5400000" flipH="1" flipV="1">
            <a:off x="725115" y="2324505"/>
            <a:ext cx="2218851" cy="551319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꺾인 연결선 62">
            <a:extLst>
              <a:ext uri="{FF2B5EF4-FFF2-40B4-BE49-F238E27FC236}">
                <a16:creationId xmlns:a16="http://schemas.microsoft.com/office/drawing/2014/main" id="{3AA00F67-DE90-4827-85BF-0DA13C39F38F}"/>
              </a:ext>
            </a:extLst>
          </p:cNvPr>
          <p:cNvCxnSpPr>
            <a:endCxn id="12" idx="2"/>
          </p:cNvCxnSpPr>
          <p:nvPr/>
        </p:nvCxnSpPr>
        <p:spPr bwMode="auto">
          <a:xfrm rot="16200000" flipV="1">
            <a:off x="2057605" y="2139836"/>
            <a:ext cx="1359062" cy="484299"/>
          </a:xfrm>
          <a:prstGeom prst="bentConnector3">
            <a:avLst>
              <a:gd name="adj1" fmla="val 3038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5B466E-099E-49EE-98D6-9B2789D065BA}"/>
              </a:ext>
            </a:extLst>
          </p:cNvPr>
          <p:cNvSpPr txBox="1"/>
          <p:nvPr/>
        </p:nvSpPr>
        <p:spPr>
          <a:xfrm>
            <a:off x="3389649" y="1279021"/>
            <a:ext cx="769569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ECS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DEF99E-A924-4444-82B7-557EE8D447FE}"/>
              </a:ext>
            </a:extLst>
          </p:cNvPr>
          <p:cNvSpPr txBox="1"/>
          <p:nvPr/>
        </p:nvSpPr>
        <p:spPr>
          <a:xfrm>
            <a:off x="5577822" y="1279021"/>
            <a:ext cx="865714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Propeller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593C29C-3170-443A-B2D8-5A648734C960}"/>
              </a:ext>
            </a:extLst>
          </p:cNvPr>
          <p:cNvCxnSpPr/>
          <p:nvPr/>
        </p:nvCxnSpPr>
        <p:spPr bwMode="auto">
          <a:xfrm flipV="1">
            <a:off x="2888941" y="1498779"/>
            <a:ext cx="513519" cy="1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7F024D4-8B39-4A11-9C34-F3241933C836}"/>
              </a:ext>
            </a:extLst>
          </p:cNvPr>
          <p:cNvCxnSpPr/>
          <p:nvPr/>
        </p:nvCxnSpPr>
        <p:spPr bwMode="auto">
          <a:xfrm>
            <a:off x="5214424" y="1482461"/>
            <a:ext cx="365412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6A4F18-BEF9-43BB-9BB3-A5ED1D25B81A}"/>
              </a:ext>
            </a:extLst>
          </p:cNvPr>
          <p:cNvSpPr txBox="1"/>
          <p:nvPr/>
        </p:nvSpPr>
        <p:spPr>
          <a:xfrm>
            <a:off x="2869482" y="2162050"/>
            <a:ext cx="668574" cy="392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GPS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A71CE83-FA58-4E96-8B58-FBE7D751250F}"/>
              </a:ext>
            </a:extLst>
          </p:cNvPr>
          <p:cNvCxnSpPr/>
          <p:nvPr/>
        </p:nvCxnSpPr>
        <p:spPr bwMode="auto">
          <a:xfrm flipV="1">
            <a:off x="3766384" y="1702455"/>
            <a:ext cx="1" cy="120978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921068-6D1C-4C6F-9A76-744F3DB97E1A}"/>
              </a:ext>
            </a:extLst>
          </p:cNvPr>
          <p:cNvSpPr txBox="1"/>
          <p:nvPr/>
        </p:nvSpPr>
        <p:spPr>
          <a:xfrm>
            <a:off x="5438790" y="3537892"/>
            <a:ext cx="564110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UART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ACDEE-0CD5-42D3-9C37-9CBDB93D9111}"/>
              </a:ext>
            </a:extLst>
          </p:cNvPr>
          <p:cNvSpPr txBox="1"/>
          <p:nvPr/>
        </p:nvSpPr>
        <p:spPr>
          <a:xfrm>
            <a:off x="4072546" y="4392451"/>
            <a:ext cx="75663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Ethernet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324BDF-B305-43F9-B6DB-13188FD4F784}"/>
              </a:ext>
            </a:extLst>
          </p:cNvPr>
          <p:cNvSpPr txBox="1"/>
          <p:nvPr/>
        </p:nvSpPr>
        <p:spPr>
          <a:xfrm>
            <a:off x="3488960" y="3954570"/>
            <a:ext cx="1115106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UART-to-USB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B18FE-5A83-45A6-B55C-DD34CCA3CFA0}"/>
              </a:ext>
            </a:extLst>
          </p:cNvPr>
          <p:cNvSpPr txBox="1"/>
          <p:nvPr/>
        </p:nvSpPr>
        <p:spPr>
          <a:xfrm>
            <a:off x="7314140" y="4444908"/>
            <a:ext cx="681353" cy="599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/>
              <a:t>Ground </a:t>
            </a:r>
          </a:p>
          <a:p>
            <a:pPr algn="ctr"/>
            <a:r>
              <a:rPr lang="en-US" altLang="ko-KR" sz="1000" dirty="0"/>
              <a:t>Modem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B3D36C-4F5B-4CB8-97D2-F3E884D41887}"/>
              </a:ext>
            </a:extLst>
          </p:cNvPr>
          <p:cNvSpPr txBox="1"/>
          <p:nvPr/>
        </p:nvSpPr>
        <p:spPr>
          <a:xfrm>
            <a:off x="9045401" y="4458159"/>
            <a:ext cx="864096" cy="613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GCS 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DCE23DF-5B94-467F-8E29-E92FCFF2F3AE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 bwMode="auto">
          <a:xfrm>
            <a:off x="7995493" y="4744824"/>
            <a:ext cx="1049908" cy="19876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15F774-D0C8-4CEA-B9E1-B6659DC3F5DB}"/>
              </a:ext>
            </a:extLst>
          </p:cNvPr>
          <p:cNvSpPr txBox="1"/>
          <p:nvPr/>
        </p:nvSpPr>
        <p:spPr>
          <a:xfrm>
            <a:off x="4666043" y="2555670"/>
            <a:ext cx="1115144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Telemetry</a:t>
            </a:r>
          </a:p>
          <a:p>
            <a:pPr algn="ctr"/>
            <a:r>
              <a:rPr lang="en-US" altLang="ko-KR" sz="1100" dirty="0"/>
              <a:t>Transmitter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D38C627-4A6A-47D6-9D9B-B5566776E572}"/>
              </a:ext>
            </a:extLst>
          </p:cNvPr>
          <p:cNvCxnSpPr/>
          <p:nvPr/>
        </p:nvCxnSpPr>
        <p:spPr bwMode="auto">
          <a:xfrm>
            <a:off x="3190321" y="2554444"/>
            <a:ext cx="0" cy="36004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AD72F7-D7B7-48F2-80A3-20ECBB8900FE}"/>
              </a:ext>
            </a:extLst>
          </p:cNvPr>
          <p:cNvSpPr txBox="1"/>
          <p:nvPr/>
        </p:nvSpPr>
        <p:spPr>
          <a:xfrm>
            <a:off x="4652923" y="1989151"/>
            <a:ext cx="1128264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RF</a:t>
            </a:r>
          </a:p>
          <a:p>
            <a:pPr algn="ctr"/>
            <a:r>
              <a:rPr lang="en-US" altLang="ko-KR" sz="1100" dirty="0"/>
              <a:t>Receiver</a:t>
            </a:r>
          </a:p>
        </p:txBody>
      </p:sp>
      <p:cxnSp>
        <p:nvCxnSpPr>
          <p:cNvPr id="34" name="꺾인 연결선 130">
            <a:extLst>
              <a:ext uri="{FF2B5EF4-FFF2-40B4-BE49-F238E27FC236}">
                <a16:creationId xmlns:a16="http://schemas.microsoft.com/office/drawing/2014/main" id="{B20FC23C-8887-4874-8B18-ADDAB30B30D9}"/>
              </a:ext>
            </a:extLst>
          </p:cNvPr>
          <p:cNvCxnSpPr>
            <a:stCxn id="33" idx="1"/>
          </p:cNvCxnSpPr>
          <p:nvPr/>
        </p:nvCxnSpPr>
        <p:spPr bwMode="auto">
          <a:xfrm rot="10800000" flipV="1">
            <a:off x="3949205" y="2200868"/>
            <a:ext cx="703719" cy="711374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꺾인 연결선 134">
            <a:extLst>
              <a:ext uri="{FF2B5EF4-FFF2-40B4-BE49-F238E27FC236}">
                <a16:creationId xmlns:a16="http://schemas.microsoft.com/office/drawing/2014/main" id="{3B4B88C5-5C2C-4F27-B410-9D0BD1A1ED8E}"/>
              </a:ext>
            </a:extLst>
          </p:cNvPr>
          <p:cNvCxnSpPr>
            <a:stCxn id="31" idx="1"/>
          </p:cNvCxnSpPr>
          <p:nvPr/>
        </p:nvCxnSpPr>
        <p:spPr bwMode="auto">
          <a:xfrm rot="10800000" flipV="1">
            <a:off x="4109433" y="2767387"/>
            <a:ext cx="556610" cy="142338"/>
          </a:xfrm>
          <a:prstGeom prst="bentConnector3">
            <a:avLst>
              <a:gd name="adj1" fmla="val 102923"/>
            </a:avLst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8FE5D0-D279-4D08-B66D-F02906A75FD8}"/>
              </a:ext>
            </a:extLst>
          </p:cNvPr>
          <p:cNvCxnSpPr/>
          <p:nvPr/>
        </p:nvCxnSpPr>
        <p:spPr bwMode="auto">
          <a:xfrm flipH="1">
            <a:off x="3582087" y="5071241"/>
            <a:ext cx="1" cy="4818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19785B-9FF3-4805-BB65-075B0F4A5A76}"/>
              </a:ext>
            </a:extLst>
          </p:cNvPr>
          <p:cNvSpPr txBox="1"/>
          <p:nvPr/>
        </p:nvSpPr>
        <p:spPr>
          <a:xfrm>
            <a:off x="3210877" y="5331783"/>
            <a:ext cx="41697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 err="1">
                <a:solidFill>
                  <a:schemeClr val="tx2"/>
                </a:solidFill>
              </a:rPr>
              <a:t>Wifi</a:t>
            </a:r>
            <a:endParaRPr lang="en-US" altLang="ko-KR" sz="900" dirty="0">
              <a:solidFill>
                <a:schemeClr val="tx2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4342D94-2C3D-4251-9EF6-6D5BB5846F64}"/>
              </a:ext>
            </a:extLst>
          </p:cNvPr>
          <p:cNvCxnSpPr/>
          <p:nvPr/>
        </p:nvCxnSpPr>
        <p:spPr bwMode="auto">
          <a:xfrm flipH="1">
            <a:off x="9477449" y="5071241"/>
            <a:ext cx="1" cy="4818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0B790C-9931-431B-A429-30224D6139DA}"/>
              </a:ext>
            </a:extLst>
          </p:cNvPr>
          <p:cNvSpPr txBox="1"/>
          <p:nvPr/>
        </p:nvSpPr>
        <p:spPr>
          <a:xfrm>
            <a:off x="6293700" y="4789619"/>
            <a:ext cx="1276355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 dirty="0">
                <a:solidFill>
                  <a:schemeClr val="tx2"/>
                </a:solidFill>
              </a:rPr>
              <a:t>5.030~5.150 MHz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6BA2-A5F9-4D88-B9C8-DCEA0FD71F6D}"/>
              </a:ext>
            </a:extLst>
          </p:cNvPr>
          <p:cNvSpPr txBox="1"/>
          <p:nvPr/>
        </p:nvSpPr>
        <p:spPr>
          <a:xfrm>
            <a:off x="7711929" y="4243282"/>
            <a:ext cx="862089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Ethernet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F879E0-D929-41B5-AAA3-28E004B8EE0A}"/>
              </a:ext>
            </a:extLst>
          </p:cNvPr>
          <p:cNvSpPr txBox="1"/>
          <p:nvPr/>
        </p:nvSpPr>
        <p:spPr>
          <a:xfrm>
            <a:off x="8914615" y="3550835"/>
            <a:ext cx="1100342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Telemetry</a:t>
            </a:r>
          </a:p>
          <a:p>
            <a:pPr algn="ctr"/>
            <a:r>
              <a:rPr lang="en-US" altLang="ko-KR" sz="1100" dirty="0"/>
              <a:t>Receiver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F31828-B700-4239-8423-6AA36E31859A}"/>
              </a:ext>
            </a:extLst>
          </p:cNvPr>
          <p:cNvSpPr txBox="1"/>
          <p:nvPr/>
        </p:nvSpPr>
        <p:spPr>
          <a:xfrm>
            <a:off x="8914615" y="2929968"/>
            <a:ext cx="1100342" cy="423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Controller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E2B6B8F-4C70-4513-B40B-C9F599A52AAD}"/>
              </a:ext>
            </a:extLst>
          </p:cNvPr>
          <p:cNvCxnSpPr/>
          <p:nvPr/>
        </p:nvCxnSpPr>
        <p:spPr bwMode="auto">
          <a:xfrm flipH="1">
            <a:off x="9477449" y="3985352"/>
            <a:ext cx="1" cy="4818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12FC68-B151-4F7A-BD41-8900C4BE7CBA}"/>
              </a:ext>
            </a:extLst>
          </p:cNvPr>
          <p:cNvSpPr txBox="1"/>
          <p:nvPr/>
        </p:nvSpPr>
        <p:spPr>
          <a:xfrm>
            <a:off x="4289407" y="5642173"/>
            <a:ext cx="894574" cy="515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Camera</a:t>
            </a:r>
          </a:p>
          <a:p>
            <a:pPr algn="ctr"/>
            <a:r>
              <a:rPr lang="en-US" altLang="ko-KR" sz="1100" dirty="0"/>
              <a:t>&amp; Gimbal</a:t>
            </a:r>
          </a:p>
        </p:txBody>
      </p:sp>
      <p:cxnSp>
        <p:nvCxnSpPr>
          <p:cNvPr id="45" name="꺾인 연결선 160">
            <a:extLst>
              <a:ext uri="{FF2B5EF4-FFF2-40B4-BE49-F238E27FC236}">
                <a16:creationId xmlns:a16="http://schemas.microsoft.com/office/drawing/2014/main" id="{1ECA52C8-4915-47B1-87A1-781A4D41348D}"/>
              </a:ext>
            </a:extLst>
          </p:cNvPr>
          <p:cNvCxnSpPr>
            <a:stCxn id="44" idx="1"/>
          </p:cNvCxnSpPr>
          <p:nvPr/>
        </p:nvCxnSpPr>
        <p:spPr bwMode="auto">
          <a:xfrm rot="10800000">
            <a:off x="3999061" y="5071241"/>
            <a:ext cx="290346" cy="828776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9871D99-F44D-4414-8AC7-338BF65F0597}"/>
              </a:ext>
            </a:extLst>
          </p:cNvPr>
          <p:cNvCxnSpPr/>
          <p:nvPr/>
        </p:nvCxnSpPr>
        <p:spPr bwMode="auto">
          <a:xfrm>
            <a:off x="8209967" y="1625466"/>
            <a:ext cx="522760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082D16E-F4ED-4FBE-B411-8E77A4B959D8}"/>
              </a:ext>
            </a:extLst>
          </p:cNvPr>
          <p:cNvCxnSpPr/>
          <p:nvPr/>
        </p:nvCxnSpPr>
        <p:spPr bwMode="auto">
          <a:xfrm>
            <a:off x="8194765" y="1397056"/>
            <a:ext cx="450942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7AA35B0-7606-4B47-B33E-92733C7ED4D5}"/>
              </a:ext>
            </a:extLst>
          </p:cNvPr>
          <p:cNvSpPr txBox="1"/>
          <p:nvPr/>
        </p:nvSpPr>
        <p:spPr>
          <a:xfrm>
            <a:off x="8756221" y="1304061"/>
            <a:ext cx="69015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default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DA51F1-30BC-489F-8F28-3ACA78742A85}"/>
              </a:ext>
            </a:extLst>
          </p:cNvPr>
          <p:cNvSpPr txBox="1"/>
          <p:nvPr/>
        </p:nvSpPr>
        <p:spPr>
          <a:xfrm>
            <a:off x="8748727" y="1550424"/>
            <a:ext cx="69015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auxiliary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BA3E6F-5D07-4DAE-B47E-48B369D2CBEE}"/>
              </a:ext>
            </a:extLst>
          </p:cNvPr>
          <p:cNvSpPr txBox="1"/>
          <p:nvPr/>
        </p:nvSpPr>
        <p:spPr>
          <a:xfrm>
            <a:off x="6413650" y="4416763"/>
            <a:ext cx="963984" cy="34296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30min flight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DFCCED-1457-4198-9045-D6A37F927E1E}"/>
              </a:ext>
            </a:extLst>
          </p:cNvPr>
          <p:cNvSpPr txBox="1"/>
          <p:nvPr/>
        </p:nvSpPr>
        <p:spPr>
          <a:xfrm>
            <a:off x="9430273" y="5348366"/>
            <a:ext cx="41697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 err="1">
                <a:solidFill>
                  <a:schemeClr val="tx2"/>
                </a:solidFill>
              </a:rPr>
              <a:t>Wifi</a:t>
            </a:r>
            <a:endParaRPr lang="en-US" altLang="ko-KR" sz="900" dirty="0">
              <a:solidFill>
                <a:schemeClr val="tx2"/>
              </a:solidFill>
            </a:endParaRPr>
          </a:p>
        </p:txBody>
      </p:sp>
      <p:cxnSp>
        <p:nvCxnSpPr>
          <p:cNvPr id="52" name="꺾인 연결선 30">
            <a:extLst>
              <a:ext uri="{FF2B5EF4-FFF2-40B4-BE49-F238E27FC236}">
                <a16:creationId xmlns:a16="http://schemas.microsoft.com/office/drawing/2014/main" id="{0F5830FD-2AD3-41CF-92A4-2905853AB700}"/>
              </a:ext>
            </a:extLst>
          </p:cNvPr>
          <p:cNvCxnSpPr>
            <a:stCxn id="31" idx="3"/>
            <a:endCxn id="41" idx="1"/>
          </p:cNvCxnSpPr>
          <p:nvPr/>
        </p:nvCxnSpPr>
        <p:spPr bwMode="auto">
          <a:xfrm>
            <a:off x="5781187" y="2767387"/>
            <a:ext cx="3133428" cy="995165"/>
          </a:xfrm>
          <a:prstGeom prst="bentConnector3">
            <a:avLst/>
          </a:prstGeom>
          <a:noFill/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꺾인 연결선 83">
            <a:extLst>
              <a:ext uri="{FF2B5EF4-FFF2-40B4-BE49-F238E27FC236}">
                <a16:creationId xmlns:a16="http://schemas.microsoft.com/office/drawing/2014/main" id="{39AFBD91-093A-4E60-B676-C8339C5402E8}"/>
              </a:ext>
            </a:extLst>
          </p:cNvPr>
          <p:cNvCxnSpPr>
            <a:stCxn id="33" idx="3"/>
            <a:endCxn id="42" idx="0"/>
          </p:cNvCxnSpPr>
          <p:nvPr/>
        </p:nvCxnSpPr>
        <p:spPr bwMode="auto">
          <a:xfrm>
            <a:off x="5781187" y="2200868"/>
            <a:ext cx="3683599" cy="729100"/>
          </a:xfrm>
          <a:prstGeom prst="bentConnector2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5C7241-DA4B-4455-98CF-53C53D29A038}"/>
              </a:ext>
            </a:extLst>
          </p:cNvPr>
          <p:cNvSpPr txBox="1"/>
          <p:nvPr/>
        </p:nvSpPr>
        <p:spPr>
          <a:xfrm>
            <a:off x="7347901" y="3584151"/>
            <a:ext cx="1812738" cy="2486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433 MHz, 915 MHz, …</a:t>
            </a:r>
          </a:p>
          <a:p>
            <a:endParaRPr lang="en-US" altLang="ko-KR" sz="900" dirty="0">
              <a:solidFill>
                <a:schemeClr val="tx2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11EB944-B744-4868-8C30-6F02221B8509}"/>
              </a:ext>
            </a:extLst>
          </p:cNvPr>
          <p:cNvCxnSpPr/>
          <p:nvPr/>
        </p:nvCxnSpPr>
        <p:spPr bwMode="auto">
          <a:xfrm flipH="1" flipV="1">
            <a:off x="1558881" y="6015424"/>
            <a:ext cx="2730526" cy="157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B64FBB8-CFAB-44F9-BDDF-EEE4C2B1600F}"/>
              </a:ext>
            </a:extLst>
          </p:cNvPr>
          <p:cNvCxnSpPr/>
          <p:nvPr/>
        </p:nvCxnSpPr>
        <p:spPr bwMode="auto">
          <a:xfrm flipH="1">
            <a:off x="3402460" y="3498823"/>
            <a:ext cx="1" cy="968389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EC880B1-0F2E-48EF-8C25-2AB29989DE1B}"/>
              </a:ext>
            </a:extLst>
          </p:cNvPr>
          <p:cNvSpPr txBox="1"/>
          <p:nvPr/>
        </p:nvSpPr>
        <p:spPr>
          <a:xfrm>
            <a:off x="4475491" y="4573049"/>
            <a:ext cx="780560" cy="374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DSM-EX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E53980-D87B-4119-9961-9BC07B8DDD5D}"/>
              </a:ext>
            </a:extLst>
          </p:cNvPr>
          <p:cNvSpPr txBox="1"/>
          <p:nvPr/>
        </p:nvSpPr>
        <p:spPr>
          <a:xfrm>
            <a:off x="4964211" y="4390080"/>
            <a:ext cx="75663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Ethernet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F9E903-7AF6-49CE-BA98-BF7063364A98}"/>
              </a:ext>
            </a:extLst>
          </p:cNvPr>
          <p:cNvSpPr txBox="1"/>
          <p:nvPr/>
        </p:nvSpPr>
        <p:spPr>
          <a:xfrm>
            <a:off x="8142974" y="4569349"/>
            <a:ext cx="780560" cy="374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/>
              <a:t>DSM-EX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CD7686-0022-419F-9A78-97158F98A610}"/>
              </a:ext>
            </a:extLst>
          </p:cNvPr>
          <p:cNvSpPr txBox="1"/>
          <p:nvPr/>
        </p:nvSpPr>
        <p:spPr>
          <a:xfrm>
            <a:off x="8662759" y="4264298"/>
            <a:ext cx="862089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Ethernet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6FDFD6-8EE7-4E09-BC51-B331A3487AE4}"/>
              </a:ext>
            </a:extLst>
          </p:cNvPr>
          <p:cNvSpPr txBox="1"/>
          <p:nvPr/>
        </p:nvSpPr>
        <p:spPr>
          <a:xfrm>
            <a:off x="607102" y="262328"/>
            <a:ext cx="5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국방 </a:t>
            </a:r>
            <a:r>
              <a:rPr lang="ko-KR" altLang="en-US" dirty="0" err="1"/>
              <a:t>드론</a:t>
            </a:r>
            <a:r>
              <a:rPr lang="ko-KR" altLang="en-US" dirty="0"/>
              <a:t> 시스템 구조도 </a:t>
            </a:r>
            <a:r>
              <a:rPr lang="en-US" altLang="ko-KR" dirty="0"/>
              <a:t>(DSM-EX </a:t>
            </a:r>
            <a:r>
              <a:rPr lang="ko-KR" altLang="en-US" dirty="0"/>
              <a:t>연동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24D90D-5A73-4992-AEDF-7175ECF4937B}"/>
              </a:ext>
            </a:extLst>
          </p:cNvPr>
          <p:cNvSpPr txBox="1"/>
          <p:nvPr/>
        </p:nvSpPr>
        <p:spPr>
          <a:xfrm>
            <a:off x="3922747" y="5384831"/>
            <a:ext cx="756634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Ethernet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26BA6B92-E293-4990-87FF-199FCFE8DD9C}"/>
              </a:ext>
            </a:extLst>
          </p:cNvPr>
          <p:cNvCxnSpPr>
            <a:stCxn id="58" idx="2"/>
            <a:endCxn id="60" idx="2"/>
          </p:cNvCxnSpPr>
          <p:nvPr/>
        </p:nvCxnSpPr>
        <p:spPr>
          <a:xfrm rot="5400000" flipH="1" flipV="1">
            <a:off x="6697662" y="3112077"/>
            <a:ext cx="3700" cy="3667483"/>
          </a:xfrm>
          <a:prstGeom prst="bentConnector3">
            <a:avLst>
              <a:gd name="adj1" fmla="val -617837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6C00B30-14E9-4B7B-8D2A-9580792CFA81}"/>
              </a:ext>
            </a:extLst>
          </p:cNvPr>
          <p:cNvSpPr txBox="1"/>
          <p:nvPr/>
        </p:nvSpPr>
        <p:spPr>
          <a:xfrm>
            <a:off x="6374324" y="5217510"/>
            <a:ext cx="1115106" cy="1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>
                <a:solidFill>
                  <a:srgbClr val="0070C0"/>
                </a:solidFill>
              </a:rPr>
              <a:t>VPN Tunneling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D1D8ED-9696-46C8-8F4F-5AA1E83C634E}"/>
              </a:ext>
            </a:extLst>
          </p:cNvPr>
          <p:cNvSpPr txBox="1"/>
          <p:nvPr/>
        </p:nvSpPr>
        <p:spPr>
          <a:xfrm>
            <a:off x="10292140" y="4368959"/>
            <a:ext cx="1115106" cy="1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900" dirty="0">
                <a:solidFill>
                  <a:schemeClr val="tx2"/>
                </a:solidFill>
              </a:rPr>
              <a:t>Flight Control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5C1E2B-57A4-42DC-B5A4-FCB3FCFAE43A}"/>
              </a:ext>
            </a:extLst>
          </p:cNvPr>
          <p:cNvSpPr txBox="1"/>
          <p:nvPr/>
        </p:nvSpPr>
        <p:spPr>
          <a:xfrm>
            <a:off x="10292140" y="4611219"/>
            <a:ext cx="1115106" cy="1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900" dirty="0">
                <a:solidFill>
                  <a:schemeClr val="tx2"/>
                </a:solidFill>
              </a:rPr>
              <a:t>Mission Planning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91289B-57CA-4DF6-A257-C79CBE7B72A4}"/>
              </a:ext>
            </a:extLst>
          </p:cNvPr>
          <p:cNvSpPr txBox="1"/>
          <p:nvPr/>
        </p:nvSpPr>
        <p:spPr>
          <a:xfrm>
            <a:off x="10292140" y="4860225"/>
            <a:ext cx="1115106" cy="1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900" dirty="0">
                <a:solidFill>
                  <a:schemeClr val="tx2"/>
                </a:solidFill>
              </a:rPr>
              <a:t>Video Monitoring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1EC78B-0748-4111-A859-A7D361B31D92}"/>
              </a:ext>
            </a:extLst>
          </p:cNvPr>
          <p:cNvSpPr txBox="1"/>
          <p:nvPr/>
        </p:nvSpPr>
        <p:spPr>
          <a:xfrm>
            <a:off x="10292140" y="5109231"/>
            <a:ext cx="1115106" cy="286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900" dirty="0">
                <a:solidFill>
                  <a:schemeClr val="tx2"/>
                </a:solidFill>
              </a:rPr>
              <a:t>Secure Channel Monitoring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3C9CC3D4-ECCA-4F36-A381-42F89F1EC889}"/>
              </a:ext>
            </a:extLst>
          </p:cNvPr>
          <p:cNvCxnSpPr>
            <a:stCxn id="29" idx="3"/>
            <a:endCxn id="66" idx="1"/>
          </p:cNvCxnSpPr>
          <p:nvPr/>
        </p:nvCxnSpPr>
        <p:spPr>
          <a:xfrm flipV="1">
            <a:off x="9909497" y="4458159"/>
            <a:ext cx="382643" cy="30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ADAE5A2-A04F-4EA2-8584-AF56A59EA171}"/>
              </a:ext>
            </a:extLst>
          </p:cNvPr>
          <p:cNvCxnSpPr>
            <a:stCxn id="29" idx="3"/>
            <a:endCxn id="67" idx="1"/>
          </p:cNvCxnSpPr>
          <p:nvPr/>
        </p:nvCxnSpPr>
        <p:spPr>
          <a:xfrm flipV="1">
            <a:off x="9909497" y="4700419"/>
            <a:ext cx="382643" cy="6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BB43588-9C5D-454B-8C1D-5E93041DE43A}"/>
              </a:ext>
            </a:extLst>
          </p:cNvPr>
          <p:cNvCxnSpPr>
            <a:stCxn id="29" idx="3"/>
            <a:endCxn id="68" idx="1"/>
          </p:cNvCxnSpPr>
          <p:nvPr/>
        </p:nvCxnSpPr>
        <p:spPr>
          <a:xfrm>
            <a:off x="9909497" y="4764700"/>
            <a:ext cx="382643" cy="18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DD2017B-F0B9-4AD9-844D-03B89640DCA8}"/>
              </a:ext>
            </a:extLst>
          </p:cNvPr>
          <p:cNvCxnSpPr>
            <a:stCxn id="29" idx="3"/>
            <a:endCxn id="69" idx="1"/>
          </p:cNvCxnSpPr>
          <p:nvPr/>
        </p:nvCxnSpPr>
        <p:spPr>
          <a:xfrm>
            <a:off x="9909497" y="4764700"/>
            <a:ext cx="382643" cy="48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10203515" y="4240861"/>
            <a:ext cx="1321724" cy="1322370"/>
          </a:xfrm>
          <a:prstGeom prst="roundRect">
            <a:avLst>
              <a:gd name="adj" fmla="val 5975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C1EB0C8-BE5E-4C24-9F64-4BA52548D004}"/>
              </a:ext>
            </a:extLst>
          </p:cNvPr>
          <p:cNvSpPr txBox="1"/>
          <p:nvPr/>
        </p:nvSpPr>
        <p:spPr>
          <a:xfrm>
            <a:off x="10636224" y="4039013"/>
            <a:ext cx="426937" cy="1907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b="1" dirty="0">
                <a:solidFill>
                  <a:schemeClr val="tx2"/>
                </a:solidFill>
              </a:rPr>
              <a:t>GUI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5F47921-1DC9-471E-AD92-9ECE3CECC92D}"/>
              </a:ext>
            </a:extLst>
          </p:cNvPr>
          <p:cNvSpPr/>
          <p:nvPr/>
        </p:nvSpPr>
        <p:spPr>
          <a:xfrm>
            <a:off x="8662759" y="4889405"/>
            <a:ext cx="115569" cy="113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CCEEF14-7A0C-464C-976A-3DB7F6B14DB6}"/>
              </a:ext>
            </a:extLst>
          </p:cNvPr>
          <p:cNvSpPr/>
          <p:nvPr/>
        </p:nvSpPr>
        <p:spPr>
          <a:xfrm>
            <a:off x="10849692" y="5396390"/>
            <a:ext cx="115569" cy="113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84139A24-6EBD-449B-85B1-F964B781DC6E}"/>
              </a:ext>
            </a:extLst>
          </p:cNvPr>
          <p:cNvCxnSpPr>
            <a:stCxn id="78" idx="4"/>
            <a:endCxn id="79" idx="3"/>
          </p:cNvCxnSpPr>
          <p:nvPr/>
        </p:nvCxnSpPr>
        <p:spPr>
          <a:xfrm rot="16200000" flipH="1">
            <a:off x="9548420" y="4175321"/>
            <a:ext cx="490320" cy="2146073"/>
          </a:xfrm>
          <a:prstGeom prst="curvedConnector3">
            <a:avLst>
              <a:gd name="adj1" fmla="val 15002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2DB6D4D-90C7-496B-A57C-D06B65F185D9}"/>
              </a:ext>
            </a:extLst>
          </p:cNvPr>
          <p:cNvSpPr txBox="1"/>
          <p:nvPr/>
        </p:nvSpPr>
        <p:spPr>
          <a:xfrm>
            <a:off x="8491945" y="5071241"/>
            <a:ext cx="867511" cy="19275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 err="1">
                <a:solidFill>
                  <a:schemeClr val="tx2"/>
                </a:solidFill>
              </a:rPr>
              <a:t>Mon_Server</a:t>
            </a:r>
            <a:endParaRPr lang="en-US" altLang="ko-KR" sz="900" dirty="0">
              <a:solidFill>
                <a:schemeClr val="tx2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380E6D-ECF8-4AAF-8EDF-3716E48BF3E8}"/>
              </a:ext>
            </a:extLst>
          </p:cNvPr>
          <p:cNvSpPr txBox="1"/>
          <p:nvPr/>
        </p:nvSpPr>
        <p:spPr>
          <a:xfrm>
            <a:off x="10703577" y="5552768"/>
            <a:ext cx="867511" cy="19275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altLang="ko-KR" sz="900" dirty="0" err="1">
                <a:solidFill>
                  <a:schemeClr val="tx2"/>
                </a:solidFill>
              </a:rPr>
              <a:t>Mon_Client</a:t>
            </a:r>
            <a:endParaRPr lang="en-US" altLang="ko-KR" sz="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9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8">
            <a:extLst>
              <a:ext uri="{FF2B5EF4-FFF2-40B4-BE49-F238E27FC236}">
                <a16:creationId xmlns:a16="http://schemas.microsoft.com/office/drawing/2014/main" id="{200F7F24-7CB9-43F3-8CEB-7903AB91F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1196975"/>
            <a:ext cx="894141" cy="27699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108000" tIns="0" rIns="0" bIns="0">
            <a:spAutoFit/>
          </a:bodyPr>
          <a:lstStyle/>
          <a:p>
            <a:pPr defTabSz="881063">
              <a:defRPr/>
            </a:pPr>
            <a:r>
              <a:rPr lang="en-US" altLang="ko-KR" b="1" spc="-150" dirty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+mj-ea"/>
                <a:ea typeface="+mj-ea"/>
              </a:rPr>
              <a:t>DSM-EX</a:t>
            </a:r>
            <a:endParaRPr lang="ko-KR" altLang="en-US" b="1" spc="-150" dirty="0">
              <a:gradFill>
                <a:gsLst>
                  <a:gs pos="0">
                    <a:srgbClr val="002060"/>
                  </a:gs>
                  <a:gs pos="100000">
                    <a:srgbClr val="002060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A26003FE-2EDE-4DC9-9136-F1AB2FFDE689}"/>
              </a:ext>
            </a:extLst>
          </p:cNvPr>
          <p:cNvSpPr/>
          <p:nvPr/>
        </p:nvSpPr>
        <p:spPr>
          <a:xfrm>
            <a:off x="2643615" y="3036920"/>
            <a:ext cx="5283200" cy="1735915"/>
          </a:xfrm>
          <a:prstGeom prst="roundRect">
            <a:avLst>
              <a:gd name="adj" fmla="val 10053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FFA7F1A9-C7AE-43A2-8A2C-B238F1E422E6}"/>
              </a:ext>
            </a:extLst>
          </p:cNvPr>
          <p:cNvSpPr/>
          <p:nvPr/>
        </p:nvSpPr>
        <p:spPr>
          <a:xfrm>
            <a:off x="2643615" y="2475090"/>
            <a:ext cx="6564588" cy="432048"/>
          </a:xfrm>
          <a:prstGeom prst="roundRect">
            <a:avLst>
              <a:gd name="adj" fmla="val 1005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OpenVPN</a:t>
            </a:r>
            <a:r>
              <a:rPr lang="en-US" altLang="ko-KR" sz="1400" dirty="0">
                <a:solidFill>
                  <a:schemeClr val="tx1"/>
                </a:solidFill>
              </a:rPr>
              <a:t> 2.6.12 (TLS/</a:t>
            </a:r>
            <a:r>
              <a:rPr lang="en-US" altLang="ko-KR" sz="1400" dirty="0" err="1">
                <a:solidFill>
                  <a:schemeClr val="tx1"/>
                </a:solidFill>
              </a:rPr>
              <a:t>DTLS</a:t>
            </a:r>
            <a:r>
              <a:rPr lang="en-US" altLang="ko-KR" sz="1400" dirty="0">
                <a:solidFill>
                  <a:schemeClr val="tx1"/>
                </a:solidFill>
              </a:rPr>
              <a:t> VPN tunneling (site to site))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37">
            <a:extLst>
              <a:ext uri="{FF2B5EF4-FFF2-40B4-BE49-F238E27FC236}">
                <a16:creationId xmlns:a16="http://schemas.microsoft.com/office/drawing/2014/main" id="{EA7B6637-92C1-47AC-B608-C9F47B0812D1}"/>
              </a:ext>
            </a:extLst>
          </p:cNvPr>
          <p:cNvSpPr/>
          <p:nvPr/>
        </p:nvSpPr>
        <p:spPr>
          <a:xfrm>
            <a:off x="3992181" y="3556115"/>
            <a:ext cx="1119962" cy="101254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SSL component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(TLS/</a:t>
            </a:r>
            <a:r>
              <a:rPr lang="en-US" altLang="ko-KR" sz="1200" dirty="0" err="1">
                <a:solidFill>
                  <a:schemeClr val="tx1"/>
                </a:solidFill>
              </a:rPr>
              <a:t>DTLS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모서리가 둥근 직사각형 42">
            <a:extLst>
              <a:ext uri="{FF2B5EF4-FFF2-40B4-BE49-F238E27FC236}">
                <a16:creationId xmlns:a16="http://schemas.microsoft.com/office/drawing/2014/main" id="{3C77BEA2-F9D5-4B4B-AE43-6091B1236745}"/>
              </a:ext>
            </a:extLst>
          </p:cNvPr>
          <p:cNvSpPr/>
          <p:nvPr/>
        </p:nvSpPr>
        <p:spPr>
          <a:xfrm>
            <a:off x="2771049" y="3550728"/>
            <a:ext cx="1121894" cy="1017933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86DF149F-C17B-4A23-A473-30864EEA2644}"/>
              </a:ext>
            </a:extLst>
          </p:cNvPr>
          <p:cNvSpPr/>
          <p:nvPr/>
        </p:nvSpPr>
        <p:spPr>
          <a:xfrm>
            <a:off x="5195074" y="3556115"/>
            <a:ext cx="1074764" cy="1012546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Crypto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8" name="아래쪽 화살표 38">
            <a:extLst>
              <a:ext uri="{FF2B5EF4-FFF2-40B4-BE49-F238E27FC236}">
                <a16:creationId xmlns:a16="http://schemas.microsoft.com/office/drawing/2014/main" id="{3FDC5716-33DF-4C2B-AABC-C8F642D8526A}"/>
              </a:ext>
            </a:extLst>
          </p:cNvPr>
          <p:cNvSpPr/>
          <p:nvPr/>
        </p:nvSpPr>
        <p:spPr>
          <a:xfrm rot="5400000">
            <a:off x="6365074" y="3920145"/>
            <a:ext cx="415878" cy="459049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80000">
                <a:srgbClr val="FF7A00"/>
              </a:gs>
              <a:gs pos="100000">
                <a:srgbClr val="FF0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4D340250-10EF-4432-959D-E2D6240A26F1}"/>
              </a:ext>
            </a:extLst>
          </p:cNvPr>
          <p:cNvSpPr/>
          <p:nvPr/>
        </p:nvSpPr>
        <p:spPr>
          <a:xfrm>
            <a:off x="2633889" y="4882953"/>
            <a:ext cx="5292926" cy="478860"/>
          </a:xfrm>
          <a:prstGeom prst="roundRect">
            <a:avLst>
              <a:gd name="adj" fmla="val 10053"/>
            </a:avLst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Network Stack</a:t>
            </a:r>
          </a:p>
        </p:txBody>
      </p:sp>
      <p:sp>
        <p:nvSpPr>
          <p:cNvPr id="10" name="구름 9">
            <a:extLst>
              <a:ext uri="{FF2B5EF4-FFF2-40B4-BE49-F238E27FC236}">
                <a16:creationId xmlns:a16="http://schemas.microsoft.com/office/drawing/2014/main" id="{6946F942-1D75-48C7-8FE2-FA1CBD1A4426}"/>
              </a:ext>
            </a:extLst>
          </p:cNvPr>
          <p:cNvSpPr/>
          <p:nvPr/>
        </p:nvSpPr>
        <p:spPr>
          <a:xfrm>
            <a:off x="9775583" y="5249828"/>
            <a:ext cx="1203023" cy="797591"/>
          </a:xfrm>
          <a:prstGeom prst="cloud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network</a:t>
            </a:r>
            <a:endParaRPr lang="ko-KR" altLang="en-US" sz="1100" dirty="0" err="1">
              <a:solidFill>
                <a:schemeClr val="tx1"/>
              </a:solidFill>
            </a:endParaRPr>
          </a:p>
        </p:txBody>
      </p:sp>
      <p:sp>
        <p:nvSpPr>
          <p:cNvPr id="11" name="아래쪽 화살표 65">
            <a:extLst>
              <a:ext uri="{FF2B5EF4-FFF2-40B4-BE49-F238E27FC236}">
                <a16:creationId xmlns:a16="http://schemas.microsoft.com/office/drawing/2014/main" id="{5DD3D67D-6EF4-4035-8847-206B56D90370}"/>
              </a:ext>
            </a:extLst>
          </p:cNvPr>
          <p:cNvSpPr/>
          <p:nvPr/>
        </p:nvSpPr>
        <p:spPr>
          <a:xfrm>
            <a:off x="4130205" y="4618504"/>
            <a:ext cx="284797" cy="364439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80000">
                <a:srgbClr val="FF7A00"/>
              </a:gs>
              <a:gs pos="100000">
                <a:srgbClr val="FF0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32">
            <a:extLst>
              <a:ext uri="{FF2B5EF4-FFF2-40B4-BE49-F238E27FC236}">
                <a16:creationId xmlns:a16="http://schemas.microsoft.com/office/drawing/2014/main" id="{54B88893-3E33-452F-A6AD-51520BFC45F8}"/>
              </a:ext>
            </a:extLst>
          </p:cNvPr>
          <p:cNvSpPr/>
          <p:nvPr/>
        </p:nvSpPr>
        <p:spPr>
          <a:xfrm>
            <a:off x="6872748" y="3318425"/>
            <a:ext cx="896792" cy="655385"/>
          </a:xfrm>
          <a:prstGeom prst="roundRect">
            <a:avLst/>
          </a:prstGeom>
          <a:solidFill>
            <a:srgbClr val="FFFFCC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PQC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crypto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D7707-F641-47B4-9724-10A54B3D7DFE}"/>
              </a:ext>
            </a:extLst>
          </p:cNvPr>
          <p:cNvSpPr txBox="1"/>
          <p:nvPr/>
        </p:nvSpPr>
        <p:spPr>
          <a:xfrm>
            <a:off x="2770777" y="3036921"/>
            <a:ext cx="327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TLS/</a:t>
            </a:r>
            <a:r>
              <a:rPr lang="en-US" altLang="ko-KR" sz="1600" dirty="0" err="1"/>
              <a:t>DTLS</a:t>
            </a:r>
            <a:r>
              <a:rPr lang="en-US" altLang="ko-KR" sz="1600" dirty="0"/>
              <a:t> library (OpenSSL 1.1.1)</a:t>
            </a:r>
            <a:endParaRPr lang="ko-KR" altLang="en-US" sz="1600" dirty="0"/>
          </a:p>
        </p:txBody>
      </p:sp>
      <p:sp>
        <p:nvSpPr>
          <p:cNvPr id="14" name="모서리가 둥근 직사각형 32">
            <a:extLst>
              <a:ext uri="{FF2B5EF4-FFF2-40B4-BE49-F238E27FC236}">
                <a16:creationId xmlns:a16="http://schemas.microsoft.com/office/drawing/2014/main" id="{1F663CE8-FC89-4D65-85A1-B10331060505}"/>
              </a:ext>
            </a:extLst>
          </p:cNvPr>
          <p:cNvSpPr/>
          <p:nvPr/>
        </p:nvSpPr>
        <p:spPr>
          <a:xfrm>
            <a:off x="6872748" y="4062388"/>
            <a:ext cx="892063" cy="651929"/>
          </a:xfrm>
          <a:prstGeom prst="roundRect">
            <a:avLst/>
          </a:prstGeom>
          <a:solidFill>
            <a:srgbClr val="FFFFCC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K-</a:t>
            </a:r>
            <a:r>
              <a:rPr lang="en-US" altLang="ko-KR" sz="1200" b="1" dirty="0" err="1">
                <a:solidFill>
                  <a:schemeClr val="tx1"/>
                </a:solidFill>
              </a:rPr>
              <a:t>PQC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crypto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15" name="모서리가 둥근 직사각형 45">
            <a:extLst>
              <a:ext uri="{FF2B5EF4-FFF2-40B4-BE49-F238E27FC236}">
                <a16:creationId xmlns:a16="http://schemas.microsoft.com/office/drawing/2014/main" id="{6307B076-E091-454C-A480-AB3F2897D78E}"/>
              </a:ext>
            </a:extLst>
          </p:cNvPr>
          <p:cNvSpPr/>
          <p:nvPr/>
        </p:nvSpPr>
        <p:spPr>
          <a:xfrm>
            <a:off x="2633888" y="5420611"/>
            <a:ext cx="6646393" cy="478860"/>
          </a:xfrm>
          <a:prstGeom prst="roundRect">
            <a:avLst>
              <a:gd name="adj" fmla="val 10053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           Operating System (Embedded Linux)</a:t>
            </a:r>
          </a:p>
        </p:txBody>
      </p:sp>
      <p:sp>
        <p:nvSpPr>
          <p:cNvPr id="16" name="모서리가 둥근 직사각형 45">
            <a:extLst>
              <a:ext uri="{FF2B5EF4-FFF2-40B4-BE49-F238E27FC236}">
                <a16:creationId xmlns:a16="http://schemas.microsoft.com/office/drawing/2014/main" id="{7DD17F83-B21E-48FA-997C-11587E0EDE65}"/>
              </a:ext>
            </a:extLst>
          </p:cNvPr>
          <p:cNvSpPr/>
          <p:nvPr/>
        </p:nvSpPr>
        <p:spPr>
          <a:xfrm>
            <a:off x="2643615" y="5961419"/>
            <a:ext cx="6646395" cy="478860"/>
          </a:xfrm>
          <a:prstGeom prst="roundRect">
            <a:avLst>
              <a:gd name="adj" fmla="val 10053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Hardware (Cortex-A)</a:t>
            </a:r>
          </a:p>
        </p:txBody>
      </p:sp>
      <p:sp>
        <p:nvSpPr>
          <p:cNvPr id="17" name="모서리가 둥근 직사각형 19">
            <a:extLst>
              <a:ext uri="{FF2B5EF4-FFF2-40B4-BE49-F238E27FC236}">
                <a16:creationId xmlns:a16="http://schemas.microsoft.com/office/drawing/2014/main" id="{A86E1421-A1C7-446D-87CC-6726EEE680AD}"/>
              </a:ext>
            </a:extLst>
          </p:cNvPr>
          <p:cNvSpPr/>
          <p:nvPr/>
        </p:nvSpPr>
        <p:spPr>
          <a:xfrm>
            <a:off x="2696378" y="5019581"/>
            <a:ext cx="719846" cy="23024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TCP/IP</a:t>
            </a:r>
            <a:endParaRPr lang="ko-KR" altLang="en-US" sz="1100" dirty="0"/>
          </a:p>
        </p:txBody>
      </p:sp>
      <p:sp>
        <p:nvSpPr>
          <p:cNvPr id="18" name="모서리가 둥근 직사각형 20">
            <a:extLst>
              <a:ext uri="{FF2B5EF4-FFF2-40B4-BE49-F238E27FC236}">
                <a16:creationId xmlns:a16="http://schemas.microsoft.com/office/drawing/2014/main" id="{52F7F4D8-2DFE-4829-8A1B-CA6A5B4A77EA}"/>
              </a:ext>
            </a:extLst>
          </p:cNvPr>
          <p:cNvSpPr/>
          <p:nvPr/>
        </p:nvSpPr>
        <p:spPr>
          <a:xfrm>
            <a:off x="2696378" y="5544539"/>
            <a:ext cx="762168" cy="25622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Ethernet</a:t>
            </a:r>
            <a:endParaRPr lang="ko-KR" altLang="en-US" sz="1100" dirty="0"/>
          </a:p>
        </p:txBody>
      </p:sp>
      <p:sp>
        <p:nvSpPr>
          <p:cNvPr id="19" name="모서리가 둥근 직사각형 32">
            <a:extLst>
              <a:ext uri="{FF2B5EF4-FFF2-40B4-BE49-F238E27FC236}">
                <a16:creationId xmlns:a16="http://schemas.microsoft.com/office/drawing/2014/main" id="{0F5957EB-D37D-4499-B984-D2F7379E83B4}"/>
              </a:ext>
            </a:extLst>
          </p:cNvPr>
          <p:cNvSpPr/>
          <p:nvPr/>
        </p:nvSpPr>
        <p:spPr>
          <a:xfrm>
            <a:off x="8250924" y="3058360"/>
            <a:ext cx="957279" cy="6854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rgbClr val="0066FF"/>
                </a:solidFill>
              </a:rPr>
              <a:t>PUF</a:t>
            </a:r>
          </a:p>
        </p:txBody>
      </p:sp>
      <p:sp>
        <p:nvSpPr>
          <p:cNvPr id="20" name="아래쪽 화살표 38">
            <a:extLst>
              <a:ext uri="{FF2B5EF4-FFF2-40B4-BE49-F238E27FC236}">
                <a16:creationId xmlns:a16="http://schemas.microsoft.com/office/drawing/2014/main" id="{017BC429-33E8-4AA3-A34B-5C441C27D246}"/>
              </a:ext>
            </a:extLst>
          </p:cNvPr>
          <p:cNvSpPr/>
          <p:nvPr/>
        </p:nvSpPr>
        <p:spPr>
          <a:xfrm rot="5400000">
            <a:off x="7948400" y="3675353"/>
            <a:ext cx="415878" cy="459049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80000">
                <a:srgbClr val="FF7A00"/>
              </a:gs>
              <a:gs pos="100000">
                <a:srgbClr val="FF0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32">
            <a:extLst>
              <a:ext uri="{FF2B5EF4-FFF2-40B4-BE49-F238E27FC236}">
                <a16:creationId xmlns:a16="http://schemas.microsoft.com/office/drawing/2014/main" id="{B040DFD6-0284-40F4-8E16-D74D47818083}"/>
              </a:ext>
            </a:extLst>
          </p:cNvPr>
          <p:cNvSpPr/>
          <p:nvPr/>
        </p:nvSpPr>
        <p:spPr>
          <a:xfrm>
            <a:off x="8250924" y="4086819"/>
            <a:ext cx="957279" cy="6432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Anti-Tamper Module</a:t>
            </a:r>
          </a:p>
        </p:txBody>
      </p:sp>
      <p:sp>
        <p:nvSpPr>
          <p:cNvPr id="22" name="아래쪽 화살표 38">
            <a:extLst>
              <a:ext uri="{FF2B5EF4-FFF2-40B4-BE49-F238E27FC236}">
                <a16:creationId xmlns:a16="http://schemas.microsoft.com/office/drawing/2014/main" id="{47AD603B-E470-45F9-B0D6-9336BEBDEEC8}"/>
              </a:ext>
            </a:extLst>
          </p:cNvPr>
          <p:cNvSpPr/>
          <p:nvPr/>
        </p:nvSpPr>
        <p:spPr>
          <a:xfrm rot="5400000">
            <a:off x="2113984" y="5326932"/>
            <a:ext cx="415878" cy="643383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80000">
                <a:srgbClr val="FF7A00"/>
              </a:gs>
              <a:gs pos="100000">
                <a:srgbClr val="FF0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9">
            <a:extLst>
              <a:ext uri="{FF2B5EF4-FFF2-40B4-BE49-F238E27FC236}">
                <a16:creationId xmlns:a16="http://schemas.microsoft.com/office/drawing/2014/main" id="{68F4FB70-A9F1-4E59-A616-F36FCBD2B858}"/>
              </a:ext>
            </a:extLst>
          </p:cNvPr>
          <p:cNvSpPr/>
          <p:nvPr/>
        </p:nvSpPr>
        <p:spPr>
          <a:xfrm>
            <a:off x="691418" y="5408756"/>
            <a:ext cx="1227893" cy="519831"/>
          </a:xfrm>
          <a:prstGeom prst="roundRect">
            <a:avLst>
              <a:gd name="adj" fmla="val 1005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FCC/MC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7">
            <a:extLst>
              <a:ext uri="{FF2B5EF4-FFF2-40B4-BE49-F238E27FC236}">
                <a16:creationId xmlns:a16="http://schemas.microsoft.com/office/drawing/2014/main" id="{867E938C-18D9-4531-8507-DCB79C7C9C05}"/>
              </a:ext>
            </a:extLst>
          </p:cNvPr>
          <p:cNvSpPr/>
          <p:nvPr/>
        </p:nvSpPr>
        <p:spPr>
          <a:xfrm>
            <a:off x="8348479" y="5544539"/>
            <a:ext cx="762168" cy="25622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Ethernet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76155B-5C57-4EAD-B160-695493FD9DE8}"/>
              </a:ext>
            </a:extLst>
          </p:cNvPr>
          <p:cNvSpPr/>
          <p:nvPr/>
        </p:nvSpPr>
        <p:spPr>
          <a:xfrm>
            <a:off x="2544204" y="1955433"/>
            <a:ext cx="6835139" cy="31962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 w="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드론</a:t>
            </a:r>
            <a:r>
              <a:rPr lang="ko-KR" altLang="en-US" sz="1400" dirty="0">
                <a:ln w="0"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 보안 모듈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110667-B5A8-4EF8-8AE9-01045B2AEF25}"/>
              </a:ext>
            </a:extLst>
          </p:cNvPr>
          <p:cNvSpPr/>
          <p:nvPr/>
        </p:nvSpPr>
        <p:spPr>
          <a:xfrm>
            <a:off x="2544203" y="1958106"/>
            <a:ext cx="6835140" cy="4622250"/>
          </a:xfrm>
          <a:prstGeom prst="rect">
            <a:avLst/>
          </a:prstGeom>
          <a:noFill/>
          <a:ln>
            <a:solidFill>
              <a:srgbClr val="C085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n w="0">
                <a:solidFill>
                  <a:srgbClr val="542C2A">
                    <a:alpha val="29804"/>
                  </a:srgbClr>
                </a:solidFill>
              </a:ln>
              <a:solidFill>
                <a:srgbClr val="542C2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아래쪽 화살표 46">
            <a:extLst>
              <a:ext uri="{FF2B5EF4-FFF2-40B4-BE49-F238E27FC236}">
                <a16:creationId xmlns:a16="http://schemas.microsoft.com/office/drawing/2014/main" id="{84201748-ECE7-49D1-8E1F-368E47140907}"/>
              </a:ext>
            </a:extLst>
          </p:cNvPr>
          <p:cNvSpPr/>
          <p:nvPr/>
        </p:nvSpPr>
        <p:spPr>
          <a:xfrm rot="16200000">
            <a:off x="9247604" y="5352609"/>
            <a:ext cx="415878" cy="640080"/>
          </a:xfrm>
          <a:prstGeom prst="downArrow">
            <a:avLst/>
          </a:prstGeom>
          <a:gradFill flip="none" rotWithShape="1">
            <a:gsLst>
              <a:gs pos="0">
                <a:srgbClr val="FFF200"/>
              </a:gs>
              <a:gs pos="80000">
                <a:srgbClr val="FF7A00"/>
              </a:gs>
              <a:gs pos="100000">
                <a:srgbClr val="FF030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1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6F57DC7-AB8C-4356-B413-AC4A4868E773}"/>
              </a:ext>
            </a:extLst>
          </p:cNvPr>
          <p:cNvCxnSpPr>
            <a:cxnSpLocks/>
          </p:cNvCxnSpPr>
          <p:nvPr/>
        </p:nvCxnSpPr>
        <p:spPr>
          <a:xfrm>
            <a:off x="334963" y="1535218"/>
            <a:ext cx="86423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98">
            <a:extLst>
              <a:ext uri="{FF2B5EF4-FFF2-40B4-BE49-F238E27FC236}">
                <a16:creationId xmlns:a16="http://schemas.microsoft.com/office/drawing/2014/main" id="{D496CDCC-A149-408E-8D27-EA77F5BF8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" y="1196975"/>
            <a:ext cx="4732983" cy="276999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lIns="108000" tIns="0" rIns="0" bIns="0">
            <a:spAutoFit/>
          </a:bodyPr>
          <a:lstStyle/>
          <a:p>
            <a:pPr defTabSz="881063">
              <a:defRPr/>
            </a:pPr>
            <a:r>
              <a:rPr lang="en-US" altLang="ko-KR" b="1" spc="-150" dirty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+mj-ea"/>
                <a:ea typeface="+mj-ea"/>
              </a:rPr>
              <a:t>DSM-EX – </a:t>
            </a:r>
            <a:r>
              <a:rPr lang="ko-KR" altLang="en-US" b="1" spc="-150" dirty="0">
                <a:gradFill>
                  <a:gsLst>
                    <a:gs pos="0">
                      <a:srgbClr val="002060"/>
                    </a:gs>
                    <a:gs pos="100000">
                      <a:srgbClr val="002060"/>
                    </a:gs>
                  </a:gsLst>
                  <a:lin ang="5400000" scaled="1"/>
                </a:gradFill>
                <a:latin typeface="+mj-ea"/>
                <a:ea typeface="+mj-ea"/>
              </a:rPr>
              <a:t>네트워크 구성도</a:t>
            </a:r>
          </a:p>
        </p:txBody>
      </p:sp>
      <p:pic>
        <p:nvPicPr>
          <p:cNvPr id="4" name="Picture 4" descr="라즈베리파이4 (Raspberry Pi 4 Model B) 4GB + 방열판 / 디바이스마트">
            <a:extLst>
              <a:ext uri="{FF2B5EF4-FFF2-40B4-BE49-F238E27FC236}">
                <a16:creationId xmlns:a16="http://schemas.microsoft.com/office/drawing/2014/main" id="{15A19990-5294-4883-AC0C-43128E320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5" b="16966"/>
          <a:stretch/>
        </p:blipFill>
        <p:spPr bwMode="auto">
          <a:xfrm rot="10800000">
            <a:off x="10244535" y="4863474"/>
            <a:ext cx="814240" cy="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:\KakaoTalk_20240725_161032641.png">
            <a:extLst>
              <a:ext uri="{FF2B5EF4-FFF2-40B4-BE49-F238E27FC236}">
                <a16:creationId xmlns:a16="http://schemas.microsoft.com/office/drawing/2014/main" id="{BCC521BC-4652-4B34-9AF2-E9E40AC4C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73689" y="4742985"/>
            <a:ext cx="620025" cy="8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:\KakaoTalk_20240725_161032641.png">
            <a:extLst>
              <a:ext uri="{FF2B5EF4-FFF2-40B4-BE49-F238E27FC236}">
                <a16:creationId xmlns:a16="http://schemas.microsoft.com/office/drawing/2014/main" id="{D0198E11-C60A-4119-977E-59CD3486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57799" y="4778271"/>
            <a:ext cx="620025" cy="8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27FECF4-C771-4DFC-949D-46A5ED8B0BAF}"/>
              </a:ext>
            </a:extLst>
          </p:cNvPr>
          <p:cNvSpPr/>
          <p:nvPr/>
        </p:nvSpPr>
        <p:spPr>
          <a:xfrm>
            <a:off x="8185460" y="5316349"/>
            <a:ext cx="1275648" cy="521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172.16.0.12/24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16D86-83D4-41CA-A836-C8F9FE555D94}"/>
              </a:ext>
            </a:extLst>
          </p:cNvPr>
          <p:cNvSpPr/>
          <p:nvPr/>
        </p:nvSpPr>
        <p:spPr>
          <a:xfrm>
            <a:off x="4167811" y="5342861"/>
            <a:ext cx="1275648" cy="521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10.0.0.11/24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8BC542-5929-492D-9294-B13453DF82DB}"/>
              </a:ext>
            </a:extLst>
          </p:cNvPr>
          <p:cNvCxnSpPr>
            <a:stCxn id="41" idx="3"/>
            <a:endCxn id="11" idx="1"/>
          </p:cNvCxnSpPr>
          <p:nvPr/>
        </p:nvCxnSpPr>
        <p:spPr>
          <a:xfrm flipV="1">
            <a:off x="2432045" y="5371988"/>
            <a:ext cx="1235376" cy="747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구름 9">
            <a:extLst>
              <a:ext uri="{FF2B5EF4-FFF2-40B4-BE49-F238E27FC236}">
                <a16:creationId xmlns:a16="http://schemas.microsoft.com/office/drawing/2014/main" id="{8EAD8582-9CD2-478A-96BC-2859B115499F}"/>
              </a:ext>
            </a:extLst>
          </p:cNvPr>
          <p:cNvSpPr/>
          <p:nvPr/>
        </p:nvSpPr>
        <p:spPr>
          <a:xfrm>
            <a:off x="5797663" y="5001277"/>
            <a:ext cx="668702" cy="451617"/>
          </a:xfrm>
          <a:prstGeom prst="cloud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 err="1">
              <a:solidFill>
                <a:schemeClr val="tx1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5A6CEDF-E6EA-46AE-88A4-75B19D890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1852" l="7541" r="93443">
                        <a14:foregroundMark x1="15738" y1="15926" x2="85246" y2="16667"/>
                        <a14:foregroundMark x1="84918" y1="12963" x2="15410" y2="12963"/>
                        <a14:foregroundMark x1="21967" y1="17037" x2="21967" y2="17037"/>
                        <a14:foregroundMark x1="20000" y1="18519" x2="82295" y2="18889"/>
                        <a14:foregroundMark x1="83934" y1="20000" x2="83934" y2="83333"/>
                        <a14:foregroundMark x1="77705" y1="82222" x2="14754" y2="80741"/>
                        <a14:foregroundMark x1="18361" y1="19630" x2="18033" y2="80000"/>
                        <a14:foregroundMark x1="32787" y1="80000" x2="70820" y2="80370"/>
                        <a14:foregroundMark x1="12787" y1="84444" x2="89180" y2="85556"/>
                        <a14:foregroundMark x1="88197" y1="82963" x2="14098" y2="85926"/>
                        <a14:foregroundMark x1="21311" y1="25926" x2="79016" y2="50000"/>
                        <a14:foregroundMark x1="78361" y1="24444" x2="21967" y2="24444"/>
                        <a14:foregroundMark x1="37049" y1="72593" x2="65574" y2="75556"/>
                        <a14:foregroundMark x1="77377" y1="62963" x2="84590" y2="18519"/>
                        <a14:foregroundMark x1="26557" y1="60000" x2="13443" y2="20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21" y="5258578"/>
            <a:ext cx="256222" cy="22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7FE6A2D-99AD-4FEE-8C01-60F7F70A0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1852" l="7541" r="93443">
                        <a14:foregroundMark x1="15738" y1="15926" x2="85246" y2="16667"/>
                        <a14:foregroundMark x1="84918" y1="12963" x2="15410" y2="12963"/>
                        <a14:foregroundMark x1="21967" y1="17037" x2="21967" y2="17037"/>
                        <a14:foregroundMark x1="20000" y1="18519" x2="82295" y2="18889"/>
                        <a14:foregroundMark x1="83934" y1="20000" x2="83934" y2="83333"/>
                        <a14:foregroundMark x1="77705" y1="82222" x2="14754" y2="80741"/>
                        <a14:foregroundMark x1="18361" y1="19630" x2="18033" y2="80000"/>
                        <a14:foregroundMark x1="32787" y1="80000" x2="70820" y2="80370"/>
                        <a14:foregroundMark x1="12787" y1="84444" x2="89180" y2="85556"/>
                        <a14:foregroundMark x1="88197" y1="82963" x2="14098" y2="85926"/>
                        <a14:foregroundMark x1="21311" y1="25926" x2="79016" y2="50000"/>
                        <a14:foregroundMark x1="78361" y1="24444" x2="21967" y2="24444"/>
                        <a14:foregroundMark x1="37049" y1="72593" x2="65574" y2="75556"/>
                        <a14:foregroundMark x1="77377" y1="62963" x2="84590" y2="18519"/>
                        <a14:foregroundMark x1="26557" y1="60000" x2="13443" y2="20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789" y="5250097"/>
            <a:ext cx="256222" cy="22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5F11ED-B20E-405B-B16A-1E7FC27A6BEF}"/>
              </a:ext>
            </a:extLst>
          </p:cNvPr>
          <p:cNvSpPr/>
          <p:nvPr/>
        </p:nvSpPr>
        <p:spPr>
          <a:xfrm>
            <a:off x="3433011" y="3992330"/>
            <a:ext cx="1275648" cy="93780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드론보안모듈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DSM-EX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GCS Side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(VPN Server)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E52938-417D-4B5C-A333-DE15DDF966ED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4619011" y="5363507"/>
            <a:ext cx="3007162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317D3D-3A4A-4320-A2A4-D7807A0B1111}"/>
              </a:ext>
            </a:extLst>
          </p:cNvPr>
          <p:cNvSpPr/>
          <p:nvPr/>
        </p:nvSpPr>
        <p:spPr>
          <a:xfrm>
            <a:off x="5498910" y="5082061"/>
            <a:ext cx="1275648" cy="521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Network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(RF/</a:t>
            </a:r>
            <a:r>
              <a:rPr lang="en-US" altLang="ko-KR" sz="1100" b="1" dirty="0" err="1">
                <a:solidFill>
                  <a:schemeClr val="tx1"/>
                </a:solidFill>
              </a:rPr>
              <a:t>5G</a:t>
            </a:r>
            <a:r>
              <a:rPr lang="en-US" altLang="ko-KR" sz="1100" b="1" dirty="0">
                <a:solidFill>
                  <a:schemeClr val="tx1"/>
                </a:solidFill>
              </a:rPr>
              <a:t>/LET/</a:t>
            </a:r>
            <a:r>
              <a:rPr lang="en-US" altLang="ko-KR" sz="1100" b="1" dirty="0" err="1">
                <a:solidFill>
                  <a:schemeClr val="tx1"/>
                </a:solidFill>
              </a:rPr>
              <a:t>WiFi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DEC6983-405F-4AEF-A6CC-FD536028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1852" l="7541" r="93443">
                        <a14:foregroundMark x1="15738" y1="15926" x2="85246" y2="16667"/>
                        <a14:foregroundMark x1="84918" y1="12963" x2="15410" y2="12963"/>
                        <a14:foregroundMark x1="21967" y1="17037" x2="21967" y2="17037"/>
                        <a14:foregroundMark x1="20000" y1="18519" x2="82295" y2="18889"/>
                        <a14:foregroundMark x1="83934" y1="20000" x2="83934" y2="83333"/>
                        <a14:foregroundMark x1="77705" y1="82222" x2="14754" y2="80741"/>
                        <a14:foregroundMark x1="18361" y1="19630" x2="18033" y2="80000"/>
                        <a14:foregroundMark x1="32787" y1="80000" x2="70820" y2="80370"/>
                        <a14:foregroundMark x1="12787" y1="84444" x2="89180" y2="85556"/>
                        <a14:foregroundMark x1="88197" y1="82963" x2="14098" y2="85926"/>
                        <a14:foregroundMark x1="21311" y1="25926" x2="79016" y2="50000"/>
                        <a14:foregroundMark x1="78361" y1="24444" x2="21967" y2="24444"/>
                        <a14:foregroundMark x1="37049" y1="72593" x2="65574" y2="75556"/>
                        <a14:foregroundMark x1="77377" y1="62963" x2="84590" y2="18519"/>
                        <a14:foregroundMark x1="26557" y1="60000" x2="13443" y2="20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173" y="5250097"/>
            <a:ext cx="256222" cy="22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53DE64-E248-438A-897B-B4B761E306CE}"/>
              </a:ext>
            </a:extLst>
          </p:cNvPr>
          <p:cNvSpPr/>
          <p:nvPr/>
        </p:nvSpPr>
        <p:spPr>
          <a:xfrm>
            <a:off x="6909812" y="5322782"/>
            <a:ext cx="1275648" cy="521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10.0.0.12/24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D9C323C-6ECF-42B1-A419-FE00F4CE6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1852" l="7541" r="93443">
                        <a14:foregroundMark x1="15738" y1="15926" x2="85246" y2="16667"/>
                        <a14:foregroundMark x1="84918" y1="12963" x2="15410" y2="12963"/>
                        <a14:foregroundMark x1="21967" y1="17037" x2="21967" y2="17037"/>
                        <a14:foregroundMark x1="20000" y1="18519" x2="82295" y2="18889"/>
                        <a14:foregroundMark x1="83934" y1="20000" x2="83934" y2="83333"/>
                        <a14:foregroundMark x1="77705" y1="82222" x2="14754" y2="80741"/>
                        <a14:foregroundMark x1="18361" y1="19630" x2="18033" y2="80000"/>
                        <a14:foregroundMark x1="32787" y1="80000" x2="70820" y2="80370"/>
                        <a14:foregroundMark x1="12787" y1="84444" x2="89180" y2="85556"/>
                        <a14:foregroundMark x1="88197" y1="82963" x2="14098" y2="85926"/>
                        <a14:foregroundMark x1="21311" y1="25926" x2="79016" y2="50000"/>
                        <a14:foregroundMark x1="78361" y1="24444" x2="21967" y2="24444"/>
                        <a14:foregroundMark x1="37049" y1="72593" x2="65574" y2="75556"/>
                        <a14:foregroundMark x1="77377" y1="62963" x2="84590" y2="18519"/>
                        <a14:foregroundMark x1="26557" y1="60000" x2="13443" y2="20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9" y="5242107"/>
            <a:ext cx="256222" cy="22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F418BA-BC07-493E-8883-1291F4FF2920}"/>
              </a:ext>
            </a:extLst>
          </p:cNvPr>
          <p:cNvSpPr/>
          <p:nvPr/>
        </p:nvSpPr>
        <p:spPr>
          <a:xfrm>
            <a:off x="2834687" y="5362836"/>
            <a:ext cx="1253797" cy="521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192.168.0.11/24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7D3729-4CC0-4CF8-AA9A-F1E2790CE26B}"/>
              </a:ext>
            </a:extLst>
          </p:cNvPr>
          <p:cNvSpPr/>
          <p:nvPr/>
        </p:nvSpPr>
        <p:spPr>
          <a:xfrm>
            <a:off x="7664273" y="4234284"/>
            <a:ext cx="1275648" cy="521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드론보안모듈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DSM-EX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Drone Side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(VPN Client)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D6BF4ECF-9D06-4F82-962F-52AEA3C14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1852" l="7541" r="93443">
                        <a14:foregroundMark x1="15738" y1="15926" x2="85246" y2="16667"/>
                        <a14:foregroundMark x1="84918" y1="12963" x2="15410" y2="12963"/>
                        <a14:foregroundMark x1="21967" y1="17037" x2="21967" y2="17037"/>
                        <a14:foregroundMark x1="20000" y1="18519" x2="82295" y2="18889"/>
                        <a14:foregroundMark x1="83934" y1="20000" x2="83934" y2="83333"/>
                        <a14:foregroundMark x1="77705" y1="82222" x2="14754" y2="80741"/>
                        <a14:foregroundMark x1="18361" y1="19630" x2="18033" y2="80000"/>
                        <a14:foregroundMark x1="32787" y1="80000" x2="70820" y2="80370"/>
                        <a14:foregroundMark x1="12787" y1="84444" x2="89180" y2="85556"/>
                        <a14:foregroundMark x1="88197" y1="82963" x2="14098" y2="85926"/>
                        <a14:foregroundMark x1="21311" y1="25926" x2="79016" y2="50000"/>
                        <a14:foregroundMark x1="78361" y1="24444" x2="21967" y2="24444"/>
                        <a14:foregroundMark x1="37049" y1="72593" x2="65574" y2="75556"/>
                        <a14:foregroundMark x1="77377" y1="62963" x2="84590" y2="18519"/>
                        <a14:foregroundMark x1="26557" y1="60000" x2="13443" y2="20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366" y="5242107"/>
            <a:ext cx="256222" cy="22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E60FED-6281-41E3-B998-056413ED40B5}"/>
              </a:ext>
            </a:extLst>
          </p:cNvPr>
          <p:cNvGrpSpPr/>
          <p:nvPr/>
        </p:nvGrpSpPr>
        <p:grpSpPr>
          <a:xfrm>
            <a:off x="1032672" y="3219957"/>
            <a:ext cx="1601015" cy="2661189"/>
            <a:chOff x="9929040" y="2585370"/>
            <a:chExt cx="1601015" cy="2661189"/>
          </a:xfrm>
        </p:grpSpPr>
        <p:pic>
          <p:nvPicPr>
            <p:cNvPr id="23" name="Picture 2" descr="Z:\R\PngItem_4950634.png">
              <a:extLst>
                <a:ext uri="{FF2B5EF4-FFF2-40B4-BE49-F238E27FC236}">
                  <a16:creationId xmlns:a16="http://schemas.microsoft.com/office/drawing/2014/main" id="{8E4EF6CC-44D8-4F9B-987F-2102F5517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9924" y="4378013"/>
              <a:ext cx="1073940" cy="463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55F144-38A1-4999-BD28-F3A91C294DA2}"/>
                </a:ext>
              </a:extLst>
            </p:cNvPr>
            <p:cNvSpPr/>
            <p:nvPr/>
          </p:nvSpPr>
          <p:spPr>
            <a:xfrm>
              <a:off x="9929040" y="3020806"/>
              <a:ext cx="160101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58138">
                <a:spcBef>
                  <a:spcPct val="50000"/>
                </a:spcBef>
              </a:pPr>
              <a:r>
                <a:rPr lang="en-US" altLang="ko-KR" sz="1200" dirty="0" err="1">
                  <a:ln w="0"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latin typeface="휴먼모음T" panose="02030504000101010101" pitchFamily="18" charset="-127"/>
                  <a:ea typeface="휴먼모음T" panose="02030504000101010101" pitchFamily="18" charset="-127"/>
                </a:rPr>
                <a:t>QGroundControl</a:t>
              </a:r>
              <a:endParaRPr lang="ko-KR" altLang="en-US" sz="1200" dirty="0">
                <a:ln w="0"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  <p:pic>
          <p:nvPicPr>
            <p:cNvPr id="25" name="Picture 3">
              <a:extLst>
                <a:ext uri="{FF2B5EF4-FFF2-40B4-BE49-F238E27FC236}">
                  <a16:creationId xmlns:a16="http://schemas.microsoft.com/office/drawing/2014/main" id="{3813E7E5-9085-4618-A49F-20BFA94AE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954" y="2585370"/>
              <a:ext cx="457200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955207C-EFEC-420F-BBA7-0F21D60B9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230022" y="3250226"/>
              <a:ext cx="1101636" cy="749274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B912B46-ABA6-4B40-BF7D-619A0A433652}"/>
                </a:ext>
              </a:extLst>
            </p:cNvPr>
            <p:cNvSpPr/>
            <p:nvPr/>
          </p:nvSpPr>
          <p:spPr>
            <a:xfrm>
              <a:off x="10129090" y="4048063"/>
              <a:ext cx="126348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050" b="1" dirty="0" err="1"/>
                <a:t>UDP</a:t>
              </a:r>
              <a:r>
                <a:rPr lang="en-US" altLang="ko-KR" sz="1050" b="1" dirty="0"/>
                <a:t> port: 14550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72BCABB-498B-41B8-B59D-AFDF0E59E95D}"/>
                </a:ext>
              </a:extLst>
            </p:cNvPr>
            <p:cNvSpPr/>
            <p:nvPr/>
          </p:nvSpPr>
          <p:spPr>
            <a:xfrm>
              <a:off x="10002234" y="4724959"/>
              <a:ext cx="1167174" cy="521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192.168.0.3/24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A21A91F-B945-4659-81A5-5C5420145821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10746894" y="3512310"/>
              <a:ext cx="0" cy="865703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7" descr="https://mavlink.io/assets/site/logo_mavlink_small.png">
              <a:extLst>
                <a:ext uri="{FF2B5EF4-FFF2-40B4-BE49-F238E27FC236}">
                  <a16:creationId xmlns:a16="http://schemas.microsoft.com/office/drawing/2014/main" id="{3D851D4B-8E99-4EA7-97B0-F7B92BDE6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712" y="3854649"/>
              <a:ext cx="1016587" cy="243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165D6A0-1A56-41D8-88AC-9C268BAB17C7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8616001" y="5355517"/>
            <a:ext cx="1443365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>
            <a:extLst>
              <a:ext uri="{FF2B5EF4-FFF2-40B4-BE49-F238E27FC236}">
                <a16:creationId xmlns:a16="http://schemas.microsoft.com/office/drawing/2014/main" id="{1FE94CBC-53BB-4FBC-86C5-E0A2B2CD0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8972" y1="29762" x2="73832" y2="47222"/>
                        <a14:foregroundMark x1="74143" y1="28968" x2="29283" y2="49206"/>
                        <a14:foregroundMark x1="49221" y1="25794" x2="52336" y2="48016"/>
                        <a14:foregroundMark x1="43925" y1="55159" x2="60748" y2="55159"/>
                        <a14:foregroundMark x1="24922" y1="75000" x2="78816" y2="73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90" t="23571" r="14594" b="17943"/>
          <a:stretch/>
        </p:blipFill>
        <p:spPr bwMode="auto">
          <a:xfrm>
            <a:off x="7236690" y="4555881"/>
            <a:ext cx="668565" cy="45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FD2062-738B-4507-857C-CC8625FE4B4C}"/>
              </a:ext>
            </a:extLst>
          </p:cNvPr>
          <p:cNvSpPr/>
          <p:nvPr/>
        </p:nvSpPr>
        <p:spPr>
          <a:xfrm>
            <a:off x="6673072" y="4211072"/>
            <a:ext cx="1275648" cy="521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10.0.30.2/24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EBD8CE4F-5C7C-4F0F-931A-AF74387A8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28972" y1="29762" x2="73832" y2="47222"/>
                        <a14:foregroundMark x1="74143" y1="28968" x2="29283" y2="49206"/>
                        <a14:foregroundMark x1="49221" y1="25794" x2="52336" y2="48016"/>
                        <a14:foregroundMark x1="43925" y1="55159" x2="60748" y2="55159"/>
                        <a14:foregroundMark x1="24922" y1="75000" x2="78816" y2="738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890" t="23571" r="14594" b="17943"/>
          <a:stretch/>
        </p:blipFill>
        <p:spPr bwMode="auto">
          <a:xfrm>
            <a:off x="4388887" y="4555857"/>
            <a:ext cx="668565" cy="45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25E524-D66B-4FCE-B382-86306E71F9F9}"/>
              </a:ext>
            </a:extLst>
          </p:cNvPr>
          <p:cNvSpPr/>
          <p:nvPr/>
        </p:nvSpPr>
        <p:spPr>
          <a:xfrm>
            <a:off x="4522015" y="4186451"/>
            <a:ext cx="1275648" cy="521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10.0.30.1/24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FCAF15F-2B0C-4281-9032-1DC9CD475124}"/>
              </a:ext>
            </a:extLst>
          </p:cNvPr>
          <p:cNvCxnSpPr/>
          <p:nvPr/>
        </p:nvCxnSpPr>
        <p:spPr>
          <a:xfrm flipH="1">
            <a:off x="4936082" y="4941714"/>
            <a:ext cx="2374814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1DB02B-6C44-4701-A75F-E55CB087CB18}"/>
              </a:ext>
            </a:extLst>
          </p:cNvPr>
          <p:cNvSpPr/>
          <p:nvPr/>
        </p:nvSpPr>
        <p:spPr>
          <a:xfrm>
            <a:off x="9979898" y="5278249"/>
            <a:ext cx="1275648" cy="5216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172.16.0.5/24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02EBB23-66A0-406D-9FAF-675C2DB08B3D}"/>
              </a:ext>
            </a:extLst>
          </p:cNvPr>
          <p:cNvCxnSpPr/>
          <p:nvPr/>
        </p:nvCxnSpPr>
        <p:spPr>
          <a:xfrm flipV="1">
            <a:off x="10651655" y="3798020"/>
            <a:ext cx="452" cy="981634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DA7B40-1BAB-459B-9519-78F25787B608}"/>
              </a:ext>
            </a:extLst>
          </p:cNvPr>
          <p:cNvSpPr/>
          <p:nvPr/>
        </p:nvSpPr>
        <p:spPr>
          <a:xfrm>
            <a:off x="10143160" y="3962566"/>
            <a:ext cx="978660" cy="2734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err="1">
                <a:solidFill>
                  <a:schemeClr val="tx1"/>
                </a:solidFill>
              </a:rPr>
              <a:t>UART</a:t>
            </a:r>
            <a:r>
              <a:rPr lang="en-US" altLang="ko-KR" sz="800" b="1" dirty="0">
                <a:solidFill>
                  <a:schemeClr val="tx1"/>
                </a:solidFill>
              </a:rPr>
              <a:t>/ USB/  or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Ethernet</a:t>
            </a:r>
          </a:p>
        </p:txBody>
      </p:sp>
      <p:pic>
        <p:nvPicPr>
          <p:cNvPr id="40" name="Picture 7" descr="https://mavlink.io/assets/site/logo_mavlink_small.png">
            <a:extLst>
              <a:ext uri="{FF2B5EF4-FFF2-40B4-BE49-F238E27FC236}">
                <a16:creationId xmlns:a16="http://schemas.microsoft.com/office/drawing/2014/main" id="{A73E2C47-2DBD-4E89-BBD8-F0B671749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015" y="3663444"/>
            <a:ext cx="1016587" cy="24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7A7C666D-F576-4BAE-8C61-4D4FC066B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1852" l="7541" r="93443">
                        <a14:foregroundMark x1="15738" y1="15926" x2="85246" y2="16667"/>
                        <a14:foregroundMark x1="84918" y1="12963" x2="15410" y2="12963"/>
                        <a14:foregroundMark x1="21967" y1="17037" x2="21967" y2="17037"/>
                        <a14:foregroundMark x1="20000" y1="18519" x2="82295" y2="18889"/>
                        <a14:foregroundMark x1="83934" y1="20000" x2="83934" y2="83333"/>
                        <a14:foregroundMark x1="77705" y1="82222" x2="14754" y2="80741"/>
                        <a14:foregroundMark x1="18361" y1="19630" x2="18033" y2="80000"/>
                        <a14:foregroundMark x1="32787" y1="80000" x2="70820" y2="80370"/>
                        <a14:foregroundMark x1="12787" y1="84444" x2="89180" y2="85556"/>
                        <a14:foregroundMark x1="88197" y1="82963" x2="14098" y2="85926"/>
                        <a14:foregroundMark x1="21311" y1="25926" x2="79016" y2="50000"/>
                        <a14:foregroundMark x1="78361" y1="24444" x2="21967" y2="24444"/>
                        <a14:foregroundMark x1="37049" y1="72593" x2="65574" y2="75556"/>
                        <a14:foregroundMark x1="77377" y1="62963" x2="84590" y2="18519"/>
                        <a14:foregroundMark x1="26557" y1="60000" x2="13443" y2="203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823" y="5259325"/>
            <a:ext cx="256222" cy="22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 descr="엑스캅터 - [해외구매대행] 픽스호크 Pixhawk PX4 2.4.6 패키지 - 드론장">
            <a:extLst>
              <a:ext uri="{FF2B5EF4-FFF2-40B4-BE49-F238E27FC236}">
                <a16:creationId xmlns:a16="http://schemas.microsoft.com/office/drawing/2014/main" id="{30033D09-B300-487E-8B2D-918580887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000" b="90000" l="19200" r="81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327" y="2762080"/>
            <a:ext cx="1058800" cy="10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D0CEAE0E-34BD-4E46-AE26-620794D2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042" y="2559668"/>
            <a:ext cx="796887" cy="42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311D0EC5-2161-4389-8D17-FE0FBE214AF0}"/>
              </a:ext>
            </a:extLst>
          </p:cNvPr>
          <p:cNvSpPr/>
          <p:nvPr/>
        </p:nvSpPr>
        <p:spPr>
          <a:xfrm>
            <a:off x="9685789" y="4281201"/>
            <a:ext cx="19633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b="1" dirty="0" err="1"/>
              <a:t>UART</a:t>
            </a:r>
            <a:r>
              <a:rPr lang="en-US" altLang="ko-KR" sz="1050" b="1" dirty="0"/>
              <a:t> or  </a:t>
            </a:r>
            <a:r>
              <a:rPr lang="en-US" altLang="ko-KR" sz="1050" b="1" dirty="0" err="1"/>
              <a:t>UDP</a:t>
            </a:r>
            <a:r>
              <a:rPr lang="en-US" altLang="ko-KR" sz="1050" b="1" dirty="0"/>
              <a:t> port: 14550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1AC1DD-22C3-4E8B-9A6B-4217EE1271D2}"/>
              </a:ext>
            </a:extLst>
          </p:cNvPr>
          <p:cNvSpPr/>
          <p:nvPr/>
        </p:nvSpPr>
        <p:spPr>
          <a:xfrm>
            <a:off x="9976816" y="4541255"/>
            <a:ext cx="1296500" cy="3581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900" b="1" dirty="0" err="1"/>
              <a:t>MAVLink</a:t>
            </a:r>
            <a:r>
              <a:rPr lang="en-US" altLang="ko-KR" sz="900" b="1" dirty="0"/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184190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B4B96-839F-4A9A-A144-01C4A31F832A}"/>
              </a:ext>
            </a:extLst>
          </p:cNvPr>
          <p:cNvSpPr txBox="1"/>
          <p:nvPr/>
        </p:nvSpPr>
        <p:spPr>
          <a:xfrm>
            <a:off x="732916" y="209404"/>
            <a:ext cx="30503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Secure Channel Monitoring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6BB2A-3091-4344-AD86-7DC3BD0272EA}"/>
              </a:ext>
            </a:extLst>
          </p:cNvPr>
          <p:cNvSpPr txBox="1"/>
          <p:nvPr/>
        </p:nvSpPr>
        <p:spPr>
          <a:xfrm>
            <a:off x="684055" y="1322738"/>
            <a:ext cx="21568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State Information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4FCDA-85C2-4AA2-9360-79B1117F04A7}"/>
              </a:ext>
            </a:extLst>
          </p:cNvPr>
          <p:cNvSpPr txBox="1"/>
          <p:nvPr/>
        </p:nvSpPr>
        <p:spPr>
          <a:xfrm>
            <a:off x="684055" y="2394191"/>
            <a:ext cx="2156867" cy="2385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State: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Protocol: TLSv1.2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KEM: Kyber512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DSA: Dilithium2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Ciphersuite</a:t>
            </a:r>
            <a:r>
              <a:rPr lang="en-US" altLang="ko-KR" sz="1100" dirty="0"/>
              <a:t>: AES_256_GCM_SHA384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Tx Packets: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Rx Packets: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Tx Bytes: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Rx Bytes: 0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E76DC-1257-4595-BC6F-186AB6E250A9}"/>
              </a:ext>
            </a:extLst>
          </p:cNvPr>
          <p:cNvSpPr txBox="1"/>
          <p:nvPr/>
        </p:nvSpPr>
        <p:spPr>
          <a:xfrm>
            <a:off x="3919355" y="1319542"/>
            <a:ext cx="3292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Data Monitoring: FCC </a:t>
            </a:r>
            <a:r>
              <a:rPr lang="en-US" altLang="ko-KR" dirty="0">
                <a:sym typeface="Wingdings" panose="05000000000000000000" pitchFamily="2" charset="2"/>
              </a:rPr>
              <a:t> GCS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F01F3-19FD-485B-B98B-2677565D82EF}"/>
              </a:ext>
            </a:extLst>
          </p:cNvPr>
          <p:cNvSpPr txBox="1"/>
          <p:nvPr/>
        </p:nvSpPr>
        <p:spPr>
          <a:xfrm>
            <a:off x="3584892" y="2394191"/>
            <a:ext cx="1278530" cy="1738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Ciphertext</a:t>
            </a:r>
          </a:p>
          <a:p>
            <a:pPr algn="ctr"/>
            <a:r>
              <a:rPr lang="en-US" altLang="ko-KR" sz="1100" dirty="0"/>
              <a:t>(Encrypted Data)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1CE8B-4815-4AB5-8F1F-56BC9ECC4C68}"/>
              </a:ext>
            </a:extLst>
          </p:cNvPr>
          <p:cNvSpPr txBox="1"/>
          <p:nvPr/>
        </p:nvSpPr>
        <p:spPr>
          <a:xfrm>
            <a:off x="4882036" y="2394191"/>
            <a:ext cx="1278530" cy="1738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Plaintext</a:t>
            </a:r>
          </a:p>
          <a:p>
            <a:r>
              <a:rPr lang="en-US" altLang="ko-KR" sz="1100" dirty="0"/>
              <a:t>(Decrypted Data)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6BD8F-1649-4A9B-8276-A5C2A48966DF}"/>
              </a:ext>
            </a:extLst>
          </p:cNvPr>
          <p:cNvSpPr txBox="1"/>
          <p:nvPr/>
        </p:nvSpPr>
        <p:spPr>
          <a:xfrm>
            <a:off x="6179180" y="2391683"/>
            <a:ext cx="1381713" cy="1738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MAVLink</a:t>
            </a:r>
            <a:endParaRPr lang="en-US" altLang="ko-KR" sz="1200" dirty="0"/>
          </a:p>
          <a:p>
            <a:pPr algn="ctr"/>
            <a:r>
              <a:rPr lang="en-US" altLang="ko-KR" sz="1100" dirty="0"/>
              <a:t>(Flight &amp; Sensing) </a:t>
            </a:r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81A6BF-B5B2-4941-9A01-0008A659EE4A}"/>
              </a:ext>
            </a:extLst>
          </p:cNvPr>
          <p:cNvCxnSpPr>
            <a:cxnSpLocks/>
          </p:cNvCxnSpPr>
          <p:nvPr/>
        </p:nvCxnSpPr>
        <p:spPr>
          <a:xfrm>
            <a:off x="1762488" y="603475"/>
            <a:ext cx="1" cy="694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FBD1D94-9317-4E5C-8CFB-29F2715BF6C5}"/>
              </a:ext>
            </a:extLst>
          </p:cNvPr>
          <p:cNvCxnSpPr>
            <a:cxnSpLocks/>
          </p:cNvCxnSpPr>
          <p:nvPr/>
        </p:nvCxnSpPr>
        <p:spPr>
          <a:xfrm>
            <a:off x="1762488" y="954053"/>
            <a:ext cx="8276538" cy="380886"/>
          </a:xfrm>
          <a:prstGeom prst="bentConnector3">
            <a:avLst>
              <a:gd name="adj1" fmla="val 99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886EE7D-9E69-47F2-8056-8CF44DA4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92" y="4333469"/>
            <a:ext cx="4672629" cy="25245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5A70DB-454F-4E5A-B3CE-D4A51E3A02D5}"/>
              </a:ext>
            </a:extLst>
          </p:cNvPr>
          <p:cNvSpPr txBox="1"/>
          <p:nvPr/>
        </p:nvSpPr>
        <p:spPr>
          <a:xfrm>
            <a:off x="8449476" y="1327706"/>
            <a:ext cx="3292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Data Monitoring: </a:t>
            </a:r>
            <a:r>
              <a:rPr lang="en-US" altLang="ko-KR" dirty="0">
                <a:sym typeface="Wingdings" panose="05000000000000000000" pitchFamily="2" charset="2"/>
              </a:rPr>
              <a:t>GCS  FCC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2BD178-0874-4319-86FE-A6BD182E1CD2}"/>
              </a:ext>
            </a:extLst>
          </p:cNvPr>
          <p:cNvSpPr txBox="1"/>
          <p:nvPr/>
        </p:nvSpPr>
        <p:spPr>
          <a:xfrm>
            <a:off x="7845692" y="2374966"/>
            <a:ext cx="1483864" cy="1946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MAVLink</a:t>
            </a:r>
            <a:endParaRPr lang="en-US" altLang="ko-KR" sz="1400" dirty="0"/>
          </a:p>
          <a:p>
            <a:pPr algn="ctr"/>
            <a:r>
              <a:rPr lang="en-US" altLang="ko-KR" sz="1000" dirty="0"/>
              <a:t>(Command &amp; Control)</a:t>
            </a:r>
            <a:r>
              <a:rPr lang="en-US" altLang="ko-KR" sz="1050" dirty="0"/>
              <a:t> </a:t>
            </a:r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FA4547-D217-4707-8C71-690799AD6F80}"/>
              </a:ext>
            </a:extLst>
          </p:cNvPr>
          <p:cNvSpPr txBox="1"/>
          <p:nvPr/>
        </p:nvSpPr>
        <p:spPr>
          <a:xfrm>
            <a:off x="10748497" y="2376680"/>
            <a:ext cx="1278530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Ciphertext</a:t>
            </a:r>
          </a:p>
          <a:p>
            <a:r>
              <a:rPr lang="en-US" altLang="ko-KR" sz="1100" dirty="0"/>
              <a:t>(Encrypted Data)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966D71-7A3E-4003-9BEE-23996CCF4516}"/>
              </a:ext>
            </a:extLst>
          </p:cNvPr>
          <p:cNvSpPr txBox="1"/>
          <p:nvPr/>
        </p:nvSpPr>
        <p:spPr>
          <a:xfrm>
            <a:off x="9348170" y="2374966"/>
            <a:ext cx="1381713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Plaintext</a:t>
            </a:r>
          </a:p>
          <a:p>
            <a:r>
              <a:rPr lang="en-US" altLang="ko-KR" sz="1100" dirty="0"/>
              <a:t>(Decrypted Data)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1967C90-D85D-4BFF-A899-F7FF938F1CD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65507" y="950737"/>
            <a:ext cx="0" cy="368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5FABEAE-8329-4D68-AE1B-6FDC46B8B197}"/>
              </a:ext>
            </a:extLst>
          </p:cNvPr>
          <p:cNvSpPr txBox="1"/>
          <p:nvPr/>
        </p:nvSpPr>
        <p:spPr>
          <a:xfrm>
            <a:off x="4224157" y="2043398"/>
            <a:ext cx="2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C2F1F5-3175-4F45-A502-6E197DE474FC}"/>
              </a:ext>
            </a:extLst>
          </p:cNvPr>
          <p:cNvSpPr txBox="1"/>
          <p:nvPr/>
        </p:nvSpPr>
        <p:spPr>
          <a:xfrm>
            <a:off x="5370067" y="2086128"/>
            <a:ext cx="2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F6BCA4-B60D-472D-9939-7AFE2D90DCED}"/>
              </a:ext>
            </a:extLst>
          </p:cNvPr>
          <p:cNvSpPr txBox="1"/>
          <p:nvPr/>
        </p:nvSpPr>
        <p:spPr>
          <a:xfrm>
            <a:off x="9920363" y="2054363"/>
            <a:ext cx="2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D18E91-953B-4C87-AF5D-F4CF08339E92}"/>
              </a:ext>
            </a:extLst>
          </p:cNvPr>
          <p:cNvSpPr txBox="1"/>
          <p:nvPr/>
        </p:nvSpPr>
        <p:spPr>
          <a:xfrm>
            <a:off x="11150437" y="2067189"/>
            <a:ext cx="2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E64AA5-B991-4014-AA60-A44B3ED1B91F}"/>
              </a:ext>
            </a:extLst>
          </p:cNvPr>
          <p:cNvSpPr txBox="1"/>
          <p:nvPr/>
        </p:nvSpPr>
        <p:spPr>
          <a:xfrm>
            <a:off x="3026247" y="2053229"/>
            <a:ext cx="13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cmd</a:t>
            </a:r>
            <a:r>
              <a:rPr lang="en-US" altLang="ko-KR" sz="1400" dirty="0"/>
              <a:t>(DSM-EX):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AB5D13-22EE-4123-821A-A8AA64C7CBFC}"/>
              </a:ext>
            </a:extLst>
          </p:cNvPr>
          <p:cNvSpPr txBox="1"/>
          <p:nvPr/>
        </p:nvSpPr>
        <p:spPr>
          <a:xfrm>
            <a:off x="8773580" y="4465612"/>
            <a:ext cx="327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그래프를 이용한 시각화</a:t>
            </a:r>
            <a:r>
              <a:rPr lang="en-US" altLang="ko-KR" sz="1400" dirty="0"/>
              <a:t>(if</a:t>
            </a:r>
            <a:r>
              <a:rPr lang="ko-KR" altLang="en-US" sz="1400" dirty="0"/>
              <a:t> </a:t>
            </a:r>
            <a:r>
              <a:rPr lang="en-US" altLang="ko-KR" sz="1400" dirty="0"/>
              <a:t>possible)</a:t>
            </a:r>
            <a:endParaRPr lang="ko-KR" altLang="en-US" sz="14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294D13C-5D36-47BA-B12D-798BEE29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019" y="4773389"/>
            <a:ext cx="2555761" cy="135853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689E2CD-A6B3-4A70-9551-D70F264F4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715" y="5934536"/>
            <a:ext cx="2458368" cy="9234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F2D163F-3AAE-4D08-9124-63E753CE3101}"/>
              </a:ext>
            </a:extLst>
          </p:cNvPr>
          <p:cNvSpPr txBox="1"/>
          <p:nvPr/>
        </p:nvSpPr>
        <p:spPr>
          <a:xfrm>
            <a:off x="9234715" y="2043398"/>
            <a:ext cx="57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cmd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60EAF0-8D7A-474A-907E-C536F0FB993B}"/>
              </a:ext>
            </a:extLst>
          </p:cNvPr>
          <p:cNvSpPr txBox="1"/>
          <p:nvPr/>
        </p:nvSpPr>
        <p:spPr>
          <a:xfrm>
            <a:off x="979859" y="2083906"/>
            <a:ext cx="57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cmd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B304F4-6589-4819-BF46-953A31B60616}"/>
              </a:ext>
            </a:extLst>
          </p:cNvPr>
          <p:cNvSpPr txBox="1"/>
          <p:nvPr/>
        </p:nvSpPr>
        <p:spPr>
          <a:xfrm>
            <a:off x="1574625" y="2082968"/>
            <a:ext cx="39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E35ADB-253F-4BC0-9637-03584DE47B6C}"/>
              </a:ext>
            </a:extLst>
          </p:cNvPr>
          <p:cNvSpPr txBox="1"/>
          <p:nvPr/>
        </p:nvSpPr>
        <p:spPr>
          <a:xfrm>
            <a:off x="4224157" y="1783644"/>
            <a:ext cx="2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D0E1A12-60C6-43D8-B410-DEEAB109155E}"/>
              </a:ext>
            </a:extLst>
          </p:cNvPr>
          <p:cNvSpPr txBox="1"/>
          <p:nvPr/>
        </p:nvSpPr>
        <p:spPr>
          <a:xfrm>
            <a:off x="5370067" y="1826374"/>
            <a:ext cx="2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235058-FFE3-4ADC-A028-84E3075D68C3}"/>
              </a:ext>
            </a:extLst>
          </p:cNvPr>
          <p:cNvSpPr txBox="1"/>
          <p:nvPr/>
        </p:nvSpPr>
        <p:spPr>
          <a:xfrm>
            <a:off x="9920363" y="1794609"/>
            <a:ext cx="2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4E46FA-93CC-4835-8A1C-623A2354CB6E}"/>
              </a:ext>
            </a:extLst>
          </p:cNvPr>
          <p:cNvSpPr txBox="1"/>
          <p:nvPr/>
        </p:nvSpPr>
        <p:spPr>
          <a:xfrm>
            <a:off x="11150437" y="1807435"/>
            <a:ext cx="237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C91439-7DF6-4358-84E4-FA6F1B5A0833}"/>
              </a:ext>
            </a:extLst>
          </p:cNvPr>
          <p:cNvSpPr txBox="1"/>
          <p:nvPr/>
        </p:nvSpPr>
        <p:spPr>
          <a:xfrm>
            <a:off x="3026247" y="1793475"/>
            <a:ext cx="1381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cmd</a:t>
            </a:r>
            <a:r>
              <a:rPr lang="en-US" altLang="ko-KR" sz="1400" dirty="0"/>
              <a:t>(DSM-ST):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DC599D-7014-43CC-A10C-EAB4542AB90F}"/>
              </a:ext>
            </a:extLst>
          </p:cNvPr>
          <p:cNvSpPr txBox="1"/>
          <p:nvPr/>
        </p:nvSpPr>
        <p:spPr>
          <a:xfrm>
            <a:off x="9234715" y="1783644"/>
            <a:ext cx="57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cmd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E76DC-1257-4595-BC6F-186AB6E250A9}"/>
              </a:ext>
            </a:extLst>
          </p:cNvPr>
          <p:cNvSpPr txBox="1"/>
          <p:nvPr/>
        </p:nvSpPr>
        <p:spPr>
          <a:xfrm>
            <a:off x="4965217" y="289779"/>
            <a:ext cx="3292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Visualization: FCC </a:t>
            </a:r>
            <a:r>
              <a:rPr lang="en-US" altLang="ko-KR" dirty="0">
                <a:sym typeface="Wingdings" panose="05000000000000000000" pitchFamily="2" charset="2"/>
              </a:rPr>
              <a:t> GCS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5A70DB-454F-4E5A-B3CE-D4A51E3A02D5}"/>
              </a:ext>
            </a:extLst>
          </p:cNvPr>
          <p:cNvSpPr txBox="1"/>
          <p:nvPr/>
        </p:nvSpPr>
        <p:spPr>
          <a:xfrm>
            <a:off x="8449476" y="289779"/>
            <a:ext cx="32923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Visualization : </a:t>
            </a:r>
            <a:r>
              <a:rPr lang="en-US" altLang="ko-KR" dirty="0">
                <a:sym typeface="Wingdings" panose="05000000000000000000" pitchFamily="2" charset="2"/>
              </a:rPr>
              <a:t>GCS  FCC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34" idx="2"/>
            <a:endCxn id="35" idx="2"/>
          </p:cNvCxnSpPr>
          <p:nvPr/>
        </p:nvCxnSpPr>
        <p:spPr>
          <a:xfrm rot="16200000" flipH="1">
            <a:off x="8353498" y="-1083019"/>
            <a:ext cx="12700" cy="3484259"/>
          </a:xfrm>
          <a:prstGeom prst="bentConnector3">
            <a:avLst>
              <a:gd name="adj1" fmla="val 10285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257521" y="783771"/>
            <a:ext cx="0" cy="166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F20B1F-6FFA-4B3C-854D-E7755134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58" y="185481"/>
            <a:ext cx="5825141" cy="2397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D60DC7-D922-4CB3-88D1-46DCA76AC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65" y="3244173"/>
            <a:ext cx="2553554" cy="3353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7FD341-BB15-4173-B772-B44E0A414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81" y="3244173"/>
            <a:ext cx="2614271" cy="34283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7808B7-C1B8-45EA-87B2-909124266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899" y="4823811"/>
            <a:ext cx="2730383" cy="17734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68BF73-495D-4B19-A281-3A28236B6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362" y="4823811"/>
            <a:ext cx="2714614" cy="177343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C0A84-F863-4467-851F-679904F29A0F}"/>
              </a:ext>
            </a:extLst>
          </p:cNvPr>
          <p:cNvSpPr/>
          <p:nvPr/>
        </p:nvSpPr>
        <p:spPr>
          <a:xfrm>
            <a:off x="577695" y="1542614"/>
            <a:ext cx="5036384" cy="767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3361259-174A-442C-A380-00E037B81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0309" y="2877991"/>
            <a:ext cx="4022105" cy="151086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B2BEA4E-5A59-427D-9929-2807D5498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1066" y="210942"/>
            <a:ext cx="3597773" cy="23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0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6391</TotalTime>
  <Words>1389</Words>
  <Application>Microsoft Office PowerPoint</Application>
  <PresentationFormat>와이드스크린</PresentationFormat>
  <Paragraphs>482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D2Coding</vt:lpstr>
      <vt:lpstr>맑은 고딕</vt:lpstr>
      <vt:lpstr>휴먼모음T</vt:lpstr>
      <vt:lpstr>Arial</vt:lpstr>
      <vt:lpstr>Consolas</vt:lpstr>
      <vt:lpstr>Office 테마</vt:lpstr>
      <vt:lpstr>보안채널 모니터링  GUI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Seungyong</dc:creator>
  <cp:lastModifiedBy>Seungyong</cp:lastModifiedBy>
  <cp:revision>98</cp:revision>
  <cp:lastPrinted>2025-08-01T04:19:31Z</cp:lastPrinted>
  <dcterms:created xsi:type="dcterms:W3CDTF">2025-03-24T23:22:16Z</dcterms:created>
  <dcterms:modified xsi:type="dcterms:W3CDTF">2025-08-18T01:36:35Z</dcterms:modified>
</cp:coreProperties>
</file>