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1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8AE42-8965-40FB-A252-A6E8BB49D232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FC6B0-0EA2-45EB-B71D-71EA0BE2B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105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138" y="639763"/>
            <a:ext cx="6602412" cy="3714750"/>
          </a:xfrm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28" y="4720132"/>
            <a:ext cx="5826642" cy="4474887"/>
          </a:xfrm>
          <a:noFill/>
        </p:spPr>
        <p:txBody>
          <a:bodyPr/>
          <a:lstStyle/>
          <a:p>
            <a:pPr marL="209550" indent="-209550" eaLnBrk="1" hangingPunct="1"/>
            <a:r>
              <a:rPr lang="en-US" altLang="zh-CN" dirty="0">
                <a:latin typeface="Arial" pitchFamily="34" charset="0"/>
              </a:rPr>
              <a:t>Book claims that you have to forward from the MEM/WB pipeline latch, but with </a:t>
            </a:r>
            <a:r>
              <a:rPr lang="en-US" altLang="zh-CN" dirty="0" err="1">
                <a:latin typeface="Arial" pitchFamily="34" charset="0"/>
              </a:rPr>
              <a:t>RegFile</a:t>
            </a:r>
            <a:r>
              <a:rPr lang="en-US" altLang="zh-CN" dirty="0">
                <a:latin typeface="Arial" pitchFamily="34" charset="0"/>
              </a:rPr>
              <a:t> write before read, I don’t think that is the case!!</a:t>
            </a:r>
          </a:p>
          <a:p>
            <a:pPr marL="209550" indent="-209550" eaLnBrk="1" hangingPunct="1"/>
            <a:endParaRPr lang="en-US" altLang="zh-CN" dirty="0">
              <a:latin typeface="Arial" pitchFamily="34" charset="0"/>
            </a:endParaRPr>
          </a:p>
          <a:p>
            <a:pPr marL="209550" marR="0" indent="-209550" algn="just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Arial" pitchFamily="34" charset="0"/>
              </a:rPr>
              <a:t>又增加了一个</a:t>
            </a:r>
            <a:r>
              <a:rPr lang="en-US" altLang="zh-CN" dirty="0">
                <a:latin typeface="Arial" pitchFamily="34" charset="0"/>
              </a:rPr>
              <a:t>forward unit</a:t>
            </a:r>
          </a:p>
          <a:p>
            <a:pPr marL="209550" indent="-209550" eaLnBrk="1" hangingPunct="1"/>
            <a:endParaRPr lang="en-US" altLang="zh-CN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691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B160B-78D7-4334-97B0-77C3FD3F7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C739B7-077C-4768-B7AE-E6FB5648A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711485-AF87-4BF4-B57C-41D0D99C7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7543E-5375-48D4-8E91-3A5A73F19DD2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AA89A7-D2CF-4F0C-B646-F9A60594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E0FC40-D17F-41BB-89CE-F8106B5DB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9E8B-09FD-4906-9E28-790D8BF31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760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C7814-5D3D-4381-9464-7702FCFF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E608E6-FBCC-4EFA-8192-D9B3F4301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20961B-D98A-40A1-85F8-D25380CF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7543E-5375-48D4-8E91-3A5A73F19DD2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6FF6E6-247A-40C5-A023-3DDA93902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101154-C830-4107-9F42-64500B69C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9E8B-09FD-4906-9E28-790D8BF31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29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FFD735-2098-4482-AD42-5C2DA8E1C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F8A173-B01B-477E-98FC-010D8C941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240FBF-3DCC-4400-9CA2-5D049C144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7543E-5375-48D4-8E91-3A5A73F19DD2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2A1F29-5612-49A8-88EF-3D1D2CE91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2F6820-C401-48B0-AB03-8C6039699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9E8B-09FD-4906-9E28-790D8BF31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993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5FA35-6193-43C3-A9B6-97DCCFBC5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E1CCC2-E850-4E26-85CE-0EFD37B03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170AA3-8EC5-4BCA-B2A6-44F31AE1B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7543E-5375-48D4-8E91-3A5A73F19DD2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54EAB3-377E-4E7E-AAA1-7B9A8A43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0BAD76-5574-42AC-B81E-B0144C88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9E8B-09FD-4906-9E28-790D8BF31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9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502C2-C4FA-4269-8A40-4C4274E72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98003B-CB03-450C-8F09-323B5BEEC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611735-D2A4-4EAA-90A8-18DF45A02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7543E-5375-48D4-8E91-3A5A73F19DD2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E2D81B-BB02-4065-B4E2-8EC74B5C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A5D17C-D930-465A-B0DA-113CFCA60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9E8B-09FD-4906-9E28-790D8BF31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44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88D5D-F1E8-454A-91F4-8BD405693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13F2E4-A8CB-44DA-B251-DCDA4F698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43F5CB-36C1-40FC-8443-8B07E5A1A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4EB980-CE8B-4DA2-AA6F-62580667A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7543E-5375-48D4-8E91-3A5A73F19DD2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BF88FF-B489-44A6-B3AA-485BADF96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2584E2-107D-43BA-A058-38B73C4F6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9E8B-09FD-4906-9E28-790D8BF31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33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05A0A-45CD-4ABF-A373-97772163C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F4FEB2-B06B-4D8A-875C-AFEC6C81B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30894B-B57B-4068-B74D-B980FE477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8B403E-B1D9-47E8-8FAA-9FBBA7772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5D7BA2-AEF4-4175-9C0B-848E1AE31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2A40B9-13B1-40D5-B69C-2CD056F7F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7543E-5375-48D4-8E91-3A5A73F19DD2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1C2F4D8-B9B0-482E-9802-F7EE606A9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8BBB46-AA4F-4EBE-84D3-91D0E54C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9E8B-09FD-4906-9E28-790D8BF31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87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BBBB2-928B-4030-9016-8A28BACE2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0F6EEC-FB6E-4A3B-B755-8ED4B1FC0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7543E-5375-48D4-8E91-3A5A73F19DD2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35C977-C46D-4D5B-8D98-B2E8A55F6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34F47D-0950-4975-BF7D-F35939F1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9E8B-09FD-4906-9E28-790D8BF31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5FEAB6-3D01-476A-88BD-16317B3F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7543E-5375-48D4-8E91-3A5A73F19DD2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2B20BA-FC94-414F-9A5E-9363B49C0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E09BED-9DCA-4BBA-8664-E13973DD9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9E8B-09FD-4906-9E28-790D8BF31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690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A5BDC-76E4-48DE-99EE-0C6838BBA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D9070A-A19E-4D86-B2E7-103E27AEE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3C3C26-3933-46A9-804A-325525701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F62599-BD99-4C2C-968F-A3452DD50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7543E-5375-48D4-8E91-3A5A73F19DD2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0A23B9-0F30-48DA-B7A0-AD3B989C1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C444F9-6FE1-4CA1-8220-C0C90E13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9E8B-09FD-4906-9E28-790D8BF31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82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C3A63-CC66-42FA-92E2-5722833E5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290676-8450-47E3-BD5B-49F9F4766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E11AF0-4A68-45E9-A604-06EAAEE3F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A3B357-B25A-436D-8248-C3631C8A4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7543E-5375-48D4-8E91-3A5A73F19DD2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1CFC02-2E5B-410F-BEBA-1BE050093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68C841-B0CE-4C24-A864-0B1B59210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9E8B-09FD-4906-9E28-790D8BF31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74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452775-54C4-4321-81FA-571112545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031C34-5E9B-4BB7-9B16-502FF7664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4C0E72-2AB6-4D28-AD5D-A5637961D4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7543E-5375-48D4-8E91-3A5A73F19DD2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BC9EDC-D1EE-4B24-9802-A7397EB12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1E1630-F2A2-4B33-A166-6C0FBF5B3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59E8B-09FD-4906-9E28-790D8BF31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302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Rectangle 6"/>
          <p:cNvSpPr>
            <a:spLocks noChangeArrowheads="1"/>
          </p:cNvSpPr>
          <p:nvPr/>
        </p:nvSpPr>
        <p:spPr bwMode="auto">
          <a:xfrm>
            <a:off x="2362200" y="6691312"/>
            <a:ext cx="2438400" cy="152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0" name="Line 3"/>
          <p:cNvSpPr>
            <a:spLocks noChangeShapeType="1"/>
          </p:cNvSpPr>
          <p:nvPr/>
        </p:nvSpPr>
        <p:spPr bwMode="auto">
          <a:xfrm>
            <a:off x="4102100" y="5788250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1" name="Line 4"/>
          <p:cNvSpPr>
            <a:spLocks noChangeShapeType="1"/>
          </p:cNvSpPr>
          <p:nvPr/>
        </p:nvSpPr>
        <p:spPr bwMode="auto">
          <a:xfrm>
            <a:off x="6159500" y="578825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2" name="Line 5"/>
          <p:cNvSpPr>
            <a:spLocks noChangeShapeType="1"/>
          </p:cNvSpPr>
          <p:nvPr/>
        </p:nvSpPr>
        <p:spPr bwMode="auto">
          <a:xfrm>
            <a:off x="8229600" y="5788250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3" name="Line 6"/>
          <p:cNvSpPr>
            <a:spLocks noChangeShapeType="1"/>
          </p:cNvSpPr>
          <p:nvPr/>
        </p:nvSpPr>
        <p:spPr bwMode="auto">
          <a:xfrm>
            <a:off x="4102100" y="47244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4" name="Line 7"/>
          <p:cNvSpPr>
            <a:spLocks noChangeShapeType="1"/>
          </p:cNvSpPr>
          <p:nvPr/>
        </p:nvSpPr>
        <p:spPr bwMode="auto">
          <a:xfrm>
            <a:off x="4038600" y="6702650"/>
            <a:ext cx="6019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5" name="Line 8"/>
          <p:cNvSpPr>
            <a:spLocks noChangeShapeType="1"/>
          </p:cNvSpPr>
          <p:nvPr/>
        </p:nvSpPr>
        <p:spPr bwMode="auto">
          <a:xfrm>
            <a:off x="9906000" y="578825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6" name="Line 9"/>
          <p:cNvSpPr>
            <a:spLocks noChangeShapeType="1"/>
          </p:cNvSpPr>
          <p:nvPr/>
        </p:nvSpPr>
        <p:spPr bwMode="auto">
          <a:xfrm>
            <a:off x="10058400" y="578825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7" name="Line 10"/>
          <p:cNvSpPr>
            <a:spLocks noChangeShapeType="1"/>
          </p:cNvSpPr>
          <p:nvPr/>
        </p:nvSpPr>
        <p:spPr bwMode="auto">
          <a:xfrm flipH="1" flipV="1">
            <a:off x="4021122" y="3886198"/>
            <a:ext cx="9094" cy="2793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08558" name="Line 11"/>
          <p:cNvSpPr>
            <a:spLocks noChangeShapeType="1"/>
          </p:cNvSpPr>
          <p:nvPr/>
        </p:nvSpPr>
        <p:spPr bwMode="auto">
          <a:xfrm>
            <a:off x="4025900" y="38862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9" name="Rectangle 12"/>
          <p:cNvSpPr>
            <a:spLocks noChangeArrowheads="1"/>
          </p:cNvSpPr>
          <p:nvPr/>
        </p:nvSpPr>
        <p:spPr bwMode="auto">
          <a:xfrm>
            <a:off x="2286000" y="2971800"/>
            <a:ext cx="9144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60" name="Rectangle 13"/>
          <p:cNvSpPr>
            <a:spLocks noChangeArrowheads="1"/>
          </p:cNvSpPr>
          <p:nvPr/>
        </p:nvSpPr>
        <p:spPr bwMode="auto">
          <a:xfrm>
            <a:off x="1905000" y="3352800"/>
            <a:ext cx="152400" cy="8382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61" name="Line 14"/>
          <p:cNvSpPr>
            <a:spLocks noChangeShapeType="1"/>
          </p:cNvSpPr>
          <p:nvPr/>
        </p:nvSpPr>
        <p:spPr bwMode="auto">
          <a:xfrm>
            <a:off x="2057400" y="3733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62" name="Line 15"/>
          <p:cNvSpPr>
            <a:spLocks noChangeShapeType="1"/>
          </p:cNvSpPr>
          <p:nvPr/>
        </p:nvSpPr>
        <p:spPr bwMode="auto">
          <a:xfrm>
            <a:off x="2133601" y="2133601"/>
            <a:ext cx="1014413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63" name="Line 16"/>
          <p:cNvSpPr>
            <a:spLocks noChangeShapeType="1"/>
          </p:cNvSpPr>
          <p:nvPr/>
        </p:nvSpPr>
        <p:spPr bwMode="auto">
          <a:xfrm>
            <a:off x="2859088" y="2590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64" name="Text Box 17"/>
          <p:cNvSpPr txBox="1">
            <a:spLocks noChangeArrowheads="1"/>
          </p:cNvSpPr>
          <p:nvPr/>
        </p:nvSpPr>
        <p:spPr bwMode="auto">
          <a:xfrm>
            <a:off x="2209800" y="3505201"/>
            <a:ext cx="747290" cy="461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>
                <a:latin typeface="Arial" pitchFamily="34" charset="0"/>
              </a:rPr>
              <a:t>Read</a:t>
            </a:r>
          </a:p>
          <a:p>
            <a:r>
              <a:rPr lang="en-US" altLang="zh-CN" sz="1200" b="0">
                <a:latin typeface="Arial" pitchFamily="34" charset="0"/>
              </a:rPr>
              <a:t>Address</a:t>
            </a:r>
          </a:p>
        </p:txBody>
      </p:sp>
      <p:sp>
        <p:nvSpPr>
          <p:cNvPr id="108565" name="Text Box 18"/>
          <p:cNvSpPr txBox="1">
            <a:spLocks noChangeArrowheads="1"/>
          </p:cNvSpPr>
          <p:nvPr/>
        </p:nvSpPr>
        <p:spPr bwMode="auto">
          <a:xfrm>
            <a:off x="2204299" y="3048000"/>
            <a:ext cx="1107966" cy="523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Arial" pitchFamily="34" charset="0"/>
              </a:rPr>
              <a:t>Instruction</a:t>
            </a:r>
          </a:p>
          <a:p>
            <a:pPr algn="ctr"/>
            <a:r>
              <a:rPr lang="en-US" altLang="zh-CN" sz="1400">
                <a:latin typeface="Arial" pitchFamily="34" charset="0"/>
              </a:rPr>
              <a:t>Memory</a:t>
            </a:r>
          </a:p>
        </p:txBody>
      </p:sp>
      <p:sp>
        <p:nvSpPr>
          <p:cNvPr id="108566" name="Text Box 19"/>
          <p:cNvSpPr txBox="1">
            <a:spLocks noChangeArrowheads="1"/>
          </p:cNvSpPr>
          <p:nvPr/>
        </p:nvSpPr>
        <p:spPr bwMode="auto">
          <a:xfrm rot="-5400000">
            <a:off x="1761645" y="3558002"/>
            <a:ext cx="397836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>
                <a:solidFill>
                  <a:schemeClr val="accent2"/>
                </a:solidFill>
                <a:latin typeface="Arial" pitchFamily="34" charset="0"/>
              </a:rPr>
              <a:t>PC</a:t>
            </a:r>
          </a:p>
        </p:txBody>
      </p:sp>
      <p:sp>
        <p:nvSpPr>
          <p:cNvPr id="108567" name="Line 20"/>
          <p:cNvSpPr>
            <a:spLocks noChangeShapeType="1"/>
          </p:cNvSpPr>
          <p:nvPr/>
        </p:nvSpPr>
        <p:spPr bwMode="auto">
          <a:xfrm>
            <a:off x="1676400" y="3733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68" name="Text Box 21"/>
          <p:cNvSpPr txBox="1">
            <a:spLocks noChangeArrowheads="1"/>
          </p:cNvSpPr>
          <p:nvPr/>
        </p:nvSpPr>
        <p:spPr bwMode="auto">
          <a:xfrm>
            <a:off x="2667001" y="2438401"/>
            <a:ext cx="269595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>
                <a:latin typeface="Arial" pitchFamily="34" charset="0"/>
              </a:rPr>
              <a:t>4</a:t>
            </a:r>
          </a:p>
        </p:txBody>
      </p:sp>
      <p:sp>
        <p:nvSpPr>
          <p:cNvPr id="108569" name="Line 22"/>
          <p:cNvSpPr>
            <a:spLocks noChangeShapeType="1"/>
          </p:cNvSpPr>
          <p:nvPr/>
        </p:nvSpPr>
        <p:spPr bwMode="auto">
          <a:xfrm>
            <a:off x="1676020" y="1044576"/>
            <a:ext cx="380" cy="268922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70" name="AutoShape 23"/>
          <p:cNvSpPr>
            <a:spLocks noChangeArrowheads="1"/>
          </p:cNvSpPr>
          <p:nvPr/>
        </p:nvSpPr>
        <p:spPr bwMode="auto">
          <a:xfrm rot="5400000" flipH="1">
            <a:off x="2362200" y="1219200"/>
            <a:ext cx="685800" cy="228600"/>
          </a:xfrm>
          <a:custGeom>
            <a:avLst/>
            <a:gdLst>
              <a:gd name="T0" fmla="*/ 19052381 w 21600"/>
              <a:gd name="T1" fmla="*/ 1209675 h 21600"/>
              <a:gd name="T2" fmla="*/ 10887075 w 21600"/>
              <a:gd name="T3" fmla="*/ 2419350 h 21600"/>
              <a:gd name="T4" fmla="*/ 2721769 w 21600"/>
              <a:gd name="T5" fmla="*/ 1209675 h 21600"/>
              <a:gd name="T6" fmla="*/ 1088707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71" name="Line 24"/>
          <p:cNvSpPr>
            <a:spLocks noChangeShapeType="1"/>
          </p:cNvSpPr>
          <p:nvPr/>
        </p:nvSpPr>
        <p:spPr bwMode="auto">
          <a:xfrm flipH="1">
            <a:off x="2204298" y="1295400"/>
            <a:ext cx="40078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72" name="Rectangle 25"/>
          <p:cNvSpPr>
            <a:spLocks noChangeArrowheads="1"/>
          </p:cNvSpPr>
          <p:nvPr/>
        </p:nvSpPr>
        <p:spPr bwMode="auto">
          <a:xfrm flipH="1">
            <a:off x="2681288" y="1371601"/>
            <a:ext cx="1524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4" rIns="19047" bIns="26984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>
                <a:solidFill>
                  <a:schemeClr val="accent1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108573" name="Rectangle 26"/>
          <p:cNvSpPr>
            <a:spLocks noChangeArrowheads="1"/>
          </p:cNvSpPr>
          <p:nvPr/>
        </p:nvSpPr>
        <p:spPr bwMode="auto">
          <a:xfrm flipH="1">
            <a:off x="2667000" y="1044576"/>
            <a:ext cx="1524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4" rIns="19047" bIns="26984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>
                <a:solidFill>
                  <a:schemeClr val="accent1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108574" name="Line 27"/>
          <p:cNvSpPr>
            <a:spLocks noChangeShapeType="1"/>
          </p:cNvSpPr>
          <p:nvPr/>
        </p:nvSpPr>
        <p:spPr bwMode="auto">
          <a:xfrm flipH="1">
            <a:off x="2819400" y="1143000"/>
            <a:ext cx="2743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75" name="Line 28"/>
          <p:cNvSpPr>
            <a:spLocks noChangeShapeType="1"/>
          </p:cNvSpPr>
          <p:nvPr/>
        </p:nvSpPr>
        <p:spPr bwMode="auto">
          <a:xfrm flipH="1">
            <a:off x="4191000" y="6855050"/>
            <a:ext cx="6324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76" name="Rectangle 29"/>
          <p:cNvSpPr>
            <a:spLocks noChangeArrowheads="1"/>
          </p:cNvSpPr>
          <p:nvPr/>
        </p:nvSpPr>
        <p:spPr bwMode="auto">
          <a:xfrm>
            <a:off x="4406900" y="2971800"/>
            <a:ext cx="9906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77" name="Line 30"/>
          <p:cNvSpPr>
            <a:spLocks noChangeShapeType="1"/>
          </p:cNvSpPr>
          <p:nvPr/>
        </p:nvSpPr>
        <p:spPr bwMode="auto">
          <a:xfrm>
            <a:off x="3657600" y="3733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78" name="Line 31"/>
          <p:cNvSpPr>
            <a:spLocks noChangeShapeType="1"/>
          </p:cNvSpPr>
          <p:nvPr/>
        </p:nvSpPr>
        <p:spPr bwMode="auto">
          <a:xfrm>
            <a:off x="4102100" y="35052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79" name="Text Box 32"/>
          <p:cNvSpPr txBox="1">
            <a:spLocks noChangeArrowheads="1"/>
          </p:cNvSpPr>
          <p:nvPr/>
        </p:nvSpPr>
        <p:spPr bwMode="auto">
          <a:xfrm>
            <a:off x="4330701" y="4114801"/>
            <a:ext cx="908039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>
                <a:latin typeface="Arial" pitchFamily="34" charset="0"/>
              </a:rPr>
              <a:t>Write Data</a:t>
            </a:r>
          </a:p>
        </p:txBody>
      </p:sp>
      <p:sp>
        <p:nvSpPr>
          <p:cNvPr id="108580" name="Text Box 33"/>
          <p:cNvSpPr txBox="1">
            <a:spLocks noChangeArrowheads="1"/>
          </p:cNvSpPr>
          <p:nvPr/>
        </p:nvSpPr>
        <p:spPr bwMode="auto">
          <a:xfrm>
            <a:off x="4330701" y="2971801"/>
            <a:ext cx="1036985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>
                <a:latin typeface="Arial" pitchFamily="34" charset="0"/>
              </a:rPr>
              <a:t>Read Addr 1</a:t>
            </a:r>
          </a:p>
        </p:txBody>
      </p:sp>
      <p:sp>
        <p:nvSpPr>
          <p:cNvPr id="108581" name="Text Box 34"/>
          <p:cNvSpPr txBox="1">
            <a:spLocks noChangeArrowheads="1"/>
          </p:cNvSpPr>
          <p:nvPr/>
        </p:nvSpPr>
        <p:spPr bwMode="auto">
          <a:xfrm>
            <a:off x="4330701" y="3352801"/>
            <a:ext cx="1036985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>
                <a:latin typeface="Arial" pitchFamily="34" charset="0"/>
              </a:rPr>
              <a:t>Read Addr 2</a:t>
            </a:r>
          </a:p>
        </p:txBody>
      </p:sp>
      <p:sp>
        <p:nvSpPr>
          <p:cNvPr id="108582" name="Text Box 35"/>
          <p:cNvSpPr txBox="1">
            <a:spLocks noChangeArrowheads="1"/>
          </p:cNvSpPr>
          <p:nvPr/>
        </p:nvSpPr>
        <p:spPr bwMode="auto">
          <a:xfrm>
            <a:off x="4330701" y="3733801"/>
            <a:ext cx="899575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>
                <a:latin typeface="Arial" pitchFamily="34" charset="0"/>
              </a:rPr>
              <a:t>Write Addr</a:t>
            </a:r>
          </a:p>
        </p:txBody>
      </p:sp>
      <p:sp>
        <p:nvSpPr>
          <p:cNvPr id="108583" name="Text Box 36"/>
          <p:cNvSpPr txBox="1">
            <a:spLocks noChangeArrowheads="1"/>
          </p:cNvSpPr>
          <p:nvPr/>
        </p:nvSpPr>
        <p:spPr bwMode="auto">
          <a:xfrm>
            <a:off x="4478940" y="3124200"/>
            <a:ext cx="830646" cy="307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Arial" pitchFamily="34" charset="0"/>
              </a:rPr>
              <a:t>RegFile</a:t>
            </a:r>
          </a:p>
        </p:txBody>
      </p:sp>
      <p:sp>
        <p:nvSpPr>
          <p:cNvPr id="108584" name="Text Box 37"/>
          <p:cNvSpPr txBox="1">
            <a:spLocks noChangeArrowheads="1"/>
          </p:cNvSpPr>
          <p:nvPr/>
        </p:nvSpPr>
        <p:spPr bwMode="auto">
          <a:xfrm>
            <a:off x="4254500" y="3535363"/>
            <a:ext cx="1208088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/>
            <a:r>
              <a:rPr lang="en-US" altLang="zh-CN" sz="1200" b="0">
                <a:latin typeface="Arial" pitchFamily="34" charset="0"/>
              </a:rPr>
              <a:t>Read Data 1</a:t>
            </a:r>
          </a:p>
        </p:txBody>
      </p:sp>
      <p:sp>
        <p:nvSpPr>
          <p:cNvPr id="108585" name="Text Box 38"/>
          <p:cNvSpPr txBox="1">
            <a:spLocks noChangeArrowheads="1"/>
          </p:cNvSpPr>
          <p:nvPr/>
        </p:nvSpPr>
        <p:spPr bwMode="auto">
          <a:xfrm>
            <a:off x="4330700" y="3916364"/>
            <a:ext cx="1131888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/>
            <a:r>
              <a:rPr lang="en-US" altLang="zh-CN" sz="1200" b="0">
                <a:latin typeface="Arial" pitchFamily="34" charset="0"/>
              </a:rPr>
              <a:t>ReadData 2</a:t>
            </a:r>
          </a:p>
        </p:txBody>
      </p:sp>
      <p:sp>
        <p:nvSpPr>
          <p:cNvPr id="108586" name="Line 39"/>
          <p:cNvSpPr>
            <a:spLocks noChangeShapeType="1"/>
          </p:cNvSpPr>
          <p:nvPr/>
        </p:nvSpPr>
        <p:spPr bwMode="auto">
          <a:xfrm>
            <a:off x="4102100" y="4724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87" name="Line 40"/>
          <p:cNvSpPr>
            <a:spLocks noChangeShapeType="1"/>
          </p:cNvSpPr>
          <p:nvPr/>
        </p:nvSpPr>
        <p:spPr bwMode="auto">
          <a:xfrm>
            <a:off x="4406900" y="464820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88" name="Line 41"/>
          <p:cNvSpPr>
            <a:spLocks noChangeShapeType="1"/>
          </p:cNvSpPr>
          <p:nvPr/>
        </p:nvSpPr>
        <p:spPr bwMode="auto">
          <a:xfrm>
            <a:off x="5321300" y="464820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89" name="Text Box 42"/>
          <p:cNvSpPr txBox="1">
            <a:spLocks noChangeArrowheads="1"/>
          </p:cNvSpPr>
          <p:nvPr/>
        </p:nvSpPr>
        <p:spPr bwMode="auto">
          <a:xfrm>
            <a:off x="4283076" y="4419601"/>
            <a:ext cx="3524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>
                <a:latin typeface="Arial" pitchFamily="34" charset="0"/>
              </a:rPr>
              <a:t>16</a:t>
            </a:r>
          </a:p>
        </p:txBody>
      </p:sp>
      <p:sp>
        <p:nvSpPr>
          <p:cNvPr id="108590" name="Text Box 43"/>
          <p:cNvSpPr txBox="1">
            <a:spLocks noChangeArrowheads="1"/>
          </p:cNvSpPr>
          <p:nvPr/>
        </p:nvSpPr>
        <p:spPr bwMode="auto">
          <a:xfrm>
            <a:off x="5168900" y="4724401"/>
            <a:ext cx="354554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>
                <a:latin typeface="Arial" pitchFamily="34" charset="0"/>
              </a:rPr>
              <a:t>32</a:t>
            </a:r>
          </a:p>
        </p:txBody>
      </p:sp>
      <p:sp>
        <p:nvSpPr>
          <p:cNvPr id="108591" name="Line 44"/>
          <p:cNvSpPr>
            <a:spLocks noChangeShapeType="1"/>
          </p:cNvSpPr>
          <p:nvPr/>
        </p:nvSpPr>
        <p:spPr bwMode="auto">
          <a:xfrm>
            <a:off x="4178300" y="4267200"/>
            <a:ext cx="25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92" name="Line 45"/>
          <p:cNvSpPr>
            <a:spLocks noChangeShapeType="1"/>
          </p:cNvSpPr>
          <p:nvPr/>
        </p:nvSpPr>
        <p:spPr bwMode="auto">
          <a:xfrm>
            <a:off x="6921500" y="40386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93" name="Line 46"/>
          <p:cNvSpPr>
            <a:spLocks noChangeShapeType="1"/>
          </p:cNvSpPr>
          <p:nvPr/>
        </p:nvSpPr>
        <p:spPr bwMode="auto">
          <a:xfrm>
            <a:off x="5397500" y="41148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94" name="Line 47"/>
          <p:cNvSpPr>
            <a:spLocks noChangeShapeType="1"/>
          </p:cNvSpPr>
          <p:nvPr/>
        </p:nvSpPr>
        <p:spPr bwMode="auto">
          <a:xfrm>
            <a:off x="4102100" y="31242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95" name="Line 48"/>
          <p:cNvSpPr>
            <a:spLocks noChangeShapeType="1"/>
          </p:cNvSpPr>
          <p:nvPr/>
        </p:nvSpPr>
        <p:spPr bwMode="auto">
          <a:xfrm>
            <a:off x="4102100" y="31242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96" name="Line 49"/>
          <p:cNvSpPr>
            <a:spLocks noChangeShapeType="1"/>
          </p:cNvSpPr>
          <p:nvPr/>
        </p:nvSpPr>
        <p:spPr bwMode="auto">
          <a:xfrm>
            <a:off x="6845300" y="44196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97" name="Line 50"/>
          <p:cNvSpPr>
            <a:spLocks noChangeShapeType="1"/>
          </p:cNvSpPr>
          <p:nvPr/>
        </p:nvSpPr>
        <p:spPr bwMode="auto">
          <a:xfrm>
            <a:off x="8140700" y="3810000"/>
            <a:ext cx="17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98" name="Freeform 51"/>
          <p:cNvSpPr>
            <a:spLocks/>
          </p:cNvSpPr>
          <p:nvPr/>
        </p:nvSpPr>
        <p:spPr bwMode="auto">
          <a:xfrm>
            <a:off x="7607300" y="3124200"/>
            <a:ext cx="533400" cy="1295400"/>
          </a:xfrm>
          <a:custGeom>
            <a:avLst/>
            <a:gdLst>
              <a:gd name="T0" fmla="*/ 0 w 388"/>
              <a:gd name="T1" fmla="*/ 0 h 1099"/>
              <a:gd name="T2" fmla="*/ 0 w 388"/>
              <a:gd name="T3" fmla="*/ 593253124 h 1099"/>
              <a:gd name="T4" fmla="*/ 209780171 w 388"/>
              <a:gd name="T5" fmla="*/ 768311288 h 1099"/>
              <a:gd name="T6" fmla="*/ 0 w 388"/>
              <a:gd name="T7" fmla="*/ 932255414 h 1099"/>
              <a:gd name="T8" fmla="*/ 0 w 388"/>
              <a:gd name="T9" fmla="*/ 1525508538 h 1099"/>
              <a:gd name="T10" fmla="*/ 731397255 w 388"/>
              <a:gd name="T11" fmla="*/ 1097588059 h 1099"/>
              <a:gd name="T12" fmla="*/ 731397255 w 388"/>
              <a:gd name="T13" fmla="*/ 427920479 h 1099"/>
              <a:gd name="T14" fmla="*/ 0 w 388"/>
              <a:gd name="T15" fmla="*/ 0 h 10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99" name="Rectangle 52"/>
          <p:cNvSpPr>
            <a:spLocks noChangeArrowheads="1"/>
          </p:cNvSpPr>
          <p:nvPr/>
        </p:nvSpPr>
        <p:spPr bwMode="auto">
          <a:xfrm>
            <a:off x="7708901" y="3733801"/>
            <a:ext cx="504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4" rIns="19047" bIns="26984"/>
          <a:lstStyle/>
          <a:p>
            <a:pPr defTabSz="903288" eaLnBrk="0" hangingPunct="0">
              <a:lnSpc>
                <a:spcPts val="1600"/>
              </a:lnSpc>
              <a:tabLst>
                <a:tab pos="452438" algn="l"/>
                <a:tab pos="903288" algn="l"/>
                <a:tab pos="1357313" algn="l"/>
              </a:tabLst>
            </a:pPr>
            <a:r>
              <a:rPr lang="en-US" altLang="zh-CN" sz="1200">
                <a:solidFill>
                  <a:srgbClr val="000000"/>
                </a:solidFill>
                <a:latin typeface="Arial" pitchFamily="34" charset="0"/>
              </a:rPr>
              <a:t>ALU</a:t>
            </a:r>
          </a:p>
        </p:txBody>
      </p:sp>
      <p:sp>
        <p:nvSpPr>
          <p:cNvPr id="108600" name="AutoShape 53"/>
          <p:cNvSpPr>
            <a:spLocks noChangeArrowheads="1"/>
          </p:cNvSpPr>
          <p:nvPr/>
        </p:nvSpPr>
        <p:spPr bwMode="auto">
          <a:xfrm rot="-5400000">
            <a:off x="6908800" y="4076700"/>
            <a:ext cx="762000" cy="228600"/>
          </a:xfrm>
          <a:custGeom>
            <a:avLst/>
            <a:gdLst>
              <a:gd name="T0" fmla="*/ 23521458 w 21600"/>
              <a:gd name="T1" fmla="*/ 1209675 h 21600"/>
              <a:gd name="T2" fmla="*/ 13440833 w 21600"/>
              <a:gd name="T3" fmla="*/ 2419350 h 21600"/>
              <a:gd name="T4" fmla="*/ 3360208 w 21600"/>
              <a:gd name="T5" fmla="*/ 1209675 h 21600"/>
              <a:gd name="T6" fmla="*/ 1344083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601" name="Line 54"/>
          <p:cNvSpPr>
            <a:spLocks noChangeShapeType="1"/>
          </p:cNvSpPr>
          <p:nvPr/>
        </p:nvSpPr>
        <p:spPr bwMode="auto">
          <a:xfrm>
            <a:off x="7404100" y="4191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602" name="Rectangle 55"/>
          <p:cNvSpPr>
            <a:spLocks noChangeArrowheads="1"/>
          </p:cNvSpPr>
          <p:nvPr/>
        </p:nvSpPr>
        <p:spPr bwMode="auto">
          <a:xfrm>
            <a:off x="7150100" y="3886201"/>
            <a:ext cx="1524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4" rIns="19047" bIns="26984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>
                <a:solidFill>
                  <a:schemeClr val="accent1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108603" name="Rectangle 56"/>
          <p:cNvSpPr>
            <a:spLocks noChangeArrowheads="1"/>
          </p:cNvSpPr>
          <p:nvPr/>
        </p:nvSpPr>
        <p:spPr bwMode="auto">
          <a:xfrm>
            <a:off x="7150100" y="4244976"/>
            <a:ext cx="1524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4" rIns="19047" bIns="26984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>
                <a:solidFill>
                  <a:schemeClr val="accent1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108604" name="Line 57"/>
          <p:cNvSpPr>
            <a:spLocks noChangeShapeType="1"/>
          </p:cNvSpPr>
          <p:nvPr/>
        </p:nvSpPr>
        <p:spPr bwMode="auto">
          <a:xfrm>
            <a:off x="6921500" y="4038600"/>
            <a:ext cx="27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605" name="Line 58"/>
          <p:cNvSpPr>
            <a:spLocks noChangeShapeType="1"/>
          </p:cNvSpPr>
          <p:nvPr/>
        </p:nvSpPr>
        <p:spPr bwMode="auto">
          <a:xfrm>
            <a:off x="6845300" y="33528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606" name="Oval 59"/>
          <p:cNvSpPr>
            <a:spLocks noChangeArrowheads="1"/>
          </p:cNvSpPr>
          <p:nvPr/>
        </p:nvSpPr>
        <p:spPr bwMode="auto">
          <a:xfrm>
            <a:off x="4330700" y="2438400"/>
            <a:ext cx="533400" cy="34448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607" name="Rectangle 60"/>
          <p:cNvSpPr>
            <a:spLocks noChangeArrowheads="1"/>
          </p:cNvSpPr>
          <p:nvPr/>
        </p:nvSpPr>
        <p:spPr bwMode="auto">
          <a:xfrm>
            <a:off x="4330700" y="2366964"/>
            <a:ext cx="533400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4" rIns="19047" bIns="26984"/>
          <a:lstStyle/>
          <a:p>
            <a:pPr algn="ctr" defTabSz="903288" eaLnBrk="0" hangingPunct="0">
              <a:lnSpc>
                <a:spcPts val="1600"/>
              </a:lnSpc>
              <a:tabLst>
                <a:tab pos="452438" algn="l"/>
                <a:tab pos="903288" algn="l"/>
                <a:tab pos="1357313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Arial" pitchFamily="34" charset="0"/>
              </a:rPr>
              <a:t>Shift</a:t>
            </a:r>
          </a:p>
          <a:p>
            <a:pPr algn="ctr" defTabSz="903288" eaLnBrk="0" hangingPunct="0">
              <a:lnSpc>
                <a:spcPts val="1600"/>
              </a:lnSpc>
              <a:tabLst>
                <a:tab pos="452438" algn="l"/>
                <a:tab pos="903288" algn="l"/>
                <a:tab pos="1357313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Arial" pitchFamily="34" charset="0"/>
              </a:rPr>
              <a:t>left 2</a:t>
            </a:r>
          </a:p>
        </p:txBody>
      </p:sp>
      <p:sp>
        <p:nvSpPr>
          <p:cNvPr id="108608" name="Line 61"/>
          <p:cNvSpPr>
            <a:spLocks noChangeShapeType="1"/>
          </p:cNvSpPr>
          <p:nvPr/>
        </p:nvSpPr>
        <p:spPr bwMode="auto">
          <a:xfrm>
            <a:off x="4746626" y="2735264"/>
            <a:ext cx="346075" cy="7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8609" name="Group 62"/>
          <p:cNvGrpSpPr>
            <a:grpSpLocks/>
          </p:cNvGrpSpPr>
          <p:nvPr/>
        </p:nvGrpSpPr>
        <p:grpSpPr bwMode="auto">
          <a:xfrm>
            <a:off x="5092700" y="2209800"/>
            <a:ext cx="304800" cy="685800"/>
            <a:chOff x="1392" y="2880"/>
            <a:chExt cx="288" cy="480"/>
          </a:xfrm>
        </p:grpSpPr>
        <p:sp>
          <p:nvSpPr>
            <p:cNvPr id="108792" name="Line 63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793" name="Line 64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794" name="Line 65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795" name="Line 66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796" name="Line 67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797" name="Line 68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798" name="Line 69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8610" name="Text Box 70"/>
          <p:cNvSpPr txBox="1">
            <a:spLocks noChangeArrowheads="1"/>
          </p:cNvSpPr>
          <p:nvPr/>
        </p:nvSpPr>
        <p:spPr bwMode="auto">
          <a:xfrm>
            <a:off x="5016500" y="2438401"/>
            <a:ext cx="484398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>
                <a:latin typeface="Arial" pitchFamily="34" charset="0"/>
              </a:rPr>
              <a:t>Add</a:t>
            </a:r>
          </a:p>
        </p:txBody>
      </p:sp>
      <p:sp>
        <p:nvSpPr>
          <p:cNvPr id="108611" name="Rectangle 71"/>
          <p:cNvSpPr>
            <a:spLocks noChangeArrowheads="1"/>
          </p:cNvSpPr>
          <p:nvPr/>
        </p:nvSpPr>
        <p:spPr bwMode="auto">
          <a:xfrm>
            <a:off x="8674100" y="3048000"/>
            <a:ext cx="9144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612" name="Line 72"/>
          <p:cNvSpPr>
            <a:spLocks noChangeShapeType="1"/>
          </p:cNvSpPr>
          <p:nvPr/>
        </p:nvSpPr>
        <p:spPr bwMode="auto">
          <a:xfrm>
            <a:off x="8445500" y="3810000"/>
            <a:ext cx="25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613" name="Text Box 73"/>
          <p:cNvSpPr txBox="1">
            <a:spLocks noChangeArrowheads="1"/>
          </p:cNvSpPr>
          <p:nvPr/>
        </p:nvSpPr>
        <p:spPr bwMode="auto">
          <a:xfrm>
            <a:off x="8718951" y="3048000"/>
            <a:ext cx="872324" cy="523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Arial" pitchFamily="34" charset="0"/>
              </a:rPr>
              <a:t>Data</a:t>
            </a:r>
          </a:p>
          <a:p>
            <a:pPr algn="ctr"/>
            <a:r>
              <a:rPr lang="en-US" altLang="zh-CN" sz="1400">
                <a:latin typeface="Arial" pitchFamily="34" charset="0"/>
              </a:rPr>
              <a:t>Memory</a:t>
            </a:r>
          </a:p>
        </p:txBody>
      </p:sp>
      <p:sp>
        <p:nvSpPr>
          <p:cNvPr id="108614" name="Text Box 74"/>
          <p:cNvSpPr txBox="1">
            <a:spLocks noChangeArrowheads="1"/>
          </p:cNvSpPr>
          <p:nvPr/>
        </p:nvSpPr>
        <p:spPr bwMode="auto">
          <a:xfrm>
            <a:off x="8618538" y="3763964"/>
            <a:ext cx="747290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>
                <a:latin typeface="Arial" pitchFamily="34" charset="0"/>
              </a:rPr>
              <a:t>Address</a:t>
            </a:r>
          </a:p>
        </p:txBody>
      </p:sp>
      <p:sp>
        <p:nvSpPr>
          <p:cNvPr id="108615" name="Text Box 75"/>
          <p:cNvSpPr txBox="1">
            <a:spLocks noChangeArrowheads="1"/>
          </p:cNvSpPr>
          <p:nvPr/>
        </p:nvSpPr>
        <p:spPr bwMode="auto">
          <a:xfrm>
            <a:off x="8609014" y="4038601"/>
            <a:ext cx="908039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>
                <a:latin typeface="Arial" pitchFamily="34" charset="0"/>
              </a:rPr>
              <a:t>Write Data</a:t>
            </a:r>
          </a:p>
        </p:txBody>
      </p:sp>
      <p:sp>
        <p:nvSpPr>
          <p:cNvPr id="108616" name="Text Box 76"/>
          <p:cNvSpPr txBox="1">
            <a:spLocks noChangeArrowheads="1"/>
          </p:cNvSpPr>
          <p:nvPr/>
        </p:nvSpPr>
        <p:spPr bwMode="auto">
          <a:xfrm>
            <a:off x="8750300" y="3581401"/>
            <a:ext cx="927100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>
                <a:latin typeface="Arial" pitchFamily="34" charset="0"/>
              </a:rPr>
              <a:t>Read Data</a:t>
            </a:r>
          </a:p>
        </p:txBody>
      </p:sp>
      <p:sp>
        <p:nvSpPr>
          <p:cNvPr id="108617" name="Line 77"/>
          <p:cNvSpPr>
            <a:spLocks noChangeShapeType="1"/>
          </p:cNvSpPr>
          <p:nvPr/>
        </p:nvSpPr>
        <p:spPr bwMode="auto">
          <a:xfrm>
            <a:off x="8445500" y="4191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618" name="Line 78"/>
          <p:cNvSpPr>
            <a:spLocks noChangeShapeType="1"/>
          </p:cNvSpPr>
          <p:nvPr/>
        </p:nvSpPr>
        <p:spPr bwMode="auto">
          <a:xfrm>
            <a:off x="9906000" y="4191000"/>
            <a:ext cx="228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619" name="AutoShape 79"/>
          <p:cNvSpPr>
            <a:spLocks noChangeArrowheads="1"/>
          </p:cNvSpPr>
          <p:nvPr/>
        </p:nvSpPr>
        <p:spPr bwMode="auto">
          <a:xfrm rot="-5400000">
            <a:off x="9721242" y="4070956"/>
            <a:ext cx="1062035" cy="235321"/>
          </a:xfrm>
          <a:custGeom>
            <a:avLst/>
            <a:gdLst>
              <a:gd name="T0" fmla="*/ 19052381 w 21600"/>
              <a:gd name="T1" fmla="*/ 1209675 h 21600"/>
              <a:gd name="T2" fmla="*/ 10887075 w 21600"/>
              <a:gd name="T3" fmla="*/ 2419350 h 21600"/>
              <a:gd name="T4" fmla="*/ 2721769 w 21600"/>
              <a:gd name="T5" fmla="*/ 1209675 h 21600"/>
              <a:gd name="T6" fmla="*/ 1088707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620" name="Line 80"/>
          <p:cNvSpPr>
            <a:spLocks noChangeShapeType="1"/>
          </p:cNvSpPr>
          <p:nvPr/>
        </p:nvSpPr>
        <p:spPr bwMode="auto">
          <a:xfrm>
            <a:off x="10363200" y="3962400"/>
            <a:ext cx="1524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621" name="Rectangle 81"/>
          <p:cNvSpPr>
            <a:spLocks noChangeArrowheads="1"/>
          </p:cNvSpPr>
          <p:nvPr/>
        </p:nvSpPr>
        <p:spPr bwMode="auto">
          <a:xfrm>
            <a:off x="10134600" y="3657601"/>
            <a:ext cx="1524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4" rIns="19047" bIns="26984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>
                <a:latin typeface="Arial" pitchFamily="34" charset="0"/>
              </a:rPr>
              <a:t>1</a:t>
            </a:r>
          </a:p>
        </p:txBody>
      </p:sp>
      <p:sp>
        <p:nvSpPr>
          <p:cNvPr id="108622" name="Rectangle 82"/>
          <p:cNvSpPr>
            <a:spLocks noChangeArrowheads="1"/>
          </p:cNvSpPr>
          <p:nvPr/>
        </p:nvSpPr>
        <p:spPr bwMode="auto">
          <a:xfrm>
            <a:off x="10134600" y="4038601"/>
            <a:ext cx="1524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4" rIns="19047" bIns="26984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>
                <a:latin typeface="Arial" pitchFamily="34" charset="0"/>
              </a:rPr>
              <a:t>0</a:t>
            </a:r>
          </a:p>
        </p:txBody>
      </p:sp>
      <p:sp>
        <p:nvSpPr>
          <p:cNvPr id="108623" name="Line 83"/>
          <p:cNvSpPr>
            <a:spLocks noChangeShapeType="1"/>
          </p:cNvSpPr>
          <p:nvPr/>
        </p:nvSpPr>
        <p:spPr bwMode="auto">
          <a:xfrm>
            <a:off x="5397500" y="35814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624" name="Line 84"/>
          <p:cNvSpPr>
            <a:spLocks noChangeShapeType="1"/>
          </p:cNvSpPr>
          <p:nvPr/>
        </p:nvSpPr>
        <p:spPr bwMode="auto">
          <a:xfrm>
            <a:off x="4178300" y="4267199"/>
            <a:ext cx="3176" cy="257651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08625" name="Line 85"/>
          <p:cNvSpPr>
            <a:spLocks noChangeShapeType="1"/>
          </p:cNvSpPr>
          <p:nvPr/>
        </p:nvSpPr>
        <p:spPr bwMode="auto">
          <a:xfrm>
            <a:off x="3352800" y="24384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626" name="Line 86"/>
          <p:cNvSpPr>
            <a:spLocks noChangeShapeType="1"/>
          </p:cNvSpPr>
          <p:nvPr/>
        </p:nvSpPr>
        <p:spPr bwMode="auto">
          <a:xfrm>
            <a:off x="2819400" y="1524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627" name="Line 87"/>
          <p:cNvSpPr>
            <a:spLocks noChangeShapeType="1"/>
          </p:cNvSpPr>
          <p:nvPr/>
        </p:nvSpPr>
        <p:spPr bwMode="auto">
          <a:xfrm>
            <a:off x="3949700" y="3733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628" name="Line 88"/>
          <p:cNvSpPr>
            <a:spLocks noChangeShapeType="1"/>
          </p:cNvSpPr>
          <p:nvPr/>
        </p:nvSpPr>
        <p:spPr bwMode="auto">
          <a:xfrm>
            <a:off x="9601200" y="3810000"/>
            <a:ext cx="17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629" name="Rectangle 89"/>
          <p:cNvSpPr>
            <a:spLocks noChangeArrowheads="1"/>
          </p:cNvSpPr>
          <p:nvPr/>
        </p:nvSpPr>
        <p:spPr bwMode="auto">
          <a:xfrm>
            <a:off x="3797300" y="2209800"/>
            <a:ext cx="152400" cy="22098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630" name="Rectangle 90"/>
          <p:cNvSpPr>
            <a:spLocks noChangeArrowheads="1"/>
          </p:cNvSpPr>
          <p:nvPr/>
        </p:nvSpPr>
        <p:spPr bwMode="auto">
          <a:xfrm>
            <a:off x="6007100" y="2209800"/>
            <a:ext cx="152400" cy="426425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631" name="Line 91"/>
          <p:cNvSpPr>
            <a:spLocks noChangeShapeType="1"/>
          </p:cNvSpPr>
          <p:nvPr/>
        </p:nvSpPr>
        <p:spPr bwMode="auto">
          <a:xfrm>
            <a:off x="3733800" y="24384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632" name="Line 92"/>
          <p:cNvSpPr>
            <a:spLocks noChangeShapeType="1"/>
          </p:cNvSpPr>
          <p:nvPr/>
        </p:nvSpPr>
        <p:spPr bwMode="auto">
          <a:xfrm>
            <a:off x="3949700" y="23622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633" name="Line 93"/>
          <p:cNvSpPr>
            <a:spLocks noChangeShapeType="1"/>
          </p:cNvSpPr>
          <p:nvPr/>
        </p:nvSpPr>
        <p:spPr bwMode="auto">
          <a:xfrm>
            <a:off x="5397500" y="2590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634" name="Line 94"/>
          <p:cNvSpPr>
            <a:spLocks noChangeShapeType="1"/>
          </p:cNvSpPr>
          <p:nvPr/>
        </p:nvSpPr>
        <p:spPr bwMode="auto">
          <a:xfrm>
            <a:off x="6159500" y="49530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635" name="Line 95"/>
          <p:cNvSpPr>
            <a:spLocks noChangeShapeType="1"/>
          </p:cNvSpPr>
          <p:nvPr/>
        </p:nvSpPr>
        <p:spPr bwMode="auto">
          <a:xfrm>
            <a:off x="6997700" y="44196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636" name="Line 96"/>
          <p:cNvSpPr>
            <a:spLocks noChangeShapeType="1"/>
          </p:cNvSpPr>
          <p:nvPr/>
        </p:nvSpPr>
        <p:spPr bwMode="auto">
          <a:xfrm>
            <a:off x="6997700" y="49530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637" name="Rectangle 97"/>
          <p:cNvSpPr>
            <a:spLocks noChangeArrowheads="1"/>
          </p:cNvSpPr>
          <p:nvPr/>
        </p:nvSpPr>
        <p:spPr bwMode="auto">
          <a:xfrm>
            <a:off x="9753599" y="2819400"/>
            <a:ext cx="173037" cy="304505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638" name="Line 98"/>
          <p:cNvSpPr>
            <a:spLocks noChangeShapeType="1"/>
          </p:cNvSpPr>
          <p:nvPr/>
        </p:nvSpPr>
        <p:spPr bwMode="auto">
          <a:xfrm>
            <a:off x="8534400" y="49530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639" name="Line 99"/>
          <p:cNvSpPr>
            <a:spLocks noChangeShapeType="1"/>
          </p:cNvSpPr>
          <p:nvPr/>
        </p:nvSpPr>
        <p:spPr bwMode="auto">
          <a:xfrm>
            <a:off x="9906000" y="3810000"/>
            <a:ext cx="228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640" name="Line 100"/>
          <p:cNvSpPr>
            <a:spLocks noChangeShapeType="1"/>
          </p:cNvSpPr>
          <p:nvPr/>
        </p:nvSpPr>
        <p:spPr bwMode="auto">
          <a:xfrm flipH="1">
            <a:off x="10493067" y="3962399"/>
            <a:ext cx="22533" cy="286225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641" name="Line 101"/>
          <p:cNvSpPr>
            <a:spLocks noChangeShapeType="1"/>
          </p:cNvSpPr>
          <p:nvPr/>
        </p:nvSpPr>
        <p:spPr bwMode="auto">
          <a:xfrm>
            <a:off x="5549900" y="1143000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642" name="Line 102"/>
          <p:cNvSpPr>
            <a:spLocks noChangeShapeType="1"/>
          </p:cNvSpPr>
          <p:nvPr/>
        </p:nvSpPr>
        <p:spPr bwMode="auto">
          <a:xfrm flipH="1" flipV="1">
            <a:off x="6007100" y="4724400"/>
            <a:ext cx="152400" cy="228600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643" name="Line 103"/>
          <p:cNvSpPr>
            <a:spLocks noChangeShapeType="1"/>
          </p:cNvSpPr>
          <p:nvPr/>
        </p:nvSpPr>
        <p:spPr bwMode="auto">
          <a:xfrm flipH="1">
            <a:off x="9753600" y="4191000"/>
            <a:ext cx="152400" cy="762000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644" name="Text Box 104"/>
          <p:cNvSpPr txBox="1">
            <a:spLocks noChangeArrowheads="1"/>
          </p:cNvSpPr>
          <p:nvPr/>
        </p:nvSpPr>
        <p:spPr bwMode="auto">
          <a:xfrm>
            <a:off x="3675063" y="1935164"/>
            <a:ext cx="519664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>
                <a:solidFill>
                  <a:schemeClr val="accent2"/>
                </a:solidFill>
                <a:latin typeface="Arial" pitchFamily="34" charset="0"/>
              </a:rPr>
              <a:t>IF/ID</a:t>
            </a:r>
          </a:p>
        </p:txBody>
      </p:sp>
      <p:sp>
        <p:nvSpPr>
          <p:cNvPr id="108645" name="Line 105"/>
          <p:cNvSpPr>
            <a:spLocks noChangeShapeType="1"/>
          </p:cNvSpPr>
          <p:nvPr/>
        </p:nvSpPr>
        <p:spPr bwMode="auto">
          <a:xfrm flipV="1">
            <a:off x="5507038" y="2928938"/>
            <a:ext cx="11112" cy="1795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646" name="Line 106"/>
          <p:cNvSpPr>
            <a:spLocks noChangeShapeType="1"/>
          </p:cNvSpPr>
          <p:nvPr/>
        </p:nvSpPr>
        <p:spPr bwMode="auto">
          <a:xfrm>
            <a:off x="5321300" y="47244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647" name="Line 107"/>
          <p:cNvSpPr>
            <a:spLocks noChangeShapeType="1"/>
          </p:cNvSpPr>
          <p:nvPr/>
        </p:nvSpPr>
        <p:spPr bwMode="auto">
          <a:xfrm>
            <a:off x="3733800" y="15240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648" name="Line 108"/>
          <p:cNvSpPr>
            <a:spLocks noChangeShapeType="1"/>
          </p:cNvSpPr>
          <p:nvPr/>
        </p:nvSpPr>
        <p:spPr bwMode="auto">
          <a:xfrm>
            <a:off x="2133600" y="21336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649" name="Rectangle 109"/>
          <p:cNvSpPr>
            <a:spLocks noChangeArrowheads="1"/>
          </p:cNvSpPr>
          <p:nvPr/>
        </p:nvSpPr>
        <p:spPr bwMode="auto">
          <a:xfrm>
            <a:off x="8293100" y="2209800"/>
            <a:ext cx="124687" cy="3742188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650" name="Oval 110"/>
          <p:cNvSpPr>
            <a:spLocks noChangeArrowheads="1"/>
          </p:cNvSpPr>
          <p:nvPr/>
        </p:nvSpPr>
        <p:spPr bwMode="auto">
          <a:xfrm>
            <a:off x="4483100" y="4495800"/>
            <a:ext cx="812800" cy="457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651" name="Rectangle 111"/>
          <p:cNvSpPr>
            <a:spLocks noChangeArrowheads="1"/>
          </p:cNvSpPr>
          <p:nvPr/>
        </p:nvSpPr>
        <p:spPr bwMode="auto">
          <a:xfrm>
            <a:off x="4635500" y="4495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4" rIns="19047" bIns="26984"/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latin typeface="Arial" pitchFamily="34" charset="0"/>
              </a:rPr>
              <a:t>Sign</a:t>
            </a: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latin typeface="Arial" pitchFamily="34" charset="0"/>
              </a:rPr>
              <a:t>Extend</a:t>
            </a:r>
          </a:p>
        </p:txBody>
      </p:sp>
      <p:sp>
        <p:nvSpPr>
          <p:cNvPr id="108652" name="Line 112"/>
          <p:cNvSpPr>
            <a:spLocks noChangeShapeType="1"/>
          </p:cNvSpPr>
          <p:nvPr/>
        </p:nvSpPr>
        <p:spPr bwMode="auto">
          <a:xfrm>
            <a:off x="8521699" y="3809999"/>
            <a:ext cx="15861" cy="267538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653" name="Text Box 113"/>
          <p:cNvSpPr txBox="1">
            <a:spLocks noChangeArrowheads="1"/>
          </p:cNvSpPr>
          <p:nvPr/>
        </p:nvSpPr>
        <p:spPr bwMode="auto">
          <a:xfrm>
            <a:off x="5854700" y="1295401"/>
            <a:ext cx="586990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>
                <a:solidFill>
                  <a:schemeClr val="accent2"/>
                </a:solidFill>
                <a:latin typeface="Arial" pitchFamily="34" charset="0"/>
              </a:rPr>
              <a:t>ID/EX</a:t>
            </a:r>
          </a:p>
        </p:txBody>
      </p:sp>
      <p:sp>
        <p:nvSpPr>
          <p:cNvPr id="108654" name="Text Box 114"/>
          <p:cNvSpPr txBox="1">
            <a:spLocks noChangeArrowheads="1"/>
          </p:cNvSpPr>
          <p:nvPr/>
        </p:nvSpPr>
        <p:spPr bwMode="auto">
          <a:xfrm>
            <a:off x="7912100" y="1477964"/>
            <a:ext cx="792174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>
                <a:solidFill>
                  <a:schemeClr val="accent2"/>
                </a:solidFill>
                <a:latin typeface="Arial" pitchFamily="34" charset="0"/>
              </a:rPr>
              <a:t>EX/MEM</a:t>
            </a:r>
          </a:p>
        </p:txBody>
      </p:sp>
      <p:sp>
        <p:nvSpPr>
          <p:cNvPr id="108655" name="Text Box 115"/>
          <p:cNvSpPr txBox="1">
            <a:spLocks noChangeArrowheads="1"/>
          </p:cNvSpPr>
          <p:nvPr/>
        </p:nvSpPr>
        <p:spPr bwMode="auto">
          <a:xfrm>
            <a:off x="9448800" y="2362201"/>
            <a:ext cx="843470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>
                <a:solidFill>
                  <a:schemeClr val="accent2"/>
                </a:solidFill>
                <a:latin typeface="Arial" pitchFamily="34" charset="0"/>
              </a:rPr>
              <a:t>MEM/WB</a:t>
            </a:r>
          </a:p>
        </p:txBody>
      </p:sp>
      <p:sp>
        <p:nvSpPr>
          <p:cNvPr id="108656" name="Rectangle 116"/>
          <p:cNvSpPr>
            <a:spLocks noChangeArrowheads="1"/>
          </p:cNvSpPr>
          <p:nvPr/>
        </p:nvSpPr>
        <p:spPr bwMode="auto">
          <a:xfrm>
            <a:off x="6007100" y="1981200"/>
            <a:ext cx="152400" cy="2286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657" name="Rectangle 117"/>
          <p:cNvSpPr>
            <a:spLocks noChangeArrowheads="1"/>
          </p:cNvSpPr>
          <p:nvPr/>
        </p:nvSpPr>
        <p:spPr bwMode="auto">
          <a:xfrm>
            <a:off x="6007100" y="1752600"/>
            <a:ext cx="152400" cy="2286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658" name="Rectangle 118"/>
          <p:cNvSpPr>
            <a:spLocks noChangeArrowheads="1"/>
          </p:cNvSpPr>
          <p:nvPr/>
        </p:nvSpPr>
        <p:spPr bwMode="auto">
          <a:xfrm>
            <a:off x="6007100" y="1524000"/>
            <a:ext cx="152400" cy="2286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659" name="Rectangle 119"/>
          <p:cNvSpPr>
            <a:spLocks noChangeArrowheads="1"/>
          </p:cNvSpPr>
          <p:nvPr/>
        </p:nvSpPr>
        <p:spPr bwMode="auto">
          <a:xfrm>
            <a:off x="8293100" y="1981200"/>
            <a:ext cx="152400" cy="2286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660" name="Rectangle 120"/>
          <p:cNvSpPr>
            <a:spLocks noChangeArrowheads="1"/>
          </p:cNvSpPr>
          <p:nvPr/>
        </p:nvSpPr>
        <p:spPr bwMode="auto">
          <a:xfrm>
            <a:off x="8293100" y="1752600"/>
            <a:ext cx="152400" cy="2286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661" name="Rectangle 121"/>
          <p:cNvSpPr>
            <a:spLocks noChangeArrowheads="1"/>
          </p:cNvSpPr>
          <p:nvPr/>
        </p:nvSpPr>
        <p:spPr bwMode="auto">
          <a:xfrm>
            <a:off x="9753600" y="2590800"/>
            <a:ext cx="152400" cy="2286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662" name="Rectangle 122"/>
          <p:cNvSpPr>
            <a:spLocks noChangeArrowheads="1"/>
          </p:cNvSpPr>
          <p:nvPr/>
        </p:nvSpPr>
        <p:spPr bwMode="auto">
          <a:xfrm>
            <a:off x="4406900" y="19050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4" rIns="19047" bIns="26984"/>
          <a:lstStyle/>
          <a:p>
            <a:pPr algn="ctr" eaLnBrk="0" hangingPunct="0"/>
            <a:r>
              <a:rPr lang="en-US" altLang="zh-CN" sz="1200">
                <a:solidFill>
                  <a:schemeClr val="accent1"/>
                </a:solidFill>
                <a:latin typeface="Arial" pitchFamily="34" charset="0"/>
              </a:rPr>
              <a:t>Control</a:t>
            </a:r>
          </a:p>
        </p:txBody>
      </p:sp>
      <p:sp>
        <p:nvSpPr>
          <p:cNvPr id="108663" name="Oval 123"/>
          <p:cNvSpPr>
            <a:spLocks noChangeArrowheads="1"/>
          </p:cNvSpPr>
          <p:nvPr/>
        </p:nvSpPr>
        <p:spPr bwMode="auto">
          <a:xfrm>
            <a:off x="4406900" y="1828800"/>
            <a:ext cx="609600" cy="4572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664" name="Line 124"/>
          <p:cNvSpPr>
            <a:spLocks noChangeShapeType="1"/>
          </p:cNvSpPr>
          <p:nvPr/>
        </p:nvSpPr>
        <p:spPr bwMode="auto">
          <a:xfrm>
            <a:off x="4102100" y="2057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665" name="Line 125"/>
          <p:cNvSpPr>
            <a:spLocks noChangeShapeType="1"/>
          </p:cNvSpPr>
          <p:nvPr/>
        </p:nvSpPr>
        <p:spPr bwMode="auto">
          <a:xfrm>
            <a:off x="8229600" y="2133600"/>
            <a:ext cx="1524000" cy="533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666" name="Line 126"/>
          <p:cNvSpPr>
            <a:spLocks noChangeShapeType="1"/>
          </p:cNvSpPr>
          <p:nvPr/>
        </p:nvSpPr>
        <p:spPr bwMode="auto">
          <a:xfrm>
            <a:off x="6159500" y="2133600"/>
            <a:ext cx="2133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667" name="Line 127"/>
          <p:cNvSpPr>
            <a:spLocks noChangeShapeType="1"/>
          </p:cNvSpPr>
          <p:nvPr/>
        </p:nvSpPr>
        <p:spPr bwMode="auto">
          <a:xfrm>
            <a:off x="6159500" y="1905000"/>
            <a:ext cx="2133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668" name="Line 128"/>
          <p:cNvSpPr>
            <a:spLocks noChangeShapeType="1"/>
          </p:cNvSpPr>
          <p:nvPr/>
        </p:nvSpPr>
        <p:spPr bwMode="auto">
          <a:xfrm>
            <a:off x="6159500" y="1600200"/>
            <a:ext cx="60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669" name="Line 129"/>
          <p:cNvSpPr>
            <a:spLocks noChangeShapeType="1"/>
          </p:cNvSpPr>
          <p:nvPr/>
        </p:nvSpPr>
        <p:spPr bwMode="auto">
          <a:xfrm>
            <a:off x="10287000" y="2743200"/>
            <a:ext cx="0" cy="3048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670" name="Line 130"/>
          <p:cNvSpPr>
            <a:spLocks noChangeShapeType="1"/>
          </p:cNvSpPr>
          <p:nvPr/>
        </p:nvSpPr>
        <p:spPr bwMode="auto">
          <a:xfrm>
            <a:off x="8445500" y="1905000"/>
            <a:ext cx="6858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671" name="Line 131"/>
          <p:cNvSpPr>
            <a:spLocks noChangeShapeType="1"/>
          </p:cNvSpPr>
          <p:nvPr/>
        </p:nvSpPr>
        <p:spPr bwMode="auto">
          <a:xfrm>
            <a:off x="9906000" y="2743200"/>
            <a:ext cx="3810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672" name="Line 132"/>
          <p:cNvSpPr>
            <a:spLocks noChangeShapeType="1"/>
          </p:cNvSpPr>
          <p:nvPr/>
        </p:nvSpPr>
        <p:spPr bwMode="auto">
          <a:xfrm>
            <a:off x="9131300" y="1905000"/>
            <a:ext cx="0" cy="152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673" name="Line 133"/>
          <p:cNvSpPr>
            <a:spLocks noChangeShapeType="1"/>
          </p:cNvSpPr>
          <p:nvPr/>
        </p:nvSpPr>
        <p:spPr bwMode="auto">
          <a:xfrm>
            <a:off x="6769100" y="1600200"/>
            <a:ext cx="0" cy="2286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674" name="Line 134"/>
          <p:cNvSpPr>
            <a:spLocks noChangeShapeType="1"/>
          </p:cNvSpPr>
          <p:nvPr/>
        </p:nvSpPr>
        <p:spPr bwMode="auto">
          <a:xfrm>
            <a:off x="6845300" y="5788250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675" name="Line 135"/>
          <p:cNvSpPr>
            <a:spLocks noChangeShapeType="1"/>
          </p:cNvSpPr>
          <p:nvPr/>
        </p:nvSpPr>
        <p:spPr bwMode="auto">
          <a:xfrm>
            <a:off x="4102100" y="5940650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676" name="Line 136"/>
          <p:cNvSpPr>
            <a:spLocks noChangeShapeType="1"/>
          </p:cNvSpPr>
          <p:nvPr/>
        </p:nvSpPr>
        <p:spPr bwMode="auto">
          <a:xfrm>
            <a:off x="6159500" y="594065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8677" name="Group 137"/>
          <p:cNvGrpSpPr>
            <a:grpSpLocks/>
          </p:cNvGrpSpPr>
          <p:nvPr/>
        </p:nvGrpSpPr>
        <p:grpSpPr bwMode="auto">
          <a:xfrm>
            <a:off x="6619010" y="5305065"/>
            <a:ext cx="181652" cy="936625"/>
            <a:chOff x="3072" y="3168"/>
            <a:chExt cx="144" cy="432"/>
          </a:xfrm>
        </p:grpSpPr>
        <p:sp>
          <p:nvSpPr>
            <p:cNvPr id="108789" name="AutoShape 138"/>
            <p:cNvSpPr>
              <a:spLocks noChangeArrowheads="1"/>
            </p:cNvSpPr>
            <p:nvPr/>
          </p:nvSpPr>
          <p:spPr bwMode="auto">
            <a:xfrm rot="-5400000">
              <a:off x="2928" y="3312"/>
              <a:ext cx="432" cy="144"/>
            </a:xfrm>
            <a:custGeom>
              <a:avLst/>
              <a:gdLst>
                <a:gd name="T0" fmla="*/ 8 w 21600"/>
                <a:gd name="T1" fmla="*/ 0 h 21600"/>
                <a:gd name="T2" fmla="*/ 4 w 21600"/>
                <a:gd name="T3" fmla="*/ 1 h 21600"/>
                <a:gd name="T4" fmla="*/ 1 w 21600"/>
                <a:gd name="T5" fmla="*/ 0 h 21600"/>
                <a:gd name="T6" fmla="*/ 4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790" name="Rectangle 139"/>
            <p:cNvSpPr>
              <a:spLocks noChangeArrowheads="1"/>
            </p:cNvSpPr>
            <p:nvPr/>
          </p:nvSpPr>
          <p:spPr bwMode="auto">
            <a:xfrm>
              <a:off x="3078" y="3330"/>
              <a:ext cx="96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4" rIns="19047" bIns="26984"/>
            <a:lstStyle/>
            <a:p>
              <a:pPr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1400" dirty="0">
                  <a:solidFill>
                    <a:schemeClr val="accent1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108791" name="Rectangle 140"/>
            <p:cNvSpPr>
              <a:spLocks noChangeArrowheads="1"/>
            </p:cNvSpPr>
            <p:nvPr/>
          </p:nvSpPr>
          <p:spPr bwMode="auto">
            <a:xfrm>
              <a:off x="3072" y="3394"/>
              <a:ext cx="96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4" rIns="19047" bIns="26984"/>
            <a:lstStyle/>
            <a:p>
              <a:pPr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1400" dirty="0">
                  <a:solidFill>
                    <a:schemeClr val="accent1"/>
                  </a:solidFill>
                  <a:latin typeface="Arial" pitchFamily="34" charset="0"/>
                </a:rPr>
                <a:t>1</a:t>
              </a:r>
            </a:p>
          </p:txBody>
        </p:sp>
      </p:grpSp>
      <p:sp>
        <p:nvSpPr>
          <p:cNvPr id="108678" name="Oval 141"/>
          <p:cNvSpPr>
            <a:spLocks noChangeArrowheads="1"/>
          </p:cNvSpPr>
          <p:nvPr/>
        </p:nvSpPr>
        <p:spPr bwMode="auto">
          <a:xfrm>
            <a:off x="7683500" y="4343400"/>
            <a:ext cx="457200" cy="5334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679" name="Rectangle 142"/>
          <p:cNvSpPr>
            <a:spLocks noChangeArrowheads="1"/>
          </p:cNvSpPr>
          <p:nvPr/>
        </p:nvSpPr>
        <p:spPr bwMode="auto">
          <a:xfrm>
            <a:off x="7683500" y="4343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4" rIns="19047" bIns="26984"/>
          <a:lstStyle/>
          <a:p>
            <a:pPr algn="ctr" defTabSz="903288" eaLnBrk="0" hangingPunct="0">
              <a:lnSpc>
                <a:spcPts val="1600"/>
              </a:lnSpc>
              <a:tabLst>
                <a:tab pos="452438" algn="l"/>
                <a:tab pos="903288" algn="l"/>
                <a:tab pos="1357313" algn="l"/>
              </a:tabLst>
            </a:pPr>
            <a:r>
              <a:rPr lang="en-US" altLang="zh-CN" sz="1200">
                <a:solidFill>
                  <a:schemeClr val="accent1"/>
                </a:solidFill>
                <a:latin typeface="Arial" pitchFamily="34" charset="0"/>
              </a:rPr>
              <a:t>ALU</a:t>
            </a:r>
          </a:p>
          <a:p>
            <a:pPr algn="ctr" defTabSz="903288" eaLnBrk="0" hangingPunct="0">
              <a:lnSpc>
                <a:spcPts val="1600"/>
              </a:lnSpc>
              <a:tabLst>
                <a:tab pos="452438" algn="l"/>
                <a:tab pos="903288" algn="l"/>
                <a:tab pos="1357313" algn="l"/>
              </a:tabLst>
            </a:pPr>
            <a:r>
              <a:rPr lang="en-US" altLang="zh-CN" sz="1200">
                <a:solidFill>
                  <a:schemeClr val="accent1"/>
                </a:solidFill>
                <a:latin typeface="Arial" pitchFamily="34" charset="0"/>
              </a:rPr>
              <a:t>cntrl</a:t>
            </a:r>
          </a:p>
        </p:txBody>
      </p:sp>
      <p:sp>
        <p:nvSpPr>
          <p:cNvPr id="108680" name="Line 143"/>
          <p:cNvSpPr>
            <a:spLocks noChangeShapeType="1"/>
          </p:cNvSpPr>
          <p:nvPr/>
        </p:nvSpPr>
        <p:spPr bwMode="auto">
          <a:xfrm flipV="1">
            <a:off x="7391398" y="4648199"/>
            <a:ext cx="292101" cy="14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681" name="Line 144"/>
          <p:cNvSpPr>
            <a:spLocks noChangeShapeType="1"/>
          </p:cNvSpPr>
          <p:nvPr/>
        </p:nvSpPr>
        <p:spPr bwMode="auto">
          <a:xfrm flipV="1">
            <a:off x="7912100" y="4191000"/>
            <a:ext cx="0" cy="152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682" name="AutoShape 145"/>
          <p:cNvSpPr>
            <a:spLocks noChangeArrowheads="1"/>
          </p:cNvSpPr>
          <p:nvPr/>
        </p:nvSpPr>
        <p:spPr bwMode="auto">
          <a:xfrm flipH="1">
            <a:off x="5092700" y="762000"/>
            <a:ext cx="381000" cy="304800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683" name="Rectangle 146"/>
          <p:cNvSpPr>
            <a:spLocks noChangeArrowheads="1"/>
          </p:cNvSpPr>
          <p:nvPr/>
        </p:nvSpPr>
        <p:spPr bwMode="auto">
          <a:xfrm>
            <a:off x="5213350" y="850439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4" rIns="19047" bIns="26984"/>
          <a:lstStyle/>
          <a:p>
            <a:pPr algn="ctr" eaLnBrk="0" hangingPunct="0"/>
            <a:r>
              <a:rPr lang="en-US" altLang="zh-CN" sz="1200" dirty="0">
                <a:solidFill>
                  <a:schemeClr val="accent1"/>
                </a:solidFill>
                <a:latin typeface="Arial" pitchFamily="34" charset="0"/>
              </a:rPr>
              <a:t>Branch</a:t>
            </a:r>
          </a:p>
        </p:txBody>
      </p:sp>
      <p:sp>
        <p:nvSpPr>
          <p:cNvPr id="108684" name="Line 147"/>
          <p:cNvSpPr>
            <a:spLocks noChangeShapeType="1"/>
          </p:cNvSpPr>
          <p:nvPr/>
        </p:nvSpPr>
        <p:spPr bwMode="auto">
          <a:xfrm>
            <a:off x="5473700" y="990600"/>
            <a:ext cx="228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685" name="Line 148"/>
          <p:cNvSpPr>
            <a:spLocks noChangeShapeType="1"/>
          </p:cNvSpPr>
          <p:nvPr/>
        </p:nvSpPr>
        <p:spPr bwMode="auto">
          <a:xfrm>
            <a:off x="5702300" y="990600"/>
            <a:ext cx="0" cy="10668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686" name="Line 149"/>
          <p:cNvSpPr>
            <a:spLocks noChangeShapeType="1"/>
          </p:cNvSpPr>
          <p:nvPr/>
        </p:nvSpPr>
        <p:spPr bwMode="auto">
          <a:xfrm>
            <a:off x="2667000" y="914400"/>
            <a:ext cx="24384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687" name="Rectangle 150"/>
          <p:cNvSpPr>
            <a:spLocks noChangeArrowheads="1"/>
          </p:cNvSpPr>
          <p:nvPr/>
        </p:nvSpPr>
        <p:spPr bwMode="auto">
          <a:xfrm>
            <a:off x="1833658" y="269192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4" rIns="19047" bIns="26984"/>
          <a:lstStyle/>
          <a:p>
            <a:pPr algn="ctr" eaLnBrk="0" hangingPunct="0"/>
            <a:r>
              <a:rPr lang="en-US" altLang="zh-CN" sz="1200" dirty="0" err="1">
                <a:solidFill>
                  <a:schemeClr val="accent1"/>
                </a:solidFill>
                <a:latin typeface="Arial" pitchFamily="34" charset="0"/>
              </a:rPr>
              <a:t>PCSrc</a:t>
            </a:r>
            <a:endParaRPr lang="en-US" altLang="zh-CN" sz="1200" dirty="0">
              <a:solidFill>
                <a:schemeClr val="accent1"/>
              </a:solidFill>
              <a:latin typeface="Arial" pitchFamily="34" charset="0"/>
            </a:endParaRPr>
          </a:p>
        </p:txBody>
      </p:sp>
      <p:sp>
        <p:nvSpPr>
          <p:cNvPr id="108688" name="Line 151"/>
          <p:cNvSpPr>
            <a:spLocks noChangeShapeType="1"/>
          </p:cNvSpPr>
          <p:nvPr/>
        </p:nvSpPr>
        <p:spPr bwMode="auto">
          <a:xfrm>
            <a:off x="2667000" y="914400"/>
            <a:ext cx="0" cy="152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689" name="AutoShape 152"/>
          <p:cNvSpPr>
            <a:spLocks noChangeArrowheads="1"/>
          </p:cNvSpPr>
          <p:nvPr/>
        </p:nvSpPr>
        <p:spPr bwMode="auto">
          <a:xfrm rot="-5400000">
            <a:off x="6262688" y="4316413"/>
            <a:ext cx="936625" cy="228600"/>
          </a:xfrm>
          <a:custGeom>
            <a:avLst/>
            <a:gdLst>
              <a:gd name="T0" fmla="*/ 35537417 w 21600"/>
              <a:gd name="T1" fmla="*/ 1209675 h 21600"/>
              <a:gd name="T2" fmla="*/ 20307114 w 21600"/>
              <a:gd name="T3" fmla="*/ 2419350 h 21600"/>
              <a:gd name="T4" fmla="*/ 5076768 w 21600"/>
              <a:gd name="T5" fmla="*/ 1209675 h 21600"/>
              <a:gd name="T6" fmla="*/ 20307114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690" name="AutoShape 153"/>
          <p:cNvSpPr>
            <a:spLocks noChangeArrowheads="1"/>
          </p:cNvSpPr>
          <p:nvPr/>
        </p:nvSpPr>
        <p:spPr bwMode="auto">
          <a:xfrm rot="-5400000">
            <a:off x="6262688" y="3249613"/>
            <a:ext cx="936625" cy="228600"/>
          </a:xfrm>
          <a:custGeom>
            <a:avLst/>
            <a:gdLst>
              <a:gd name="T0" fmla="*/ 35537417 w 21600"/>
              <a:gd name="T1" fmla="*/ 1209675 h 21600"/>
              <a:gd name="T2" fmla="*/ 20307114 w 21600"/>
              <a:gd name="T3" fmla="*/ 2419350 h 21600"/>
              <a:gd name="T4" fmla="*/ 5076768 w 21600"/>
              <a:gd name="T5" fmla="*/ 1209675 h 21600"/>
              <a:gd name="T6" fmla="*/ 20307114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691" name="Line 154"/>
          <p:cNvSpPr>
            <a:spLocks noChangeShapeType="1"/>
          </p:cNvSpPr>
          <p:nvPr/>
        </p:nvSpPr>
        <p:spPr bwMode="auto">
          <a:xfrm>
            <a:off x="6159500" y="3048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692" name="Line 155"/>
          <p:cNvSpPr>
            <a:spLocks noChangeShapeType="1"/>
          </p:cNvSpPr>
          <p:nvPr/>
        </p:nvSpPr>
        <p:spPr bwMode="auto">
          <a:xfrm>
            <a:off x="6159500" y="4114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693" name="Line 156"/>
          <p:cNvSpPr>
            <a:spLocks noChangeShapeType="1"/>
          </p:cNvSpPr>
          <p:nvPr/>
        </p:nvSpPr>
        <p:spPr bwMode="auto">
          <a:xfrm flipH="1">
            <a:off x="6464300" y="6474050"/>
            <a:ext cx="205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694" name="Line 157"/>
          <p:cNvSpPr>
            <a:spLocks noChangeShapeType="1"/>
          </p:cNvSpPr>
          <p:nvPr/>
        </p:nvSpPr>
        <p:spPr bwMode="auto">
          <a:xfrm flipH="1">
            <a:off x="6451600" y="3657599"/>
            <a:ext cx="12700" cy="28277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695" name="Line 158"/>
          <p:cNvSpPr>
            <a:spLocks noChangeShapeType="1"/>
          </p:cNvSpPr>
          <p:nvPr/>
        </p:nvSpPr>
        <p:spPr bwMode="auto">
          <a:xfrm>
            <a:off x="6464300" y="36576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696" name="Line 159"/>
          <p:cNvSpPr>
            <a:spLocks noChangeShapeType="1"/>
          </p:cNvSpPr>
          <p:nvPr/>
        </p:nvSpPr>
        <p:spPr bwMode="auto">
          <a:xfrm>
            <a:off x="6464300" y="47244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697" name="Line 160"/>
          <p:cNvSpPr>
            <a:spLocks noChangeShapeType="1"/>
          </p:cNvSpPr>
          <p:nvPr/>
        </p:nvSpPr>
        <p:spPr bwMode="auto">
          <a:xfrm>
            <a:off x="6311900" y="3352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698" name="Line 161"/>
          <p:cNvSpPr>
            <a:spLocks noChangeShapeType="1"/>
          </p:cNvSpPr>
          <p:nvPr/>
        </p:nvSpPr>
        <p:spPr bwMode="auto">
          <a:xfrm>
            <a:off x="6311900" y="44196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699" name="Line 162"/>
          <p:cNvSpPr>
            <a:spLocks noChangeShapeType="1"/>
          </p:cNvSpPr>
          <p:nvPr/>
        </p:nvSpPr>
        <p:spPr bwMode="auto">
          <a:xfrm>
            <a:off x="6311900" y="3352800"/>
            <a:ext cx="0" cy="3505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700" name="Oval 163"/>
          <p:cNvSpPr>
            <a:spLocks noChangeArrowheads="1"/>
          </p:cNvSpPr>
          <p:nvPr/>
        </p:nvSpPr>
        <p:spPr bwMode="auto">
          <a:xfrm>
            <a:off x="7150100" y="5864450"/>
            <a:ext cx="838200" cy="5334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701" name="Rectangle 164"/>
          <p:cNvSpPr>
            <a:spLocks noChangeArrowheads="1"/>
          </p:cNvSpPr>
          <p:nvPr/>
        </p:nvSpPr>
        <p:spPr bwMode="auto">
          <a:xfrm>
            <a:off x="7378700" y="594065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4" rIns="19047" bIns="26984"/>
          <a:lstStyle/>
          <a:p>
            <a:pPr algn="ctr" defTabSz="903288" eaLnBrk="0" hangingPunct="0">
              <a:lnSpc>
                <a:spcPts val="1600"/>
              </a:lnSpc>
              <a:tabLst>
                <a:tab pos="452438" algn="l"/>
                <a:tab pos="903288" algn="l"/>
                <a:tab pos="1357313" algn="l"/>
              </a:tabLst>
            </a:pPr>
            <a:r>
              <a:rPr lang="en-US" altLang="zh-CN" sz="1200">
                <a:solidFill>
                  <a:schemeClr val="accent1"/>
                </a:solidFill>
                <a:latin typeface="Arial" pitchFamily="34" charset="0"/>
              </a:rPr>
              <a:t>Forward</a:t>
            </a:r>
          </a:p>
          <a:p>
            <a:pPr algn="ctr" defTabSz="903288" eaLnBrk="0" hangingPunct="0">
              <a:lnSpc>
                <a:spcPts val="1600"/>
              </a:lnSpc>
              <a:tabLst>
                <a:tab pos="452438" algn="l"/>
                <a:tab pos="903288" algn="l"/>
                <a:tab pos="1357313" algn="l"/>
              </a:tabLst>
            </a:pPr>
            <a:r>
              <a:rPr lang="en-US" altLang="zh-CN" sz="1200">
                <a:solidFill>
                  <a:schemeClr val="accent1"/>
                </a:solidFill>
                <a:latin typeface="Arial" pitchFamily="34" charset="0"/>
              </a:rPr>
              <a:t>Unit</a:t>
            </a:r>
          </a:p>
        </p:txBody>
      </p:sp>
      <p:sp>
        <p:nvSpPr>
          <p:cNvPr id="108702" name="Line 165"/>
          <p:cNvSpPr>
            <a:spLocks noChangeShapeType="1"/>
          </p:cNvSpPr>
          <p:nvPr/>
        </p:nvSpPr>
        <p:spPr bwMode="auto">
          <a:xfrm>
            <a:off x="7988300" y="601685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703" name="Line 166"/>
          <p:cNvSpPr>
            <a:spLocks noChangeShapeType="1"/>
          </p:cNvSpPr>
          <p:nvPr/>
        </p:nvSpPr>
        <p:spPr bwMode="auto">
          <a:xfrm flipV="1">
            <a:off x="7972426" y="6169251"/>
            <a:ext cx="208597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704" name="Line 167"/>
          <p:cNvSpPr>
            <a:spLocks noChangeShapeType="1"/>
          </p:cNvSpPr>
          <p:nvPr/>
        </p:nvSpPr>
        <p:spPr bwMode="auto">
          <a:xfrm>
            <a:off x="4102100" y="6093050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705" name="Line 168"/>
          <p:cNvSpPr>
            <a:spLocks noChangeShapeType="1"/>
          </p:cNvSpPr>
          <p:nvPr/>
        </p:nvSpPr>
        <p:spPr bwMode="auto">
          <a:xfrm>
            <a:off x="4102100" y="6245450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706" name="Line 169"/>
          <p:cNvSpPr>
            <a:spLocks noChangeShapeType="1"/>
          </p:cNvSpPr>
          <p:nvPr/>
        </p:nvSpPr>
        <p:spPr bwMode="auto">
          <a:xfrm>
            <a:off x="6159500" y="609305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707" name="Line 170"/>
          <p:cNvSpPr>
            <a:spLocks noChangeShapeType="1"/>
          </p:cNvSpPr>
          <p:nvPr/>
        </p:nvSpPr>
        <p:spPr bwMode="auto">
          <a:xfrm>
            <a:off x="6159500" y="624545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708" name="Line 171"/>
          <p:cNvSpPr>
            <a:spLocks noChangeShapeType="1"/>
          </p:cNvSpPr>
          <p:nvPr/>
        </p:nvSpPr>
        <p:spPr bwMode="auto">
          <a:xfrm flipH="1" flipV="1">
            <a:off x="6769100" y="3657600"/>
            <a:ext cx="761997" cy="220309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709" name="Line 172"/>
          <p:cNvSpPr>
            <a:spLocks noChangeShapeType="1"/>
          </p:cNvSpPr>
          <p:nvPr/>
        </p:nvSpPr>
        <p:spPr bwMode="auto">
          <a:xfrm flipH="1" flipV="1">
            <a:off x="6769100" y="4724399"/>
            <a:ext cx="511980" cy="1227589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710" name="Line 173"/>
          <p:cNvSpPr>
            <a:spLocks noChangeShapeType="1"/>
          </p:cNvSpPr>
          <p:nvPr/>
        </p:nvSpPr>
        <p:spPr bwMode="auto">
          <a:xfrm flipH="1">
            <a:off x="6007100" y="3048000"/>
            <a:ext cx="152400" cy="533400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711" name="Line 174"/>
          <p:cNvSpPr>
            <a:spLocks noChangeShapeType="1"/>
          </p:cNvSpPr>
          <p:nvPr/>
        </p:nvSpPr>
        <p:spPr bwMode="auto">
          <a:xfrm flipH="1">
            <a:off x="8293100" y="4191000"/>
            <a:ext cx="152400" cy="762000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712" name="Oval 175"/>
          <p:cNvSpPr>
            <a:spLocks noChangeArrowheads="1"/>
          </p:cNvSpPr>
          <p:nvPr/>
        </p:nvSpPr>
        <p:spPr bwMode="auto">
          <a:xfrm>
            <a:off x="4178300" y="1219200"/>
            <a:ext cx="838200" cy="5334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713" name="Rectangle 176"/>
          <p:cNvSpPr>
            <a:spLocks noChangeArrowheads="1"/>
          </p:cNvSpPr>
          <p:nvPr/>
        </p:nvSpPr>
        <p:spPr bwMode="auto">
          <a:xfrm>
            <a:off x="4406900" y="1295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4" rIns="19047" bIns="26984"/>
          <a:lstStyle/>
          <a:p>
            <a:pPr algn="ctr" defTabSz="903288" eaLnBrk="0" hangingPunct="0">
              <a:lnSpc>
                <a:spcPts val="1600"/>
              </a:lnSpc>
              <a:tabLst>
                <a:tab pos="452438" algn="l"/>
                <a:tab pos="903288" algn="l"/>
                <a:tab pos="1357313" algn="l"/>
              </a:tabLst>
            </a:pPr>
            <a:r>
              <a:rPr lang="en-US" altLang="zh-CN" sz="1200">
                <a:solidFill>
                  <a:schemeClr val="accent1"/>
                </a:solidFill>
                <a:latin typeface="Arial" pitchFamily="34" charset="0"/>
              </a:rPr>
              <a:t>Hazard</a:t>
            </a:r>
          </a:p>
          <a:p>
            <a:pPr algn="ctr" defTabSz="903288" eaLnBrk="0" hangingPunct="0">
              <a:lnSpc>
                <a:spcPts val="1600"/>
              </a:lnSpc>
              <a:tabLst>
                <a:tab pos="452438" algn="l"/>
                <a:tab pos="903288" algn="l"/>
                <a:tab pos="1357313" algn="l"/>
              </a:tabLst>
            </a:pPr>
            <a:r>
              <a:rPr lang="en-US" altLang="zh-CN" sz="1200">
                <a:solidFill>
                  <a:schemeClr val="accent1"/>
                </a:solidFill>
                <a:latin typeface="Arial" pitchFamily="34" charset="0"/>
              </a:rPr>
              <a:t>Unit</a:t>
            </a:r>
          </a:p>
        </p:txBody>
      </p:sp>
      <p:sp>
        <p:nvSpPr>
          <p:cNvPr id="108714" name="AutoShape 177"/>
          <p:cNvSpPr>
            <a:spLocks noChangeArrowheads="1"/>
          </p:cNvSpPr>
          <p:nvPr/>
        </p:nvSpPr>
        <p:spPr bwMode="auto">
          <a:xfrm rot="-5400000">
            <a:off x="5016500" y="1774825"/>
            <a:ext cx="685800" cy="228600"/>
          </a:xfrm>
          <a:custGeom>
            <a:avLst/>
            <a:gdLst>
              <a:gd name="T0" fmla="*/ 19052381 w 21600"/>
              <a:gd name="T1" fmla="*/ 1209675 h 21600"/>
              <a:gd name="T2" fmla="*/ 10887075 w 21600"/>
              <a:gd name="T3" fmla="*/ 2419350 h 21600"/>
              <a:gd name="T4" fmla="*/ 2721769 w 21600"/>
              <a:gd name="T5" fmla="*/ 1209675 h 21600"/>
              <a:gd name="T6" fmla="*/ 1088707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715" name="Rectangle 178"/>
          <p:cNvSpPr>
            <a:spLocks noChangeArrowheads="1"/>
          </p:cNvSpPr>
          <p:nvPr/>
        </p:nvSpPr>
        <p:spPr bwMode="auto">
          <a:xfrm>
            <a:off x="5245100" y="1882776"/>
            <a:ext cx="1524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4" rIns="19047" bIns="26984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>
                <a:solidFill>
                  <a:schemeClr val="accent1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108716" name="Rectangle 179"/>
          <p:cNvSpPr>
            <a:spLocks noChangeArrowheads="1"/>
          </p:cNvSpPr>
          <p:nvPr/>
        </p:nvSpPr>
        <p:spPr bwMode="auto">
          <a:xfrm>
            <a:off x="5245100" y="1600201"/>
            <a:ext cx="1524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4" rIns="19047" bIns="26984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>
                <a:solidFill>
                  <a:schemeClr val="accent1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108717" name="Line 180"/>
          <p:cNvSpPr>
            <a:spLocks noChangeShapeType="1"/>
          </p:cNvSpPr>
          <p:nvPr/>
        </p:nvSpPr>
        <p:spPr bwMode="auto">
          <a:xfrm>
            <a:off x="5473700" y="1905000"/>
            <a:ext cx="1524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718" name="Line 181"/>
          <p:cNvSpPr>
            <a:spLocks noChangeShapeType="1"/>
          </p:cNvSpPr>
          <p:nvPr/>
        </p:nvSpPr>
        <p:spPr bwMode="auto">
          <a:xfrm>
            <a:off x="5854700" y="1600200"/>
            <a:ext cx="0" cy="533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719" name="Line 182"/>
          <p:cNvSpPr>
            <a:spLocks noChangeShapeType="1"/>
          </p:cNvSpPr>
          <p:nvPr/>
        </p:nvSpPr>
        <p:spPr bwMode="auto">
          <a:xfrm>
            <a:off x="5854700" y="1600200"/>
            <a:ext cx="1524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720" name="Line 183"/>
          <p:cNvSpPr>
            <a:spLocks noChangeShapeType="1"/>
          </p:cNvSpPr>
          <p:nvPr/>
        </p:nvSpPr>
        <p:spPr bwMode="auto">
          <a:xfrm>
            <a:off x="5626100" y="1905000"/>
            <a:ext cx="3810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721" name="Line 184"/>
          <p:cNvSpPr>
            <a:spLocks noChangeShapeType="1"/>
          </p:cNvSpPr>
          <p:nvPr/>
        </p:nvSpPr>
        <p:spPr bwMode="auto">
          <a:xfrm>
            <a:off x="5854700" y="2133600"/>
            <a:ext cx="1524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722" name="Line 185"/>
          <p:cNvSpPr>
            <a:spLocks noChangeShapeType="1"/>
          </p:cNvSpPr>
          <p:nvPr/>
        </p:nvSpPr>
        <p:spPr bwMode="auto">
          <a:xfrm>
            <a:off x="6235700" y="578825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723" name="Line 186"/>
          <p:cNvSpPr>
            <a:spLocks noChangeShapeType="1"/>
          </p:cNvSpPr>
          <p:nvPr/>
        </p:nvSpPr>
        <p:spPr bwMode="auto">
          <a:xfrm flipH="1">
            <a:off x="4254500" y="655025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724" name="Line 187"/>
          <p:cNvSpPr>
            <a:spLocks noChangeShapeType="1"/>
          </p:cNvSpPr>
          <p:nvPr/>
        </p:nvSpPr>
        <p:spPr bwMode="auto">
          <a:xfrm>
            <a:off x="4254500" y="1676399"/>
            <a:ext cx="27404" cy="48625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725" name="Line 188"/>
          <p:cNvSpPr>
            <a:spLocks noChangeShapeType="1"/>
          </p:cNvSpPr>
          <p:nvPr/>
        </p:nvSpPr>
        <p:spPr bwMode="auto">
          <a:xfrm flipV="1">
            <a:off x="4102100" y="1676400"/>
            <a:ext cx="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726" name="Line 189"/>
          <p:cNvSpPr>
            <a:spLocks noChangeShapeType="1"/>
          </p:cNvSpPr>
          <p:nvPr/>
        </p:nvSpPr>
        <p:spPr bwMode="auto">
          <a:xfrm flipV="1">
            <a:off x="4102100" y="1600200"/>
            <a:ext cx="1524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727" name="Line 190"/>
          <p:cNvSpPr>
            <a:spLocks noChangeShapeType="1"/>
          </p:cNvSpPr>
          <p:nvPr/>
        </p:nvSpPr>
        <p:spPr bwMode="auto">
          <a:xfrm flipV="1">
            <a:off x="5016500" y="2057400"/>
            <a:ext cx="228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728" name="Line 191"/>
          <p:cNvSpPr>
            <a:spLocks noChangeShapeType="1"/>
          </p:cNvSpPr>
          <p:nvPr/>
        </p:nvSpPr>
        <p:spPr bwMode="auto">
          <a:xfrm flipV="1">
            <a:off x="5092700" y="1752600"/>
            <a:ext cx="1524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729" name="Rectangle 192"/>
          <p:cNvSpPr>
            <a:spLocks noChangeArrowheads="1"/>
          </p:cNvSpPr>
          <p:nvPr/>
        </p:nvSpPr>
        <p:spPr bwMode="auto">
          <a:xfrm>
            <a:off x="4940300" y="1600200"/>
            <a:ext cx="152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4" rIns="19047" bIns="26984"/>
          <a:lstStyle/>
          <a:p>
            <a:pPr algn="ctr" eaLnBrk="0" hangingPunct="0"/>
            <a:r>
              <a:rPr lang="en-US" altLang="zh-CN" sz="1400">
                <a:solidFill>
                  <a:schemeClr val="accent1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108730" name="Line 193"/>
          <p:cNvSpPr>
            <a:spLocks noChangeShapeType="1"/>
          </p:cNvSpPr>
          <p:nvPr/>
        </p:nvSpPr>
        <p:spPr bwMode="auto">
          <a:xfrm>
            <a:off x="5016500" y="1447800"/>
            <a:ext cx="3048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731" name="Line 194"/>
          <p:cNvSpPr>
            <a:spLocks noChangeShapeType="1"/>
          </p:cNvSpPr>
          <p:nvPr/>
        </p:nvSpPr>
        <p:spPr bwMode="auto">
          <a:xfrm>
            <a:off x="5321300" y="1447800"/>
            <a:ext cx="0" cy="152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732" name="Line 195"/>
          <p:cNvSpPr>
            <a:spLocks noChangeShapeType="1"/>
          </p:cNvSpPr>
          <p:nvPr/>
        </p:nvSpPr>
        <p:spPr bwMode="auto">
          <a:xfrm flipV="1">
            <a:off x="6921500" y="1295400"/>
            <a:ext cx="0" cy="6096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733" name="Line 196"/>
          <p:cNvSpPr>
            <a:spLocks noChangeShapeType="1"/>
          </p:cNvSpPr>
          <p:nvPr/>
        </p:nvSpPr>
        <p:spPr bwMode="auto">
          <a:xfrm>
            <a:off x="4864100" y="1295400"/>
            <a:ext cx="20574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734" name="Line 197"/>
          <p:cNvSpPr>
            <a:spLocks noChangeShapeType="1"/>
          </p:cNvSpPr>
          <p:nvPr/>
        </p:nvSpPr>
        <p:spPr bwMode="auto">
          <a:xfrm flipH="1">
            <a:off x="3873500" y="1524000"/>
            <a:ext cx="304800" cy="152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735" name="Line 198"/>
          <p:cNvSpPr>
            <a:spLocks noChangeShapeType="1"/>
          </p:cNvSpPr>
          <p:nvPr/>
        </p:nvSpPr>
        <p:spPr bwMode="auto">
          <a:xfrm>
            <a:off x="3873500" y="1676400"/>
            <a:ext cx="0" cy="533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736" name="Rectangle 199"/>
          <p:cNvSpPr>
            <a:spLocks noChangeArrowheads="1"/>
          </p:cNvSpPr>
          <p:nvPr/>
        </p:nvSpPr>
        <p:spPr bwMode="auto">
          <a:xfrm rot="-5400000">
            <a:off x="5435600" y="27051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4" rIns="19047" bIns="26984"/>
          <a:lstStyle/>
          <a:p>
            <a:pPr algn="ctr" defTabSz="903288" eaLnBrk="0" hangingPunct="0">
              <a:lnSpc>
                <a:spcPts val="1600"/>
              </a:lnSpc>
              <a:tabLst>
                <a:tab pos="452438" algn="l"/>
                <a:tab pos="903288" algn="l"/>
                <a:tab pos="1357313" algn="l"/>
              </a:tabLst>
            </a:pPr>
            <a:r>
              <a:rPr lang="en-US" altLang="zh-CN" sz="1200">
                <a:solidFill>
                  <a:srgbClr val="000000"/>
                </a:solidFill>
                <a:latin typeface="Arial" pitchFamily="34" charset="0"/>
              </a:rPr>
              <a:t>Compare</a:t>
            </a:r>
          </a:p>
        </p:txBody>
      </p:sp>
      <p:sp>
        <p:nvSpPr>
          <p:cNvPr id="108737" name="Oval 200"/>
          <p:cNvSpPr>
            <a:spLocks noChangeArrowheads="1"/>
          </p:cNvSpPr>
          <p:nvPr/>
        </p:nvSpPr>
        <p:spPr bwMode="auto">
          <a:xfrm>
            <a:off x="5549900" y="2438400"/>
            <a:ext cx="381000" cy="762000"/>
          </a:xfrm>
          <a:prstGeom prst="ellips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08738" name="Line 201"/>
          <p:cNvSpPr>
            <a:spLocks noChangeShapeType="1"/>
          </p:cNvSpPr>
          <p:nvPr/>
        </p:nvSpPr>
        <p:spPr bwMode="auto">
          <a:xfrm flipV="1">
            <a:off x="5626100" y="31242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739" name="Line 202"/>
          <p:cNvSpPr>
            <a:spLocks noChangeShapeType="1"/>
          </p:cNvSpPr>
          <p:nvPr/>
        </p:nvSpPr>
        <p:spPr bwMode="auto">
          <a:xfrm flipV="1">
            <a:off x="5854700" y="31242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740" name="Line 203"/>
          <p:cNvSpPr>
            <a:spLocks noChangeShapeType="1"/>
          </p:cNvSpPr>
          <p:nvPr/>
        </p:nvSpPr>
        <p:spPr bwMode="auto">
          <a:xfrm>
            <a:off x="5778500" y="838200"/>
            <a:ext cx="0" cy="1600200"/>
          </a:xfrm>
          <a:prstGeom prst="line">
            <a:avLst/>
          </a:prstGeom>
          <a:noFill/>
          <a:ln w="127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741" name="Line 204"/>
          <p:cNvSpPr>
            <a:spLocks noChangeShapeType="1"/>
          </p:cNvSpPr>
          <p:nvPr/>
        </p:nvSpPr>
        <p:spPr bwMode="auto">
          <a:xfrm>
            <a:off x="5473700" y="838200"/>
            <a:ext cx="304800" cy="0"/>
          </a:xfrm>
          <a:prstGeom prst="line">
            <a:avLst/>
          </a:prstGeom>
          <a:noFill/>
          <a:ln w="127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742" name="Line 205"/>
          <p:cNvSpPr>
            <a:spLocks noChangeShapeType="1"/>
          </p:cNvSpPr>
          <p:nvPr/>
        </p:nvSpPr>
        <p:spPr bwMode="auto">
          <a:xfrm flipV="1">
            <a:off x="5473700" y="34290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743" name="Line 206"/>
          <p:cNvSpPr>
            <a:spLocks noChangeShapeType="1"/>
          </p:cNvSpPr>
          <p:nvPr/>
        </p:nvSpPr>
        <p:spPr bwMode="auto">
          <a:xfrm flipV="1">
            <a:off x="5930900" y="3962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744" name="AutoShape 207"/>
          <p:cNvSpPr>
            <a:spLocks noChangeArrowheads="1"/>
          </p:cNvSpPr>
          <p:nvPr/>
        </p:nvSpPr>
        <p:spPr bwMode="auto">
          <a:xfrm rot="10800000">
            <a:off x="5397500" y="3276600"/>
            <a:ext cx="457200" cy="152400"/>
          </a:xfrm>
          <a:custGeom>
            <a:avLst/>
            <a:gdLst>
              <a:gd name="T0" fmla="*/ 8467725 w 21600"/>
              <a:gd name="T1" fmla="*/ 537633 h 21600"/>
              <a:gd name="T2" fmla="*/ 4838700 w 21600"/>
              <a:gd name="T3" fmla="*/ 1075267 h 21600"/>
              <a:gd name="T4" fmla="*/ 1209675 w 21600"/>
              <a:gd name="T5" fmla="*/ 537633 h 21600"/>
              <a:gd name="T6" fmla="*/ 48387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745" name="AutoShape 208"/>
          <p:cNvSpPr>
            <a:spLocks noChangeArrowheads="1"/>
          </p:cNvSpPr>
          <p:nvPr/>
        </p:nvSpPr>
        <p:spPr bwMode="auto">
          <a:xfrm rot="10800000">
            <a:off x="5440668" y="3796665"/>
            <a:ext cx="642632" cy="165735"/>
          </a:xfrm>
          <a:custGeom>
            <a:avLst/>
            <a:gdLst>
              <a:gd name="T0" fmla="*/ 8467725 w 21600"/>
              <a:gd name="T1" fmla="*/ 537633 h 21600"/>
              <a:gd name="T2" fmla="*/ 4838700 w 21600"/>
              <a:gd name="T3" fmla="*/ 1075267 h 21600"/>
              <a:gd name="T4" fmla="*/ 1209675 w 21600"/>
              <a:gd name="T5" fmla="*/ 537633 h 21600"/>
              <a:gd name="T6" fmla="*/ 48387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30769" name="Group 209"/>
          <p:cNvGrpSpPr>
            <a:grpSpLocks/>
          </p:cNvGrpSpPr>
          <p:nvPr/>
        </p:nvGrpSpPr>
        <p:grpSpPr bwMode="auto">
          <a:xfrm>
            <a:off x="5788025" y="3440113"/>
            <a:ext cx="676275" cy="2743200"/>
            <a:chOff x="2550" y="2167"/>
            <a:chExt cx="426" cy="1728"/>
          </a:xfrm>
        </p:grpSpPr>
        <p:sp>
          <p:nvSpPr>
            <p:cNvPr id="108786" name="Line 210"/>
            <p:cNvSpPr>
              <a:spLocks noChangeShapeType="1"/>
            </p:cNvSpPr>
            <p:nvPr/>
          </p:nvSpPr>
          <p:spPr bwMode="auto">
            <a:xfrm flipH="1">
              <a:off x="2555" y="3888"/>
              <a:ext cx="421" cy="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787" name="Line 211"/>
            <p:cNvSpPr>
              <a:spLocks noChangeShapeType="1"/>
            </p:cNvSpPr>
            <p:nvPr/>
          </p:nvSpPr>
          <p:spPr bwMode="auto">
            <a:xfrm>
              <a:off x="2550" y="2503"/>
              <a:ext cx="5" cy="1392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08788" name="Line 212"/>
            <p:cNvSpPr>
              <a:spLocks noChangeShapeType="1"/>
            </p:cNvSpPr>
            <p:nvPr/>
          </p:nvSpPr>
          <p:spPr bwMode="auto">
            <a:xfrm>
              <a:off x="2550" y="2167"/>
              <a:ext cx="0" cy="336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8747" name="Oval 213"/>
          <p:cNvSpPr>
            <a:spLocks noChangeArrowheads="1"/>
          </p:cNvSpPr>
          <p:nvPr/>
        </p:nvSpPr>
        <p:spPr bwMode="auto">
          <a:xfrm>
            <a:off x="4483100" y="5331050"/>
            <a:ext cx="838200" cy="4572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748" name="Rectangle 214"/>
          <p:cNvSpPr>
            <a:spLocks noChangeArrowheads="1"/>
          </p:cNvSpPr>
          <p:nvPr/>
        </p:nvSpPr>
        <p:spPr bwMode="auto">
          <a:xfrm>
            <a:off x="4711700" y="533105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4" rIns="19047" bIns="26984"/>
          <a:lstStyle/>
          <a:p>
            <a:pPr algn="ctr" defTabSz="903288" eaLnBrk="0" hangingPunct="0">
              <a:lnSpc>
                <a:spcPts val="1600"/>
              </a:lnSpc>
              <a:tabLst>
                <a:tab pos="452438" algn="l"/>
                <a:tab pos="903288" algn="l"/>
                <a:tab pos="1357313" algn="l"/>
              </a:tabLst>
            </a:pPr>
            <a:r>
              <a:rPr lang="en-US" altLang="zh-CN" sz="1200" dirty="0">
                <a:solidFill>
                  <a:schemeClr val="accent1"/>
                </a:solidFill>
                <a:latin typeface="Arial" pitchFamily="34" charset="0"/>
              </a:rPr>
              <a:t>Forward</a:t>
            </a:r>
          </a:p>
          <a:p>
            <a:pPr algn="ctr" defTabSz="903288" eaLnBrk="0" hangingPunct="0">
              <a:lnSpc>
                <a:spcPts val="1600"/>
              </a:lnSpc>
              <a:tabLst>
                <a:tab pos="452438" algn="l"/>
                <a:tab pos="903288" algn="l"/>
                <a:tab pos="1357313" algn="l"/>
              </a:tabLst>
            </a:pPr>
            <a:r>
              <a:rPr lang="en-US" altLang="zh-CN" sz="1200" dirty="0">
                <a:solidFill>
                  <a:schemeClr val="accent1"/>
                </a:solidFill>
                <a:latin typeface="Arial" pitchFamily="34" charset="0"/>
              </a:rPr>
              <a:t>Unit</a:t>
            </a:r>
          </a:p>
        </p:txBody>
      </p:sp>
      <p:sp>
        <p:nvSpPr>
          <p:cNvPr id="108749" name="Line 215"/>
          <p:cNvSpPr>
            <a:spLocks noChangeShapeType="1"/>
          </p:cNvSpPr>
          <p:nvPr/>
        </p:nvSpPr>
        <p:spPr bwMode="auto">
          <a:xfrm flipV="1">
            <a:off x="4706396" y="3428999"/>
            <a:ext cx="691104" cy="1957815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750" name="Line 216"/>
          <p:cNvSpPr>
            <a:spLocks noChangeShapeType="1"/>
          </p:cNvSpPr>
          <p:nvPr/>
        </p:nvSpPr>
        <p:spPr bwMode="auto">
          <a:xfrm flipV="1">
            <a:off x="5056670" y="3944582"/>
            <a:ext cx="408557" cy="1429638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730777" name="Group 217"/>
          <p:cNvGrpSpPr>
            <a:grpSpLocks/>
          </p:cNvGrpSpPr>
          <p:nvPr/>
        </p:nvGrpSpPr>
        <p:grpSpPr bwMode="auto">
          <a:xfrm>
            <a:off x="4102100" y="5483450"/>
            <a:ext cx="381000" cy="152400"/>
            <a:chOff x="1488" y="3264"/>
            <a:chExt cx="240" cy="96"/>
          </a:xfrm>
        </p:grpSpPr>
        <p:sp>
          <p:nvSpPr>
            <p:cNvPr id="108784" name="Line 218"/>
            <p:cNvSpPr>
              <a:spLocks noChangeShapeType="1"/>
            </p:cNvSpPr>
            <p:nvPr/>
          </p:nvSpPr>
          <p:spPr bwMode="auto">
            <a:xfrm>
              <a:off x="1488" y="3264"/>
              <a:ext cx="240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785" name="Line 219"/>
            <p:cNvSpPr>
              <a:spLocks noChangeShapeType="1"/>
            </p:cNvSpPr>
            <p:nvPr/>
          </p:nvSpPr>
          <p:spPr bwMode="auto">
            <a:xfrm>
              <a:off x="1488" y="3360"/>
              <a:ext cx="240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30780" name="Group 220"/>
          <p:cNvGrpSpPr>
            <a:grpSpLocks/>
          </p:cNvGrpSpPr>
          <p:nvPr/>
        </p:nvGrpSpPr>
        <p:grpSpPr bwMode="auto">
          <a:xfrm>
            <a:off x="5321300" y="5483450"/>
            <a:ext cx="3352800" cy="304800"/>
            <a:chOff x="2256" y="3264"/>
            <a:chExt cx="2112" cy="192"/>
          </a:xfrm>
        </p:grpSpPr>
        <p:sp>
          <p:nvSpPr>
            <p:cNvPr id="108782" name="Line 221"/>
            <p:cNvSpPr>
              <a:spLocks noChangeShapeType="1"/>
            </p:cNvSpPr>
            <p:nvPr/>
          </p:nvSpPr>
          <p:spPr bwMode="auto">
            <a:xfrm flipH="1">
              <a:off x="4368" y="3264"/>
              <a:ext cx="0" cy="19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783" name="Line 222"/>
            <p:cNvSpPr>
              <a:spLocks noChangeShapeType="1"/>
            </p:cNvSpPr>
            <p:nvPr/>
          </p:nvSpPr>
          <p:spPr bwMode="auto">
            <a:xfrm flipH="1">
              <a:off x="2256" y="3264"/>
              <a:ext cx="211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8753" name="Line 223"/>
          <p:cNvSpPr>
            <a:spLocks noChangeShapeType="1"/>
          </p:cNvSpPr>
          <p:nvPr/>
        </p:nvSpPr>
        <p:spPr bwMode="auto">
          <a:xfrm flipV="1">
            <a:off x="5245100" y="2057400"/>
            <a:ext cx="4572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754" name="Line 224"/>
          <p:cNvSpPr>
            <a:spLocks noChangeShapeType="1"/>
          </p:cNvSpPr>
          <p:nvPr/>
        </p:nvSpPr>
        <p:spPr bwMode="auto">
          <a:xfrm>
            <a:off x="4787900" y="914400"/>
            <a:ext cx="0" cy="3810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755" name="Line 225"/>
          <p:cNvSpPr>
            <a:spLocks noChangeShapeType="1"/>
          </p:cNvSpPr>
          <p:nvPr/>
        </p:nvSpPr>
        <p:spPr bwMode="auto">
          <a:xfrm flipH="1">
            <a:off x="1981200" y="1295400"/>
            <a:ext cx="2362200" cy="6096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756" name="Line 226"/>
          <p:cNvSpPr>
            <a:spLocks noChangeShapeType="1"/>
          </p:cNvSpPr>
          <p:nvPr/>
        </p:nvSpPr>
        <p:spPr bwMode="auto">
          <a:xfrm>
            <a:off x="1981200" y="1905000"/>
            <a:ext cx="0" cy="14478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757" name="Line 227"/>
          <p:cNvSpPr>
            <a:spLocks noChangeShapeType="1"/>
          </p:cNvSpPr>
          <p:nvPr/>
        </p:nvSpPr>
        <p:spPr bwMode="auto">
          <a:xfrm flipH="1">
            <a:off x="8674100" y="578825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8758" name="Group 228"/>
          <p:cNvGrpSpPr>
            <a:grpSpLocks/>
          </p:cNvGrpSpPr>
          <p:nvPr/>
        </p:nvGrpSpPr>
        <p:grpSpPr bwMode="auto">
          <a:xfrm>
            <a:off x="3124200" y="2057400"/>
            <a:ext cx="304800" cy="685800"/>
            <a:chOff x="1392" y="2880"/>
            <a:chExt cx="288" cy="480"/>
          </a:xfrm>
        </p:grpSpPr>
        <p:sp>
          <p:nvSpPr>
            <p:cNvPr id="108775" name="Line 229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776" name="Line 230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777" name="Line 231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778" name="Line 232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779" name="Line 233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780" name="Line 234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781" name="Line 235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8759" name="Text Box 236"/>
          <p:cNvSpPr txBox="1">
            <a:spLocks noChangeArrowheads="1"/>
          </p:cNvSpPr>
          <p:nvPr/>
        </p:nvSpPr>
        <p:spPr bwMode="auto">
          <a:xfrm>
            <a:off x="3048000" y="2286001"/>
            <a:ext cx="484398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>
                <a:latin typeface="Arial" pitchFamily="34" charset="0"/>
              </a:rPr>
              <a:t>Add</a:t>
            </a:r>
          </a:p>
        </p:txBody>
      </p:sp>
      <p:sp>
        <p:nvSpPr>
          <p:cNvPr id="108760" name="AutoShape 237"/>
          <p:cNvSpPr>
            <a:spLocks noChangeArrowheads="1"/>
          </p:cNvSpPr>
          <p:nvPr/>
        </p:nvSpPr>
        <p:spPr bwMode="auto">
          <a:xfrm rot="-5400000">
            <a:off x="3352800" y="3657600"/>
            <a:ext cx="457200" cy="152400"/>
          </a:xfrm>
          <a:custGeom>
            <a:avLst/>
            <a:gdLst>
              <a:gd name="T0" fmla="*/ 8467725 w 21600"/>
              <a:gd name="T1" fmla="*/ 537633 h 21600"/>
              <a:gd name="T2" fmla="*/ 4838700 w 21600"/>
              <a:gd name="T3" fmla="*/ 1075267 h 21600"/>
              <a:gd name="T4" fmla="*/ 1209675 w 21600"/>
              <a:gd name="T5" fmla="*/ 537633 h 21600"/>
              <a:gd name="T6" fmla="*/ 48387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108761" name="Line 238"/>
          <p:cNvSpPr>
            <a:spLocks noChangeShapeType="1"/>
          </p:cNvSpPr>
          <p:nvPr/>
        </p:nvSpPr>
        <p:spPr bwMode="auto">
          <a:xfrm>
            <a:off x="3200400" y="3810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730799" name="Group 239"/>
          <p:cNvGrpSpPr>
            <a:grpSpLocks/>
          </p:cNvGrpSpPr>
          <p:nvPr/>
        </p:nvGrpSpPr>
        <p:grpSpPr bwMode="auto">
          <a:xfrm>
            <a:off x="3200400" y="1447800"/>
            <a:ext cx="990600" cy="2286000"/>
            <a:chOff x="1056" y="912"/>
            <a:chExt cx="624" cy="1440"/>
          </a:xfrm>
        </p:grpSpPr>
        <p:sp>
          <p:nvSpPr>
            <p:cNvPr id="108770" name="Line 240"/>
            <p:cNvSpPr>
              <a:spLocks noChangeShapeType="1"/>
            </p:cNvSpPr>
            <p:nvPr/>
          </p:nvSpPr>
          <p:spPr bwMode="auto">
            <a:xfrm>
              <a:off x="1296" y="1008"/>
              <a:ext cx="0" cy="120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771" name="Line 241"/>
            <p:cNvSpPr>
              <a:spLocks noChangeShapeType="1"/>
            </p:cNvSpPr>
            <p:nvPr/>
          </p:nvSpPr>
          <p:spPr bwMode="auto">
            <a:xfrm flipH="1">
              <a:off x="1296" y="912"/>
              <a:ext cx="384" cy="96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772" name="Rectangle 242"/>
            <p:cNvSpPr>
              <a:spLocks noChangeArrowheads="1"/>
            </p:cNvSpPr>
            <p:nvPr/>
          </p:nvSpPr>
          <p:spPr bwMode="auto">
            <a:xfrm rot="-5400000">
              <a:off x="1080" y="172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4" rIns="19047" bIns="26984"/>
            <a:lstStyle/>
            <a:p>
              <a:pPr algn="ctr" eaLnBrk="0" hangingPunct="0"/>
              <a:r>
                <a:rPr lang="en-US" altLang="zh-CN" sz="1200">
                  <a:solidFill>
                    <a:schemeClr val="accent1"/>
                  </a:solidFill>
                  <a:latin typeface="Arial" pitchFamily="34" charset="0"/>
                </a:rPr>
                <a:t>IF.Flush</a:t>
              </a:r>
            </a:p>
          </p:txBody>
        </p:sp>
        <p:sp>
          <p:nvSpPr>
            <p:cNvPr id="108773" name="Line 243"/>
            <p:cNvSpPr>
              <a:spLocks noChangeShapeType="1"/>
            </p:cNvSpPr>
            <p:nvPr/>
          </p:nvSpPr>
          <p:spPr bwMode="auto">
            <a:xfrm>
              <a:off x="1152" y="2256"/>
              <a:ext cx="96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774" name="Rectangle 244"/>
            <p:cNvSpPr>
              <a:spLocks noChangeArrowheads="1"/>
            </p:cNvSpPr>
            <p:nvPr/>
          </p:nvSpPr>
          <p:spPr bwMode="auto">
            <a:xfrm>
              <a:off x="1056" y="2160"/>
              <a:ext cx="9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4" rIns="19047" bIns="26984"/>
            <a:lstStyle/>
            <a:p>
              <a:pPr algn="ctr" eaLnBrk="0" hangingPunct="0"/>
              <a:r>
                <a:rPr lang="en-US" altLang="zh-CN" sz="1400" dirty="0">
                  <a:solidFill>
                    <a:schemeClr val="accent1"/>
                  </a:solidFill>
                  <a:latin typeface="Arial" pitchFamily="34" charset="0"/>
                </a:rPr>
                <a:t>0</a:t>
              </a:r>
            </a:p>
          </p:txBody>
        </p:sp>
      </p:grpSp>
      <p:sp>
        <p:nvSpPr>
          <p:cNvPr id="108763" name="Rectangle 245"/>
          <p:cNvSpPr>
            <a:spLocks noChangeArrowheads="1"/>
          </p:cNvSpPr>
          <p:nvPr/>
        </p:nvSpPr>
        <p:spPr bwMode="auto">
          <a:xfrm>
            <a:off x="6997700" y="3573707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4" rIns="19047" bIns="26984"/>
          <a:lstStyle/>
          <a:p>
            <a:pPr algn="ctr" eaLnBrk="0" hangingPunct="0"/>
            <a:r>
              <a:rPr lang="en-US" altLang="zh-CN" sz="1200" dirty="0" err="1">
                <a:solidFill>
                  <a:schemeClr val="accent1"/>
                </a:solidFill>
                <a:latin typeface="Arial" pitchFamily="34" charset="0"/>
              </a:rPr>
              <a:t>ALUSrc</a:t>
            </a:r>
            <a:endParaRPr lang="en-US" altLang="zh-CN" sz="1200" dirty="0">
              <a:solidFill>
                <a:schemeClr val="accent1"/>
              </a:solidFill>
              <a:latin typeface="Arial" pitchFamily="34" charset="0"/>
            </a:endParaRPr>
          </a:p>
        </p:txBody>
      </p:sp>
      <p:sp>
        <p:nvSpPr>
          <p:cNvPr id="108764" name="Rectangle 246"/>
          <p:cNvSpPr>
            <a:spLocks noChangeArrowheads="1"/>
          </p:cNvSpPr>
          <p:nvPr/>
        </p:nvSpPr>
        <p:spPr bwMode="auto">
          <a:xfrm>
            <a:off x="8910638" y="1704975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4" rIns="19047" bIns="26984"/>
          <a:lstStyle/>
          <a:p>
            <a:pPr algn="ctr" eaLnBrk="0" hangingPunct="0"/>
            <a:r>
              <a:rPr lang="en-US" altLang="zh-CN" sz="1200">
                <a:solidFill>
                  <a:schemeClr val="accent1"/>
                </a:solidFill>
                <a:latin typeface="Arial" pitchFamily="34" charset="0"/>
              </a:rPr>
              <a:t>MemWr</a:t>
            </a:r>
          </a:p>
        </p:txBody>
      </p:sp>
      <p:sp>
        <p:nvSpPr>
          <p:cNvPr id="108765" name="Rectangle 247"/>
          <p:cNvSpPr>
            <a:spLocks noChangeArrowheads="1"/>
          </p:cNvSpPr>
          <p:nvPr/>
        </p:nvSpPr>
        <p:spPr bwMode="auto">
          <a:xfrm>
            <a:off x="10052050" y="2998788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4" rIns="19047" bIns="26984"/>
          <a:lstStyle/>
          <a:p>
            <a:pPr algn="ctr" eaLnBrk="0" hangingPunct="0"/>
            <a:r>
              <a:rPr lang="en-US" altLang="zh-CN" sz="1200">
                <a:solidFill>
                  <a:schemeClr val="accent1"/>
                </a:solidFill>
                <a:latin typeface="Arial" pitchFamily="34" charset="0"/>
              </a:rPr>
              <a:t>Mem2Reg</a:t>
            </a:r>
          </a:p>
        </p:txBody>
      </p:sp>
      <p:sp>
        <p:nvSpPr>
          <p:cNvPr id="108766" name="Line 248"/>
          <p:cNvSpPr>
            <a:spLocks noChangeShapeType="1"/>
          </p:cNvSpPr>
          <p:nvPr/>
        </p:nvSpPr>
        <p:spPr bwMode="auto">
          <a:xfrm>
            <a:off x="4589464" y="2927350"/>
            <a:ext cx="9286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767" name="Line 249"/>
          <p:cNvSpPr>
            <a:spLocks noChangeShapeType="1"/>
          </p:cNvSpPr>
          <p:nvPr/>
        </p:nvSpPr>
        <p:spPr bwMode="auto">
          <a:xfrm flipV="1">
            <a:off x="4605338" y="2782888"/>
            <a:ext cx="0" cy="138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768" name="Rectangle 250"/>
          <p:cNvSpPr>
            <a:spLocks noChangeArrowheads="1"/>
          </p:cNvSpPr>
          <p:nvPr/>
        </p:nvSpPr>
        <p:spPr bwMode="auto">
          <a:xfrm>
            <a:off x="2146300" y="1776414"/>
            <a:ext cx="5334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4" rIns="19047" bIns="26984"/>
          <a:lstStyle/>
          <a:p>
            <a:pPr algn="ctr" eaLnBrk="0" hangingPunct="0"/>
            <a:r>
              <a:rPr lang="en-US" altLang="zh-CN" sz="1200">
                <a:solidFill>
                  <a:schemeClr val="accent1"/>
                </a:solidFill>
                <a:latin typeface="Arial" pitchFamily="34" charset="0"/>
              </a:rPr>
              <a:t>PCWrite</a:t>
            </a:r>
          </a:p>
        </p:txBody>
      </p:sp>
      <p:sp>
        <p:nvSpPr>
          <p:cNvPr id="254" name="Rectangle 81">
            <a:extLst>
              <a:ext uri="{FF2B5EF4-FFF2-40B4-BE49-F238E27FC236}">
                <a16:creationId xmlns:a16="http://schemas.microsoft.com/office/drawing/2014/main" id="{BC717C7C-3052-4072-A7B4-491067391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7863" y="4322449"/>
            <a:ext cx="1524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4" rIns="19047" bIns="26984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>
                <a:latin typeface="Arial" pitchFamily="34" charset="0"/>
              </a:rPr>
              <a:t>2</a:t>
            </a:r>
          </a:p>
        </p:txBody>
      </p:sp>
      <p:sp>
        <p:nvSpPr>
          <p:cNvPr id="257" name="Line 78">
            <a:extLst>
              <a:ext uri="{FF2B5EF4-FFF2-40B4-BE49-F238E27FC236}">
                <a16:creationId xmlns:a16="http://schemas.microsoft.com/office/drawing/2014/main" id="{32CB8702-AA6C-4A40-A761-AA8FF04697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101126" y="4441824"/>
            <a:ext cx="33471" cy="53340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8" name="Rectangle 81">
            <a:extLst>
              <a:ext uri="{FF2B5EF4-FFF2-40B4-BE49-F238E27FC236}">
                <a16:creationId xmlns:a16="http://schemas.microsoft.com/office/drawing/2014/main" id="{E9839560-2DF6-4510-A9E0-174FD8325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6747" y="4900381"/>
            <a:ext cx="820505" cy="364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4" rIns="19047" bIns="26984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>
                <a:latin typeface="Arial" pitchFamily="34" charset="0"/>
              </a:rPr>
              <a:t>pc_plus4</a:t>
            </a:r>
          </a:p>
        </p:txBody>
      </p:sp>
      <p:sp>
        <p:nvSpPr>
          <p:cNvPr id="259" name="Line 151">
            <a:extLst>
              <a:ext uri="{FF2B5EF4-FFF2-40B4-BE49-F238E27FC236}">
                <a16:creationId xmlns:a16="http://schemas.microsoft.com/office/drawing/2014/main" id="{65393606-A46C-42C9-84DC-C1F7D6BF40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1066800"/>
            <a:ext cx="0" cy="152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0" name="Rectangle 82">
            <a:extLst>
              <a:ext uri="{FF2B5EF4-FFF2-40B4-BE49-F238E27FC236}">
                <a16:creationId xmlns:a16="http://schemas.microsoft.com/office/drawing/2014/main" id="{CBDA156A-561B-4CBF-90D4-8F5BF67D6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2232" y="5468920"/>
            <a:ext cx="1524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4" rIns="19047" bIns="26984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>
                <a:latin typeface="Arial" pitchFamily="34" charset="0"/>
              </a:rPr>
              <a:t>2</a:t>
            </a:r>
          </a:p>
        </p:txBody>
      </p:sp>
      <p:sp>
        <p:nvSpPr>
          <p:cNvPr id="261" name="Rectangle 81">
            <a:extLst>
              <a:ext uri="{FF2B5EF4-FFF2-40B4-BE49-F238E27FC236}">
                <a16:creationId xmlns:a16="http://schemas.microsoft.com/office/drawing/2014/main" id="{28A1DD13-AF3B-48FD-8735-850D06DAC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953" y="5347612"/>
            <a:ext cx="820505" cy="364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4" rIns="19047" bIns="26984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>
                <a:latin typeface="Arial" pitchFamily="34" charset="0"/>
              </a:rPr>
              <a:t>31</a:t>
            </a:r>
          </a:p>
        </p:txBody>
      </p:sp>
      <p:sp>
        <p:nvSpPr>
          <p:cNvPr id="262" name="Line 78">
            <a:extLst>
              <a:ext uri="{FF2B5EF4-FFF2-40B4-BE49-F238E27FC236}">
                <a16:creationId xmlns:a16="http://schemas.microsoft.com/office/drawing/2014/main" id="{F0C2196D-3DCD-450B-A27B-102118B3DD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68732" y="5551954"/>
            <a:ext cx="334207" cy="47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3" name="Rectangle 81">
            <a:extLst>
              <a:ext uri="{FF2B5EF4-FFF2-40B4-BE49-F238E27FC236}">
                <a16:creationId xmlns:a16="http://schemas.microsoft.com/office/drawing/2014/main" id="{B9A9000B-C56D-4855-ACE5-A5C1CD874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878" y="2372602"/>
            <a:ext cx="820505" cy="364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4" rIns="19047" bIns="26984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>
                <a:latin typeface="Arial" pitchFamily="34" charset="0"/>
              </a:rPr>
              <a:t>pc_plus4</a:t>
            </a:r>
          </a:p>
        </p:txBody>
      </p:sp>
      <p:sp>
        <p:nvSpPr>
          <p:cNvPr id="264" name="Rectangle 81">
            <a:extLst>
              <a:ext uri="{FF2B5EF4-FFF2-40B4-BE49-F238E27FC236}">
                <a16:creationId xmlns:a16="http://schemas.microsoft.com/office/drawing/2014/main" id="{0EF1E0A8-11DD-4535-B9AD-2CFAF6F4B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2413" y="2636920"/>
            <a:ext cx="820505" cy="364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4" rIns="19047" bIns="26984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>
                <a:latin typeface="Arial" pitchFamily="34" charset="0"/>
              </a:rPr>
              <a:t>pc_plus4</a:t>
            </a:r>
          </a:p>
        </p:txBody>
      </p:sp>
      <p:sp>
        <p:nvSpPr>
          <p:cNvPr id="265" name="Rectangle 81">
            <a:extLst>
              <a:ext uri="{FF2B5EF4-FFF2-40B4-BE49-F238E27FC236}">
                <a16:creationId xmlns:a16="http://schemas.microsoft.com/office/drawing/2014/main" id="{9DB38CB2-BB07-4BB9-BEA5-F494FA62F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4063" y="3258300"/>
            <a:ext cx="820505" cy="364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4" rIns="19047" bIns="26984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>
                <a:latin typeface="Arial" pitchFamily="34" charset="0"/>
              </a:rPr>
              <a:t>pc_plus4</a:t>
            </a:r>
          </a:p>
        </p:txBody>
      </p:sp>
      <p:sp>
        <p:nvSpPr>
          <p:cNvPr id="266" name="Line 78">
            <a:extLst>
              <a:ext uri="{FF2B5EF4-FFF2-40B4-BE49-F238E27FC236}">
                <a16:creationId xmlns:a16="http://schemas.microsoft.com/office/drawing/2014/main" id="{B19C344A-650C-4F9C-8CF5-23BF485B886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51807" y="2516782"/>
            <a:ext cx="206497" cy="1603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" name="Line 78">
            <a:extLst>
              <a:ext uri="{FF2B5EF4-FFF2-40B4-BE49-F238E27FC236}">
                <a16:creationId xmlns:a16="http://schemas.microsoft.com/office/drawing/2014/main" id="{25FBDDF5-520E-4500-BB16-4829731B0C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64500" y="2735261"/>
            <a:ext cx="312983" cy="7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8" name="Line 78">
            <a:extLst>
              <a:ext uri="{FF2B5EF4-FFF2-40B4-BE49-F238E27FC236}">
                <a16:creationId xmlns:a16="http://schemas.microsoft.com/office/drawing/2014/main" id="{C4FCFC0F-6BD8-4D52-8013-4FFB672B791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817099" y="3389964"/>
            <a:ext cx="362397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9" name="AutoShape 53">
            <a:extLst>
              <a:ext uri="{FF2B5EF4-FFF2-40B4-BE49-F238E27FC236}">
                <a16:creationId xmlns:a16="http://schemas.microsoft.com/office/drawing/2014/main" id="{E1BB759C-E03B-46E4-9FC7-2B3236A421A7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619905" y="2969419"/>
            <a:ext cx="1141730" cy="171132"/>
          </a:xfrm>
          <a:custGeom>
            <a:avLst/>
            <a:gdLst>
              <a:gd name="T0" fmla="*/ 23521458 w 21600"/>
              <a:gd name="T1" fmla="*/ 1209675 h 21600"/>
              <a:gd name="T2" fmla="*/ 13440833 w 21600"/>
              <a:gd name="T3" fmla="*/ 2419350 h 21600"/>
              <a:gd name="T4" fmla="*/ 3360208 w 21600"/>
              <a:gd name="T5" fmla="*/ 1209675 h 21600"/>
              <a:gd name="T6" fmla="*/ 1344083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0" name="Rectangle 55">
            <a:extLst>
              <a:ext uri="{FF2B5EF4-FFF2-40B4-BE49-F238E27FC236}">
                <a16:creationId xmlns:a16="http://schemas.microsoft.com/office/drawing/2014/main" id="{8AA1829B-AAED-418D-8CC3-5A84B82CD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604" y="2689226"/>
            <a:ext cx="45719" cy="610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4" rIns="19047" bIns="26984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>
                <a:solidFill>
                  <a:schemeClr val="accent1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271" name="Rectangle 56">
            <a:extLst>
              <a:ext uri="{FF2B5EF4-FFF2-40B4-BE49-F238E27FC236}">
                <a16:creationId xmlns:a16="http://schemas.microsoft.com/office/drawing/2014/main" id="{1364C86D-B35D-401C-88E1-02E502679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4954" y="3235325"/>
            <a:ext cx="1524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4" rIns="19047" bIns="26984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>
                <a:solidFill>
                  <a:schemeClr val="accent1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272" name="Line 78">
            <a:extLst>
              <a:ext uri="{FF2B5EF4-FFF2-40B4-BE49-F238E27FC236}">
                <a16:creationId xmlns:a16="http://schemas.microsoft.com/office/drawing/2014/main" id="{07C34D51-D55A-4F1A-9C4C-CF8C78E5E0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2392" y="2806066"/>
            <a:ext cx="2992811" cy="401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3" name="Rectangle 81">
            <a:extLst>
              <a:ext uri="{FF2B5EF4-FFF2-40B4-BE49-F238E27FC236}">
                <a16:creationId xmlns:a16="http://schemas.microsoft.com/office/drawing/2014/main" id="{29A1F5A7-A1E6-406C-8410-71E2B9C99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2444" y="2703258"/>
            <a:ext cx="820505" cy="364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4" rIns="19047" bIns="26984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 err="1">
                <a:latin typeface="Arial" pitchFamily="34" charset="0"/>
              </a:rPr>
              <a:t>Shamt</a:t>
            </a:r>
            <a:r>
              <a:rPr lang="en-US" altLang="zh-CN" sz="1400" dirty="0">
                <a:latin typeface="Arial" pitchFamily="34" charset="0"/>
              </a:rPr>
              <a:t>(6-10)</a:t>
            </a:r>
          </a:p>
        </p:txBody>
      </p:sp>
      <p:sp>
        <p:nvSpPr>
          <p:cNvPr id="274" name="AutoShape 79">
            <a:extLst>
              <a:ext uri="{FF2B5EF4-FFF2-40B4-BE49-F238E27FC236}">
                <a16:creationId xmlns:a16="http://schemas.microsoft.com/office/drawing/2014/main" id="{A7B3A094-0415-4806-8993-E7876D4ADC6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564112" y="938945"/>
            <a:ext cx="1062035" cy="235321"/>
          </a:xfrm>
          <a:custGeom>
            <a:avLst/>
            <a:gdLst>
              <a:gd name="T0" fmla="*/ 19052381 w 21600"/>
              <a:gd name="T1" fmla="*/ 1209675 h 21600"/>
              <a:gd name="T2" fmla="*/ 10887075 w 21600"/>
              <a:gd name="T3" fmla="*/ 2419350 h 21600"/>
              <a:gd name="T4" fmla="*/ 2721769 w 21600"/>
              <a:gd name="T5" fmla="*/ 1209675 h 21600"/>
              <a:gd name="T6" fmla="*/ 1088707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5" name="Rectangle 25">
            <a:extLst>
              <a:ext uri="{FF2B5EF4-FFF2-40B4-BE49-F238E27FC236}">
                <a16:creationId xmlns:a16="http://schemas.microsoft.com/office/drawing/2014/main" id="{77B53BDC-DA2F-4273-9006-202D23983BF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70100" y="1177892"/>
            <a:ext cx="1524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4" rIns="19047" bIns="26984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>
                <a:solidFill>
                  <a:schemeClr val="accent1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276" name="Rectangle 26">
            <a:extLst>
              <a:ext uri="{FF2B5EF4-FFF2-40B4-BE49-F238E27FC236}">
                <a16:creationId xmlns:a16="http://schemas.microsoft.com/office/drawing/2014/main" id="{8981FAA6-28A0-4187-8C27-8CA7B24B4FF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65245" y="878226"/>
            <a:ext cx="1524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4" rIns="19047" bIns="26984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>
                <a:solidFill>
                  <a:schemeClr val="accent1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277" name="Rectangle 81">
            <a:extLst>
              <a:ext uri="{FF2B5EF4-FFF2-40B4-BE49-F238E27FC236}">
                <a16:creationId xmlns:a16="http://schemas.microsoft.com/office/drawing/2014/main" id="{5DAF4A41-3100-48EA-B03D-B2745F810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9219" y="664707"/>
            <a:ext cx="1524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4" rIns="19047" bIns="26984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>
                <a:latin typeface="Arial" pitchFamily="34" charset="0"/>
              </a:rPr>
              <a:t>2</a:t>
            </a:r>
          </a:p>
        </p:txBody>
      </p:sp>
      <p:sp>
        <p:nvSpPr>
          <p:cNvPr id="278" name="Line 24">
            <a:extLst>
              <a:ext uri="{FF2B5EF4-FFF2-40B4-BE49-F238E27FC236}">
                <a16:creationId xmlns:a16="http://schemas.microsoft.com/office/drawing/2014/main" id="{91D035AE-35CD-443C-9204-9BAC78FCAE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2667" y="1021334"/>
            <a:ext cx="33650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9" name="Rectangle 150">
            <a:extLst>
              <a:ext uri="{FF2B5EF4-FFF2-40B4-BE49-F238E27FC236}">
                <a16:creationId xmlns:a16="http://schemas.microsoft.com/office/drawing/2014/main" id="{F07F3B06-67EE-4E80-A72B-2909AAE48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1270" y="-1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4" rIns="19047" bIns="26984"/>
          <a:lstStyle/>
          <a:p>
            <a:pPr algn="ctr" eaLnBrk="0" hangingPunct="0"/>
            <a:r>
              <a:rPr lang="en-US" altLang="zh-CN" sz="1200" dirty="0">
                <a:solidFill>
                  <a:schemeClr val="accent1"/>
                </a:solidFill>
                <a:latin typeface="Arial" pitchFamily="34" charset="0"/>
              </a:rPr>
              <a:t>Reg_read_data1</a:t>
            </a:r>
          </a:p>
        </p:txBody>
      </p:sp>
      <p:sp>
        <p:nvSpPr>
          <p:cNvPr id="280" name="Line 78">
            <a:extLst>
              <a:ext uri="{FF2B5EF4-FFF2-40B4-BE49-F238E27FC236}">
                <a16:creationId xmlns:a16="http://schemas.microsoft.com/office/drawing/2014/main" id="{23B793F5-B637-4E45-A0B5-9062BADFEC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56201" y="137457"/>
            <a:ext cx="2034794" cy="63147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1" name="Line 78">
            <a:extLst>
              <a:ext uri="{FF2B5EF4-FFF2-40B4-BE49-F238E27FC236}">
                <a16:creationId xmlns:a16="http://schemas.microsoft.com/office/drawing/2014/main" id="{8CBB699B-9C36-4318-B3DE-78AD6D5941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1392" y="370807"/>
            <a:ext cx="1976906" cy="63147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2" name="Rectangle 150">
            <a:extLst>
              <a:ext uri="{FF2B5EF4-FFF2-40B4-BE49-F238E27FC236}">
                <a16:creationId xmlns:a16="http://schemas.microsoft.com/office/drawing/2014/main" id="{3A99656B-6EFC-4894-A0C3-3AF2132A2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478" y="205121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4" rIns="19047" bIns="26984"/>
          <a:lstStyle/>
          <a:p>
            <a:pPr algn="ctr" eaLnBrk="0" hangingPunct="0"/>
            <a:r>
              <a:rPr lang="en-US" altLang="zh-CN" sz="1200" dirty="0">
                <a:solidFill>
                  <a:schemeClr val="accent1"/>
                </a:solidFill>
                <a:latin typeface="Arial" pitchFamily="34" charset="0"/>
              </a:rPr>
              <a:t>Instruction[25:0]</a:t>
            </a:r>
          </a:p>
        </p:txBody>
      </p:sp>
      <p:sp>
        <p:nvSpPr>
          <p:cNvPr id="283" name="Rectangle 60">
            <a:extLst>
              <a:ext uri="{FF2B5EF4-FFF2-40B4-BE49-F238E27FC236}">
                <a16:creationId xmlns:a16="http://schemas.microsoft.com/office/drawing/2014/main" id="{3E4E24D3-9145-46A0-85C3-3D133AB3B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584" y="211136"/>
            <a:ext cx="533400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4" rIns="19047" bIns="26984"/>
          <a:lstStyle/>
          <a:p>
            <a:pPr algn="ctr" defTabSz="903288" eaLnBrk="0" hangingPunct="0">
              <a:lnSpc>
                <a:spcPts val="1600"/>
              </a:lnSpc>
              <a:tabLst>
                <a:tab pos="452438" algn="l"/>
                <a:tab pos="903288" algn="l"/>
                <a:tab pos="1357313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Arial" pitchFamily="34" charset="0"/>
              </a:rPr>
              <a:t>Shift</a:t>
            </a:r>
          </a:p>
          <a:p>
            <a:pPr algn="ctr" defTabSz="903288" eaLnBrk="0" hangingPunct="0">
              <a:lnSpc>
                <a:spcPts val="1600"/>
              </a:lnSpc>
              <a:tabLst>
                <a:tab pos="452438" algn="l"/>
                <a:tab pos="903288" algn="l"/>
                <a:tab pos="1357313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Arial" pitchFamily="34" charset="0"/>
              </a:rPr>
              <a:t>left 2</a:t>
            </a:r>
          </a:p>
        </p:txBody>
      </p:sp>
      <p:sp>
        <p:nvSpPr>
          <p:cNvPr id="284" name="Oval 59">
            <a:extLst>
              <a:ext uri="{FF2B5EF4-FFF2-40B4-BE49-F238E27FC236}">
                <a16:creationId xmlns:a16="http://schemas.microsoft.com/office/drawing/2014/main" id="{CA5DBFB1-87FC-45B7-9795-32F2248E2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3489" y="309562"/>
            <a:ext cx="533400" cy="34448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5" name="Line 78">
            <a:extLst>
              <a:ext uri="{FF2B5EF4-FFF2-40B4-BE49-F238E27FC236}">
                <a16:creationId xmlns:a16="http://schemas.microsoft.com/office/drawing/2014/main" id="{BAD9F34D-CA02-4B20-81A6-676FAAF8CB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77078" y="370807"/>
            <a:ext cx="620421" cy="4007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" name="Rectangle 150">
            <a:extLst>
              <a:ext uri="{FF2B5EF4-FFF2-40B4-BE49-F238E27FC236}">
                <a16:creationId xmlns:a16="http://schemas.microsoft.com/office/drawing/2014/main" id="{1B2584E3-8FB2-4BE9-95A4-468105092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866855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4" rIns="19047" bIns="26984"/>
          <a:lstStyle/>
          <a:p>
            <a:pPr algn="ctr" eaLnBrk="0" hangingPunct="0"/>
            <a:r>
              <a:rPr lang="en-US" altLang="zh-CN" sz="1200" dirty="0">
                <a:solidFill>
                  <a:schemeClr val="accent1"/>
                </a:solidFill>
                <a:latin typeface="Arial" pitchFamily="34" charset="0"/>
              </a:rPr>
              <a:t>[31:26]</a:t>
            </a:r>
          </a:p>
        </p:txBody>
      </p:sp>
      <p:sp>
        <p:nvSpPr>
          <p:cNvPr id="287" name="Rectangle 150">
            <a:extLst>
              <a:ext uri="{FF2B5EF4-FFF2-40B4-BE49-F238E27FC236}">
                <a16:creationId xmlns:a16="http://schemas.microsoft.com/office/drawing/2014/main" id="{B5ED8ADD-5A63-4F62-9B2E-E025B9B66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801" y="6141907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4" rIns="19047" bIns="26984"/>
          <a:lstStyle/>
          <a:p>
            <a:pPr algn="ctr" eaLnBrk="0" hangingPunct="0"/>
            <a:r>
              <a:rPr lang="en-US" altLang="zh-CN" sz="1200" dirty="0">
                <a:solidFill>
                  <a:schemeClr val="accent1"/>
                </a:solidFill>
                <a:latin typeface="Arial" pitchFamily="34" charset="0"/>
              </a:rPr>
              <a:t>[20:16]</a:t>
            </a:r>
          </a:p>
        </p:txBody>
      </p:sp>
      <p:sp>
        <p:nvSpPr>
          <p:cNvPr id="288" name="Rectangle 150">
            <a:extLst>
              <a:ext uri="{FF2B5EF4-FFF2-40B4-BE49-F238E27FC236}">
                <a16:creationId xmlns:a16="http://schemas.microsoft.com/office/drawing/2014/main" id="{E76FE232-9D4B-4118-95A4-80D510CE4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9211" y="5978749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4" rIns="19047" bIns="26984"/>
          <a:lstStyle/>
          <a:p>
            <a:pPr algn="ctr" eaLnBrk="0" hangingPunct="0"/>
            <a:r>
              <a:rPr lang="en-US" altLang="zh-CN" sz="1200" dirty="0">
                <a:solidFill>
                  <a:schemeClr val="accent1"/>
                </a:solidFill>
                <a:latin typeface="Arial" pitchFamily="34" charset="0"/>
              </a:rPr>
              <a:t>[25:21]</a:t>
            </a:r>
          </a:p>
        </p:txBody>
      </p:sp>
      <p:sp>
        <p:nvSpPr>
          <p:cNvPr id="289" name="Rectangle 150">
            <a:extLst>
              <a:ext uri="{FF2B5EF4-FFF2-40B4-BE49-F238E27FC236}">
                <a16:creationId xmlns:a16="http://schemas.microsoft.com/office/drawing/2014/main" id="{0B7B67BE-781A-44ED-BB7A-E5D13BFB2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349" y="5510793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4" rIns="19047" bIns="26984"/>
          <a:lstStyle/>
          <a:p>
            <a:pPr algn="ctr" eaLnBrk="0" hangingPunct="0"/>
            <a:r>
              <a:rPr lang="en-US" altLang="zh-CN" sz="1200" dirty="0">
                <a:solidFill>
                  <a:schemeClr val="accent1"/>
                </a:solidFill>
                <a:latin typeface="Arial" pitchFamily="34" charset="0"/>
              </a:rPr>
              <a:t>[20:16]</a:t>
            </a:r>
          </a:p>
        </p:txBody>
      </p:sp>
      <p:sp>
        <p:nvSpPr>
          <p:cNvPr id="290" name="Rectangle 150">
            <a:extLst>
              <a:ext uri="{FF2B5EF4-FFF2-40B4-BE49-F238E27FC236}">
                <a16:creationId xmlns:a16="http://schemas.microsoft.com/office/drawing/2014/main" id="{521DBEF1-02EE-44AC-ABF8-8E49E963E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0" y="5292949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4" rIns="19047" bIns="26984"/>
          <a:lstStyle/>
          <a:p>
            <a:pPr algn="ctr" eaLnBrk="0" hangingPunct="0"/>
            <a:r>
              <a:rPr lang="en-US" altLang="zh-CN" sz="1200" dirty="0">
                <a:solidFill>
                  <a:schemeClr val="accent1"/>
                </a:solidFill>
                <a:latin typeface="Arial" pitchFamily="34" charset="0"/>
              </a:rPr>
              <a:t>[25:21]</a:t>
            </a:r>
          </a:p>
        </p:txBody>
      </p:sp>
      <p:sp>
        <p:nvSpPr>
          <p:cNvPr id="291" name="Rectangle 150">
            <a:extLst>
              <a:ext uri="{FF2B5EF4-FFF2-40B4-BE49-F238E27FC236}">
                <a16:creationId xmlns:a16="http://schemas.microsoft.com/office/drawing/2014/main" id="{369DEDBC-8C12-4EBF-8C85-49FE5488E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1" y="564771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4" rIns="19047" bIns="26984"/>
          <a:lstStyle/>
          <a:p>
            <a:pPr algn="ctr" eaLnBrk="0" hangingPunct="0"/>
            <a:r>
              <a:rPr lang="en-US" altLang="zh-CN" sz="1200" dirty="0">
                <a:solidFill>
                  <a:schemeClr val="accent1"/>
                </a:solidFill>
                <a:latin typeface="Arial" pitchFamily="34" charset="0"/>
              </a:rPr>
              <a:t>[20:16]</a:t>
            </a:r>
          </a:p>
        </p:txBody>
      </p:sp>
      <p:sp>
        <p:nvSpPr>
          <p:cNvPr id="292" name="Rectangle 150">
            <a:extLst>
              <a:ext uri="{FF2B5EF4-FFF2-40B4-BE49-F238E27FC236}">
                <a16:creationId xmlns:a16="http://schemas.microsoft.com/office/drawing/2014/main" id="{46E62EEC-360C-4C80-9653-FB998C414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2824" y="5815592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4" rIns="19047" bIns="26984"/>
          <a:lstStyle/>
          <a:p>
            <a:pPr algn="ctr" eaLnBrk="0" hangingPunct="0"/>
            <a:r>
              <a:rPr lang="en-US" altLang="zh-CN" sz="1200" dirty="0">
                <a:solidFill>
                  <a:schemeClr val="accent1"/>
                </a:solidFill>
                <a:latin typeface="Arial" pitchFamily="34" charset="0"/>
              </a:rPr>
              <a:t>[15:11]</a:t>
            </a:r>
          </a:p>
        </p:txBody>
      </p:sp>
      <p:sp>
        <p:nvSpPr>
          <p:cNvPr id="293" name="Rectangle 150">
            <a:extLst>
              <a:ext uri="{FF2B5EF4-FFF2-40B4-BE49-F238E27FC236}">
                <a16:creationId xmlns:a16="http://schemas.microsoft.com/office/drawing/2014/main" id="{6BDF6B86-2982-4016-9C80-5A75CBBC6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744" y="3297998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4" rIns="19047" bIns="26984"/>
          <a:lstStyle/>
          <a:p>
            <a:pPr algn="ctr" eaLnBrk="0" hangingPunct="0"/>
            <a:r>
              <a:rPr lang="en-US" altLang="zh-CN" sz="1200" dirty="0">
                <a:solidFill>
                  <a:schemeClr val="accent1"/>
                </a:solidFill>
                <a:latin typeface="Arial" pitchFamily="34" charset="0"/>
              </a:rPr>
              <a:t>[20:16]</a:t>
            </a:r>
          </a:p>
        </p:txBody>
      </p:sp>
      <p:sp>
        <p:nvSpPr>
          <p:cNvPr id="294" name="Rectangle 150">
            <a:extLst>
              <a:ext uri="{FF2B5EF4-FFF2-40B4-BE49-F238E27FC236}">
                <a16:creationId xmlns:a16="http://schemas.microsoft.com/office/drawing/2014/main" id="{9DD110D8-A714-4D6A-A41F-DA626F427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9382" y="2937061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4" rIns="19047" bIns="26984"/>
          <a:lstStyle/>
          <a:p>
            <a:pPr algn="ctr" eaLnBrk="0" hangingPunct="0"/>
            <a:r>
              <a:rPr lang="en-US" altLang="zh-CN" sz="1200" dirty="0">
                <a:solidFill>
                  <a:schemeClr val="accent1"/>
                </a:solidFill>
                <a:latin typeface="Arial" pitchFamily="34" charset="0"/>
              </a:rPr>
              <a:t>[25:21]</a:t>
            </a:r>
          </a:p>
        </p:txBody>
      </p:sp>
      <p:sp>
        <p:nvSpPr>
          <p:cNvPr id="295" name="Rectangle 81">
            <a:extLst>
              <a:ext uri="{FF2B5EF4-FFF2-40B4-BE49-F238E27FC236}">
                <a16:creationId xmlns:a16="http://schemas.microsoft.com/office/drawing/2014/main" id="{6B33488C-6E42-4CEF-9A44-5A12E03B4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841" y="4415192"/>
            <a:ext cx="820505" cy="364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4" rIns="19047" bIns="26984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 err="1">
                <a:latin typeface="Arial" pitchFamily="34" charset="0"/>
              </a:rPr>
              <a:t>Funct</a:t>
            </a:r>
            <a:endParaRPr lang="en-US" altLang="zh-CN" sz="1400" dirty="0">
              <a:latin typeface="Arial" pitchFamily="34" charset="0"/>
            </a:endParaRPr>
          </a:p>
        </p:txBody>
      </p:sp>
      <p:sp>
        <p:nvSpPr>
          <p:cNvPr id="296" name="Rectangle 25">
            <a:extLst>
              <a:ext uri="{FF2B5EF4-FFF2-40B4-BE49-F238E27FC236}">
                <a16:creationId xmlns:a16="http://schemas.microsoft.com/office/drawing/2014/main" id="{819846A5-0D24-4681-81A1-AF14E04E528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491003" y="3673476"/>
            <a:ext cx="1524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4" rIns="19047" bIns="26984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>
                <a:solidFill>
                  <a:schemeClr val="accent1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297" name="Rectangle 25">
            <a:extLst>
              <a:ext uri="{FF2B5EF4-FFF2-40B4-BE49-F238E27FC236}">
                <a16:creationId xmlns:a16="http://schemas.microsoft.com/office/drawing/2014/main" id="{CE342958-DDF4-4D96-A167-EAA4F250669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488431" y="3477533"/>
            <a:ext cx="110663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4" rIns="19047" bIns="26984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>
                <a:solidFill>
                  <a:schemeClr val="accent1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298" name="Rectangle 60">
            <a:extLst>
              <a:ext uri="{FF2B5EF4-FFF2-40B4-BE49-F238E27FC236}">
                <a16:creationId xmlns:a16="http://schemas.microsoft.com/office/drawing/2014/main" id="{D7A236CE-CCF5-4482-A826-EA93C40BE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7145" y="4925006"/>
            <a:ext cx="533400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4" rIns="19047" bIns="26984"/>
          <a:lstStyle/>
          <a:p>
            <a:pPr algn="ctr" defTabSz="903288" eaLnBrk="0" hangingPunct="0">
              <a:lnSpc>
                <a:spcPts val="1600"/>
              </a:lnSpc>
              <a:tabLst>
                <a:tab pos="452438" algn="l"/>
                <a:tab pos="903288" algn="l"/>
                <a:tab pos="1357313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Arial" pitchFamily="34" charset="0"/>
              </a:rPr>
              <a:t>Shift</a:t>
            </a:r>
          </a:p>
          <a:p>
            <a:pPr algn="ctr" defTabSz="903288" eaLnBrk="0" hangingPunct="0">
              <a:lnSpc>
                <a:spcPts val="1600"/>
              </a:lnSpc>
              <a:tabLst>
                <a:tab pos="452438" algn="l"/>
                <a:tab pos="903288" algn="l"/>
                <a:tab pos="1357313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Arial" pitchFamily="34" charset="0"/>
              </a:rPr>
              <a:t>left 16</a:t>
            </a:r>
          </a:p>
        </p:txBody>
      </p:sp>
      <p:sp>
        <p:nvSpPr>
          <p:cNvPr id="299" name="Oval 59">
            <a:extLst>
              <a:ext uri="{FF2B5EF4-FFF2-40B4-BE49-F238E27FC236}">
                <a16:creationId xmlns:a16="http://schemas.microsoft.com/office/drawing/2014/main" id="{ECD01F75-080B-419B-A487-B207E1710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5480" y="5016451"/>
            <a:ext cx="533400" cy="34448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0" name="AutoShape 177">
            <a:extLst>
              <a:ext uri="{FF2B5EF4-FFF2-40B4-BE49-F238E27FC236}">
                <a16:creationId xmlns:a16="http://schemas.microsoft.com/office/drawing/2014/main" id="{E688B00D-580B-41D7-B0FB-28F15434BE2F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5524501" y="4697022"/>
            <a:ext cx="685800" cy="228600"/>
          </a:xfrm>
          <a:custGeom>
            <a:avLst/>
            <a:gdLst>
              <a:gd name="T0" fmla="*/ 19052381 w 21600"/>
              <a:gd name="T1" fmla="*/ 1209675 h 21600"/>
              <a:gd name="T2" fmla="*/ 10887075 w 21600"/>
              <a:gd name="T3" fmla="*/ 2419350 h 21600"/>
              <a:gd name="T4" fmla="*/ 2721769 w 21600"/>
              <a:gd name="T5" fmla="*/ 1209675 h 21600"/>
              <a:gd name="T6" fmla="*/ 1088707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1" name="Rectangle 192">
            <a:extLst>
              <a:ext uri="{FF2B5EF4-FFF2-40B4-BE49-F238E27FC236}">
                <a16:creationId xmlns:a16="http://schemas.microsoft.com/office/drawing/2014/main" id="{1C527BF7-499C-4F6C-8B06-95D8B44FA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6190" y="4594226"/>
            <a:ext cx="152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4" rIns="19047" bIns="26984"/>
          <a:lstStyle/>
          <a:p>
            <a:pPr algn="ctr" eaLnBrk="0" hangingPunct="0"/>
            <a:r>
              <a:rPr lang="en-US" altLang="zh-CN" sz="1400">
                <a:solidFill>
                  <a:schemeClr val="accent1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303" name="Line 95">
            <a:extLst>
              <a:ext uri="{FF2B5EF4-FFF2-40B4-BE49-F238E27FC236}">
                <a16:creationId xmlns:a16="http://schemas.microsoft.com/office/drawing/2014/main" id="{18992691-2583-447D-9FE2-6E7F0BC4E3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702176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4" name="Line 24">
            <a:extLst>
              <a:ext uri="{FF2B5EF4-FFF2-40B4-BE49-F238E27FC236}">
                <a16:creationId xmlns:a16="http://schemas.microsoft.com/office/drawing/2014/main" id="{7DBBB412-6283-4EDB-8C2E-B09DB81E7E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34529" y="5228580"/>
            <a:ext cx="33650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5" name="Line 24">
            <a:extLst>
              <a:ext uri="{FF2B5EF4-FFF2-40B4-BE49-F238E27FC236}">
                <a16:creationId xmlns:a16="http://schemas.microsoft.com/office/drawing/2014/main" id="{C11EAD47-1768-45C5-BED4-C50E094671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3046" y="4950049"/>
            <a:ext cx="588601" cy="19717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6" name="Rectangle 26">
            <a:extLst>
              <a:ext uri="{FF2B5EF4-FFF2-40B4-BE49-F238E27FC236}">
                <a16:creationId xmlns:a16="http://schemas.microsoft.com/office/drawing/2014/main" id="{B5E481E4-C21D-4581-9127-F0A45198272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749740" y="4818770"/>
            <a:ext cx="1524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4" rIns="19047" bIns="26984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>
                <a:solidFill>
                  <a:schemeClr val="accent1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302" name="Text Box 42">
            <a:extLst>
              <a:ext uri="{FF2B5EF4-FFF2-40B4-BE49-F238E27FC236}">
                <a16:creationId xmlns:a16="http://schemas.microsoft.com/office/drawing/2014/main" id="{C996D238-1052-4502-BCAB-9BF116FB5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4103" y="5043027"/>
            <a:ext cx="3524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>
                <a:latin typeface="Arial" pitchFamily="34" charset="0"/>
              </a:rPr>
              <a:t>16</a:t>
            </a:r>
          </a:p>
        </p:txBody>
      </p:sp>
      <p:sp>
        <p:nvSpPr>
          <p:cNvPr id="307" name="Text Box 43">
            <a:extLst>
              <a:ext uri="{FF2B5EF4-FFF2-40B4-BE49-F238E27FC236}">
                <a16:creationId xmlns:a16="http://schemas.microsoft.com/office/drawing/2014/main" id="{46BC72F4-47DB-42E5-BDCE-E1B9678FB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8276" y="4912849"/>
            <a:ext cx="354554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>
                <a:latin typeface="Arial" pitchFamily="34" charset="0"/>
              </a:rPr>
              <a:t>32</a:t>
            </a:r>
          </a:p>
        </p:txBody>
      </p:sp>
      <p:grpSp>
        <p:nvGrpSpPr>
          <p:cNvPr id="314" name="Group 239">
            <a:extLst>
              <a:ext uri="{FF2B5EF4-FFF2-40B4-BE49-F238E27FC236}">
                <a16:creationId xmlns:a16="http://schemas.microsoft.com/office/drawing/2014/main" id="{AEDFAF72-E180-47BC-B62E-6B280056295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5446297" y="2653480"/>
            <a:ext cx="622300" cy="1924050"/>
            <a:chOff x="1056" y="1140"/>
            <a:chExt cx="392" cy="1212"/>
          </a:xfrm>
        </p:grpSpPr>
        <p:sp>
          <p:nvSpPr>
            <p:cNvPr id="315" name="Line 240">
              <a:extLst>
                <a:ext uri="{FF2B5EF4-FFF2-40B4-BE49-F238E27FC236}">
                  <a16:creationId xmlns:a16="http://schemas.microsoft.com/office/drawing/2014/main" id="{608ADB10-96A1-45B6-87CC-4C6462BC56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8" y="1140"/>
              <a:ext cx="6" cy="718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" name="Rectangle 242">
              <a:extLst>
                <a:ext uri="{FF2B5EF4-FFF2-40B4-BE49-F238E27FC236}">
                  <a16:creationId xmlns:a16="http://schemas.microsoft.com/office/drawing/2014/main" id="{30A514D4-3924-4342-97B6-84799C69A9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84" y="1269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4" rIns="19047" bIns="26984"/>
            <a:lstStyle/>
            <a:p>
              <a:pPr algn="ctr" eaLnBrk="0" hangingPunct="0"/>
              <a:r>
                <a:rPr lang="en-US" altLang="zh-CN" sz="1200" dirty="0" err="1">
                  <a:solidFill>
                    <a:schemeClr val="accent1"/>
                  </a:solidFill>
                  <a:latin typeface="Arial" pitchFamily="34" charset="0"/>
                </a:rPr>
                <a:t>ReadData</a:t>
              </a:r>
              <a:endParaRPr lang="en-US" altLang="zh-CN" sz="1200" dirty="0">
                <a:solidFill>
                  <a:schemeClr val="accent1"/>
                </a:solidFill>
                <a:latin typeface="Arial" pitchFamily="34" charset="0"/>
              </a:endParaRPr>
            </a:p>
          </p:txBody>
        </p:sp>
        <p:sp>
          <p:nvSpPr>
            <p:cNvPr id="319" name="Rectangle 244">
              <a:extLst>
                <a:ext uri="{FF2B5EF4-FFF2-40B4-BE49-F238E27FC236}">
                  <a16:creationId xmlns:a16="http://schemas.microsoft.com/office/drawing/2014/main" id="{0D1A53FD-2180-42CB-9D86-DCA7E65C3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160"/>
              <a:ext cx="9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4" rIns="19047" bIns="26984"/>
            <a:lstStyle/>
            <a:p>
              <a:pPr algn="ctr" eaLnBrk="0" hangingPunct="0"/>
              <a:endParaRPr lang="en-US" altLang="zh-CN" sz="1400" dirty="0">
                <a:solidFill>
                  <a:schemeClr val="accent1"/>
                </a:solidFill>
                <a:latin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730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730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193</Words>
  <Application>Microsoft Office PowerPoint</Application>
  <PresentationFormat>宽屏</PresentationFormat>
  <Paragraphs>99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Shan-XHY Dong</dc:creator>
  <cp:lastModifiedBy>Shan-XHY Dong</cp:lastModifiedBy>
  <cp:revision>18</cp:revision>
  <dcterms:created xsi:type="dcterms:W3CDTF">2019-08-08T08:05:50Z</dcterms:created>
  <dcterms:modified xsi:type="dcterms:W3CDTF">2019-08-09T13:00:40Z</dcterms:modified>
</cp:coreProperties>
</file>