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46" r:id="rId2"/>
    <p:sldId id="608" r:id="rId3"/>
    <p:sldId id="609" r:id="rId4"/>
    <p:sldId id="610" r:id="rId5"/>
    <p:sldId id="611" r:id="rId6"/>
    <p:sldId id="612" r:id="rId7"/>
    <p:sldId id="613" r:id="rId8"/>
    <p:sldId id="645" r:id="rId9"/>
    <p:sldId id="648" r:id="rId10"/>
    <p:sldId id="615" r:id="rId11"/>
    <p:sldId id="616" r:id="rId12"/>
    <p:sldId id="617" r:id="rId13"/>
    <p:sldId id="618" r:id="rId14"/>
    <p:sldId id="619" r:id="rId15"/>
    <p:sldId id="647" r:id="rId16"/>
    <p:sldId id="620" r:id="rId17"/>
    <p:sldId id="6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3:04:4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2633,'0'0'4024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3:04:4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2633,'0'0'4024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A9ECD-CE49-4C4D-A9F8-2C7292A9FCF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A1C92-7EF5-4A0C-A9F2-B4EBE7A2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EF8EF-4B8E-41DB-90C7-187D1F180DA9}" type="slidenum">
              <a:rPr lang="en-US"/>
              <a:pPr/>
              <a:t>10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5925" y="688975"/>
            <a:ext cx="6188075" cy="3481388"/>
          </a:xfrm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5040-3747-4BE0-812A-89988E5C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1A204-AA81-445F-9BAE-71EA72E9E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FE91-CBCC-475D-B0E0-EC5D8CD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951F-1991-44E5-91E7-E47DC7C8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5842-7745-409C-A9D4-49A25263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F538-ADEF-44CE-A2C1-0B2A2C7C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CC190-2BD1-44D9-8B45-D323DD61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CC56-2435-43C1-B8C9-158D5757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65AE2-238F-419A-9465-78EAF824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BADC-011A-4D1D-A90A-0C719FE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3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D9EFF-FEF9-4120-9943-653A37F91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29099-EE7D-40CF-83C3-65F868531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302D-0F28-46F4-AFE4-AEB1036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B7B4B-30E7-4A38-B6C0-51275801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AD42B-D15E-49CF-8495-850BFA7F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43A9-AE80-44B7-815C-92944584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AAB1-8AF3-44DE-9A6C-83B9790E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73D-3DBB-45CD-A220-E2A32558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22B38-9A9F-4E7E-92B3-DA43F496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E141-ADDD-43E1-A063-3A9E1E61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FCFE-3284-4A16-83B0-614446F0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62C5-5C06-4411-9CE8-7E3C5FEA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73E8-D074-455B-87C7-F7CF9A78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1F75-3718-4E91-B5CF-75C9C165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C4AB-7F0D-4569-83C7-BCFF0855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DC02-3240-411E-977F-0B65C2EC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2287-AF24-4062-B45B-1291A67AA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9DF54-06A8-4D04-A431-1796DDF36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DA5D-0D1C-4956-9EE7-E1C1F2F8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36EA1-8C9F-4051-B77C-DE50B06C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633E-DBF3-4BCF-BE4C-1A420142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383E-88AE-46C5-8653-A9BCA6E9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D3F48-0752-4B3D-84C3-40064FA5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33D25-1C96-4ACA-A15D-84F79EED5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87737-99AC-4346-B706-3D4248374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04DAF-B849-4B34-8AC1-067008E2B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0EC12-F6B4-40D4-884F-A39F90E4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B94CC-8F17-416D-A3FD-D573849F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E0B6A-CAEB-4C31-A300-F7A3D8AD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E8E6-DBAF-4E46-B3C0-B57F8C9F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DC9B6-87B5-4B44-88A8-4E45F84D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B913C-E17A-4656-8FC4-161E2EFA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167E0-A1AD-4936-97CE-D7646707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6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8C2F7-2FF2-488D-9EC7-89A1B3D8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4B037-4EE8-4CB0-9A8B-C6B23F46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7DA4B-121C-46EE-9D2B-666A9C91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1FDB-7235-4F0B-BAB3-85123F1B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427D-0664-4673-B182-478DCD44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FB2DB-9087-4BD2-8BE1-3AA0B2613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D65FB-D955-45F1-A7B0-A73B4BBA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3B9D0-125D-4A60-9377-94ED8DC5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7B0C-38DB-442E-92A1-0E8B3F36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9998-1884-461E-9950-BBCD953A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16981-4BFC-4A4D-9E1A-8D85A577B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DF931-1943-445C-9E41-36E3A2A60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368CE-DC34-46A2-BB39-B47B7CD5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CEA9-8039-4198-8622-6C736156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2334C-B45A-49E6-AC3A-E894C9A9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A90BC-B60A-4C1C-A6D3-2EB335B9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46953-D29A-42DD-8AC1-E8BAE38EF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B8CB3-1757-45DB-A01F-51483CD37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E05B2-17BF-4806-8B18-40285A44F4A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C08D-0502-4476-B4C1-71F070AC5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3713-F695-4A1D-B249-93EC18750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5491-B149-49DE-BDC5-50913D3B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29F7-1F6F-4220-992E-28CB209D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 :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DEB6-688D-472F-AE44-3849A863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2D convolution using CUDA</a:t>
            </a:r>
          </a:p>
          <a:p>
            <a:pPr lvl="1"/>
            <a:r>
              <a:rPr lang="en-US" dirty="0"/>
              <a:t>Zero pad, boundary pad, mirror</a:t>
            </a:r>
          </a:p>
          <a:p>
            <a:pPr lvl="1"/>
            <a:endParaRPr lang="en-US" dirty="0"/>
          </a:p>
          <a:p>
            <a:r>
              <a:rPr lang="en-US" dirty="0"/>
              <a:t>Input : 512x512, output : 512x512</a:t>
            </a:r>
          </a:p>
          <a:p>
            <a:pPr lvl="1"/>
            <a:r>
              <a:rPr lang="en-US" dirty="0"/>
              <a:t>Image is 8-bit, filters: floating</a:t>
            </a:r>
          </a:p>
          <a:p>
            <a:pPr lvl="1"/>
            <a:endParaRPr lang="en-US" dirty="0"/>
          </a:p>
          <a:p>
            <a:r>
              <a:rPr lang="en-US" dirty="0"/>
              <a:t>Convolution filters: 5x5, 7x7x, 3x3, 11x11, 13x13, 15x15</a:t>
            </a:r>
          </a:p>
          <a:p>
            <a:pPr lvl="1"/>
            <a:r>
              <a:rPr lang="en-US" dirty="0"/>
              <a:t>Create filers of different size using boxcar filter</a:t>
            </a:r>
          </a:p>
          <a:p>
            <a:endParaRPr lang="en-US" dirty="0"/>
          </a:p>
          <a:p>
            <a:r>
              <a:rPr lang="en-US" dirty="0"/>
              <a:t>Using shared memory</a:t>
            </a:r>
          </a:p>
          <a:p>
            <a:endParaRPr lang="en-US" dirty="0"/>
          </a:p>
          <a:p>
            <a:r>
              <a:rPr lang="en-US" dirty="0"/>
              <a:t>Compare performance using Gaussian and Boxcar (</a:t>
            </a:r>
            <a:r>
              <a:rPr lang="en-US" dirty="0" err="1"/>
              <a:t>Separabale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Due date is 7/10 mid night </a:t>
            </a:r>
          </a:p>
        </p:txBody>
      </p:sp>
    </p:spTree>
    <p:extLst>
      <p:ext uri="{BB962C8B-B14F-4D97-AF65-F5344CB8AC3E}">
        <p14:creationId xmlns:p14="http://schemas.microsoft.com/office/powerpoint/2010/main" val="372929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19688" y="609601"/>
            <a:ext cx="1930400" cy="409575"/>
          </a:xfrm>
          <a:ln/>
        </p:spPr>
        <p:txBody>
          <a:bodyPr/>
          <a:lstStyle/>
          <a:p>
            <a:r>
              <a:rPr lang="en-US" sz="2000"/>
              <a:t>Generic </a:t>
            </a:r>
            <a:r>
              <a:rPr lang="en-US" sz="2000">
                <a:solidFill>
                  <a:schemeClr val="accent2"/>
                </a:solidFill>
              </a:rPr>
              <a:t>conv()</a:t>
            </a:r>
            <a:r>
              <a:rPr lang="en-US" sz="2000"/>
              <a:t> </a:t>
            </a:r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27390" y="1295400"/>
            <a:ext cx="739741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void </a:t>
            </a:r>
            <a:r>
              <a:rPr lang="en-US" sz="1400" dirty="0" err="1"/>
              <a:t>conv</a:t>
            </a:r>
            <a:r>
              <a:rPr lang="en-US" sz="1400" dirty="0"/>
              <a:t>( unsigned char *</a:t>
            </a:r>
            <a:r>
              <a:rPr lang="en-US" sz="1400" dirty="0" err="1"/>
              <a:t>src_ptr</a:t>
            </a:r>
            <a:r>
              <a:rPr lang="en-US" sz="1400" dirty="0"/>
              <a:t>, unsigned char *</a:t>
            </a:r>
            <a:r>
              <a:rPr lang="en-US" sz="1400" dirty="0" err="1"/>
              <a:t>dst_ptr</a:t>
            </a:r>
            <a:r>
              <a:rPr lang="en-US" sz="1400" dirty="0"/>
              <a:t>, float *</a:t>
            </a:r>
            <a:r>
              <a:rPr lang="en-US" sz="1400" dirty="0" err="1"/>
              <a:t>kernel_ptr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image width,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image_height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kernel_width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kernel_height</a:t>
            </a:r>
            <a:r>
              <a:rPr lang="en-US" sz="1400" dirty="0"/>
              <a:t>, float scale)</a:t>
            </a:r>
          </a:p>
          <a:p>
            <a:pPr algn="l"/>
            <a:r>
              <a:rPr lang="en-US" sz="1400" dirty="0"/>
              <a:t>{ </a:t>
            </a:r>
          </a:p>
          <a:p>
            <a:pPr algn="l"/>
            <a:r>
              <a:rPr lang="en-US" sz="1400" dirty="0"/>
              <a:t>  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, j, k, l; </a:t>
            </a:r>
          </a:p>
          <a:p>
            <a:pPr algn="l"/>
            <a:r>
              <a:rPr lang="en-US" sz="1400" dirty="0"/>
              <a:t>       float temp; </a:t>
            </a:r>
          </a:p>
          <a:p>
            <a:pPr algn="l"/>
            <a:r>
              <a:rPr lang="en-US" sz="1400" dirty="0"/>
              <a:t>  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image_width_in</a:t>
            </a:r>
            <a:r>
              <a:rPr lang="en-US" sz="1400" dirty="0"/>
              <a:t>, </a:t>
            </a:r>
            <a:r>
              <a:rPr lang="en-US" sz="1400" dirty="0" err="1"/>
              <a:t>image_height_in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       </a:t>
            </a:r>
          </a:p>
          <a:p>
            <a:pPr algn="l"/>
            <a:r>
              <a:rPr lang="en-US" sz="1400" dirty="0"/>
              <a:t>       </a:t>
            </a:r>
            <a:r>
              <a:rPr lang="en-US" sz="1400" dirty="0" err="1"/>
              <a:t>image_width_in</a:t>
            </a:r>
            <a:r>
              <a:rPr lang="en-US" sz="1400" dirty="0"/>
              <a:t> = </a:t>
            </a:r>
            <a:r>
              <a:rPr lang="en-US" sz="1400" dirty="0" err="1"/>
              <a:t>image_width</a:t>
            </a:r>
            <a:r>
              <a:rPr lang="en-US" sz="1400" dirty="0"/>
              <a:t> + </a:t>
            </a:r>
            <a:r>
              <a:rPr lang="en-US" sz="1400" dirty="0" err="1"/>
              <a:t>kernel_width</a:t>
            </a:r>
            <a:r>
              <a:rPr lang="en-US" sz="1400" dirty="0"/>
              <a:t> -1;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   for (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image_height;i</a:t>
            </a:r>
            <a:r>
              <a:rPr lang="en-US" sz="1400" dirty="0"/>
              <a:t>++){ </a:t>
            </a:r>
          </a:p>
          <a:p>
            <a:pPr algn="l"/>
            <a:r>
              <a:rPr lang="en-US" sz="1400" dirty="0"/>
              <a:t>             for (j=0;j&lt;</a:t>
            </a:r>
            <a:r>
              <a:rPr lang="en-US" sz="1400" dirty="0" err="1"/>
              <a:t>image_width;j</a:t>
            </a:r>
            <a:r>
              <a:rPr lang="en-US" sz="1400" dirty="0"/>
              <a:t>++){</a:t>
            </a:r>
          </a:p>
          <a:p>
            <a:pPr algn="l"/>
            <a:r>
              <a:rPr lang="en-US" sz="1400" dirty="0"/>
              <a:t>                   temp=0;</a:t>
            </a:r>
          </a:p>
          <a:p>
            <a:pPr algn="l"/>
            <a:r>
              <a:rPr lang="en-US" sz="1400" dirty="0"/>
              <a:t>                   for(k=0;k&lt;</a:t>
            </a:r>
            <a:r>
              <a:rPr lang="en-US" sz="1400" dirty="0" err="1"/>
              <a:t>kernel_height;k</a:t>
            </a:r>
            <a:r>
              <a:rPr lang="en-US" sz="1400" dirty="0"/>
              <a:t>++){</a:t>
            </a:r>
          </a:p>
          <a:p>
            <a:pPr algn="l"/>
            <a:r>
              <a:rPr lang="en-US" sz="1400" dirty="0"/>
              <a:t>                        for(l=0;l&lt;</a:t>
            </a:r>
            <a:r>
              <a:rPr lang="en-US" sz="1400" dirty="0" err="1"/>
              <a:t>kernel_width;l</a:t>
            </a:r>
            <a:r>
              <a:rPr lang="en-US" sz="1400" dirty="0"/>
              <a:t>++){</a:t>
            </a:r>
          </a:p>
          <a:p>
            <a:pPr algn="l"/>
            <a:r>
              <a:rPr lang="en-US" sz="1400" dirty="0"/>
              <a:t>                              temp+=</a:t>
            </a:r>
            <a:r>
              <a:rPr lang="en-US" sz="1400" dirty="0" err="1"/>
              <a:t>src_ptr</a:t>
            </a:r>
            <a:r>
              <a:rPr lang="en-US" sz="1400" dirty="0"/>
              <a:t>[(</a:t>
            </a:r>
            <a:r>
              <a:rPr lang="en-US" sz="1400" dirty="0" err="1"/>
              <a:t>i+k</a:t>
            </a:r>
            <a:r>
              <a:rPr lang="en-US" sz="1400" dirty="0"/>
              <a:t>)*</a:t>
            </a:r>
            <a:r>
              <a:rPr lang="en-US" sz="1400" dirty="0" err="1"/>
              <a:t>image_width_in+j+l</a:t>
            </a:r>
            <a:r>
              <a:rPr lang="en-US" sz="1400" dirty="0"/>
              <a:t>]</a:t>
            </a:r>
          </a:p>
          <a:p>
            <a:pPr algn="l"/>
            <a:r>
              <a:rPr lang="en-US" sz="1400" dirty="0"/>
              <a:t>		        *</a:t>
            </a:r>
            <a:r>
              <a:rPr lang="en-US" sz="1400" dirty="0" err="1"/>
              <a:t>kernel_ptr</a:t>
            </a:r>
            <a:r>
              <a:rPr lang="en-US" sz="1400" dirty="0"/>
              <a:t>[k*</a:t>
            </a:r>
            <a:r>
              <a:rPr lang="en-US" sz="1400" dirty="0" err="1"/>
              <a:t>kernel_width_in+l</a:t>
            </a:r>
            <a:r>
              <a:rPr lang="en-US" sz="1400" dirty="0"/>
              <a:t>];</a:t>
            </a:r>
          </a:p>
          <a:p>
            <a:pPr algn="l"/>
            <a:r>
              <a:rPr lang="en-US" sz="1400" dirty="0"/>
              <a:t>	      } </a:t>
            </a:r>
            <a:r>
              <a:rPr lang="en-US" sz="1400" dirty="0">
                <a:solidFill>
                  <a:srgbClr val="009900"/>
                </a:solidFill>
              </a:rPr>
              <a:t>/* end for l… */</a:t>
            </a:r>
          </a:p>
          <a:p>
            <a:pPr algn="l"/>
            <a:r>
              <a:rPr lang="en-US" sz="1400" dirty="0"/>
              <a:t>                   } </a:t>
            </a:r>
            <a:r>
              <a:rPr lang="en-US" sz="1400" dirty="0">
                <a:solidFill>
                  <a:srgbClr val="009900"/>
                </a:solidFill>
              </a:rPr>
              <a:t>/* end for k… */</a:t>
            </a:r>
          </a:p>
          <a:p>
            <a:pPr algn="l"/>
            <a:endParaRPr lang="en-US" sz="1400" dirty="0">
              <a:solidFill>
                <a:srgbClr val="009900"/>
              </a:solidFill>
            </a:endParaRPr>
          </a:p>
          <a:p>
            <a:pPr algn="l"/>
            <a:r>
              <a:rPr lang="en-US" sz="1400" dirty="0">
                <a:solidFill>
                  <a:srgbClr val="009900"/>
                </a:solidFill>
              </a:rPr>
              <a:t>	/* scale to 8-bit representation and store the result */</a:t>
            </a:r>
          </a:p>
          <a:p>
            <a:pPr algn="l"/>
            <a:r>
              <a:rPr lang="en-US" sz="1400" dirty="0"/>
              <a:t>                   </a:t>
            </a:r>
            <a:r>
              <a:rPr lang="en-US" sz="1400" dirty="0" err="1"/>
              <a:t>dst_ptr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*</a:t>
            </a:r>
            <a:r>
              <a:rPr lang="en-US" sz="1400" dirty="0" err="1"/>
              <a:t>image_width+j</a:t>
            </a:r>
            <a:r>
              <a:rPr lang="en-US" sz="1400" dirty="0"/>
              <a:t>] = (unsigned char) (temp/scale);</a:t>
            </a:r>
          </a:p>
          <a:p>
            <a:pPr algn="l"/>
            <a:r>
              <a:rPr lang="en-US" sz="1400" dirty="0"/>
              <a:t>              } </a:t>
            </a:r>
            <a:r>
              <a:rPr lang="en-US" sz="1400" dirty="0">
                <a:solidFill>
                  <a:srgbClr val="009900"/>
                </a:solidFill>
              </a:rPr>
              <a:t>/* end for j… */</a:t>
            </a:r>
          </a:p>
          <a:p>
            <a:pPr algn="l"/>
            <a:r>
              <a:rPr lang="en-US" sz="1400" dirty="0"/>
              <a:t>       } </a:t>
            </a:r>
            <a:r>
              <a:rPr lang="en-US" sz="1400" dirty="0">
                <a:solidFill>
                  <a:srgbClr val="009900"/>
                </a:solidFill>
              </a:rPr>
              <a:t>/* end for </a:t>
            </a:r>
            <a:r>
              <a:rPr lang="en-US" sz="1400" dirty="0" err="1">
                <a:solidFill>
                  <a:srgbClr val="009900"/>
                </a:solidFill>
              </a:rPr>
              <a:t>i</a:t>
            </a:r>
            <a:r>
              <a:rPr lang="en-US" sz="1400" dirty="0">
                <a:solidFill>
                  <a:srgbClr val="009900"/>
                </a:solidFill>
              </a:rPr>
              <a:t>… */</a:t>
            </a:r>
          </a:p>
          <a:p>
            <a:pPr algn="l"/>
            <a:endParaRPr lang="en-US" sz="1400" dirty="0">
              <a:solidFill>
                <a:srgbClr val="009900"/>
              </a:solidFill>
            </a:endParaRPr>
          </a:p>
          <a:p>
            <a:pPr algn="l"/>
            <a:r>
              <a:rPr lang="en-US" sz="1400" dirty="0"/>
              <a:t>}</a:t>
            </a:r>
            <a:r>
              <a:rPr lang="en-US" sz="1400" dirty="0">
                <a:solidFill>
                  <a:srgbClr val="009900"/>
                </a:solidFill>
              </a:rPr>
              <a:t> /* end </a:t>
            </a:r>
            <a:r>
              <a:rPr lang="en-US" sz="1400" dirty="0" err="1">
                <a:solidFill>
                  <a:srgbClr val="009900"/>
                </a:solidFill>
              </a:rPr>
              <a:t>conv</a:t>
            </a:r>
            <a:r>
              <a:rPr lang="en-US" sz="1400" dirty="0">
                <a:solidFill>
                  <a:srgbClr val="009900"/>
                </a:solidFill>
              </a:rPr>
              <a:t>() */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23" y="2291146"/>
            <a:ext cx="6826877" cy="14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278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Separable Filter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Convolution of K-size kernel requires K</a:t>
            </a:r>
            <a:r>
              <a:rPr lang="en-US" altLang="zh-CN" baseline="30000"/>
              <a:t>2</a:t>
            </a:r>
            <a:r>
              <a:rPr lang="en-US" altLang="zh-CN"/>
              <a:t> operations </a:t>
            </a:r>
          </a:p>
          <a:p>
            <a:pPr eaLnBrk="1" hangingPunct="1"/>
            <a:r>
              <a:rPr lang="en-US" altLang="zh-CN"/>
              <a:t>Can be sped up to 2K operations by </a:t>
            </a:r>
          </a:p>
          <a:p>
            <a:pPr lvl="1" eaLnBrk="1" hangingPunct="1"/>
            <a:r>
              <a:rPr lang="en-US" altLang="zh-CN"/>
              <a:t>First performing a 1D horizontal convolution </a:t>
            </a:r>
          </a:p>
          <a:p>
            <a:pPr lvl="1" eaLnBrk="1" hangingPunct="1"/>
            <a:r>
              <a:rPr lang="en-US" altLang="zh-CN"/>
              <a:t>Followed by a 1D vertical convolution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703764" y="4292601"/>
          <a:ext cx="20780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9" imgH="203112" progId="Equation.DSMT4">
                  <p:embed/>
                </p:oleObj>
              </mc:Choice>
              <mc:Fallback>
                <p:oleObj name="Equation" r:id="rId2" imgW="533169" imgH="203112" progId="Equation.DSMT4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4" y="4292601"/>
                        <a:ext cx="207803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23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Separable Filter</a:t>
            </a:r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86" y="2593658"/>
            <a:ext cx="838676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84020" y="5120640"/>
            <a:ext cx="358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 along X followed by FIR along y…</a:t>
            </a:r>
          </a:p>
        </p:txBody>
      </p:sp>
    </p:spTree>
    <p:extLst>
      <p:ext uri="{BB962C8B-B14F-4D97-AF65-F5344CB8AC3E}">
        <p14:creationId xmlns:p14="http://schemas.microsoft.com/office/powerpoint/2010/main" val="25353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Separable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1D FIR along y followed by 1D fir along 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15" y="2442337"/>
            <a:ext cx="3807820" cy="187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64" y="4643739"/>
            <a:ext cx="3849625" cy="1533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3810000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 FIR along y </a:t>
            </a:r>
            <a:r>
              <a:rPr lang="en-US" dirty="0">
                <a:sym typeface="Wingdings" panose="05000000000000000000" pitchFamily="2" charset="2"/>
              </a:rPr>
              <a:t> 1D FIR along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7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Separable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Row-wise filter followed by column wise filter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209800"/>
            <a:ext cx="2432957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848140"/>
            <a:ext cx="4079116" cy="1973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1" y="3111190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Computations here?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8558" y="4396755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Computations here?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1280" y="5586008"/>
            <a:ext cx="435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 2D convolution using two 1D FIR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9708" y="6127234"/>
            <a:ext cx="223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X-tap FIR </a:t>
            </a:r>
            <a:r>
              <a:rPr lang="en-US" dirty="0">
                <a:sym typeface="Wingdings" panose="05000000000000000000" pitchFamily="2" charset="2"/>
              </a:rPr>
              <a:t> y-tap FIR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0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Boxcar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603980" y="1958067"/>
                <a:ext cx="5408800" cy="1272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1 1 1 1 1 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1 1 1 1 1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1 1 1 1 1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1 1 1 1 1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1 1 1 1 1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1 1 1 1 1 1 1 1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80" y="1958067"/>
                <a:ext cx="5408800" cy="12722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04840" y="2409505"/>
            <a:ext cx="272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Boxcar filter : Average filter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3215" y="3819646"/>
            <a:ext cx="2888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implemented 3 ways:</a:t>
            </a:r>
          </a:p>
          <a:p>
            <a:pPr marL="342900" indent="-342900">
              <a:buAutoNum type="arabicPeriod"/>
            </a:pPr>
            <a:r>
              <a:rPr lang="en-US" dirty="0"/>
              <a:t>Direct convolution</a:t>
            </a:r>
          </a:p>
          <a:p>
            <a:pPr marL="342900" indent="-342900">
              <a:buAutoNum type="arabicPeriod"/>
            </a:pPr>
            <a:r>
              <a:rPr lang="en-US" dirty="0"/>
              <a:t>Separable convolution</a:t>
            </a:r>
          </a:p>
          <a:p>
            <a:pPr marL="342900" indent="-342900">
              <a:buAutoNum type="arabicPeriod"/>
            </a:pPr>
            <a:r>
              <a:rPr lang="en-US" dirty="0"/>
              <a:t>Most optimized?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851949" y="2928395"/>
            <a:ext cx="1261641" cy="71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4886" y="3241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7840-5888-4AAC-ABE0-17C3EA9DBB43}"/>
              </a:ext>
            </a:extLst>
          </p:cNvPr>
          <p:cNvSpPr txBox="1"/>
          <p:nvPr/>
        </p:nvSpPr>
        <p:spPr>
          <a:xfrm>
            <a:off x="6400800" y="809897"/>
            <a:ext cx="571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15x15 Boxcar : All </a:t>
            </a:r>
            <a:r>
              <a:rPr lang="en-US" dirty="0" err="1"/>
              <a:t>ement</a:t>
            </a:r>
            <a:r>
              <a:rPr lang="en-US" dirty="0"/>
              <a:t> are one. </a:t>
            </a:r>
            <a:r>
              <a:rPr lang="en-US" dirty="0" err="1"/>
              <a:t>Toal</a:t>
            </a:r>
            <a:r>
              <a:rPr lang="en-US" dirty="0"/>
              <a:t> is divided by 15x15</a:t>
            </a:r>
          </a:p>
        </p:txBody>
      </p:sp>
    </p:spTree>
    <p:extLst>
      <p:ext uri="{BB962C8B-B14F-4D97-AF65-F5344CB8AC3E}">
        <p14:creationId xmlns:p14="http://schemas.microsoft.com/office/powerpoint/2010/main" val="48933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Boxcar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603980" y="1958067"/>
                <a:ext cx="5408800" cy="1272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1 1 1 1 1 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1 1 1 1 1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1 1 1 1 1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1 1 1 1 1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1 1 1 1 1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80" y="1958067"/>
                <a:ext cx="5408800" cy="12722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04840" y="2409505"/>
            <a:ext cx="272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Boxcar filter : Average filter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3215" y="3819646"/>
            <a:ext cx="2888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implemented 3 ways:</a:t>
            </a:r>
          </a:p>
          <a:p>
            <a:pPr marL="342900" indent="-342900">
              <a:buAutoNum type="arabicPeriod"/>
            </a:pPr>
            <a:r>
              <a:rPr lang="en-US" dirty="0"/>
              <a:t>Direct convolution</a:t>
            </a:r>
          </a:p>
          <a:p>
            <a:pPr marL="342900" indent="-342900">
              <a:buAutoNum type="arabicPeriod"/>
            </a:pPr>
            <a:r>
              <a:rPr lang="en-US" dirty="0"/>
              <a:t>Separable convolution</a:t>
            </a:r>
          </a:p>
          <a:p>
            <a:pPr marL="342900" indent="-342900">
              <a:buAutoNum type="arabicPeriod"/>
            </a:pPr>
            <a:r>
              <a:rPr lang="en-US" dirty="0"/>
              <a:t>Most optimized?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851949" y="2928395"/>
            <a:ext cx="1261641" cy="71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4886" y="3241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45882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512x512,  8-bit image</a:t>
            </a:r>
          </a:p>
          <a:p>
            <a:r>
              <a:rPr lang="en-US" dirty="0"/>
              <a:t>Output 512x512, 8-bit image</a:t>
            </a:r>
          </a:p>
          <a:p>
            <a:pPr lvl="1"/>
            <a:r>
              <a:rPr lang="en-US" dirty="0"/>
              <a:t>2D convolution : 5x5, 7x7, 9x9, 11x11, 13x13, 15x15</a:t>
            </a:r>
          </a:p>
          <a:p>
            <a:endParaRPr lang="en-US" dirty="0"/>
          </a:p>
          <a:p>
            <a:r>
              <a:rPr lang="en-US" dirty="0"/>
              <a:t>Separable:</a:t>
            </a:r>
          </a:p>
          <a:p>
            <a:pPr lvl="1"/>
            <a:r>
              <a:rPr lang="en-US" dirty="0"/>
              <a:t>5x5, 7x7, 9x9, 11x11, 13x13, 15x15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0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using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Filtered output is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46D82-73E8-4CB3-8B05-AA66F8C47A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6600" y="4724400"/>
            <a:ext cx="3324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</a:t>
            </a:r>
            <a:r>
              <a:rPr lang="en-US" sz="2800" dirty="0"/>
              <a:t> is a filtering kernel</a:t>
            </a:r>
          </a:p>
          <a:p>
            <a:r>
              <a:rPr lang="en-US" sz="2800" i="1" dirty="0"/>
              <a:t>f(x, y) </a:t>
            </a:r>
            <a:r>
              <a:rPr lang="en-US" sz="2800" dirty="0"/>
              <a:t>is input image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19400"/>
            <a:ext cx="9180857" cy="10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Linear Filter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Smoothing</a:t>
            </a:r>
          </a:p>
          <a:p>
            <a:pPr lvl="1" eaLnBrk="1" hangingPunct="1"/>
            <a:r>
              <a:rPr lang="en-US" altLang="zh-CN"/>
              <a:t>Box,                   Bilinear,                Gaussian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852738"/>
            <a:ext cx="16557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2708276"/>
            <a:ext cx="1655762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2708275"/>
            <a:ext cx="23876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9" y="4437064"/>
            <a:ext cx="66881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68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Linear Filter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Smoothing</a:t>
            </a:r>
          </a:p>
          <a:p>
            <a:pPr lvl="1" eaLnBrk="1" hangingPunct="1"/>
            <a:r>
              <a:rPr lang="en-US" altLang="zh-CN"/>
              <a:t>Box, Bilinear, Gaussian</a:t>
            </a:r>
          </a:p>
          <a:p>
            <a:pPr eaLnBrk="1" hangingPunct="1"/>
            <a:r>
              <a:rPr lang="en-US" altLang="zh-CN"/>
              <a:t>Edge </a:t>
            </a:r>
          </a:p>
          <a:p>
            <a:pPr lvl="1" eaLnBrk="1" hangingPunct="1"/>
            <a:r>
              <a:rPr lang="en-US" altLang="zh-CN"/>
              <a:t>Sobel </a:t>
            </a:r>
          </a:p>
          <a:p>
            <a:pPr eaLnBrk="1" hangingPunct="1"/>
            <a:r>
              <a:rPr lang="en-US" altLang="zh-CN"/>
              <a:t> Corner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4365626"/>
            <a:ext cx="208756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924176"/>
            <a:ext cx="16811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44370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2997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16287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16287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588" y="16287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80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1"/>
          <p:cNvGrpSpPr>
            <a:grpSpLocks/>
          </p:cNvGrpSpPr>
          <p:nvPr/>
        </p:nvGrpSpPr>
        <p:grpSpPr bwMode="auto">
          <a:xfrm>
            <a:off x="2324485" y="614363"/>
            <a:ext cx="7897813" cy="6146801"/>
            <a:chOff x="669925" y="-77788"/>
            <a:chExt cx="7897813" cy="6146801"/>
          </a:xfrm>
        </p:grpSpPr>
        <p:sp>
          <p:nvSpPr>
            <p:cNvPr id="38" name="Rectangle 37"/>
            <p:cNvSpPr/>
            <p:nvPr/>
          </p:nvSpPr>
          <p:spPr>
            <a:xfrm>
              <a:off x="9461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5730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6210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605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653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61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5730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60513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605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653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615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5730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555750" y="4703763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6690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6535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61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5730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557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6690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653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61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5730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557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6690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653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354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926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40275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070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642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354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926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38688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2070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6642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354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926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740275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070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642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354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2926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40275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2070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6642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354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2926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740275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2070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6642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2705100" y="4995863"/>
              <a:ext cx="838200" cy="127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1" name="TextBox 135"/>
            <p:cNvSpPr txBox="1">
              <a:spLocks noChangeArrowheads="1"/>
            </p:cNvSpPr>
            <p:nvPr/>
          </p:nvSpPr>
          <p:spPr bwMode="auto">
            <a:xfrm>
              <a:off x="906463" y="3687763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9512" name="TextBox 136"/>
            <p:cNvSpPr txBox="1">
              <a:spLocks noChangeArrowheads="1"/>
            </p:cNvSpPr>
            <p:nvPr/>
          </p:nvSpPr>
          <p:spPr bwMode="auto">
            <a:xfrm>
              <a:off x="669925" y="-63500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9513" name="TextBox 137"/>
            <p:cNvSpPr txBox="1">
              <a:spLocks noChangeArrowheads="1"/>
            </p:cNvSpPr>
            <p:nvPr/>
          </p:nvSpPr>
          <p:spPr bwMode="auto">
            <a:xfrm>
              <a:off x="5386388" y="-77788"/>
              <a:ext cx="339725" cy="40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73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445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92263" y="336550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589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5161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68625" y="3365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17888" y="336550"/>
              <a:ext cx="457200" cy="430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73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445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592263" y="766763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589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161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68625" y="7667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16300" y="7667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73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445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92263" y="1236663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0589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161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68625" y="12366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16300" y="12366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73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1445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592263" y="1679575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589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161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968625" y="1679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416300" y="1679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873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445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592263" y="2151063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0589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161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968625" y="2151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417888" y="21510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73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45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592263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589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5161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968625" y="26082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178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580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52525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60020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5263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50983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6068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40995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2973388" y="3675063"/>
              <a:ext cx="569912" cy="5715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53292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7864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234113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7008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1580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24763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102600" y="373063"/>
              <a:ext cx="457200" cy="4302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3276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7848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232525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6992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1564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623175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02600" y="8032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327650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84850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232525" y="1273175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321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69925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15645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623175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10260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327650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784850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232525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69925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15645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623175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10260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329238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786438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234113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700838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158038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624763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102600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3292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7864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234113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7008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1580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624763" y="26447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102600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32765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7943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24205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7087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1659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63270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110538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859" y="42862"/>
            <a:ext cx="8305800" cy="985838"/>
          </a:xfrm>
        </p:spPr>
        <p:txBody>
          <a:bodyPr/>
          <a:lstStyle/>
          <a:p>
            <a:r>
              <a:rPr lang="en-US" dirty="0"/>
              <a:t>2D Convolution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15248" y="5091114"/>
            <a:ext cx="26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1577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45690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6805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7285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7130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7610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5690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6805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1266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7130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7610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5690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76805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066503" y="5480927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7765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7610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5690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6805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6650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7765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7610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5690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76805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06650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7765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7610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3461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8033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51028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177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749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461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8033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249441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7177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1749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3461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8033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251028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7177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1749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461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8033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251028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7177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1749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3461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8033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251028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7177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1749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215853" y="5773027"/>
            <a:ext cx="838200" cy="12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3" name="TextBox 135"/>
          <p:cNvSpPr txBox="1">
            <a:spLocks noChangeArrowheads="1"/>
          </p:cNvSpPr>
          <p:nvPr/>
        </p:nvSpPr>
        <p:spPr bwMode="auto">
          <a:xfrm>
            <a:off x="2417217" y="4464927"/>
            <a:ext cx="427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0534" name="TextBox 136"/>
          <p:cNvSpPr txBox="1">
            <a:spLocks noChangeArrowheads="1"/>
          </p:cNvSpPr>
          <p:nvPr/>
        </p:nvSpPr>
        <p:spPr bwMode="auto">
          <a:xfrm>
            <a:off x="4074567" y="688264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0535" name="TextBox 137"/>
          <p:cNvSpPr txBox="1">
            <a:spLocks noChangeArrowheads="1"/>
          </p:cNvSpPr>
          <p:nvPr/>
        </p:nvSpPr>
        <p:spPr bwMode="auto">
          <a:xfrm>
            <a:off x="8954542" y="853364"/>
            <a:ext cx="33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14041" y="12327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71241" y="12327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318916" y="1232777"/>
            <a:ext cx="4572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785641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242841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709566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187403" y="1232777"/>
            <a:ext cx="4572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412453" y="1664577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69653" y="16645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317328" y="1664577"/>
            <a:ext cx="4572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784053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241253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707978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185816" y="16645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412453" y="2134477"/>
            <a:ext cx="457200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869653" y="2134477"/>
            <a:ext cx="457200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317328" y="21344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784053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241253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707978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185816" y="2134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869653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317328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784053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241253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707978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85816" y="25773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4140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8712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318916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7856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2428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709566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87403" y="3048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24140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8712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318916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37856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42428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4709566" y="35060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87403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412453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87759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325266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79199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24919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715916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19534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484141" y="4452227"/>
            <a:ext cx="569912" cy="5715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68399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2971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744866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82115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6687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9135516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9613353" y="1258177"/>
            <a:ext cx="4572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838403" y="1689977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112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295603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7743278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210003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8667203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9133928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9613353" y="16899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838403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295603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743278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210003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667203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9133928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9613353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838403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7295603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7743278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8210003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8667203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133928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613353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39991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297191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7744866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8211591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8668791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135516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613353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8399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2971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744866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2115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6687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135516" y="3531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613353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83840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30512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75280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821952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67672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914345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621291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490116" y="777164"/>
            <a:ext cx="45720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967953" y="777165"/>
            <a:ext cx="4572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488528" y="12073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967953" y="12073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488528" y="16772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967953" y="16772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488528" y="21217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967953" y="21217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490116" y="2591677"/>
            <a:ext cx="45720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967953" y="25916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2418803" y="77716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885528" y="77716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3333203" y="777165"/>
            <a:ext cx="4572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412453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234" name="Straight Arrow Connector 233"/>
          <p:cNvCxnSpPr/>
          <p:nvPr/>
        </p:nvCxnSpPr>
        <p:spPr>
          <a:xfrm flipV="1">
            <a:off x="6260553" y="2350377"/>
            <a:ext cx="446088" cy="211455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528" y="201969"/>
            <a:ext cx="8305800" cy="659689"/>
          </a:xfrm>
        </p:spPr>
        <p:txBody>
          <a:bodyPr>
            <a:normAutofit fontScale="90000"/>
          </a:bodyPr>
          <a:lstStyle/>
          <a:p>
            <a:r>
              <a:rPr lang="en-US" dirty="0"/>
              <a:t>2D Convolution Boundary Condition</a:t>
            </a:r>
            <a:br>
              <a:rPr lang="en-US" dirty="0"/>
            </a:br>
            <a:r>
              <a:rPr lang="en-US" dirty="0"/>
              <a:t>input 512 , output 512x512</a:t>
            </a:r>
          </a:p>
        </p:txBody>
      </p:sp>
    </p:spTree>
    <p:extLst>
      <p:ext uri="{BB962C8B-B14F-4D97-AF65-F5344CB8AC3E}">
        <p14:creationId xmlns:p14="http://schemas.microsoft.com/office/powerpoint/2010/main" val="141894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>
          <a:xfrm>
            <a:off x="2139950" y="12700"/>
            <a:ext cx="8305800" cy="1143000"/>
          </a:xfrm>
        </p:spPr>
        <p:txBody>
          <a:bodyPr/>
          <a:lstStyle/>
          <a:p>
            <a:r>
              <a:rPr lang="en-US" dirty="0"/>
              <a:t>2D Convolution – Boundary 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0088" y="1511300"/>
            <a:ext cx="3440112" cy="283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510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6215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695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654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702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1000" y="15113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6215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65363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6540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7020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51000" y="18161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6215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60600" y="18161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7175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7020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51000" y="21209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6215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6060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7175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7020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51000" y="24257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6215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6060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7175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7020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447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5590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6070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591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639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447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5590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59113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591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639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4475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75590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054350" y="55118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6550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6395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447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5590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543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6550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639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447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75590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0543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6550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639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334000" y="4595814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791200" y="4595814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38875" y="4595814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5600" y="4595814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62800" y="4595814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340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7912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237288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16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7056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1628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3340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7912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238875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7056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16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1628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7912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238875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7056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18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1628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14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3340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7912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238875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7056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1628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4103688" y="2273300"/>
            <a:ext cx="938212" cy="2933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3700" y="5803900"/>
            <a:ext cx="838200" cy="12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6694488" y="1511300"/>
            <a:ext cx="3440112" cy="283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620000" y="21209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517" name="TextBox 132"/>
          <p:cNvSpPr txBox="1">
            <a:spLocks noChangeArrowheads="1"/>
          </p:cNvSpPr>
          <p:nvPr/>
        </p:nvSpPr>
        <p:spPr bwMode="auto">
          <a:xfrm>
            <a:off x="7526339" y="2073276"/>
            <a:ext cx="49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179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7239000" y="2578100"/>
            <a:ext cx="533400" cy="1917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8261350" y="50800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8520" name="TextBox 1"/>
          <p:cNvSpPr txBox="1">
            <a:spLocks noChangeArrowheads="1"/>
          </p:cNvSpPr>
          <p:nvPr/>
        </p:nvSpPr>
        <p:spPr bwMode="auto">
          <a:xfrm>
            <a:off x="8699500" y="5080000"/>
            <a:ext cx="12715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dirty="0"/>
              <a:t>ghost cells</a:t>
            </a:r>
          </a:p>
        </p:txBody>
      </p:sp>
      <p:sp>
        <p:nvSpPr>
          <p:cNvPr id="18521" name="TextBox 2"/>
          <p:cNvSpPr txBox="1">
            <a:spLocks noChangeArrowheads="1"/>
          </p:cNvSpPr>
          <p:nvPr/>
        </p:nvSpPr>
        <p:spPr bwMode="auto">
          <a:xfrm>
            <a:off x="7870825" y="5549900"/>
            <a:ext cx="2571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dirty="0"/>
              <a:t>(apron cells, halo cells)</a:t>
            </a:r>
          </a:p>
        </p:txBody>
      </p:sp>
      <p:sp>
        <p:nvSpPr>
          <p:cNvPr id="18522" name="TextBox 7"/>
          <p:cNvSpPr txBox="1">
            <a:spLocks noChangeArrowheads="1"/>
          </p:cNvSpPr>
          <p:nvPr/>
        </p:nvSpPr>
        <p:spPr bwMode="auto">
          <a:xfrm>
            <a:off x="1970089" y="573881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M</a:t>
            </a:r>
          </a:p>
        </p:txBody>
      </p:sp>
      <p:sp>
        <p:nvSpPr>
          <p:cNvPr id="18523" name="TextBox 8"/>
          <p:cNvSpPr txBox="1">
            <a:spLocks noChangeArrowheads="1"/>
          </p:cNvSpPr>
          <p:nvPr/>
        </p:nvSpPr>
        <p:spPr bwMode="auto">
          <a:xfrm>
            <a:off x="3465513" y="1111250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N</a:t>
            </a:r>
          </a:p>
        </p:txBody>
      </p:sp>
      <p:sp>
        <p:nvSpPr>
          <p:cNvPr id="18524" name="TextBox 24"/>
          <p:cNvSpPr txBox="1">
            <a:spLocks noChangeArrowheads="1"/>
          </p:cNvSpPr>
          <p:nvPr/>
        </p:nvSpPr>
        <p:spPr bwMode="auto">
          <a:xfrm>
            <a:off x="6992938" y="1096963"/>
            <a:ext cx="341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1E3B21-ACAF-4EEC-A239-80E419739C99}"/>
                  </a:ext>
                </a:extLst>
              </p14:cNvPr>
              <p14:cNvContentPartPr/>
              <p14:nvPr/>
            </p14:nvContentPartPr>
            <p14:xfrm>
              <a:off x="1652637" y="159508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1E3B21-ACAF-4EEC-A239-80E419739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997" y="158608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02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>
          <a:xfrm>
            <a:off x="2139950" y="12700"/>
            <a:ext cx="8305800" cy="1143000"/>
          </a:xfrm>
        </p:spPr>
        <p:txBody>
          <a:bodyPr/>
          <a:lstStyle/>
          <a:p>
            <a:r>
              <a:rPr lang="en-US" dirty="0"/>
              <a:t>2D Convolution – Boundary 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0088" y="1511300"/>
            <a:ext cx="3440112" cy="283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510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6215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695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654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702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1000" y="15113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6215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65363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6540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7020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51000" y="18161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6215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60600" y="18161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7175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7020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51000" y="21209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6215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6060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7175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7020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51000" y="24257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6215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6060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7175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7020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447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5590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6070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591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639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447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5590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59113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591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639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4475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75590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054350" y="55118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6550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6395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447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5590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543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6550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639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447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75590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0543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6550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639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334000" y="4595814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791200" y="4595814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38875" y="4595814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5600" y="4595814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62800" y="4595814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340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7912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237288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16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7056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1628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3340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7912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238875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7056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16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1628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7912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238875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7056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18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1628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14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3340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7912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238875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7056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1628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4103688" y="2273300"/>
            <a:ext cx="938212" cy="2933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3700" y="5803900"/>
            <a:ext cx="838200" cy="12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6694488" y="1511300"/>
            <a:ext cx="3440112" cy="283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620000" y="21209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517" name="TextBox 132"/>
          <p:cNvSpPr txBox="1">
            <a:spLocks noChangeArrowheads="1"/>
          </p:cNvSpPr>
          <p:nvPr/>
        </p:nvSpPr>
        <p:spPr bwMode="auto">
          <a:xfrm>
            <a:off x="7526339" y="2073276"/>
            <a:ext cx="49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179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7239000" y="2578100"/>
            <a:ext cx="533400" cy="1917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8261350" y="50800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8520" name="TextBox 1"/>
          <p:cNvSpPr txBox="1">
            <a:spLocks noChangeArrowheads="1"/>
          </p:cNvSpPr>
          <p:nvPr/>
        </p:nvSpPr>
        <p:spPr bwMode="auto">
          <a:xfrm>
            <a:off x="8699500" y="5080000"/>
            <a:ext cx="12715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dirty="0"/>
              <a:t>ghost cells</a:t>
            </a:r>
          </a:p>
        </p:txBody>
      </p:sp>
      <p:sp>
        <p:nvSpPr>
          <p:cNvPr id="18521" name="TextBox 2"/>
          <p:cNvSpPr txBox="1">
            <a:spLocks noChangeArrowheads="1"/>
          </p:cNvSpPr>
          <p:nvPr/>
        </p:nvSpPr>
        <p:spPr bwMode="auto">
          <a:xfrm>
            <a:off x="7870825" y="5549900"/>
            <a:ext cx="2571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dirty="0"/>
              <a:t>(apron cells, halo cells)</a:t>
            </a:r>
          </a:p>
        </p:txBody>
      </p:sp>
      <p:sp>
        <p:nvSpPr>
          <p:cNvPr id="18522" name="TextBox 7"/>
          <p:cNvSpPr txBox="1">
            <a:spLocks noChangeArrowheads="1"/>
          </p:cNvSpPr>
          <p:nvPr/>
        </p:nvSpPr>
        <p:spPr bwMode="auto">
          <a:xfrm>
            <a:off x="1970089" y="573881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M</a:t>
            </a:r>
          </a:p>
        </p:txBody>
      </p:sp>
      <p:sp>
        <p:nvSpPr>
          <p:cNvPr id="18523" name="TextBox 8"/>
          <p:cNvSpPr txBox="1">
            <a:spLocks noChangeArrowheads="1"/>
          </p:cNvSpPr>
          <p:nvPr/>
        </p:nvSpPr>
        <p:spPr bwMode="auto">
          <a:xfrm>
            <a:off x="3465513" y="1111250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N</a:t>
            </a:r>
          </a:p>
        </p:txBody>
      </p:sp>
      <p:sp>
        <p:nvSpPr>
          <p:cNvPr id="18524" name="TextBox 24"/>
          <p:cNvSpPr txBox="1">
            <a:spLocks noChangeArrowheads="1"/>
          </p:cNvSpPr>
          <p:nvPr/>
        </p:nvSpPr>
        <p:spPr bwMode="auto">
          <a:xfrm>
            <a:off x="6992938" y="1096963"/>
            <a:ext cx="341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1E3B21-ACAF-4EEC-A239-80E419739C99}"/>
                  </a:ext>
                </a:extLst>
              </p14:cNvPr>
              <p14:cNvContentPartPr/>
              <p14:nvPr/>
            </p14:nvContentPartPr>
            <p14:xfrm>
              <a:off x="1652637" y="159508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1E3B21-ACAF-4EEC-A239-80E419739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997" y="158608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65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333B-09B2-4DDD-97D0-AC2FA69B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Separable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FD42-705C-448A-9B3F-9A52079D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2D</a:t>
            </a:r>
          </a:p>
          <a:p>
            <a:pPr lvl="1"/>
            <a:r>
              <a:rPr lang="en-US" dirty="0"/>
              <a:t>You can do 1D horizontal followed by 1D vertical filtering</a:t>
            </a:r>
          </a:p>
          <a:p>
            <a:pPr lvl="1"/>
            <a:r>
              <a:rPr lang="en-US" dirty="0"/>
              <a:t>E.g., 15x15 boxcar filter</a:t>
            </a:r>
          </a:p>
          <a:p>
            <a:pPr lvl="1"/>
            <a:r>
              <a:rPr lang="en-US" dirty="0"/>
              <a:t>1x15 filter </a:t>
            </a:r>
            <a:r>
              <a:rPr lang="en-US" dirty="0">
                <a:sym typeface="Wingdings" panose="05000000000000000000" pitchFamily="2" charset="2"/>
              </a:rPr>
              <a:t> result  15x1 </a:t>
            </a:r>
            <a:r>
              <a:rPr lang="en-US" dirty="0" err="1">
                <a:sym typeface="Wingdings" panose="05000000000000000000" pitchFamily="2" charset="2"/>
              </a:rPr>
              <a:t>filte</a:t>
            </a:r>
            <a:r>
              <a:rPr lang="en-US" dirty="0">
                <a:sym typeface="Wingdings" panose="05000000000000000000" pitchFamily="2" charset="2"/>
              </a:rPr>
              <a:t> 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6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1054</Words>
  <Application>Microsoft Office PowerPoint</Application>
  <PresentationFormat>Widescreen</PresentationFormat>
  <Paragraphs>524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Home work : 10</vt:lpstr>
      <vt:lpstr>Convolution using CUDA</vt:lpstr>
      <vt:lpstr>Linear Filter</vt:lpstr>
      <vt:lpstr>Linear Filter</vt:lpstr>
      <vt:lpstr>2D Convolution</vt:lpstr>
      <vt:lpstr>2D Convolution Boundary Condition input 512 , output 512x512</vt:lpstr>
      <vt:lpstr>2D Convolution – Boundary pixels</vt:lpstr>
      <vt:lpstr>2D Convolution – Boundary pixels</vt:lpstr>
      <vt:lpstr>Separable convolution</vt:lpstr>
      <vt:lpstr>Generic conv() </vt:lpstr>
      <vt:lpstr>Separable Filter</vt:lpstr>
      <vt:lpstr>Separable Filter</vt:lpstr>
      <vt:lpstr>Separable convolution</vt:lpstr>
      <vt:lpstr>Separable filter</vt:lpstr>
      <vt:lpstr>Boxcar Filter</vt:lpstr>
      <vt:lpstr>Boxcar Filter</vt:lpstr>
      <vt:lpstr>Performance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Managuli</dc:creator>
  <cp:lastModifiedBy>ravim</cp:lastModifiedBy>
  <cp:revision>22</cp:revision>
  <dcterms:created xsi:type="dcterms:W3CDTF">2021-06-29T03:01:35Z</dcterms:created>
  <dcterms:modified xsi:type="dcterms:W3CDTF">2024-07-07T14:28:08Z</dcterms:modified>
</cp:coreProperties>
</file>