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8FF0D-6CA8-4A95-972E-ACB772F3BDCF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635A0-7D84-4294-BF03-658AFDC30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13F56-5CB2-C262-983B-9B3185804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2C24C1-A51A-1B17-6857-A9A39174B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8242E-95C5-59BD-4B04-B03C39D4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B6A2D-790B-BCBA-DC2D-74C13965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B483F-2C89-5633-E03F-9DF9AA5E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6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24EDD-F682-48EC-80D3-5DCF5E86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2B5EAB-46D1-7020-8A84-0AE05E6E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743AF-BC83-A7B9-69B0-78E3A10A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00291-00D6-09F6-CDA0-F4F45AD3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795FA-37D4-7BCA-6C68-7C51AA1E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94DBBA-D7CD-CF7F-26E1-D72104A22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84BAB-B57D-DBBF-14FD-E459C40FD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605C3-8CF0-C7C7-BD91-E5E0D941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EB3F8-1A21-6881-FFC9-917137EC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23D8-7FDA-9EC5-431B-AF99B12A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0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76E3E-650C-08F0-C693-CF33D8A7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D3D70-88A2-4F8F-E9E5-8F51BBCA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732B8-B563-48A7-70E2-C73C3EA4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4D5B8-61EC-93F3-5431-35828F2B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31438-EBBA-C4B0-8842-CB1F8A39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2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7129F-A4BA-3E7B-0C64-1B5BD296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23573-4FD9-F2BE-9B11-DFEA9A97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F26E1-20AF-E2D7-CFA4-F8132BC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4D843-F7D3-91B1-48A2-BD697179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B73F8-2604-9105-776B-EFBAF20B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7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53C39-78D0-D538-7A4B-6B468E99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AEDDB-EBF9-DF6B-6CBE-ECB1D11EA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9CFE6E-6A04-120B-35E6-F1FD247D2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952D9-A38B-3A7C-EAB6-D719A3DC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57A94-70A8-9025-52AF-26778EDD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875C8-BA1B-6732-BE00-39D49CB3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3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B8D65-ED0B-B107-48BA-91806F98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7AE76-FD53-7968-9FAC-EF7AA8D7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4CF6A-04E6-4108-FBC0-D9672908A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CB5F2B-EDD5-E7C8-0B04-60DC6BCF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A236DA-7943-8862-3CD7-38C8DF966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AAA70E-1DF3-3853-3BBE-7A6AA628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CAB944-5EA6-6A5D-D630-E5AF6DC9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AFF3D9-1D87-A3EB-2131-F9D6FA9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3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E6541-0C18-4983-A272-59955F0B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F6FDA0-7CC4-26F6-2EE7-E9D2F440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4037EC-8664-ED6A-3EE8-19D076A8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ABE31C-D6CD-8083-4315-2600BECF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1DF2ED-15C3-B4A2-21BC-DABD34BA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06E0D2-74C6-8C75-1F44-7CFB5D39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91968-4F81-7DA4-1321-F47789E3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3A84E-ED82-FC8D-A701-A062EE07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2350B-BF82-F909-DAF1-E94FF6EA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7C01D-4A08-42BF-2210-2DEDC15F1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46165B-0E43-A521-242B-FD3A0719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FFF23-8013-CC4F-3873-CA128B78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71888-8A9C-1803-79C0-6688BB2F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4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4C4D5-D97F-22DC-5253-EEC13E6B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7271DC-5EF0-BCED-5B3B-A1158E3D8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2D216-BBB0-C3BD-9A27-F7C0811A9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C6592-A86A-6A69-F865-26B30769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4865F-726B-6F51-984E-D40C2555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C1922-BB7E-F4F1-C2BF-E1392885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79DA9-B5B1-2E06-E760-1E43D83B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85522-AE4A-6C94-2B6D-49737153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C8BF5-9A5C-B640-4532-588FD8156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F824C-D6CE-4633-A1EA-EFA423BDE22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664D3-CD67-5A8B-7A34-5C465ADD6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D9183-A953-6D4D-1A7E-379D73E6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0ADC0-25C1-43F1-93C1-682736EE6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0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077CAD1-3B5D-843F-D880-2447DE35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HW9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870FFA9-93CC-1F2B-82F2-39003EF7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2024.07.05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25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 9: CUDA programming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465667" y="1625600"/>
            <a:ext cx="10888133" cy="49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Implement transpose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With and without 2D block mechanism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2D thread </a:t>
            </a:r>
            <a:r>
              <a:rPr lang="en-US" dirty="0" err="1"/>
              <a:t>Blocksize</a:t>
            </a:r>
            <a:r>
              <a:rPr lang="en-US" dirty="0"/>
              <a:t> can be : 32x32, 16x16, 8x8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Imagesize</a:t>
            </a:r>
            <a:r>
              <a:rPr lang="en-US" dirty="0"/>
              <a:t> : 128x128, 256x256, 1024x1024, 512x512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Implement </a:t>
            </a:r>
            <a:r>
              <a:rPr lang="en-US" dirty="0" err="1"/>
              <a:t>maxpool</a:t>
            </a:r>
            <a:r>
              <a:rPr lang="en-US" dirty="0"/>
              <a:t> using CUDA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512x512 output 256x256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Utilize 2D thread block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2D thread </a:t>
            </a:r>
            <a:r>
              <a:rPr lang="en-US" dirty="0" err="1"/>
              <a:t>Blocksize</a:t>
            </a:r>
            <a:r>
              <a:rPr lang="en-US" dirty="0"/>
              <a:t> can be : 32x32, 16x16, 8x8</a:t>
            </a:r>
            <a:endParaRPr dirty="0"/>
          </a:p>
          <a:p>
            <a:pPr marL="1143000" lvl="2" indent="-158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Implement median filter using CUDA 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3x3 median filter 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5-tap median filter</a:t>
            </a:r>
            <a:endParaRPr dirty="0"/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With and without shared memory</a:t>
            </a:r>
            <a:endParaRPr dirty="0"/>
          </a:p>
          <a:p>
            <a:pPr marL="1143000" lvl="2" indent="-158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685800" lvl="1" indent="-1447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BE12-C1C8-4303-834C-C06D7EA6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Transpose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74A14-8AB5-C129-C468-3289EAEF8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92" y="6007954"/>
            <a:ext cx="3696216" cy="419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723166-1152-610C-C8BC-678D9193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192" y="1821271"/>
            <a:ext cx="3573284" cy="38635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3A7D98-523C-1819-F003-449BF6D37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866" y="1821270"/>
            <a:ext cx="3573283" cy="3861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F894DD-A9C4-B83D-3DB0-78AB31C692AF}"/>
              </a:ext>
            </a:extLst>
          </p:cNvPr>
          <p:cNvSpPr txBox="1"/>
          <p:nvPr/>
        </p:nvSpPr>
        <p:spPr>
          <a:xfrm>
            <a:off x="2983263" y="1044357"/>
            <a:ext cx="560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Example of Transpose</a:t>
            </a:r>
          </a:p>
          <a:p>
            <a:pPr algn="ctr"/>
            <a:r>
              <a:rPr lang="en-US" altLang="ko-KR" dirty="0"/>
              <a:t>Execution for 512x512 image &amp; 32 block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7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BE12-C1C8-4303-834C-C06D7EA6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Transpose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666E4-2D8C-FF02-FDB1-C6454F20798D}"/>
              </a:ext>
            </a:extLst>
          </p:cNvPr>
          <p:cNvSpPr txBox="1"/>
          <p:nvPr/>
        </p:nvSpPr>
        <p:spPr>
          <a:xfrm>
            <a:off x="838199" y="1467556"/>
            <a:ext cx="380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Without 2D block mechanism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85CA61-F41B-51EC-C7CD-4C1EEC72A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99096"/>
              </p:ext>
            </p:extLst>
          </p:nvPr>
        </p:nvGraphicFramePr>
        <p:xfrm>
          <a:off x="2156176" y="5154769"/>
          <a:ext cx="78796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929">
                  <a:extLst>
                    <a:ext uri="{9D8B030D-6E8A-4147-A177-3AD203B41FA5}">
                      <a16:colId xmlns:a16="http://schemas.microsoft.com/office/drawing/2014/main" val="444486966"/>
                    </a:ext>
                  </a:extLst>
                </a:gridCol>
                <a:gridCol w="1575929">
                  <a:extLst>
                    <a:ext uri="{9D8B030D-6E8A-4147-A177-3AD203B41FA5}">
                      <a16:colId xmlns:a16="http://schemas.microsoft.com/office/drawing/2014/main" val="4112714893"/>
                    </a:ext>
                  </a:extLst>
                </a:gridCol>
                <a:gridCol w="1575929">
                  <a:extLst>
                    <a:ext uri="{9D8B030D-6E8A-4147-A177-3AD203B41FA5}">
                      <a16:colId xmlns:a16="http://schemas.microsoft.com/office/drawing/2014/main" val="1620804416"/>
                    </a:ext>
                  </a:extLst>
                </a:gridCol>
                <a:gridCol w="1575929">
                  <a:extLst>
                    <a:ext uri="{9D8B030D-6E8A-4147-A177-3AD203B41FA5}">
                      <a16:colId xmlns:a16="http://schemas.microsoft.com/office/drawing/2014/main" val="2333390512"/>
                    </a:ext>
                  </a:extLst>
                </a:gridCol>
                <a:gridCol w="1575929">
                  <a:extLst>
                    <a:ext uri="{9D8B030D-6E8A-4147-A177-3AD203B41FA5}">
                      <a16:colId xmlns:a16="http://schemas.microsoft.com/office/drawing/2014/main" val="276650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 x 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 x 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 x 512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1024 x 1024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2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x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6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 x 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8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 x 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0190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4D73667-13C5-4ED2-3B98-4AA1CEF8B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2236"/>
              </p:ext>
            </p:extLst>
          </p:nvPr>
        </p:nvGraphicFramePr>
        <p:xfrm>
          <a:off x="2156175" y="1939368"/>
          <a:ext cx="78796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929">
                  <a:extLst>
                    <a:ext uri="{9D8B030D-6E8A-4147-A177-3AD203B41FA5}">
                      <a16:colId xmlns:a16="http://schemas.microsoft.com/office/drawing/2014/main" val="444486966"/>
                    </a:ext>
                  </a:extLst>
                </a:gridCol>
                <a:gridCol w="1575929">
                  <a:extLst>
                    <a:ext uri="{9D8B030D-6E8A-4147-A177-3AD203B41FA5}">
                      <a16:colId xmlns:a16="http://schemas.microsoft.com/office/drawing/2014/main" val="4112714893"/>
                    </a:ext>
                  </a:extLst>
                </a:gridCol>
                <a:gridCol w="1575929">
                  <a:extLst>
                    <a:ext uri="{9D8B030D-6E8A-4147-A177-3AD203B41FA5}">
                      <a16:colId xmlns:a16="http://schemas.microsoft.com/office/drawing/2014/main" val="1620804416"/>
                    </a:ext>
                  </a:extLst>
                </a:gridCol>
                <a:gridCol w="1575929">
                  <a:extLst>
                    <a:ext uri="{9D8B030D-6E8A-4147-A177-3AD203B41FA5}">
                      <a16:colId xmlns:a16="http://schemas.microsoft.com/office/drawing/2014/main" val="2333390512"/>
                    </a:ext>
                  </a:extLst>
                </a:gridCol>
                <a:gridCol w="1575929">
                  <a:extLst>
                    <a:ext uri="{9D8B030D-6E8A-4147-A177-3AD203B41FA5}">
                      <a16:colId xmlns:a16="http://schemas.microsoft.com/office/drawing/2014/main" val="276650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 x 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 x 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 x 512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1024 x 1024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2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x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29.1ms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6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 x 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5.0ms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38.1ms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8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 x 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1.6ms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9.5ms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69.8ms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0190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FCBF7F9-30B8-B980-C998-06586C538A0F}"/>
              </a:ext>
            </a:extLst>
          </p:cNvPr>
          <p:cNvSpPr txBox="1"/>
          <p:nvPr/>
        </p:nvSpPr>
        <p:spPr>
          <a:xfrm>
            <a:off x="838199" y="4651781"/>
            <a:ext cx="314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2D block mechanism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61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BE12-C1C8-4303-834C-C06D7EA6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Maxpool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DABB6-F6F8-1338-3D14-34D69504A0D3}"/>
              </a:ext>
            </a:extLst>
          </p:cNvPr>
          <p:cNvSpPr txBox="1"/>
          <p:nvPr/>
        </p:nvSpPr>
        <p:spPr>
          <a:xfrm>
            <a:off x="838199" y="1467556"/>
            <a:ext cx="380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2D thread block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D57A6-9A6F-D83D-F901-2FEE8D19C6FC}"/>
              </a:ext>
            </a:extLst>
          </p:cNvPr>
          <p:cNvSpPr txBox="1"/>
          <p:nvPr/>
        </p:nvSpPr>
        <p:spPr>
          <a:xfrm>
            <a:off x="3668888" y="1467556"/>
            <a:ext cx="6096000" cy="96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altLang="ko-KR" dirty="0"/>
              <a:t>512x512 output 256x256</a:t>
            </a:r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altLang="ko-KR" dirty="0"/>
              <a:t>Utilize 2D thread block</a:t>
            </a:r>
          </a:p>
          <a:p>
            <a:pPr marL="685800" lvl="1" indent="-2171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altLang="ko-KR" dirty="0"/>
              <a:t>2D thread </a:t>
            </a:r>
            <a:r>
              <a:rPr lang="en-US" altLang="ko-KR" dirty="0" err="1"/>
              <a:t>Blocksize</a:t>
            </a:r>
            <a:r>
              <a:rPr lang="en-US" altLang="ko-KR" dirty="0"/>
              <a:t> can be : 32x32, 16x16, 8x8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984341-53A4-61C1-519C-2B5D7266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6" y="3123910"/>
            <a:ext cx="2534004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1B11B6-3125-BA3A-1052-FF851A98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8" y="6026192"/>
            <a:ext cx="3400900" cy="276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3C567-7123-D57B-9658-DE2C2D44003B}"/>
              </a:ext>
            </a:extLst>
          </p:cNvPr>
          <p:cNvSpPr txBox="1"/>
          <p:nvPr/>
        </p:nvSpPr>
        <p:spPr>
          <a:xfrm>
            <a:off x="1104986" y="2608453"/>
            <a:ext cx="22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BlockSize</a:t>
            </a:r>
            <a:r>
              <a:rPr lang="en-US" altLang="ko-KR" dirty="0"/>
              <a:t> = 32x32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140EB9-05BF-460A-4C28-2CEC57669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706" y="6054771"/>
            <a:ext cx="3372321" cy="219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429383-6370-3D4A-8654-EB3B7D46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4" y="3207591"/>
            <a:ext cx="2534004" cy="2638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099F65-05C9-9A78-5C85-43EEEB39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042" y="3207591"/>
            <a:ext cx="2534004" cy="26387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BAF3B9-896E-B516-FEAC-8DB663582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595" y="6074527"/>
            <a:ext cx="326753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1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BE12-C1C8-4303-834C-C06D7EA6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Median Filter – 3x3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DABB6-F6F8-1338-3D14-34D69504A0D3}"/>
              </a:ext>
            </a:extLst>
          </p:cNvPr>
          <p:cNvSpPr txBox="1"/>
          <p:nvPr/>
        </p:nvSpPr>
        <p:spPr>
          <a:xfrm>
            <a:off x="838199" y="1467556"/>
            <a:ext cx="380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Without shared memory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2E6C3-B78C-683F-8DE0-729F85F95FBB}"/>
              </a:ext>
            </a:extLst>
          </p:cNvPr>
          <p:cNvSpPr txBox="1"/>
          <p:nvPr/>
        </p:nvSpPr>
        <p:spPr>
          <a:xfrm>
            <a:off x="838199" y="4013201"/>
            <a:ext cx="380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shared memory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CCFC5A-BA08-92EF-36BF-AD53DD81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09" y="1748352"/>
            <a:ext cx="2181391" cy="2353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2F52DE-1B8C-0595-D69D-AB0D6FC60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512" y="2925045"/>
            <a:ext cx="3810532" cy="238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D6DBC8-C9B9-B9BF-1782-7A3AD5464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689" y="5563422"/>
            <a:ext cx="3715460" cy="2823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01948E-C291-33A1-0CAC-18E3D3838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808" y="4357513"/>
            <a:ext cx="2181391" cy="23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7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BE12-C1C8-4303-834C-C06D7EA6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Median Filter – 5 tap (vertical)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DABB6-F6F8-1338-3D14-34D69504A0D3}"/>
              </a:ext>
            </a:extLst>
          </p:cNvPr>
          <p:cNvSpPr txBox="1"/>
          <p:nvPr/>
        </p:nvSpPr>
        <p:spPr>
          <a:xfrm>
            <a:off x="838199" y="1467556"/>
            <a:ext cx="380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Without shared memory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8E1E9-E01F-97A3-94B0-7AB6F4B3302F}"/>
              </a:ext>
            </a:extLst>
          </p:cNvPr>
          <p:cNvSpPr txBox="1"/>
          <p:nvPr/>
        </p:nvSpPr>
        <p:spPr>
          <a:xfrm>
            <a:off x="838199" y="4013201"/>
            <a:ext cx="380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shared memory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9B80D9-5417-5DB1-8827-496BE3E8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71" y="2832002"/>
            <a:ext cx="3820058" cy="219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C270F6-1AD5-094A-0A36-CA73815C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237" y="1679935"/>
            <a:ext cx="2263556" cy="24370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E81A5C-AF1C-9A4C-7A17-0011F53DA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571" y="5529594"/>
            <a:ext cx="3479185" cy="2820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44202F-D901-1F4F-EB26-D88D05D0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237" y="4329323"/>
            <a:ext cx="2263556" cy="24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4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212</Words>
  <Application>Microsoft Office PowerPoint</Application>
  <PresentationFormat>와이드스크린</PresentationFormat>
  <Paragraphs>75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HW9</vt:lpstr>
      <vt:lpstr>HW 9: CUDA programming</vt:lpstr>
      <vt:lpstr>Transpose</vt:lpstr>
      <vt:lpstr>Transpose</vt:lpstr>
      <vt:lpstr>Maxpool</vt:lpstr>
      <vt:lpstr>Median Filter – 3x3</vt:lpstr>
      <vt:lpstr>Median Filter – 5 tap (vertical)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2</cp:revision>
  <dcterms:created xsi:type="dcterms:W3CDTF">2024-07-05T05:48:53Z</dcterms:created>
  <dcterms:modified xsi:type="dcterms:W3CDTF">2024-07-08T05:25:52Z</dcterms:modified>
</cp:coreProperties>
</file>